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5" r:id="rId4"/>
    <p:sldMasterId id="2147483737" r:id="rId5"/>
    <p:sldMasterId id="2147483749" r:id="rId6"/>
  </p:sldMasterIdLst>
  <p:notesMasterIdLst>
    <p:notesMasterId r:id="rId130"/>
  </p:notesMasterIdLst>
  <p:sldIdLst>
    <p:sldId id="256" r:id="rId7"/>
    <p:sldId id="257" r:id="rId8"/>
    <p:sldId id="358" r:id="rId9"/>
    <p:sldId id="359" r:id="rId10"/>
    <p:sldId id="360" r:id="rId11"/>
    <p:sldId id="361" r:id="rId12"/>
    <p:sldId id="362" r:id="rId13"/>
    <p:sldId id="355" r:id="rId14"/>
    <p:sldId id="356" r:id="rId15"/>
    <p:sldId id="343" r:id="rId16"/>
    <p:sldId id="369" r:id="rId17"/>
    <p:sldId id="267" r:id="rId18"/>
    <p:sldId id="344" r:id="rId19"/>
    <p:sldId id="268" r:id="rId20"/>
    <p:sldId id="269" r:id="rId21"/>
    <p:sldId id="272" r:id="rId22"/>
    <p:sldId id="436" r:id="rId23"/>
    <p:sldId id="435" r:id="rId24"/>
    <p:sldId id="273" r:id="rId25"/>
    <p:sldId id="274" r:id="rId26"/>
    <p:sldId id="275" r:id="rId27"/>
    <p:sldId id="276" r:id="rId28"/>
    <p:sldId id="278" r:id="rId29"/>
    <p:sldId id="341" r:id="rId30"/>
    <p:sldId id="340" r:id="rId31"/>
    <p:sldId id="345" r:id="rId32"/>
    <p:sldId id="301" r:id="rId33"/>
    <p:sldId id="293" r:id="rId34"/>
    <p:sldId id="297" r:id="rId35"/>
    <p:sldId id="298" r:id="rId36"/>
    <p:sldId id="299" r:id="rId37"/>
    <p:sldId id="282" r:id="rId38"/>
    <p:sldId id="303" r:id="rId39"/>
    <p:sldId id="304" r:id="rId40"/>
    <p:sldId id="305" r:id="rId41"/>
    <p:sldId id="306" r:id="rId42"/>
    <p:sldId id="286" r:id="rId43"/>
    <p:sldId id="312" r:id="rId44"/>
    <p:sldId id="311" r:id="rId45"/>
    <p:sldId id="346" r:id="rId46"/>
    <p:sldId id="347" r:id="rId47"/>
    <p:sldId id="348" r:id="rId48"/>
    <p:sldId id="349" r:id="rId49"/>
    <p:sldId id="350" r:id="rId50"/>
    <p:sldId id="313" r:id="rId51"/>
    <p:sldId id="314" r:id="rId52"/>
    <p:sldId id="315" r:id="rId53"/>
    <p:sldId id="316" r:id="rId54"/>
    <p:sldId id="317" r:id="rId55"/>
    <p:sldId id="319" r:id="rId56"/>
    <p:sldId id="320" r:id="rId57"/>
    <p:sldId id="323" r:id="rId58"/>
    <p:sldId id="363" r:id="rId59"/>
    <p:sldId id="364" r:id="rId60"/>
    <p:sldId id="365" r:id="rId61"/>
    <p:sldId id="366" r:id="rId62"/>
    <p:sldId id="367" r:id="rId63"/>
    <p:sldId id="368" r:id="rId64"/>
    <p:sldId id="370" r:id="rId65"/>
    <p:sldId id="373" r:id="rId66"/>
    <p:sldId id="374" r:id="rId67"/>
    <p:sldId id="375" r:id="rId68"/>
    <p:sldId id="376" r:id="rId69"/>
    <p:sldId id="377"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71" r:id="rId84"/>
    <p:sldId id="402" r:id="rId85"/>
    <p:sldId id="403" r:id="rId86"/>
    <p:sldId id="404" r:id="rId87"/>
    <p:sldId id="405" r:id="rId88"/>
    <p:sldId id="406" r:id="rId89"/>
    <p:sldId id="407" r:id="rId90"/>
    <p:sldId id="408" r:id="rId91"/>
    <p:sldId id="409"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422" r:id="rId105"/>
    <p:sldId id="423" r:id="rId106"/>
    <p:sldId id="424" r:id="rId107"/>
    <p:sldId id="425" r:id="rId108"/>
    <p:sldId id="426" r:id="rId109"/>
    <p:sldId id="427" r:id="rId110"/>
    <p:sldId id="428" r:id="rId111"/>
    <p:sldId id="429" r:id="rId112"/>
    <p:sldId id="430" r:id="rId113"/>
    <p:sldId id="372" r:id="rId114"/>
    <p:sldId id="391" r:id="rId115"/>
    <p:sldId id="392" r:id="rId116"/>
    <p:sldId id="393" r:id="rId117"/>
    <p:sldId id="394" r:id="rId118"/>
    <p:sldId id="395" r:id="rId119"/>
    <p:sldId id="396" r:id="rId120"/>
    <p:sldId id="397" r:id="rId121"/>
    <p:sldId id="398" r:id="rId122"/>
    <p:sldId id="399" r:id="rId123"/>
    <p:sldId id="400" r:id="rId124"/>
    <p:sldId id="401" r:id="rId125"/>
    <p:sldId id="431" r:id="rId126"/>
    <p:sldId id="432" r:id="rId127"/>
    <p:sldId id="433" r:id="rId128"/>
    <p:sldId id="434" r:id="rId1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0"/>
  </p:normalViewPr>
  <p:slideViewPr>
    <p:cSldViewPr>
      <p:cViewPr varScale="1">
        <p:scale>
          <a:sx n="106" d="100"/>
          <a:sy n="106" d="100"/>
        </p:scale>
        <p:origin x="114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file:///E:\G_Work\&#35266;&#27979;&#25968;&#25454;_&#32467;&#26524;&#32479;&#35745;\&#24452;&#27969;&#20998;&#26512;\&#31532;&#20108;&#27425;&#27169;&#25311;&#32467;&#26524;&#26376;&#23610;&#24230;&#31934;&#24230;&#20998;&#26512;.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3.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4.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yPC\Desktop\&#24773;&#26223;&#27169;&#25311;&#21069;&#21518;&#24433;&#21709;&#21306;WSI&#21464;&#21270;.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MyPC\Desktop\&#24773;&#26223;&#27169;&#25311;&#21069;&#21518;&#24433;&#21709;&#21306;WSI&#21464;&#21270;.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E:\&#22320;&#32536;&#25919;&#27835;&#25968;&#25454;\&#32479;&#35745;&#19982;&#39564;&#35777;&#34920;&#26684;\&#38597;&#27743;&#27969;&#22495;&#31038;&#20250;&#32463;&#27982;&#29992;&#27700;&#39564;&#3577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___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file:///E:\&#22320;&#32536;&#25919;&#27835;&#25968;&#25454;\&#32479;&#35745;&#19982;&#39564;&#35777;&#34920;&#26684;\&#38597;&#27743;&#27969;&#22495;&#31038;&#20250;&#32463;&#27982;&#29992;&#27700;&#39564;&#35777;.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oleObject" Target="file:///E:\&#22320;&#32536;&#25919;&#27835;&#25968;&#25454;\&#32479;&#35745;&#19982;&#39564;&#35777;&#34920;&#26684;\&#38597;&#27743;&#27969;&#22495;&#31038;&#20250;&#32463;&#27982;&#29992;&#27700;&#39564;&#35777;.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9.xml.rels><?xml version="1.0" encoding="UTF-8" standalone="yes"?>
<Relationships xmlns="http://schemas.openxmlformats.org/package/2006/relationships"><Relationship Id="rId3" Type="http://schemas.openxmlformats.org/officeDocument/2006/relationships/oleObject" Target="file:///E:\&#27605;&#19994;&#35770;&#25991;\&#27700;&#21387;&#21147;&#32479;&#35745;.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1"/>
  <c:style val="2"/>
  <c:clrMapOvr bg1="lt1" tx1="dk1" bg2="lt2" tx2="dk2" accent1="accent1" accent2="accent2" accent3="accent3" accent4="accent4" accent5="accent5" accent6="accent6" hlink="hlink" folHlink="folHlink"/>
  <c:chart>
    <c:title>
      <c:tx>
        <c:rich>
          <a:bodyPr/>
          <a:lstStyle/>
          <a:p>
            <a:pPr>
              <a:defRPr/>
            </a:pPr>
            <a:r>
              <a:rPr lang="zh-CN" altLang="en-US" dirty="0" smtClean="0"/>
              <a:t>模拟结果精度分析</a:t>
            </a:r>
            <a:endParaRPr lang="en-US" altLang="zh-CN" dirty="0"/>
          </a:p>
        </c:rich>
      </c:tx>
      <c:layout/>
      <c:overlay val="1"/>
    </c:title>
    <c:autoTitleDeleted val="0"/>
    <c:plotArea>
      <c:layout>
        <c:manualLayout>
          <c:layoutTarget val="inner"/>
          <c:xMode val="edge"/>
          <c:yMode val="edge"/>
          <c:x val="0.16600791301749829"/>
          <c:y val="0.19480351414406535"/>
          <c:w val="0.6398992214581003"/>
          <c:h val="0.65304389034704913"/>
        </c:manualLayout>
      </c:layout>
      <c:scatterChart>
        <c:scatterStyle val="lineMarker"/>
        <c:varyColors val="1"/>
        <c:ser>
          <c:idx val="0"/>
          <c:order val="0"/>
          <c:tx>
            <c:v>1</c:v>
          </c:tx>
          <c:spPr>
            <a:ln w="28575">
              <a:noFill/>
            </a:ln>
          </c:spPr>
          <c:trendline>
            <c:trendlineType val="linear"/>
            <c:dispRSqr val="1"/>
            <c:dispEq val="1"/>
            <c:trendlineLbl>
              <c:layout>
                <c:manualLayout>
                  <c:x val="0.30660088375029776"/>
                  <c:y val="2.0788859725867598E-2"/>
                </c:manualLayout>
              </c:layout>
              <c:numFmt formatCode="General" sourceLinked="0"/>
            </c:trendlineLbl>
          </c:trendline>
          <c:xVal>
            <c:numRef>
              <c:f>Sheet1!$O$3:$O$49</c:f>
              <c:numCache>
                <c:formatCode>0.00E+00</c:formatCode>
                <c:ptCount val="47"/>
                <c:pt idx="0">
                  <c:v>1072569600</c:v>
                </c:pt>
                <c:pt idx="1">
                  <c:v>1387584000</c:v>
                </c:pt>
                <c:pt idx="2">
                  <c:v>1721347200</c:v>
                </c:pt>
                <c:pt idx="3">
                  <c:v>1295049600</c:v>
                </c:pt>
                <c:pt idx="4">
                  <c:v>1072569600</c:v>
                </c:pt>
                <c:pt idx="5">
                  <c:v>944870400</c:v>
                </c:pt>
                <c:pt idx="6">
                  <c:v>1472515200</c:v>
                </c:pt>
                <c:pt idx="7">
                  <c:v>1591488000</c:v>
                </c:pt>
                <c:pt idx="8">
                  <c:v>723254400</c:v>
                </c:pt>
                <c:pt idx="9">
                  <c:v>947635200</c:v>
                </c:pt>
                <c:pt idx="10">
                  <c:v>952128000</c:v>
                </c:pt>
                <c:pt idx="12">
                  <c:v>1649462400</c:v>
                </c:pt>
                <c:pt idx="13">
                  <c:v>2103408000</c:v>
                </c:pt>
                <c:pt idx="14">
                  <c:v>2069798400</c:v>
                </c:pt>
                <c:pt idx="15">
                  <c:v>1683936000</c:v>
                </c:pt>
                <c:pt idx="16">
                  <c:v>1649462400</c:v>
                </c:pt>
                <c:pt idx="17">
                  <c:v>1222300800</c:v>
                </c:pt>
                <c:pt idx="18">
                  <c:v>2032905600</c:v>
                </c:pt>
                <c:pt idx="19">
                  <c:v>2043878400</c:v>
                </c:pt>
                <c:pt idx="20">
                  <c:v>1309046400</c:v>
                </c:pt>
                <c:pt idx="21">
                  <c:v>1029542400</c:v>
                </c:pt>
                <c:pt idx="22">
                  <c:v>952646400</c:v>
                </c:pt>
                <c:pt idx="24">
                  <c:v>1733788800</c:v>
                </c:pt>
                <c:pt idx="25">
                  <c:v>2264630400</c:v>
                </c:pt>
                <c:pt idx="26">
                  <c:v>2134166400</c:v>
                </c:pt>
                <c:pt idx="27">
                  <c:v>1732406400</c:v>
                </c:pt>
                <c:pt idx="28">
                  <c:v>1733788800</c:v>
                </c:pt>
                <c:pt idx="29">
                  <c:v>1263600000</c:v>
                </c:pt>
                <c:pt idx="30">
                  <c:v>2058048000</c:v>
                </c:pt>
                <c:pt idx="31">
                  <c:v>2218320000</c:v>
                </c:pt>
                <c:pt idx="32">
                  <c:v>1528156800</c:v>
                </c:pt>
                <c:pt idx="33">
                  <c:v>1184716800</c:v>
                </c:pt>
                <c:pt idx="34">
                  <c:v>1188691200</c:v>
                </c:pt>
                <c:pt idx="36">
                  <c:v>133384320.00000001</c:v>
                </c:pt>
                <c:pt idx="37">
                  <c:v>139535999.99999994</c:v>
                </c:pt>
                <c:pt idx="38">
                  <c:v>340018560</c:v>
                </c:pt>
                <c:pt idx="39">
                  <c:v>441288000</c:v>
                </c:pt>
                <c:pt idx="40">
                  <c:v>133384320.00000001</c:v>
                </c:pt>
                <c:pt idx="41">
                  <c:v>131293440</c:v>
                </c:pt>
                <c:pt idx="42">
                  <c:v>292550400</c:v>
                </c:pt>
                <c:pt idx="43">
                  <c:v>334851840</c:v>
                </c:pt>
                <c:pt idx="44">
                  <c:v>125876160.00000003</c:v>
                </c:pt>
                <c:pt idx="45">
                  <c:v>106842240.00000001</c:v>
                </c:pt>
                <c:pt idx="46">
                  <c:v>240511679.99999997</c:v>
                </c:pt>
              </c:numCache>
            </c:numRef>
          </c:xVal>
          <c:yVal>
            <c:numRef>
              <c:f>Sheet1!$N$3:$N$49</c:f>
              <c:numCache>
                <c:formatCode>0.00E+00</c:formatCode>
                <c:ptCount val="47"/>
                <c:pt idx="0">
                  <c:v>388156501.44</c:v>
                </c:pt>
                <c:pt idx="1">
                  <c:v>640239551.99999988</c:v>
                </c:pt>
                <c:pt idx="2">
                  <c:v>1174448419.1999996</c:v>
                </c:pt>
                <c:pt idx="3">
                  <c:v>755365046.4000001</c:v>
                </c:pt>
                <c:pt idx="4">
                  <c:v>907922217.5999999</c:v>
                </c:pt>
                <c:pt idx="5">
                  <c:v>900393235.20000005</c:v>
                </c:pt>
                <c:pt idx="6">
                  <c:v>1115164713.5999999</c:v>
                </c:pt>
                <c:pt idx="7">
                  <c:v>1193244652.7999997</c:v>
                </c:pt>
                <c:pt idx="8">
                  <c:v>527898038.39999974</c:v>
                </c:pt>
                <c:pt idx="9">
                  <c:v>743061686.39999998</c:v>
                </c:pt>
                <c:pt idx="10">
                  <c:v>700674623.99999988</c:v>
                </c:pt>
                <c:pt idx="12">
                  <c:v>786994099.20000005</c:v>
                </c:pt>
                <c:pt idx="13">
                  <c:v>1155223123.2</c:v>
                </c:pt>
                <c:pt idx="14">
                  <c:v>1717787433.5999999</c:v>
                </c:pt>
                <c:pt idx="15">
                  <c:v>1160120966.4000001</c:v>
                </c:pt>
                <c:pt idx="16">
                  <c:v>1592627616</c:v>
                </c:pt>
                <c:pt idx="17">
                  <c:v>1473247872</c:v>
                </c:pt>
                <c:pt idx="18">
                  <c:v>1675121817.5999997</c:v>
                </c:pt>
                <c:pt idx="19">
                  <c:v>1793348121.5999999</c:v>
                </c:pt>
                <c:pt idx="20">
                  <c:v>1051766640.0000002</c:v>
                </c:pt>
                <c:pt idx="21">
                  <c:v>1268390880</c:v>
                </c:pt>
                <c:pt idx="22">
                  <c:v>1090532678.3999999</c:v>
                </c:pt>
                <c:pt idx="24">
                  <c:v>981259919.99999976</c:v>
                </c:pt>
                <c:pt idx="25">
                  <c:v>1498110163.1999996</c:v>
                </c:pt>
                <c:pt idx="26">
                  <c:v>2102014972.8</c:v>
                </c:pt>
                <c:pt idx="27">
                  <c:v>1369514476.8000004</c:v>
                </c:pt>
                <c:pt idx="28">
                  <c:v>1965969273.5999994</c:v>
                </c:pt>
                <c:pt idx="29">
                  <c:v>1811702505.5999999</c:v>
                </c:pt>
                <c:pt idx="30">
                  <c:v>1960643404.8000002</c:v>
                </c:pt>
                <c:pt idx="31">
                  <c:v>2136574713.5999999</c:v>
                </c:pt>
                <c:pt idx="32">
                  <c:v>1279813910.3999999</c:v>
                </c:pt>
                <c:pt idx="33">
                  <c:v>1484359084.8000002</c:v>
                </c:pt>
                <c:pt idx="34">
                  <c:v>1335640233.5999999</c:v>
                </c:pt>
                <c:pt idx="36">
                  <c:v>126832582.08000003</c:v>
                </c:pt>
                <c:pt idx="37">
                  <c:v>185293535.04000002</c:v>
                </c:pt>
                <c:pt idx="38">
                  <c:v>344882992.31999999</c:v>
                </c:pt>
                <c:pt idx="39">
                  <c:v>220691494.08000004</c:v>
                </c:pt>
                <c:pt idx="40">
                  <c:v>293087315.51999974</c:v>
                </c:pt>
                <c:pt idx="41">
                  <c:v>290527292.16000021</c:v>
                </c:pt>
                <c:pt idx="42">
                  <c:v>357349950.71999979</c:v>
                </c:pt>
                <c:pt idx="43">
                  <c:v>352915073.28000009</c:v>
                </c:pt>
                <c:pt idx="44">
                  <c:v>156334501.44</c:v>
                </c:pt>
                <c:pt idx="45">
                  <c:v>213562837.44000006</c:v>
                </c:pt>
                <c:pt idx="46">
                  <c:v>275444850.24000001</c:v>
                </c:pt>
              </c:numCache>
            </c:numRef>
          </c:yVal>
          <c:smooth val="1"/>
        </c:ser>
        <c:dLbls>
          <c:showLegendKey val="0"/>
          <c:showVal val="0"/>
          <c:showCatName val="0"/>
          <c:showSerName val="0"/>
          <c:showPercent val="0"/>
          <c:showBubbleSize val="0"/>
        </c:dLbls>
        <c:axId val="260112600"/>
        <c:axId val="188339896"/>
      </c:scatterChart>
      <c:valAx>
        <c:axId val="260112600"/>
        <c:scaling>
          <c:orientation val="minMax"/>
        </c:scaling>
        <c:delete val="1"/>
        <c:axPos val="b"/>
        <c:numFmt formatCode="0.00E+00" sourceLinked="1"/>
        <c:majorTickMark val="cross"/>
        <c:minorTickMark val="cross"/>
        <c:tickLblPos val="nextTo"/>
        <c:crossAx val="188339896"/>
        <c:crosses val="autoZero"/>
        <c:crossBetween val="midCat"/>
      </c:valAx>
      <c:valAx>
        <c:axId val="188339896"/>
        <c:scaling>
          <c:orientation val="minMax"/>
        </c:scaling>
        <c:delete val="1"/>
        <c:axPos val="l"/>
        <c:majorGridlines/>
        <c:numFmt formatCode="0.00E+00" sourceLinked="1"/>
        <c:majorTickMark val="cross"/>
        <c:minorTickMark val="cross"/>
        <c:tickLblPos val="nextTo"/>
        <c:crossAx val="260112600"/>
        <c:crosses val="autoZero"/>
        <c:crossBetween val="midCat"/>
      </c:valAx>
    </c:plotArea>
    <c:plotVisOnly val="1"/>
    <c:dispBlanksAs val="gap"/>
    <c:showDLblsOverMax val="1"/>
  </c:chart>
  <c:externalData r:id="rId2">
    <c:autoUpdate val="1"/>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686868125763805"/>
          <c:y val="1.413645606265952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defRPr>
          </a:pPr>
          <a:endParaRPr lang="zh-CN"/>
        </a:p>
      </c:txPr>
    </c:title>
    <c:autoTitleDeleted val="0"/>
    <c:plotArea>
      <c:layout>
        <c:manualLayout>
          <c:layoutTarget val="inner"/>
          <c:xMode val="edge"/>
          <c:yMode val="edge"/>
          <c:x val="0.32410148872347522"/>
          <c:y val="3.7390143922759148E-2"/>
          <c:w val="0.59004520331074328"/>
          <c:h val="0.79649447461840472"/>
        </c:manualLayout>
      </c:layout>
      <c:lineChart>
        <c:grouping val="standard"/>
        <c:varyColors val="0"/>
        <c:ser>
          <c:idx val="0"/>
          <c:order val="0"/>
          <c:tx>
            <c:strRef>
              <c:f>月均水压力变化!$B$1</c:f>
              <c:strCache>
                <c:ptCount val="1"/>
                <c:pt idx="0">
                  <c:v>境内（不含争议区）</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月均水压力变化!$B$2:$B$13</c:f>
              <c:numCache>
                <c:formatCode>General</c:formatCode>
                <c:ptCount val="12"/>
                <c:pt idx="0">
                  <c:v>1.02984E-4</c:v>
                </c:pt>
                <c:pt idx="1">
                  <c:v>1.94069E-4</c:v>
                </c:pt>
                <c:pt idx="2">
                  <c:v>4.4221000000000001E-4</c:v>
                </c:pt>
                <c:pt idx="3">
                  <c:v>9.0165899999999997E-4</c:v>
                </c:pt>
                <c:pt idx="4">
                  <c:v>1.25939E-3</c:v>
                </c:pt>
                <c:pt idx="5">
                  <c:v>1.0150700000000001E-3</c:v>
                </c:pt>
                <c:pt idx="6">
                  <c:v>4.7772400000000001E-4</c:v>
                </c:pt>
                <c:pt idx="7">
                  <c:v>2.5845499999999999E-4</c:v>
                </c:pt>
                <c:pt idx="8">
                  <c:v>1.8850900000000001E-4</c:v>
                </c:pt>
                <c:pt idx="9">
                  <c:v>1.3260100000000001E-4</c:v>
                </c:pt>
                <c:pt idx="10" formatCode="0.00E+00">
                  <c:v>8.1186999999999994E-5</c:v>
                </c:pt>
                <c:pt idx="11" formatCode="0.00E+00">
                  <c:v>6.7704800000000003E-5</c:v>
                </c:pt>
              </c:numCache>
            </c:numRef>
          </c:val>
          <c:smooth val="0"/>
        </c:ser>
        <c:dLbls>
          <c:showLegendKey val="0"/>
          <c:showVal val="0"/>
          <c:showCatName val="0"/>
          <c:showSerName val="0"/>
          <c:showPercent val="0"/>
          <c:showBubbleSize val="0"/>
        </c:dLbls>
        <c:smooth val="0"/>
        <c:axId val="306777800"/>
        <c:axId val="306778192"/>
      </c:lineChart>
      <c:dateAx>
        <c:axId val="3067778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CN"/>
          </a:p>
        </c:txPr>
        <c:crossAx val="306778192"/>
        <c:crosses val="autoZero"/>
        <c:auto val="0"/>
        <c:lblOffset val="100"/>
        <c:baseTimeUnit val="days"/>
        <c:majorUnit val="2"/>
      </c:dateAx>
      <c:valAx>
        <c:axId val="30677819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780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3546195805061381"/>
          <c:y val="2.7757318087014847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title>
    <c:autoTitleDeleted val="0"/>
    <c:plotArea>
      <c:layout>
        <c:manualLayout>
          <c:layoutTarget val="inner"/>
          <c:xMode val="edge"/>
          <c:yMode val="edge"/>
          <c:x val="0.35236802203242984"/>
          <c:y val="4.9959415214674181E-2"/>
          <c:w val="0.59790288233242184"/>
          <c:h val="0.7062455333051354"/>
        </c:manualLayout>
      </c:layout>
      <c:lineChart>
        <c:grouping val="standard"/>
        <c:varyColors val="0"/>
        <c:ser>
          <c:idx val="0"/>
          <c:order val="0"/>
          <c:tx>
            <c:strRef>
              <c:f>月均水压力变化!$C$1</c:f>
              <c:strCache>
                <c:ptCount val="1"/>
                <c:pt idx="0">
                  <c:v>争议区</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月均水压力变化!$C$2:$C$13</c:f>
              <c:numCache>
                <c:formatCode>General</c:formatCode>
                <c:ptCount val="12"/>
                <c:pt idx="0" formatCode="0.00E+00">
                  <c:v>6.3384099999999995E-5</c:v>
                </c:pt>
                <c:pt idx="1">
                  <c:v>1.11953E-4</c:v>
                </c:pt>
                <c:pt idx="2" formatCode="0.00E+00">
                  <c:v>9.8648199999999995E-5</c:v>
                </c:pt>
                <c:pt idx="3" formatCode="0.00E+00">
                  <c:v>4.7844599999999999E-5</c:v>
                </c:pt>
                <c:pt idx="4" formatCode="0.00E+00">
                  <c:v>2.3696000000000001E-5</c:v>
                </c:pt>
                <c:pt idx="5" formatCode="0.00E+00">
                  <c:v>1.29461E-5</c:v>
                </c:pt>
                <c:pt idx="6" formatCode="0.00E+00">
                  <c:v>1.3369900000000001E-5</c:v>
                </c:pt>
                <c:pt idx="7" formatCode="0.00E+00">
                  <c:v>1.24347E-5</c:v>
                </c:pt>
                <c:pt idx="8" formatCode="0.00E+00">
                  <c:v>1.73586E-5</c:v>
                </c:pt>
                <c:pt idx="9" formatCode="0.00E+00">
                  <c:v>4.1356400000000003E-5</c:v>
                </c:pt>
                <c:pt idx="10" formatCode="0.00E+00">
                  <c:v>7.8610399999999995E-5</c:v>
                </c:pt>
                <c:pt idx="11" formatCode="0.00E+00">
                  <c:v>5.3587500000000002E-5</c:v>
                </c:pt>
              </c:numCache>
            </c:numRef>
          </c:val>
          <c:smooth val="0"/>
        </c:ser>
        <c:dLbls>
          <c:showLegendKey val="0"/>
          <c:showVal val="0"/>
          <c:showCatName val="0"/>
          <c:showSerName val="0"/>
          <c:showPercent val="0"/>
          <c:showBubbleSize val="0"/>
        </c:dLbls>
        <c:smooth val="0"/>
        <c:axId val="306778976"/>
        <c:axId val="306779368"/>
      </c:lineChart>
      <c:catAx>
        <c:axId val="3067789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9368"/>
        <c:crosses val="autoZero"/>
        <c:auto val="1"/>
        <c:lblAlgn val="ctr"/>
        <c:lblOffset val="100"/>
        <c:tickLblSkip val="2"/>
        <c:noMultiLvlLbl val="0"/>
      </c:catAx>
      <c:valAx>
        <c:axId val="306779368"/>
        <c:scaling>
          <c:orientation val="minMax"/>
        </c:scaling>
        <c:delete val="0"/>
        <c:axPos val="l"/>
        <c:numFmt formatCode="#,##0.00000_);[Red]\(#,##0.0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897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zh-CN"/>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13106419466491"/>
          <c:y val="3.657835195484186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defRPr>
          </a:pPr>
          <a:endParaRPr lang="zh-CN"/>
        </a:p>
      </c:txPr>
    </c:title>
    <c:autoTitleDeleted val="0"/>
    <c:plotArea>
      <c:layout>
        <c:manualLayout>
          <c:layoutTarget val="inner"/>
          <c:xMode val="edge"/>
          <c:yMode val="edge"/>
          <c:x val="0.33744959542463004"/>
          <c:y val="4.7148496910304982E-2"/>
          <c:w val="0.58865649382292928"/>
          <c:h val="0.67591915074570263"/>
        </c:manualLayout>
      </c:layout>
      <c:lineChart>
        <c:grouping val="standard"/>
        <c:varyColors val="0"/>
        <c:ser>
          <c:idx val="0"/>
          <c:order val="0"/>
          <c:tx>
            <c:strRef>
              <c:f>月均水压力变化!$D$1</c:f>
              <c:strCache>
                <c:ptCount val="1"/>
                <c:pt idx="0">
                  <c:v>不丹</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月均水压力变化!$D$2:$D$13</c:f>
              <c:numCache>
                <c:formatCode>General</c:formatCode>
                <c:ptCount val="12"/>
                <c:pt idx="0">
                  <c:v>3.1156199999999998E-4</c:v>
                </c:pt>
                <c:pt idx="1">
                  <c:v>5.7142800000000002E-4</c:v>
                </c:pt>
                <c:pt idx="2">
                  <c:v>8.7335199999999998E-4</c:v>
                </c:pt>
                <c:pt idx="3">
                  <c:v>6.7607599999999996E-4</c:v>
                </c:pt>
                <c:pt idx="4">
                  <c:v>2.7918499999999999E-4</c:v>
                </c:pt>
                <c:pt idx="5">
                  <c:v>1.00209E-4</c:v>
                </c:pt>
                <c:pt idx="6" formatCode="0.00E+00">
                  <c:v>7.4929200000000001E-5</c:v>
                </c:pt>
                <c:pt idx="7" formatCode="0.00E+00">
                  <c:v>6.3515299999999998E-5</c:v>
                </c:pt>
                <c:pt idx="8" formatCode="0.00E+00">
                  <c:v>9.0486099999999994E-5</c:v>
                </c:pt>
                <c:pt idx="9">
                  <c:v>1.7383899999999999E-4</c:v>
                </c:pt>
                <c:pt idx="10">
                  <c:v>3.2243300000000001E-4</c:v>
                </c:pt>
                <c:pt idx="11">
                  <c:v>2.42418E-4</c:v>
                </c:pt>
              </c:numCache>
            </c:numRef>
          </c:val>
          <c:smooth val="0"/>
        </c:ser>
        <c:dLbls>
          <c:showLegendKey val="0"/>
          <c:showVal val="0"/>
          <c:showCatName val="0"/>
          <c:showSerName val="0"/>
          <c:showPercent val="0"/>
          <c:showBubbleSize val="0"/>
        </c:dLbls>
        <c:smooth val="0"/>
        <c:axId val="306780152"/>
        <c:axId val="307949592"/>
      </c:lineChart>
      <c:catAx>
        <c:axId val="3067801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7949592"/>
        <c:crosses val="autoZero"/>
        <c:auto val="1"/>
        <c:lblAlgn val="ctr"/>
        <c:lblOffset val="100"/>
        <c:tickLblSkip val="2"/>
        <c:noMultiLvlLbl val="0"/>
      </c:catAx>
      <c:valAx>
        <c:axId val="30794959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801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8998598110074605"/>
          <c:y val="4.20231084559808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defRPr>
          </a:pPr>
          <a:endParaRPr lang="zh-CN"/>
        </a:p>
      </c:txPr>
    </c:title>
    <c:autoTitleDeleted val="0"/>
    <c:plotArea>
      <c:layout>
        <c:manualLayout>
          <c:layoutTarget val="inner"/>
          <c:xMode val="edge"/>
          <c:yMode val="edge"/>
          <c:x val="0.29832577082078598"/>
          <c:y val="7.6588216388655234E-2"/>
          <c:w val="0.67382627068999634"/>
          <c:h val="0.67269410541685837"/>
        </c:manualLayout>
      </c:layout>
      <c:lineChart>
        <c:grouping val="standard"/>
        <c:varyColors val="0"/>
        <c:ser>
          <c:idx val="0"/>
          <c:order val="0"/>
          <c:tx>
            <c:strRef>
              <c:f>月均水压力变化!$E$1</c:f>
              <c:strCache>
                <c:ptCount val="1"/>
                <c:pt idx="0">
                  <c:v>印度</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月均水压力变化!$E$2:$E$13</c:f>
              <c:numCache>
                <c:formatCode>General</c:formatCode>
                <c:ptCount val="12"/>
                <c:pt idx="0">
                  <c:v>4.6392400000000002E-3</c:v>
                </c:pt>
                <c:pt idx="1">
                  <c:v>6.19223E-3</c:v>
                </c:pt>
                <c:pt idx="2">
                  <c:v>6.9765000000000001E-3</c:v>
                </c:pt>
                <c:pt idx="3">
                  <c:v>3.0956999999999998E-3</c:v>
                </c:pt>
                <c:pt idx="4">
                  <c:v>1.4123300000000001E-3</c:v>
                </c:pt>
                <c:pt idx="5">
                  <c:v>4.0838400000000003E-4</c:v>
                </c:pt>
                <c:pt idx="6">
                  <c:v>8.6065800000000004E-4</c:v>
                </c:pt>
                <c:pt idx="7">
                  <c:v>9.7042600000000004E-4</c:v>
                </c:pt>
                <c:pt idx="8">
                  <c:v>1.16737E-3</c:v>
                </c:pt>
                <c:pt idx="9">
                  <c:v>2.0591400000000001E-3</c:v>
                </c:pt>
                <c:pt idx="10">
                  <c:v>4.4616300000000003E-3</c:v>
                </c:pt>
                <c:pt idx="11">
                  <c:v>3.12328E-3</c:v>
                </c:pt>
              </c:numCache>
            </c:numRef>
          </c:val>
          <c:smooth val="0"/>
        </c:ser>
        <c:dLbls>
          <c:showLegendKey val="0"/>
          <c:showVal val="0"/>
          <c:showCatName val="0"/>
          <c:showSerName val="0"/>
          <c:showPercent val="0"/>
          <c:showBubbleSize val="0"/>
        </c:dLbls>
        <c:smooth val="0"/>
        <c:axId val="307950376"/>
        <c:axId val="307950768"/>
      </c:lineChart>
      <c:catAx>
        <c:axId val="307950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7950768"/>
        <c:crosses val="autoZero"/>
        <c:auto val="1"/>
        <c:lblAlgn val="ctr"/>
        <c:lblOffset val="100"/>
        <c:tickLblSkip val="2"/>
        <c:noMultiLvlLbl val="0"/>
      </c:catAx>
      <c:valAx>
        <c:axId val="30795076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795037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4184377906540113"/>
          <c:y val="4.48262980948823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defRPr>
          </a:pPr>
          <a:endParaRPr lang="zh-CN"/>
        </a:p>
      </c:txPr>
    </c:title>
    <c:autoTitleDeleted val="0"/>
    <c:plotArea>
      <c:layout>
        <c:manualLayout>
          <c:layoutTarget val="inner"/>
          <c:xMode val="edge"/>
          <c:yMode val="edge"/>
          <c:x val="0.24169137625900278"/>
          <c:y val="7.9798673163299319E-2"/>
          <c:w val="0.66733494119169257"/>
          <c:h val="0.65490838319551792"/>
        </c:manualLayout>
      </c:layout>
      <c:lineChart>
        <c:grouping val="standard"/>
        <c:varyColors val="0"/>
        <c:ser>
          <c:idx val="0"/>
          <c:order val="0"/>
          <c:tx>
            <c:strRef>
              <c:f>月均水压力变化!$F$1</c:f>
              <c:strCache>
                <c:ptCount val="1"/>
                <c:pt idx="0">
                  <c:v>孟加拉国</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月均水压力变化!$F$2:$F$13</c:f>
              <c:numCache>
                <c:formatCode>General</c:formatCode>
                <c:ptCount val="12"/>
                <c:pt idx="0">
                  <c:v>0.14280499999999999</c:v>
                </c:pt>
                <c:pt idx="1">
                  <c:v>0.172184</c:v>
                </c:pt>
                <c:pt idx="2">
                  <c:v>0.20088800000000001</c:v>
                </c:pt>
                <c:pt idx="3">
                  <c:v>0.17666200000000001</c:v>
                </c:pt>
                <c:pt idx="4">
                  <c:v>7.0894700000000005E-2</c:v>
                </c:pt>
                <c:pt idx="5">
                  <c:v>2.1974500000000001E-2</c:v>
                </c:pt>
                <c:pt idx="6">
                  <c:v>1.42495E-2</c:v>
                </c:pt>
                <c:pt idx="7">
                  <c:v>1.8222499999999999E-2</c:v>
                </c:pt>
                <c:pt idx="8">
                  <c:v>3.4680200000000001E-2</c:v>
                </c:pt>
                <c:pt idx="9">
                  <c:v>5.7951700000000002E-2</c:v>
                </c:pt>
                <c:pt idx="10">
                  <c:v>0.13350500000000001</c:v>
                </c:pt>
                <c:pt idx="11">
                  <c:v>9.5811300000000002E-2</c:v>
                </c:pt>
              </c:numCache>
            </c:numRef>
          </c:val>
          <c:smooth val="0"/>
        </c:ser>
        <c:dLbls>
          <c:showLegendKey val="0"/>
          <c:showVal val="0"/>
          <c:showCatName val="0"/>
          <c:showSerName val="0"/>
          <c:showPercent val="0"/>
          <c:showBubbleSize val="0"/>
        </c:dLbls>
        <c:smooth val="0"/>
        <c:axId val="307951552"/>
        <c:axId val="307951944"/>
      </c:lineChart>
      <c:catAx>
        <c:axId val="3079515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CN"/>
          </a:p>
        </c:txPr>
        <c:crossAx val="307951944"/>
        <c:crosses val="autoZero"/>
        <c:auto val="1"/>
        <c:lblAlgn val="ctr"/>
        <c:lblOffset val="100"/>
        <c:tickLblSkip val="2"/>
        <c:noMultiLvlLbl val="0"/>
      </c:catAx>
      <c:valAx>
        <c:axId val="30795194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79515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4696704746642"/>
          <c:y val="5.0925925925925923E-2"/>
          <c:w val="0.69197484707058843"/>
          <c:h val="0.72498067949839606"/>
        </c:manualLayout>
      </c:layout>
      <c:barChart>
        <c:barDir val="col"/>
        <c:grouping val="clustered"/>
        <c:varyColors val="0"/>
        <c:ser>
          <c:idx val="0"/>
          <c:order val="0"/>
          <c:tx>
            <c:strRef>
              <c:f>Sheet1!$B$2</c:f>
              <c:strCache>
                <c:ptCount val="1"/>
                <c:pt idx="0">
                  <c:v>调水前</c:v>
                </c:pt>
              </c:strCache>
            </c:strRef>
          </c:tx>
          <c:spPr>
            <a:solidFill>
              <a:schemeClr val="accent1"/>
            </a:solidFill>
            <a:ln>
              <a:noFill/>
            </a:ln>
            <a:effectLst/>
          </c:spPr>
          <c:invertIfNegative val="0"/>
          <c:cat>
            <c:strRef>
              <c:f>Sheet1!$A$3:$A$6</c:f>
              <c:strCache>
                <c:ptCount val="4"/>
                <c:pt idx="0">
                  <c:v>6月</c:v>
                </c:pt>
                <c:pt idx="1">
                  <c:v>7月</c:v>
                </c:pt>
                <c:pt idx="2">
                  <c:v>8月</c:v>
                </c:pt>
                <c:pt idx="3">
                  <c:v>9月</c:v>
                </c:pt>
              </c:strCache>
            </c:strRef>
          </c:cat>
          <c:val>
            <c:numRef>
              <c:f>Sheet1!$B$3:$B$6</c:f>
              <c:numCache>
                <c:formatCode>General</c:formatCode>
                <c:ptCount val="4"/>
                <c:pt idx="0">
                  <c:v>1.9699999999999999E-4</c:v>
                </c:pt>
                <c:pt idx="1">
                  <c:v>1.07E-4</c:v>
                </c:pt>
                <c:pt idx="2">
                  <c:v>1.05E-4</c:v>
                </c:pt>
                <c:pt idx="3">
                  <c:v>2.2699999999999999E-4</c:v>
                </c:pt>
              </c:numCache>
            </c:numRef>
          </c:val>
        </c:ser>
        <c:ser>
          <c:idx val="1"/>
          <c:order val="1"/>
          <c:tx>
            <c:strRef>
              <c:f>Sheet1!$C$2</c:f>
              <c:strCache>
                <c:ptCount val="1"/>
                <c:pt idx="0">
                  <c:v>调水后</c:v>
                </c:pt>
              </c:strCache>
            </c:strRef>
          </c:tx>
          <c:spPr>
            <a:solidFill>
              <a:schemeClr val="accent2"/>
            </a:solidFill>
            <a:ln>
              <a:noFill/>
            </a:ln>
            <a:effectLst/>
          </c:spPr>
          <c:invertIfNegative val="0"/>
          <c:cat>
            <c:strRef>
              <c:f>Sheet1!$A$3:$A$6</c:f>
              <c:strCache>
                <c:ptCount val="4"/>
                <c:pt idx="0">
                  <c:v>6月</c:v>
                </c:pt>
                <c:pt idx="1">
                  <c:v>7月</c:v>
                </c:pt>
                <c:pt idx="2">
                  <c:v>8月</c:v>
                </c:pt>
                <c:pt idx="3">
                  <c:v>9月</c:v>
                </c:pt>
              </c:strCache>
            </c:strRef>
          </c:cat>
          <c:val>
            <c:numRef>
              <c:f>Sheet1!$C$3:$C$6</c:f>
              <c:numCache>
                <c:formatCode>General</c:formatCode>
                <c:ptCount val="4"/>
                <c:pt idx="0">
                  <c:v>2.5500000000000002E-4</c:v>
                </c:pt>
                <c:pt idx="1">
                  <c:v>1.3899999999999999E-4</c:v>
                </c:pt>
                <c:pt idx="2">
                  <c:v>1.37E-4</c:v>
                </c:pt>
                <c:pt idx="3">
                  <c:v>3.0899999999999998E-4</c:v>
                </c:pt>
              </c:numCache>
            </c:numRef>
          </c:val>
        </c:ser>
        <c:dLbls>
          <c:showLegendKey val="0"/>
          <c:showVal val="0"/>
          <c:showCatName val="0"/>
          <c:showSerName val="0"/>
          <c:showPercent val="0"/>
          <c:showBubbleSize val="0"/>
        </c:dLbls>
        <c:gapWidth val="219"/>
        <c:overlap val="-27"/>
        <c:axId val="307953120"/>
        <c:axId val="307953512"/>
      </c:barChart>
      <c:catAx>
        <c:axId val="3079531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crossAx val="307953512"/>
        <c:crosses val="autoZero"/>
        <c:auto val="1"/>
        <c:lblAlgn val="ctr"/>
        <c:lblOffset val="100"/>
        <c:noMultiLvlLbl val="0"/>
      </c:catAx>
      <c:valAx>
        <c:axId val="30795351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crossAx val="307953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1600">
          <a:latin typeface="Times New Roman" panose="02020603050405020304" pitchFamily="18" charset="0"/>
          <a:ea typeface="宋体" panose="02010600030101010101" pitchFamily="2" charset="-122"/>
          <a:cs typeface="Times New Roman" panose="02020603050405020304" pitchFamily="18" charset="0"/>
        </a:defRPr>
      </a:pPr>
      <a:endParaRPr lang="zh-CN"/>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07633420822396"/>
          <c:y val="5.0925925925925923E-2"/>
          <c:w val="0.80136811023622057"/>
          <c:h val="0.72498067949839606"/>
        </c:manualLayout>
      </c:layout>
      <c:barChart>
        <c:barDir val="col"/>
        <c:grouping val="clustered"/>
        <c:varyColors val="0"/>
        <c:ser>
          <c:idx val="0"/>
          <c:order val="0"/>
          <c:tx>
            <c:strRef>
              <c:f>Sheet1!$F$2</c:f>
              <c:strCache>
                <c:ptCount val="1"/>
                <c:pt idx="0">
                  <c:v>调节前</c:v>
                </c:pt>
              </c:strCache>
            </c:strRef>
          </c:tx>
          <c:spPr>
            <a:solidFill>
              <a:schemeClr val="accent1"/>
            </a:solidFill>
            <a:ln>
              <a:noFill/>
            </a:ln>
            <a:effectLst/>
          </c:spPr>
          <c:invertIfNegative val="0"/>
          <c:cat>
            <c:strRef>
              <c:f>Sheet1!$E$3:$E$14</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Sheet1!$F$3:$F$14</c:f>
              <c:numCache>
                <c:formatCode>General</c:formatCode>
                <c:ptCount val="12"/>
                <c:pt idx="0">
                  <c:v>1.32541E-3</c:v>
                </c:pt>
                <c:pt idx="1">
                  <c:v>1.5392400000000001E-3</c:v>
                </c:pt>
                <c:pt idx="2">
                  <c:v>1.5426999999999999E-3</c:v>
                </c:pt>
                <c:pt idx="3">
                  <c:v>1.28616E-3</c:v>
                </c:pt>
                <c:pt idx="4">
                  <c:v>5.89585E-4</c:v>
                </c:pt>
                <c:pt idx="5">
                  <c:v>1.9708900000000001E-4</c:v>
                </c:pt>
                <c:pt idx="6">
                  <c:v>1.07323E-4</c:v>
                </c:pt>
                <c:pt idx="7">
                  <c:v>1.04759E-4</c:v>
                </c:pt>
                <c:pt idx="8">
                  <c:v>2.2749700000000001E-4</c:v>
                </c:pt>
                <c:pt idx="9">
                  <c:v>4.21972E-4</c:v>
                </c:pt>
                <c:pt idx="10">
                  <c:v>1.1409199999999999E-3</c:v>
                </c:pt>
                <c:pt idx="11">
                  <c:v>1.17705E-3</c:v>
                </c:pt>
              </c:numCache>
            </c:numRef>
          </c:val>
        </c:ser>
        <c:ser>
          <c:idx val="1"/>
          <c:order val="1"/>
          <c:tx>
            <c:strRef>
              <c:f>Sheet1!$G$2</c:f>
              <c:strCache>
                <c:ptCount val="1"/>
                <c:pt idx="0">
                  <c:v>调节后</c:v>
                </c:pt>
              </c:strCache>
            </c:strRef>
          </c:tx>
          <c:spPr>
            <a:solidFill>
              <a:schemeClr val="accent2"/>
            </a:solidFill>
            <a:ln>
              <a:noFill/>
            </a:ln>
            <a:effectLst/>
          </c:spPr>
          <c:invertIfNegative val="0"/>
          <c:cat>
            <c:strRef>
              <c:f>Sheet1!$E$3:$E$14</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Sheet1!$G$3:$G$14</c:f>
              <c:numCache>
                <c:formatCode>General</c:formatCode>
                <c:ptCount val="12"/>
                <c:pt idx="0">
                  <c:v>4.9180399999999998E-4</c:v>
                </c:pt>
                <c:pt idx="1">
                  <c:v>4.68169E-4</c:v>
                </c:pt>
                <c:pt idx="2">
                  <c:v>5.9133000000000005E-4</c:v>
                </c:pt>
                <c:pt idx="3">
                  <c:v>7.0195700000000001E-4</c:v>
                </c:pt>
                <c:pt idx="4">
                  <c:v>3.5122899999999999E-4</c:v>
                </c:pt>
                <c:pt idx="5">
                  <c:v>2.5200999999999999E-4</c:v>
                </c:pt>
                <c:pt idx="6">
                  <c:v>1.3546599999999999E-4</c:v>
                </c:pt>
                <c:pt idx="7">
                  <c:v>1.3269700000000001E-4</c:v>
                </c:pt>
                <c:pt idx="8">
                  <c:v>3.0065300000000001E-4</c:v>
                </c:pt>
                <c:pt idx="9">
                  <c:v>2.4140300000000001E-4</c:v>
                </c:pt>
                <c:pt idx="10">
                  <c:v>4.8746E-4</c:v>
                </c:pt>
                <c:pt idx="11">
                  <c:v>4.5365500000000002E-4</c:v>
                </c:pt>
              </c:numCache>
            </c:numRef>
          </c:val>
        </c:ser>
        <c:dLbls>
          <c:showLegendKey val="0"/>
          <c:showVal val="0"/>
          <c:showCatName val="0"/>
          <c:showSerName val="0"/>
          <c:showPercent val="0"/>
          <c:showBubbleSize val="0"/>
        </c:dLbls>
        <c:gapWidth val="219"/>
        <c:overlap val="-27"/>
        <c:axId val="307954296"/>
        <c:axId val="307954688"/>
      </c:barChart>
      <c:catAx>
        <c:axId val="3079542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crossAx val="307954688"/>
        <c:crosses val="autoZero"/>
        <c:auto val="1"/>
        <c:lblAlgn val="ctr"/>
        <c:lblOffset val="100"/>
        <c:noMultiLvlLbl val="0"/>
      </c:catAx>
      <c:valAx>
        <c:axId val="30795468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crossAx val="3079542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1600">
          <a:latin typeface="Times New Roman" panose="02020603050405020304" pitchFamily="18" charset="0"/>
          <a:ea typeface="宋体" panose="02010600030101010101" pitchFamily="2" charset="-122"/>
          <a:cs typeface="Times New Roman" panose="02020603050405020304" pitchFamily="18" charset="0"/>
        </a:defRPr>
      </a:pPr>
      <a:endParaRPr lang="zh-CN"/>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65582924570161"/>
          <c:y val="5.0925925925925923E-2"/>
          <c:w val="0.73178865495617262"/>
          <c:h val="0.70204802347064321"/>
        </c:manualLayout>
      </c:layout>
      <c:lineChart>
        <c:grouping val="standard"/>
        <c:varyColors val="0"/>
        <c:ser>
          <c:idx val="0"/>
          <c:order val="0"/>
          <c:tx>
            <c:strRef>
              <c:f>供需水对比!$B$40:$B$41</c:f>
              <c:strCache>
                <c:ptCount val="2"/>
                <c:pt idx="0">
                  <c:v>境内（不含争议区）</c:v>
                </c:pt>
                <c:pt idx="1">
                  <c:v>产流量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供需水对比!$A$42:$A$53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供需水对比!$B$42:$B$53</c:f>
              <c:numCache>
                <c:formatCode>General</c:formatCode>
                <c:ptCount val="12"/>
                <c:pt idx="0">
                  <c:v>45.831816666666668</c:v>
                </c:pt>
                <c:pt idx="1">
                  <c:v>29.811783333333334</c:v>
                </c:pt>
                <c:pt idx="2">
                  <c:v>22.549473333333335</c:v>
                </c:pt>
                <c:pt idx="3">
                  <c:v>36.815154999999997</c:v>
                </c:pt>
                <c:pt idx="4">
                  <c:v>74.638116666666662</c:v>
                </c:pt>
                <c:pt idx="5">
                  <c:v>124.28041666666667</c:v>
                </c:pt>
                <c:pt idx="6">
                  <c:v>255.61483333333331</c:v>
                </c:pt>
                <c:pt idx="7">
                  <c:v>275.05799999999994</c:v>
                </c:pt>
                <c:pt idx="8">
                  <c:v>244.43566666666666</c:v>
                </c:pt>
                <c:pt idx="9">
                  <c:v>143.99173333333334</c:v>
                </c:pt>
                <c:pt idx="10">
                  <c:v>84.353533333333345</c:v>
                </c:pt>
                <c:pt idx="11">
                  <c:v>55.744483333333335</c:v>
                </c:pt>
              </c:numCache>
            </c:numRef>
          </c:val>
          <c:smooth val="0"/>
        </c:ser>
        <c:ser>
          <c:idx val="1"/>
          <c:order val="1"/>
          <c:tx>
            <c:strRef>
              <c:f>供需水对比!$C$40:$C$41</c:f>
              <c:strCache>
                <c:ptCount val="2"/>
                <c:pt idx="0">
                  <c:v>境内（不含争议区）</c:v>
                </c:pt>
                <c:pt idx="1">
                  <c:v>需水量</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供需水对比!$A$42:$A$53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供需水对比!$C$42:$C$53</c:f>
              <c:numCache>
                <c:formatCode>General</c:formatCode>
                <c:ptCount val="12"/>
                <c:pt idx="0">
                  <c:v>0.21654999999999999</c:v>
                </c:pt>
                <c:pt idx="1">
                  <c:v>0.299151</c:v>
                </c:pt>
                <c:pt idx="2">
                  <c:v>0.51388400000000001</c:v>
                </c:pt>
                <c:pt idx="3">
                  <c:v>1.0424599999999999</c:v>
                </c:pt>
                <c:pt idx="4">
                  <c:v>2.04996</c:v>
                </c:pt>
                <c:pt idx="5">
                  <c:v>3.4043800000000002</c:v>
                </c:pt>
                <c:pt idx="6">
                  <c:v>4.4944699999999997</c:v>
                </c:pt>
                <c:pt idx="7">
                  <c:v>3.43743</c:v>
                </c:pt>
                <c:pt idx="8">
                  <c:v>1.8022400000000001</c:v>
                </c:pt>
                <c:pt idx="9">
                  <c:v>0.745147</c:v>
                </c:pt>
                <c:pt idx="10">
                  <c:v>0.31568099999999999</c:v>
                </c:pt>
                <c:pt idx="11">
                  <c:v>0.20003099999999999</c:v>
                </c:pt>
              </c:numCache>
            </c:numRef>
          </c:val>
          <c:smooth val="0"/>
        </c:ser>
        <c:dLbls>
          <c:showLegendKey val="0"/>
          <c:showVal val="0"/>
          <c:showCatName val="0"/>
          <c:showSerName val="0"/>
          <c:showPercent val="0"/>
          <c:showBubbleSize val="0"/>
        </c:dLbls>
        <c:marker val="1"/>
        <c:smooth val="0"/>
        <c:axId val="165277560"/>
        <c:axId val="188179952"/>
      </c:lineChart>
      <c:catAx>
        <c:axId val="1652775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88179952"/>
        <c:crosses val="autoZero"/>
        <c:auto val="1"/>
        <c:lblAlgn val="ctr"/>
        <c:lblOffset val="100"/>
        <c:noMultiLvlLbl val="0"/>
      </c:catAx>
      <c:valAx>
        <c:axId val="18817995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652775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686525992061488"/>
          <c:y val="5.8549425439215465E-2"/>
          <c:w val="0.72399657613800483"/>
          <c:h val="0.65789465853000462"/>
        </c:manualLayout>
      </c:layout>
      <c:lineChart>
        <c:grouping val="standard"/>
        <c:varyColors val="0"/>
        <c:ser>
          <c:idx val="0"/>
          <c:order val="0"/>
          <c:tx>
            <c:strRef>
              <c:f>供需水对比!$G$40:$G$41</c:f>
              <c:strCache>
                <c:ptCount val="2"/>
                <c:pt idx="0">
                  <c:v>争议区</c:v>
                </c:pt>
                <c:pt idx="1">
                  <c:v>产流量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供需水对比!$F$42:$F$53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供需水对比!$G$42:$G$53</c:f>
              <c:numCache>
                <c:formatCode>General</c:formatCode>
                <c:ptCount val="12"/>
                <c:pt idx="0">
                  <c:v>64.535499999999985</c:v>
                </c:pt>
                <c:pt idx="1">
                  <c:v>53.459416666666662</c:v>
                </c:pt>
                <c:pt idx="2">
                  <c:v>66.226466666666667</c:v>
                </c:pt>
                <c:pt idx="3">
                  <c:v>153.73759999999999</c:v>
                </c:pt>
                <c:pt idx="4">
                  <c:v>222.10033333333334</c:v>
                </c:pt>
                <c:pt idx="5">
                  <c:v>316.858</c:v>
                </c:pt>
                <c:pt idx="6">
                  <c:v>424.67883333333333</c:v>
                </c:pt>
                <c:pt idx="7">
                  <c:v>357.20566666666667</c:v>
                </c:pt>
                <c:pt idx="8">
                  <c:v>285.82666666666665</c:v>
                </c:pt>
                <c:pt idx="9">
                  <c:v>162.9695833333333</c:v>
                </c:pt>
                <c:pt idx="10">
                  <c:v>71.576916666666662</c:v>
                </c:pt>
                <c:pt idx="11">
                  <c:v>58.997350000000004</c:v>
                </c:pt>
              </c:numCache>
            </c:numRef>
          </c:val>
          <c:smooth val="0"/>
        </c:ser>
        <c:ser>
          <c:idx val="1"/>
          <c:order val="1"/>
          <c:tx>
            <c:strRef>
              <c:f>供需水对比!$H$40:$H$41</c:f>
              <c:strCache>
                <c:ptCount val="2"/>
                <c:pt idx="0">
                  <c:v>争议区</c:v>
                </c:pt>
                <c:pt idx="1">
                  <c:v>需水量</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供需水对比!$F$42:$F$53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供需水对比!$H$42:$H$53</c:f>
              <c:numCache>
                <c:formatCode>General</c:formatCode>
                <c:ptCount val="12"/>
                <c:pt idx="0">
                  <c:v>0.244445</c:v>
                </c:pt>
                <c:pt idx="1">
                  <c:v>0.28878999999999999</c:v>
                </c:pt>
                <c:pt idx="2">
                  <c:v>0.35097099999999998</c:v>
                </c:pt>
                <c:pt idx="3">
                  <c:v>0.49284800000000001</c:v>
                </c:pt>
                <c:pt idx="4">
                  <c:v>0.46659699999999998</c:v>
                </c:pt>
                <c:pt idx="5">
                  <c:v>0.369475</c:v>
                </c:pt>
                <c:pt idx="6">
                  <c:v>0.49829699999999999</c:v>
                </c:pt>
                <c:pt idx="7">
                  <c:v>0.45822299999999999</c:v>
                </c:pt>
                <c:pt idx="8">
                  <c:v>0.44004300000000002</c:v>
                </c:pt>
                <c:pt idx="9">
                  <c:v>0.49291699999999999</c:v>
                </c:pt>
                <c:pt idx="10">
                  <c:v>0.35525600000000002</c:v>
                </c:pt>
                <c:pt idx="11">
                  <c:v>0.200044</c:v>
                </c:pt>
              </c:numCache>
            </c:numRef>
          </c:val>
          <c:smooth val="0"/>
        </c:ser>
        <c:dLbls>
          <c:showLegendKey val="0"/>
          <c:showVal val="0"/>
          <c:showCatName val="0"/>
          <c:showSerName val="0"/>
          <c:showPercent val="0"/>
          <c:showBubbleSize val="0"/>
        </c:dLbls>
        <c:marker val="1"/>
        <c:smooth val="0"/>
        <c:axId val="117321600"/>
        <c:axId val="260151600"/>
      </c:lineChart>
      <c:catAx>
        <c:axId val="1173216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60151600"/>
        <c:crosses val="autoZero"/>
        <c:auto val="1"/>
        <c:lblAlgn val="ctr"/>
        <c:lblOffset val="100"/>
        <c:noMultiLvlLbl val="0"/>
      </c:catAx>
      <c:valAx>
        <c:axId val="26015160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173216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1595854502762"/>
          <c:y val="5.0925925925925923E-2"/>
          <c:w val="0.7522284071817501"/>
          <c:h val="0.71137525667009061"/>
        </c:manualLayout>
      </c:layout>
      <c:lineChart>
        <c:grouping val="standard"/>
        <c:varyColors val="0"/>
        <c:ser>
          <c:idx val="0"/>
          <c:order val="0"/>
          <c:tx>
            <c:strRef>
              <c:f>供需水对比!$L$40:$L$41</c:f>
              <c:strCache>
                <c:ptCount val="2"/>
                <c:pt idx="0">
                  <c:v>不丹</c:v>
                </c:pt>
                <c:pt idx="1">
                  <c:v>产流量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供需水对比!$K$42:$K$53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供需水对比!$L$42:$L$53</c:f>
              <c:numCache>
                <c:formatCode>General</c:formatCode>
                <c:ptCount val="12"/>
                <c:pt idx="0">
                  <c:v>16.197944999999997</c:v>
                </c:pt>
                <c:pt idx="1">
                  <c:v>11.003880000000001</c:v>
                </c:pt>
                <c:pt idx="2">
                  <c:v>8.255585</c:v>
                </c:pt>
                <c:pt idx="3">
                  <c:v>15.921525000000003</c:v>
                </c:pt>
                <c:pt idx="4">
                  <c:v>31.493383333333338</c:v>
                </c:pt>
                <c:pt idx="5">
                  <c:v>64.305466666666661</c:v>
                </c:pt>
                <c:pt idx="6">
                  <c:v>105.44295</c:v>
                </c:pt>
                <c:pt idx="7">
                  <c:v>94.503399999999985</c:v>
                </c:pt>
                <c:pt idx="8">
                  <c:v>69.83356666666667</c:v>
                </c:pt>
                <c:pt idx="9">
                  <c:v>41.425583333333329</c:v>
                </c:pt>
                <c:pt idx="10">
                  <c:v>19.998500000000003</c:v>
                </c:pt>
                <c:pt idx="11">
                  <c:v>16.490266666666667</c:v>
                </c:pt>
              </c:numCache>
            </c:numRef>
          </c:val>
          <c:smooth val="0"/>
        </c:ser>
        <c:ser>
          <c:idx val="1"/>
          <c:order val="1"/>
          <c:tx>
            <c:strRef>
              <c:f>供需水对比!$M$40:$M$41</c:f>
              <c:strCache>
                <c:ptCount val="2"/>
                <c:pt idx="0">
                  <c:v>不丹</c:v>
                </c:pt>
                <c:pt idx="1">
                  <c:v>需水量</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供需水对比!$K$42:$K$53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供需水对比!$M$42:$M$53</c:f>
              <c:numCache>
                <c:formatCode>General</c:formatCode>
                <c:ptCount val="12"/>
                <c:pt idx="0">
                  <c:v>0.14233599999999999</c:v>
                </c:pt>
                <c:pt idx="1">
                  <c:v>0.15819900000000001</c:v>
                </c:pt>
                <c:pt idx="2">
                  <c:v>0.180899</c:v>
                </c:pt>
                <c:pt idx="3">
                  <c:v>0.23105999999999999</c:v>
                </c:pt>
                <c:pt idx="4">
                  <c:v>0.22220300000000001</c:v>
                </c:pt>
                <c:pt idx="5">
                  <c:v>0.18771499999999999</c:v>
                </c:pt>
                <c:pt idx="6">
                  <c:v>0.23380799999999999</c:v>
                </c:pt>
                <c:pt idx="7">
                  <c:v>0.22004000000000001</c:v>
                </c:pt>
                <c:pt idx="8">
                  <c:v>0.213362</c:v>
                </c:pt>
                <c:pt idx="9">
                  <c:v>0.23200599999999999</c:v>
                </c:pt>
                <c:pt idx="10">
                  <c:v>0.18182999999999999</c:v>
                </c:pt>
                <c:pt idx="11">
                  <c:v>0.12598300000000001</c:v>
                </c:pt>
              </c:numCache>
            </c:numRef>
          </c:val>
          <c:smooth val="0"/>
        </c:ser>
        <c:dLbls>
          <c:showLegendKey val="0"/>
          <c:showVal val="0"/>
          <c:showCatName val="0"/>
          <c:showSerName val="0"/>
          <c:showPercent val="0"/>
          <c:showBubbleSize val="0"/>
        </c:dLbls>
        <c:marker val="1"/>
        <c:smooth val="0"/>
        <c:axId val="260066144"/>
        <c:axId val="260066536"/>
      </c:lineChart>
      <c:catAx>
        <c:axId val="26006614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60066536"/>
        <c:crosses val="autoZero"/>
        <c:auto val="1"/>
        <c:lblAlgn val="ctr"/>
        <c:lblOffset val="100"/>
        <c:noMultiLvlLbl val="0"/>
      </c:catAx>
      <c:valAx>
        <c:axId val="26006653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600661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783018755770778"/>
          <c:y val="5.8549555262272249E-2"/>
          <c:w val="0.72874352583128932"/>
          <c:h val="0.70546032572777728"/>
        </c:manualLayout>
      </c:layout>
      <c:lineChart>
        <c:grouping val="standard"/>
        <c:varyColors val="0"/>
        <c:ser>
          <c:idx val="0"/>
          <c:order val="0"/>
          <c:tx>
            <c:strRef>
              <c:f>供需水对比!$B$56:$B$57</c:f>
              <c:strCache>
                <c:ptCount val="2"/>
                <c:pt idx="0">
                  <c:v>印度</c:v>
                </c:pt>
                <c:pt idx="1">
                  <c:v>产流量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供需水对比!$A$58:$A$69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供需水对比!$B$58:$B$69</c:f>
              <c:numCache>
                <c:formatCode>General</c:formatCode>
                <c:ptCount val="12"/>
                <c:pt idx="0">
                  <c:v>42.499816666666668</c:v>
                </c:pt>
                <c:pt idx="1">
                  <c:v>50.351066666666668</c:v>
                </c:pt>
                <c:pt idx="2">
                  <c:v>80.151413333333338</c:v>
                </c:pt>
                <c:pt idx="3">
                  <c:v>258.90121666666664</c:v>
                </c:pt>
                <c:pt idx="4">
                  <c:v>366.51366666666672</c:v>
                </c:pt>
                <c:pt idx="5">
                  <c:v>569.88700000000006</c:v>
                </c:pt>
                <c:pt idx="6">
                  <c:v>779.00133333333326</c:v>
                </c:pt>
                <c:pt idx="7">
                  <c:v>705.16983333333337</c:v>
                </c:pt>
                <c:pt idx="8">
                  <c:v>508.64333333333337</c:v>
                </c:pt>
                <c:pt idx="9">
                  <c:v>278.37036666666665</c:v>
                </c:pt>
                <c:pt idx="10">
                  <c:v>97.312249999999992</c:v>
                </c:pt>
                <c:pt idx="11">
                  <c:v>42.465083333333332</c:v>
                </c:pt>
              </c:numCache>
            </c:numRef>
          </c:val>
          <c:smooth val="0"/>
        </c:ser>
        <c:ser>
          <c:idx val="1"/>
          <c:order val="1"/>
          <c:tx>
            <c:strRef>
              <c:f>供需水对比!$C$56:$C$57</c:f>
              <c:strCache>
                <c:ptCount val="2"/>
                <c:pt idx="0">
                  <c:v>印度</c:v>
                </c:pt>
                <c:pt idx="1">
                  <c:v>需水量</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供需水对比!$A$58:$A$69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供需水对比!$C$58:$C$69</c:f>
              <c:numCache>
                <c:formatCode>General</c:formatCode>
                <c:ptCount val="12"/>
                <c:pt idx="0">
                  <c:v>23.503799999999998</c:v>
                </c:pt>
                <c:pt idx="1">
                  <c:v>25.854099999999999</c:v>
                </c:pt>
                <c:pt idx="2">
                  <c:v>32.842199999999998</c:v>
                </c:pt>
                <c:pt idx="3">
                  <c:v>33.6462</c:v>
                </c:pt>
                <c:pt idx="4">
                  <c:v>31.969100000000001</c:v>
                </c:pt>
                <c:pt idx="5">
                  <c:v>21.654499999999999</c:v>
                </c:pt>
                <c:pt idx="6">
                  <c:v>24.4297</c:v>
                </c:pt>
                <c:pt idx="7">
                  <c:v>32.289200000000001</c:v>
                </c:pt>
                <c:pt idx="8">
                  <c:v>37.543500000000002</c:v>
                </c:pt>
                <c:pt idx="9">
                  <c:v>43.526499999999999</c:v>
                </c:pt>
                <c:pt idx="10">
                  <c:v>28.563300000000002</c:v>
                </c:pt>
                <c:pt idx="11">
                  <c:v>16.5381</c:v>
                </c:pt>
              </c:numCache>
            </c:numRef>
          </c:val>
          <c:smooth val="0"/>
        </c:ser>
        <c:dLbls>
          <c:showLegendKey val="0"/>
          <c:showVal val="0"/>
          <c:showCatName val="0"/>
          <c:showSerName val="0"/>
          <c:showPercent val="0"/>
          <c:showBubbleSize val="0"/>
        </c:dLbls>
        <c:marker val="1"/>
        <c:smooth val="0"/>
        <c:axId val="260067320"/>
        <c:axId val="260067712"/>
      </c:lineChart>
      <c:catAx>
        <c:axId val="2600673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60067712"/>
        <c:crosses val="autoZero"/>
        <c:auto val="1"/>
        <c:lblAlgn val="ctr"/>
        <c:lblOffset val="100"/>
        <c:noMultiLvlLbl val="0"/>
      </c:catAx>
      <c:valAx>
        <c:axId val="26006771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600673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20729835820338"/>
          <c:y val="6.023275627162257E-2"/>
          <c:w val="0.78999479860207056"/>
          <c:h val="0.65390312382552562"/>
        </c:manualLayout>
      </c:layout>
      <c:lineChart>
        <c:grouping val="standard"/>
        <c:varyColors val="0"/>
        <c:ser>
          <c:idx val="0"/>
          <c:order val="0"/>
          <c:tx>
            <c:strRef>
              <c:f>供需水对比!$G$56:$G$57</c:f>
              <c:strCache>
                <c:ptCount val="2"/>
                <c:pt idx="0">
                  <c:v>孟加拉国</c:v>
                </c:pt>
                <c:pt idx="1">
                  <c:v>产流量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供需水对比!$F$58:$F$69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供需水对比!$G$58:$G$69</c:f>
              <c:numCache>
                <c:formatCode>General</c:formatCode>
                <c:ptCount val="12"/>
                <c:pt idx="0">
                  <c:v>5.2902183333333337</c:v>
                </c:pt>
                <c:pt idx="1">
                  <c:v>3.2593148333333333</c:v>
                </c:pt>
                <c:pt idx="2">
                  <c:v>2.7123294499999999</c:v>
                </c:pt>
                <c:pt idx="3">
                  <c:v>5.2423825499999994</c:v>
                </c:pt>
                <c:pt idx="4">
                  <c:v>22.206604999999996</c:v>
                </c:pt>
                <c:pt idx="5">
                  <c:v>64.545159999999996</c:v>
                </c:pt>
                <c:pt idx="6">
                  <c:v>90.251033333333339</c:v>
                </c:pt>
                <c:pt idx="7">
                  <c:v>97.153433333333339</c:v>
                </c:pt>
                <c:pt idx="8">
                  <c:v>53.923716666666671</c:v>
                </c:pt>
                <c:pt idx="9">
                  <c:v>32.302776666666666</c:v>
                </c:pt>
                <c:pt idx="10">
                  <c:v>8.6862066666666671</c:v>
                </c:pt>
                <c:pt idx="11">
                  <c:v>5.8847833333333339</c:v>
                </c:pt>
              </c:numCache>
            </c:numRef>
          </c:val>
          <c:smooth val="0"/>
        </c:ser>
        <c:ser>
          <c:idx val="1"/>
          <c:order val="1"/>
          <c:tx>
            <c:strRef>
              <c:f>供需水对比!$H$56:$H$57</c:f>
              <c:strCache>
                <c:ptCount val="2"/>
                <c:pt idx="0">
                  <c:v>孟加拉国</c:v>
                </c:pt>
                <c:pt idx="1">
                  <c:v>需水量</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供需水对比!$F$58:$F$69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供需水对比!$H$58:$H$69</c:f>
              <c:numCache>
                <c:formatCode>General</c:formatCode>
                <c:ptCount val="12"/>
                <c:pt idx="0">
                  <c:v>16.259</c:v>
                </c:pt>
                <c:pt idx="1">
                  <c:v>17.8476</c:v>
                </c:pt>
                <c:pt idx="2">
                  <c:v>22.671600000000002</c:v>
                </c:pt>
                <c:pt idx="3">
                  <c:v>23.1511</c:v>
                </c:pt>
                <c:pt idx="4">
                  <c:v>22.014500000000002</c:v>
                </c:pt>
                <c:pt idx="5">
                  <c:v>14.861499999999999</c:v>
                </c:pt>
                <c:pt idx="6">
                  <c:v>16.692499999999999</c:v>
                </c:pt>
                <c:pt idx="7">
                  <c:v>22.229900000000001</c:v>
                </c:pt>
                <c:pt idx="8">
                  <c:v>25.898900000000001</c:v>
                </c:pt>
                <c:pt idx="9">
                  <c:v>30.065899999999999</c:v>
                </c:pt>
                <c:pt idx="10">
                  <c:v>19.681999999999999</c:v>
                </c:pt>
                <c:pt idx="11">
                  <c:v>11.4216</c:v>
                </c:pt>
              </c:numCache>
            </c:numRef>
          </c:val>
          <c:smooth val="0"/>
        </c:ser>
        <c:dLbls>
          <c:showLegendKey val="0"/>
          <c:showVal val="0"/>
          <c:showCatName val="0"/>
          <c:showSerName val="0"/>
          <c:showPercent val="0"/>
          <c:showBubbleSize val="0"/>
        </c:dLbls>
        <c:marker val="1"/>
        <c:smooth val="0"/>
        <c:axId val="306772704"/>
        <c:axId val="306773096"/>
      </c:lineChart>
      <c:catAx>
        <c:axId val="3067727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3096"/>
        <c:crosses val="autoZero"/>
        <c:auto val="1"/>
        <c:lblAlgn val="ctr"/>
        <c:lblOffset val="100"/>
        <c:noMultiLvlLbl val="0"/>
      </c:catAx>
      <c:valAx>
        <c:axId val="30677309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27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75544177415195"/>
          <c:y val="6.3629775820047529E-2"/>
          <c:w val="0.7976890929483198"/>
          <c:h val="0.528923588069794"/>
        </c:manualLayout>
      </c:layout>
      <c:lineChart>
        <c:grouping val="standard"/>
        <c:varyColors val="0"/>
        <c:ser>
          <c:idx val="0"/>
          <c:order val="0"/>
          <c:tx>
            <c:strRef>
              <c:f>stat!$G$1</c:f>
              <c:strCache>
                <c:ptCount val="1"/>
                <c:pt idx="0">
                  <c:v>全流域平均</c:v>
                </c:pt>
              </c:strCache>
            </c:strRef>
          </c:tx>
          <c:spPr>
            <a:ln w="28575" cap="rnd">
              <a:solidFill>
                <a:schemeClr val="accent1"/>
              </a:solidFill>
              <a:round/>
            </a:ln>
            <a:effectLst/>
          </c:spPr>
          <c:marker>
            <c:symbol val="none"/>
          </c:marker>
          <c:trendline>
            <c:spPr>
              <a:ln w="15875" cap="rnd">
                <a:solidFill>
                  <a:schemeClr val="tx1"/>
                </a:solidFill>
                <a:prstDash val="solid"/>
              </a:ln>
              <a:effectLst/>
            </c:spPr>
            <c:trendlineType val="linear"/>
            <c:dispRSqr val="0"/>
            <c:dispEq val="0"/>
          </c:trendline>
          <c:cat>
            <c:numRef>
              <c:f>stat!$A$2:$A$85</c:f>
              <c:numCache>
                <c:formatCode>yyyy"年"m"月"</c:formatCode>
                <c:ptCount val="84"/>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numCache>
            </c:numRef>
          </c:cat>
          <c:val>
            <c:numRef>
              <c:f>stat!$G$2:$G$85</c:f>
              <c:numCache>
                <c:formatCode>0.00000_);[Red]\(0.00000\)</c:formatCode>
                <c:ptCount val="84"/>
                <c:pt idx="0">
                  <c:v>4.1822984760000001E-2</c:v>
                </c:pt>
                <c:pt idx="1">
                  <c:v>6.5200320800000003E-2</c:v>
                </c:pt>
                <c:pt idx="2">
                  <c:v>5.6255564199999997E-2</c:v>
                </c:pt>
                <c:pt idx="3">
                  <c:v>4.3454799199999998E-2</c:v>
                </c:pt>
                <c:pt idx="4">
                  <c:v>2.3463597019999997E-2</c:v>
                </c:pt>
                <c:pt idx="5">
                  <c:v>4.0127813600000003E-3</c:v>
                </c:pt>
                <c:pt idx="6">
                  <c:v>3.2797568200000002E-3</c:v>
                </c:pt>
                <c:pt idx="7">
                  <c:v>5.8439443399999997E-3</c:v>
                </c:pt>
                <c:pt idx="8">
                  <c:v>7.3314439599999988E-3</c:v>
                </c:pt>
                <c:pt idx="9">
                  <c:v>1.5859357440000003E-2</c:v>
                </c:pt>
                <c:pt idx="10">
                  <c:v>2.5586254860000001E-2</c:v>
                </c:pt>
                <c:pt idx="11">
                  <c:v>2.0265412579999999E-2</c:v>
                </c:pt>
                <c:pt idx="12">
                  <c:v>2.9936847859999997E-2</c:v>
                </c:pt>
                <c:pt idx="13">
                  <c:v>2.922183712E-2</c:v>
                </c:pt>
                <c:pt idx="14">
                  <c:v>3.5551378600000003E-2</c:v>
                </c:pt>
                <c:pt idx="15">
                  <c:v>3.1415115260000001E-2</c:v>
                </c:pt>
                <c:pt idx="16">
                  <c:v>2.3463597019999997E-2</c:v>
                </c:pt>
                <c:pt idx="17">
                  <c:v>3.2481162200000005E-3</c:v>
                </c:pt>
                <c:pt idx="18">
                  <c:v>3.1349399479999999E-3</c:v>
                </c:pt>
                <c:pt idx="19">
                  <c:v>5.3031567400000004E-3</c:v>
                </c:pt>
                <c:pt idx="20">
                  <c:v>6.0572073599999996E-3</c:v>
                </c:pt>
                <c:pt idx="21">
                  <c:v>8.9987277400000003E-3</c:v>
                </c:pt>
                <c:pt idx="22">
                  <c:v>2.5093658599999995E-2</c:v>
                </c:pt>
                <c:pt idx="23">
                  <c:v>1.9977410100000002E-2</c:v>
                </c:pt>
                <c:pt idx="24">
                  <c:v>2.5906974059999997E-2</c:v>
                </c:pt>
                <c:pt idx="25">
                  <c:v>3.4537028800000001E-2</c:v>
                </c:pt>
                <c:pt idx="26">
                  <c:v>3.6852588919999998E-2</c:v>
                </c:pt>
                <c:pt idx="27">
                  <c:v>3.51661547E-2</c:v>
                </c:pt>
                <c:pt idx="28">
                  <c:v>1.393672566E-2</c:v>
                </c:pt>
                <c:pt idx="29">
                  <c:v>3.5586601800000001E-3</c:v>
                </c:pt>
                <c:pt idx="30">
                  <c:v>3.2841569799999999E-3</c:v>
                </c:pt>
                <c:pt idx="31">
                  <c:v>3.4836161000000006E-3</c:v>
                </c:pt>
                <c:pt idx="32">
                  <c:v>9.3999735200000004E-3</c:v>
                </c:pt>
                <c:pt idx="33">
                  <c:v>1.4858127259999998E-2</c:v>
                </c:pt>
                <c:pt idx="34">
                  <c:v>2.9118778019999996E-2</c:v>
                </c:pt>
                <c:pt idx="35">
                  <c:v>2.09535881E-2</c:v>
                </c:pt>
                <c:pt idx="36">
                  <c:v>3.0502497319999999E-2</c:v>
                </c:pt>
                <c:pt idx="37">
                  <c:v>3.8567524999999998E-2</c:v>
                </c:pt>
                <c:pt idx="38">
                  <c:v>4.7790677399999995E-2</c:v>
                </c:pt>
                <c:pt idx="39">
                  <c:v>4.4424888280000005E-2</c:v>
                </c:pt>
                <c:pt idx="40">
                  <c:v>9.6667861599999995E-3</c:v>
                </c:pt>
                <c:pt idx="41">
                  <c:v>8.9155136600000007E-3</c:v>
                </c:pt>
                <c:pt idx="42">
                  <c:v>2.9540586000000001E-3</c:v>
                </c:pt>
                <c:pt idx="43">
                  <c:v>3.0472004400000003E-3</c:v>
                </c:pt>
                <c:pt idx="44">
                  <c:v>8.2700103000000001E-3</c:v>
                </c:pt>
                <c:pt idx="45">
                  <c:v>9.6783821600000004E-3</c:v>
                </c:pt>
                <c:pt idx="46">
                  <c:v>2.95307218E-2</c:v>
                </c:pt>
                <c:pt idx="47">
                  <c:v>2.123222604E-2</c:v>
                </c:pt>
                <c:pt idx="48">
                  <c:v>3.1992811539999999E-2</c:v>
                </c:pt>
                <c:pt idx="49">
                  <c:v>4.1076718599999999E-2</c:v>
                </c:pt>
                <c:pt idx="50">
                  <c:v>4.7227497059999998E-2</c:v>
                </c:pt>
                <c:pt idx="51">
                  <c:v>3.4098026439999998E-2</c:v>
                </c:pt>
                <c:pt idx="52">
                  <c:v>1.202822772E-2</c:v>
                </c:pt>
                <c:pt idx="53">
                  <c:v>3.0863569599999998E-3</c:v>
                </c:pt>
                <c:pt idx="54">
                  <c:v>3.1678062199999996E-3</c:v>
                </c:pt>
                <c:pt idx="55">
                  <c:v>3.7879146999999997E-3</c:v>
                </c:pt>
                <c:pt idx="56">
                  <c:v>5.1880237400000005E-3</c:v>
                </c:pt>
                <c:pt idx="57">
                  <c:v>1.4752173640000001E-2</c:v>
                </c:pt>
                <c:pt idx="58">
                  <c:v>2.7018112279999999E-2</c:v>
                </c:pt>
                <c:pt idx="59">
                  <c:v>1.7275316079999999E-2</c:v>
                </c:pt>
                <c:pt idx="60">
                  <c:v>1.8349292180000001E-2</c:v>
                </c:pt>
                <c:pt idx="61">
                  <c:v>2.827118898E-2</c:v>
                </c:pt>
                <c:pt idx="62">
                  <c:v>5.0309401180000005E-2</c:v>
                </c:pt>
                <c:pt idx="63">
                  <c:v>3.4098026439999998E-2</c:v>
                </c:pt>
                <c:pt idx="64">
                  <c:v>1.9755441459999998E-2</c:v>
                </c:pt>
                <c:pt idx="65">
                  <c:v>5.4137365000000003E-3</c:v>
                </c:pt>
                <c:pt idx="66">
                  <c:v>3.3115662639999995E-3</c:v>
                </c:pt>
                <c:pt idx="67">
                  <c:v>3.6691644799999997E-3</c:v>
                </c:pt>
                <c:pt idx="68">
                  <c:v>7.4546093600000004E-3</c:v>
                </c:pt>
                <c:pt idx="69">
                  <c:v>2.4058777940000001E-2</c:v>
                </c:pt>
                <c:pt idx="70">
                  <c:v>2.2785628660000001E-2</c:v>
                </c:pt>
                <c:pt idx="71">
                  <c:v>2.1739389160000001E-2</c:v>
                </c:pt>
                <c:pt idx="72">
                  <c:v>2.6583122120000004E-2</c:v>
                </c:pt>
                <c:pt idx="73">
                  <c:v>3.124450048E-2</c:v>
                </c:pt>
                <c:pt idx="74">
                  <c:v>4.7227497059999998E-2</c:v>
                </c:pt>
                <c:pt idx="75">
                  <c:v>3.4098026439999998E-2</c:v>
                </c:pt>
                <c:pt idx="76">
                  <c:v>2.0482307679999999E-2</c:v>
                </c:pt>
                <c:pt idx="77">
                  <c:v>6.86724438E-3</c:v>
                </c:pt>
                <c:pt idx="78">
                  <c:v>3.3062557600000001E-3</c:v>
                </c:pt>
                <c:pt idx="79">
                  <c:v>5.0149925999999996E-3</c:v>
                </c:pt>
                <c:pt idx="80">
                  <c:v>6.7236464399999998E-3</c:v>
                </c:pt>
                <c:pt idx="81">
                  <c:v>1.423728028E-2</c:v>
                </c:pt>
                <c:pt idx="82">
                  <c:v>1.9236676799999998E-2</c:v>
                </c:pt>
                <c:pt idx="83">
                  <c:v>1.6713397880000001E-2</c:v>
                </c:pt>
              </c:numCache>
            </c:numRef>
          </c:val>
          <c:smooth val="0"/>
        </c:ser>
        <c:dLbls>
          <c:showLegendKey val="0"/>
          <c:showVal val="0"/>
          <c:showCatName val="0"/>
          <c:showSerName val="0"/>
          <c:showPercent val="0"/>
          <c:showBubbleSize val="0"/>
        </c:dLbls>
        <c:smooth val="0"/>
        <c:axId val="306774272"/>
        <c:axId val="306774664"/>
      </c:lineChart>
      <c:dateAx>
        <c:axId val="306774272"/>
        <c:scaling>
          <c:orientation val="minMax"/>
        </c:scaling>
        <c:delete val="0"/>
        <c:axPos val="b"/>
        <c:numFmt formatCode="yyyy&quot;年&quot;m&quot;月&quot;"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4664"/>
        <c:crosses val="autoZero"/>
        <c:auto val="1"/>
        <c:lblOffset val="100"/>
        <c:baseTimeUnit val="months"/>
      </c:dateAx>
      <c:valAx>
        <c:axId val="306774664"/>
        <c:scaling>
          <c:orientation val="minMax"/>
        </c:scaling>
        <c:delete val="0"/>
        <c:axPos val="l"/>
        <c:numFmt formatCode="#,##0.00_);[Red]\(#,##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42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55550709474227"/>
          <c:y val="3.1552594387240056E-2"/>
          <c:w val="0.8017777433893315"/>
          <c:h val="0.57627216257017189"/>
        </c:manualLayout>
      </c:layout>
      <c:lineChart>
        <c:grouping val="standard"/>
        <c:varyColors val="0"/>
        <c:ser>
          <c:idx val="0"/>
          <c:order val="0"/>
          <c:tx>
            <c:strRef>
              <c:f>stat!$H$1</c:f>
              <c:strCache>
                <c:ptCount val="1"/>
                <c:pt idx="0">
                  <c:v>雅江下游</c:v>
                </c:pt>
              </c:strCache>
            </c:strRef>
          </c:tx>
          <c:spPr>
            <a:ln w="28575" cap="rnd">
              <a:solidFill>
                <a:schemeClr val="accent1"/>
              </a:solidFill>
              <a:round/>
            </a:ln>
            <a:effectLst/>
          </c:spPr>
          <c:marker>
            <c:symbol val="none"/>
          </c:marker>
          <c:trendline>
            <c:spPr>
              <a:ln w="15875" cap="rnd">
                <a:solidFill>
                  <a:schemeClr val="tx1"/>
                </a:solidFill>
                <a:prstDash val="solid"/>
              </a:ln>
              <a:effectLst/>
            </c:spPr>
            <c:trendlineType val="linear"/>
            <c:dispRSqr val="0"/>
            <c:dispEq val="0"/>
          </c:trendline>
          <c:cat>
            <c:numRef>
              <c:f>stat!$A$2:$A$85</c:f>
              <c:numCache>
                <c:formatCode>yyyy"年"m"月"</c:formatCode>
                <c:ptCount val="84"/>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numCache>
            </c:numRef>
          </c:cat>
          <c:val>
            <c:numRef>
              <c:f>stat!$H$2:$H$85</c:f>
              <c:numCache>
                <c:formatCode>0.00000_);[Red]\(0.00000\)</c:formatCode>
                <c:ptCount val="84"/>
                <c:pt idx="0">
                  <c:v>0.10407669999999999</c:v>
                </c:pt>
                <c:pt idx="1">
                  <c:v>0.16215274999999998</c:v>
                </c:pt>
                <c:pt idx="2">
                  <c:v>0.13880015000000001</c:v>
                </c:pt>
                <c:pt idx="3">
                  <c:v>0.10720905</c:v>
                </c:pt>
                <c:pt idx="4">
                  <c:v>5.7641854999999999E-2</c:v>
                </c:pt>
                <c:pt idx="5">
                  <c:v>9.1479810000000012E-3</c:v>
                </c:pt>
                <c:pt idx="6">
                  <c:v>7.6132449999999994E-3</c:v>
                </c:pt>
                <c:pt idx="7">
                  <c:v>1.415311E-2</c:v>
                </c:pt>
                <c:pt idx="8">
                  <c:v>1.8080984999999997E-2</c:v>
                </c:pt>
                <c:pt idx="9">
                  <c:v>3.9292445000000002E-2</c:v>
                </c:pt>
                <c:pt idx="10">
                  <c:v>6.3588124999999995E-2</c:v>
                </c:pt>
                <c:pt idx="11">
                  <c:v>5.0432020000000001E-2</c:v>
                </c:pt>
                <c:pt idx="12">
                  <c:v>7.4579950000000006E-2</c:v>
                </c:pt>
                <c:pt idx="13">
                  <c:v>7.2643545000000004E-2</c:v>
                </c:pt>
                <c:pt idx="14">
                  <c:v>8.8108615000000001E-2</c:v>
                </c:pt>
                <c:pt idx="15">
                  <c:v>7.7548589999999987E-2</c:v>
                </c:pt>
                <c:pt idx="16">
                  <c:v>5.7641854999999999E-2</c:v>
                </c:pt>
                <c:pt idx="17">
                  <c:v>7.4528850000000002E-3</c:v>
                </c:pt>
                <c:pt idx="18">
                  <c:v>7.5862504999999998E-3</c:v>
                </c:pt>
                <c:pt idx="19">
                  <c:v>1.30784E-2</c:v>
                </c:pt>
                <c:pt idx="20">
                  <c:v>1.5040955E-2</c:v>
                </c:pt>
                <c:pt idx="21">
                  <c:v>2.2299965000000001E-2</c:v>
                </c:pt>
                <c:pt idx="22">
                  <c:v>6.2511175000000002E-2</c:v>
                </c:pt>
                <c:pt idx="23">
                  <c:v>4.9756525000000003E-2</c:v>
                </c:pt>
                <c:pt idx="24">
                  <c:v>6.4571774999999998E-2</c:v>
                </c:pt>
                <c:pt idx="25">
                  <c:v>8.5940475000000002E-2</c:v>
                </c:pt>
                <c:pt idx="26">
                  <c:v>9.1554969999999999E-2</c:v>
                </c:pt>
                <c:pt idx="27">
                  <c:v>8.7234845000000005E-2</c:v>
                </c:pt>
                <c:pt idx="28">
                  <c:v>3.4049585E-2</c:v>
                </c:pt>
                <c:pt idx="29">
                  <c:v>8.5948544999999987E-3</c:v>
                </c:pt>
                <c:pt idx="30">
                  <c:v>7.9650399999999996E-3</c:v>
                </c:pt>
                <c:pt idx="31">
                  <c:v>8.5173239999999997E-3</c:v>
                </c:pt>
                <c:pt idx="32">
                  <c:v>2.3301180000000001E-2</c:v>
                </c:pt>
                <c:pt idx="33">
                  <c:v>3.6980659999999999E-2</c:v>
                </c:pt>
                <c:pt idx="34">
                  <c:v>7.2567220000000002E-2</c:v>
                </c:pt>
                <c:pt idx="35">
                  <c:v>5.221551E-2</c:v>
                </c:pt>
                <c:pt idx="36">
                  <c:v>7.6019039999999996E-2</c:v>
                </c:pt>
                <c:pt idx="37">
                  <c:v>9.5936834999999998E-2</c:v>
                </c:pt>
                <c:pt idx="38">
                  <c:v>0.11866085</c:v>
                </c:pt>
                <c:pt idx="39">
                  <c:v>0.110084705</c:v>
                </c:pt>
                <c:pt idx="40">
                  <c:v>2.3380485000000003E-2</c:v>
                </c:pt>
                <c:pt idx="41">
                  <c:v>2.15744545E-2</c:v>
                </c:pt>
                <c:pt idx="42">
                  <c:v>6.9763459999999996E-3</c:v>
                </c:pt>
                <c:pt idx="43">
                  <c:v>7.4333465000000001E-3</c:v>
                </c:pt>
                <c:pt idx="44">
                  <c:v>2.0457316499999999E-2</c:v>
                </c:pt>
                <c:pt idx="45">
                  <c:v>2.4032729999999999E-2</c:v>
                </c:pt>
                <c:pt idx="46">
                  <c:v>7.3527179999999998E-2</c:v>
                </c:pt>
                <c:pt idx="47">
                  <c:v>5.2884189999999998E-2</c:v>
                </c:pt>
                <c:pt idx="48">
                  <c:v>7.9721200000000006E-2</c:v>
                </c:pt>
                <c:pt idx="49">
                  <c:v>0.10223202000000001</c:v>
                </c:pt>
                <c:pt idx="50">
                  <c:v>0.11740249500000001</c:v>
                </c:pt>
                <c:pt idx="51">
                  <c:v>8.4641159999999993E-2</c:v>
                </c:pt>
                <c:pt idx="52">
                  <c:v>2.9541870000000001E-2</c:v>
                </c:pt>
                <c:pt idx="53">
                  <c:v>7.1429774999999997E-3</c:v>
                </c:pt>
                <c:pt idx="54">
                  <c:v>7.6927204999999999E-3</c:v>
                </c:pt>
                <c:pt idx="55">
                  <c:v>9.3568399999999999E-3</c:v>
                </c:pt>
                <c:pt idx="56">
                  <c:v>1.289588E-2</c:v>
                </c:pt>
                <c:pt idx="57">
                  <c:v>3.6709580000000006E-2</c:v>
                </c:pt>
                <c:pt idx="58">
                  <c:v>6.733314E-2</c:v>
                </c:pt>
                <c:pt idx="59">
                  <c:v>4.3012705000000005E-2</c:v>
                </c:pt>
                <c:pt idx="60">
                  <c:v>4.572557E-2</c:v>
                </c:pt>
                <c:pt idx="61">
                  <c:v>7.0327249999999994E-2</c:v>
                </c:pt>
                <c:pt idx="62">
                  <c:v>0.12520668000000001</c:v>
                </c:pt>
                <c:pt idx="63">
                  <c:v>8.4641159999999993E-2</c:v>
                </c:pt>
                <c:pt idx="64">
                  <c:v>4.8904969999999999E-2</c:v>
                </c:pt>
                <c:pt idx="65">
                  <c:v>1.3170979499999999E-2</c:v>
                </c:pt>
                <c:pt idx="66">
                  <c:v>8.160236999999999E-3</c:v>
                </c:pt>
                <c:pt idx="67">
                  <c:v>9.0486779999999992E-3</c:v>
                </c:pt>
                <c:pt idx="68">
                  <c:v>1.853604E-2</c:v>
                </c:pt>
                <c:pt idx="69">
                  <c:v>5.9929604999999997E-2</c:v>
                </c:pt>
                <c:pt idx="70">
                  <c:v>5.6757275000000003E-2</c:v>
                </c:pt>
                <c:pt idx="71">
                  <c:v>5.4150799999999999E-2</c:v>
                </c:pt>
                <c:pt idx="72">
                  <c:v>6.5897350000000007E-2</c:v>
                </c:pt>
                <c:pt idx="73">
                  <c:v>7.7497899999999995E-2</c:v>
                </c:pt>
                <c:pt idx="74">
                  <c:v>0.11740249500000001</c:v>
                </c:pt>
                <c:pt idx="75">
                  <c:v>8.4641159999999993E-2</c:v>
                </c:pt>
                <c:pt idx="76">
                  <c:v>5.0611540000000003E-2</c:v>
                </c:pt>
                <c:pt idx="77">
                  <c:v>1.6583559000000001E-2</c:v>
                </c:pt>
                <c:pt idx="78">
                  <c:v>8.0417040000000002E-3</c:v>
                </c:pt>
                <c:pt idx="79">
                  <c:v>1.2359868999999999E-2</c:v>
                </c:pt>
                <c:pt idx="80">
                  <c:v>1.6677826999999999E-2</c:v>
                </c:pt>
                <c:pt idx="81">
                  <c:v>3.5394155000000004E-2</c:v>
                </c:pt>
                <c:pt idx="82">
                  <c:v>4.7773249999999996E-2</c:v>
                </c:pt>
                <c:pt idx="83">
                  <c:v>4.1559039999999998E-2</c:v>
                </c:pt>
              </c:numCache>
            </c:numRef>
          </c:val>
          <c:smooth val="0"/>
        </c:ser>
        <c:dLbls>
          <c:showLegendKey val="0"/>
          <c:showVal val="0"/>
          <c:showCatName val="0"/>
          <c:showSerName val="0"/>
          <c:showPercent val="0"/>
          <c:showBubbleSize val="0"/>
        </c:dLbls>
        <c:smooth val="0"/>
        <c:axId val="306775448"/>
        <c:axId val="306775840"/>
      </c:lineChart>
      <c:dateAx>
        <c:axId val="306775448"/>
        <c:scaling>
          <c:orientation val="minMax"/>
        </c:scaling>
        <c:delete val="0"/>
        <c:axPos val="b"/>
        <c:numFmt formatCode="yyyy&quot;年&quot;m&quot;月&quot;"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5840"/>
        <c:crosses val="autoZero"/>
        <c:auto val="1"/>
        <c:lblOffset val="100"/>
        <c:baseTimeUnit val="months"/>
      </c:dateAx>
      <c:valAx>
        <c:axId val="306775840"/>
        <c:scaling>
          <c:orientation val="minMax"/>
        </c:scaling>
        <c:delete val="0"/>
        <c:axPos val="l"/>
        <c:numFmt formatCode="#,##0.00_);[Red]\(#,##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544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56080156947202"/>
          <c:y val="6.53304146761471E-2"/>
          <c:w val="0.67728531632932387"/>
          <c:h val="0.64987025251162567"/>
        </c:manualLayout>
      </c:layout>
      <c:lineChart>
        <c:grouping val="standard"/>
        <c:varyColors val="0"/>
        <c:ser>
          <c:idx val="0"/>
          <c:order val="0"/>
          <c:tx>
            <c:strRef>
              <c:f>月均水压力变化!$G$1</c:f>
              <c:strCache>
                <c:ptCount val="1"/>
                <c:pt idx="0">
                  <c:v>全流域平均</c:v>
                </c:pt>
              </c:strCache>
            </c:strRef>
          </c:tx>
          <c:spPr>
            <a:ln w="28575" cap="rnd">
              <a:solidFill>
                <a:schemeClr val="accent1"/>
              </a:solidFill>
              <a:round/>
            </a:ln>
            <a:effectLst/>
          </c:spPr>
          <c:marker>
            <c:symbol val="none"/>
          </c:marker>
          <c:cat>
            <c:strRef>
              <c:f>月均水压力变化!$A$2:$A$13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月均水压力变化!$G$2:$G$13</c:f>
              <c:numCache>
                <c:formatCode>General</c:formatCode>
                <c:ptCount val="12"/>
                <c:pt idx="0">
                  <c:v>2.9584434020000001E-2</c:v>
                </c:pt>
                <c:pt idx="1">
                  <c:v>3.5850736000000001E-2</c:v>
                </c:pt>
                <c:pt idx="2">
                  <c:v>4.1855742040000005E-2</c:v>
                </c:pt>
                <c:pt idx="3">
                  <c:v>3.6276655919999998E-2</c:v>
                </c:pt>
                <c:pt idx="4">
                  <c:v>1.4773860199999999E-2</c:v>
                </c:pt>
                <c:pt idx="5">
                  <c:v>4.7022218199999997E-3</c:v>
                </c:pt>
                <c:pt idx="6">
                  <c:v>3.1352362199999996E-3</c:v>
                </c:pt>
                <c:pt idx="7">
                  <c:v>3.9054661999999999E-3</c:v>
                </c:pt>
                <c:pt idx="8">
                  <c:v>7.2287847400000008E-3</c:v>
                </c:pt>
                <c:pt idx="9">
                  <c:v>1.207172728E-2</c:v>
                </c:pt>
                <c:pt idx="10">
                  <c:v>2.7689772080000001E-2</c:v>
                </c:pt>
                <c:pt idx="11">
                  <c:v>1.985965806E-2</c:v>
                </c:pt>
              </c:numCache>
            </c:numRef>
          </c:val>
          <c:smooth val="0"/>
        </c:ser>
        <c:dLbls>
          <c:showLegendKey val="0"/>
          <c:showVal val="0"/>
          <c:showCatName val="0"/>
          <c:showSerName val="0"/>
          <c:showPercent val="0"/>
          <c:showBubbleSize val="0"/>
        </c:dLbls>
        <c:smooth val="0"/>
        <c:axId val="306776624"/>
        <c:axId val="306777016"/>
      </c:lineChart>
      <c:catAx>
        <c:axId val="3067766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7016"/>
        <c:crosses val="autoZero"/>
        <c:auto val="1"/>
        <c:lblAlgn val="ctr"/>
        <c:lblOffset val="100"/>
        <c:noMultiLvlLbl val="0"/>
      </c:catAx>
      <c:valAx>
        <c:axId val="30677701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0677662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C7E1E-7676-4800-9075-D4C2C51FF50D}" type="doc">
      <dgm:prSet loTypeId="urn:microsoft.com/office/officeart/2005/8/layout/arrow2" loCatId="process" qsTypeId="urn:microsoft.com/office/officeart/2005/8/quickstyle/simple1" qsCatId="simple" csTypeId="urn:microsoft.com/office/officeart/2005/8/colors/accent1_2" csCatId="accent1" phldr="1"/>
      <dgm:spPr/>
    </dgm:pt>
    <dgm:pt modelId="{ADC29A40-22B2-409D-967C-3EB40899128F}">
      <dgm:prSet phldrT="[文本]" custT="1"/>
      <dgm:spPr/>
      <dgm:t>
        <a:bodyPr/>
        <a:lstStyle/>
        <a:p>
          <a:r>
            <a:rPr lang="zh-CN" altLang="en-US" sz="2000" dirty="0" smtClean="0"/>
            <a:t>雅江流域径流量年际波动幅度内均较小，但径流年内变化剧烈</a:t>
          </a:r>
          <a:endParaRPr lang="zh-CN" altLang="en-US" sz="2000" dirty="0"/>
        </a:p>
      </dgm:t>
    </dgm:pt>
    <dgm:pt modelId="{26803CBA-C59E-46DC-B88E-4D4B920297DD}" type="parTrans" cxnId="{5A9D670C-31F3-4581-94F8-CB55ADCC6D27}">
      <dgm:prSet/>
      <dgm:spPr/>
      <dgm:t>
        <a:bodyPr/>
        <a:lstStyle/>
        <a:p>
          <a:endParaRPr lang="zh-CN" altLang="en-US" sz="2000"/>
        </a:p>
      </dgm:t>
    </dgm:pt>
    <dgm:pt modelId="{191D3CB3-E17F-4E24-B3A3-3F016BAB116A}" type="sibTrans" cxnId="{5A9D670C-31F3-4581-94F8-CB55ADCC6D27}">
      <dgm:prSet/>
      <dgm:spPr/>
      <dgm:t>
        <a:bodyPr/>
        <a:lstStyle/>
        <a:p>
          <a:endParaRPr lang="zh-CN" altLang="en-US" sz="2000"/>
        </a:p>
      </dgm:t>
    </dgm:pt>
    <dgm:pt modelId="{D500486B-769B-4012-B034-0CF9C41ED92C}">
      <dgm:prSet phldrT="[文本]" custT="1"/>
      <dgm:spPr/>
      <dgm:t>
        <a:bodyPr/>
        <a:lstStyle/>
        <a:p>
          <a:r>
            <a:rPr lang="zh-CN" altLang="en-US" sz="2000" dirty="0" smtClean="0"/>
            <a:t>不同气候模式</a:t>
          </a:r>
          <a:r>
            <a:rPr lang="zh-CN" sz="2000" dirty="0" smtClean="0"/>
            <a:t>引起的气候条件差异所导致的雅江流域</a:t>
          </a:r>
          <a:r>
            <a:rPr lang="da-DK" sz="2000" dirty="0" smtClean="0"/>
            <a:t>2050</a:t>
          </a:r>
          <a:r>
            <a:rPr lang="zh-CN" sz="2000" dirty="0" smtClean="0"/>
            <a:t>年日径流过程差异不大。</a:t>
          </a:r>
          <a:endParaRPr lang="zh-CN" altLang="en-US" sz="2000" dirty="0"/>
        </a:p>
      </dgm:t>
    </dgm:pt>
    <dgm:pt modelId="{1B618B0A-9B5A-42CE-94CF-CF65DFC3E72C}" type="parTrans" cxnId="{DE0AE0BA-AC5D-462D-9129-EC7B27975886}">
      <dgm:prSet/>
      <dgm:spPr/>
      <dgm:t>
        <a:bodyPr/>
        <a:lstStyle/>
        <a:p>
          <a:endParaRPr lang="zh-CN" altLang="en-US" sz="2000"/>
        </a:p>
      </dgm:t>
    </dgm:pt>
    <dgm:pt modelId="{1CAB17EA-665F-4FF3-A2D8-12127F4CF072}" type="sibTrans" cxnId="{DE0AE0BA-AC5D-462D-9129-EC7B27975886}">
      <dgm:prSet/>
      <dgm:spPr/>
      <dgm:t>
        <a:bodyPr/>
        <a:lstStyle/>
        <a:p>
          <a:endParaRPr lang="zh-CN" altLang="en-US" sz="2000"/>
        </a:p>
      </dgm:t>
    </dgm:pt>
    <dgm:pt modelId="{7D434B31-9017-4BD9-BF4C-0E11D92D0682}">
      <dgm:prSet phldrT="[文本]" custT="1"/>
      <dgm:spPr/>
      <dgm:t>
        <a:bodyPr/>
        <a:lstStyle/>
        <a:p>
          <a:r>
            <a:rPr lang="zh-CN" altLang="en-US" sz="2000" dirty="0" smtClean="0"/>
            <a:t>降水增加和气温升高导致</a:t>
          </a:r>
          <a:r>
            <a:rPr lang="da-DK" sz="2000" dirty="0" smtClean="0"/>
            <a:t>2050</a:t>
          </a:r>
          <a:r>
            <a:rPr lang="zh-CN" sz="2000" dirty="0" smtClean="0"/>
            <a:t>年</a:t>
          </a:r>
          <a:r>
            <a:rPr lang="zh-CN" altLang="en-US" sz="2000" dirty="0" smtClean="0"/>
            <a:t>雅江</a:t>
          </a:r>
          <a:r>
            <a:rPr lang="zh-CN" sz="2000" dirty="0" smtClean="0"/>
            <a:t>年均径流量</a:t>
          </a:r>
          <a:r>
            <a:rPr lang="zh-CN" altLang="en-US" sz="2000" dirty="0" smtClean="0"/>
            <a:t>及</a:t>
          </a:r>
          <a:r>
            <a:rPr lang="zh-CN" sz="2000" dirty="0" smtClean="0"/>
            <a:t>峰值上都远高于现状年径流条件</a:t>
          </a:r>
          <a:endParaRPr lang="zh-CN" altLang="en-US" sz="2000" dirty="0"/>
        </a:p>
      </dgm:t>
    </dgm:pt>
    <dgm:pt modelId="{D46C0CA0-7388-4D9E-8125-21EA93710073}" type="parTrans" cxnId="{A287B829-41E9-4127-A4A9-A8322BC10510}">
      <dgm:prSet/>
      <dgm:spPr/>
      <dgm:t>
        <a:bodyPr/>
        <a:lstStyle/>
        <a:p>
          <a:endParaRPr lang="zh-CN" altLang="en-US" sz="2000"/>
        </a:p>
      </dgm:t>
    </dgm:pt>
    <dgm:pt modelId="{275ECD4D-66D1-4571-8428-DCE387402BF4}" type="sibTrans" cxnId="{A287B829-41E9-4127-A4A9-A8322BC10510}">
      <dgm:prSet/>
      <dgm:spPr/>
      <dgm:t>
        <a:bodyPr/>
        <a:lstStyle/>
        <a:p>
          <a:endParaRPr lang="zh-CN" altLang="en-US" sz="2000"/>
        </a:p>
      </dgm:t>
    </dgm:pt>
    <dgm:pt modelId="{023577CF-81B9-4D92-9336-A68201F99256}">
      <dgm:prSet phldrT="[文本]" custT="1"/>
      <dgm:spPr/>
      <dgm:t>
        <a:bodyPr/>
        <a:lstStyle/>
        <a:p>
          <a:r>
            <a:rPr lang="zh-CN" sz="2000" dirty="0" smtClean="0"/>
            <a:t>雅江流域冬季变得更加湿润，流域内径流季节分配更加均衡</a:t>
          </a:r>
          <a:endParaRPr lang="zh-CN" altLang="en-US" sz="2000" dirty="0">
            <a:latin typeface="华文楷体" panose="02010600040101010101" pitchFamily="2" charset="-122"/>
            <a:ea typeface="华文楷体" panose="02010600040101010101" pitchFamily="2" charset="-122"/>
          </a:endParaRPr>
        </a:p>
      </dgm:t>
    </dgm:pt>
    <dgm:pt modelId="{8DC7ABA3-7F4E-47FC-9112-D2D1BFBA9D0C}" type="parTrans" cxnId="{DF2F7115-B4EE-42C6-BC91-0D2F863C538C}">
      <dgm:prSet/>
      <dgm:spPr/>
      <dgm:t>
        <a:bodyPr/>
        <a:lstStyle/>
        <a:p>
          <a:endParaRPr lang="zh-CN" altLang="en-US" sz="2000"/>
        </a:p>
      </dgm:t>
    </dgm:pt>
    <dgm:pt modelId="{8CCE38C6-5123-4712-8C5B-8EC7F331AC8F}" type="sibTrans" cxnId="{DF2F7115-B4EE-42C6-BC91-0D2F863C538C}">
      <dgm:prSet/>
      <dgm:spPr/>
      <dgm:t>
        <a:bodyPr/>
        <a:lstStyle/>
        <a:p>
          <a:endParaRPr lang="zh-CN" altLang="en-US" sz="2000"/>
        </a:p>
      </dgm:t>
    </dgm:pt>
    <dgm:pt modelId="{50E8C586-27EE-46F7-BC6B-3461C5CC70D8}" type="pres">
      <dgm:prSet presAssocID="{E96C7E1E-7676-4800-9075-D4C2C51FF50D}" presName="arrowDiagram" presStyleCnt="0">
        <dgm:presLayoutVars>
          <dgm:chMax val="5"/>
          <dgm:dir/>
          <dgm:resizeHandles val="exact"/>
        </dgm:presLayoutVars>
      </dgm:prSet>
      <dgm:spPr/>
    </dgm:pt>
    <dgm:pt modelId="{69EFA8D3-FD21-44C3-9917-EBEBD41AC237}" type="pres">
      <dgm:prSet presAssocID="{E96C7E1E-7676-4800-9075-D4C2C51FF50D}" presName="arrow" presStyleLbl="bgShp" presStyleIdx="0" presStyleCnt="1" custScaleY="84899" custLinFactNeighborX="-130" custLinFactNeighborY="9091"/>
      <dgm:spPr/>
    </dgm:pt>
    <dgm:pt modelId="{29FF802F-1181-4E81-9363-578AD7950480}" type="pres">
      <dgm:prSet presAssocID="{E96C7E1E-7676-4800-9075-D4C2C51FF50D}" presName="arrowDiagram4" presStyleCnt="0"/>
      <dgm:spPr/>
    </dgm:pt>
    <dgm:pt modelId="{531DF7B8-9B72-4CB2-BF54-2F7749881835}" type="pres">
      <dgm:prSet presAssocID="{ADC29A40-22B2-409D-967C-3EB40899128F}" presName="bullet4a" presStyleLbl="node1" presStyleIdx="0" presStyleCnt="4" custLinFactY="16746" custLinFactNeighborY="100000"/>
      <dgm:spPr/>
    </dgm:pt>
    <dgm:pt modelId="{B5423413-01C3-44F6-941B-5FFD1CA880B9}" type="pres">
      <dgm:prSet presAssocID="{ADC29A40-22B2-409D-967C-3EB40899128F}" presName="textBox4a" presStyleLbl="revTx" presStyleIdx="0" presStyleCnt="4" custScaleX="190977" custScaleY="154296" custLinFactY="-18871" custLinFactNeighborX="-77885" custLinFactNeighborY="-100000">
        <dgm:presLayoutVars>
          <dgm:bulletEnabled val="1"/>
        </dgm:presLayoutVars>
      </dgm:prSet>
      <dgm:spPr/>
      <dgm:t>
        <a:bodyPr/>
        <a:lstStyle/>
        <a:p>
          <a:endParaRPr lang="zh-CN" altLang="en-US"/>
        </a:p>
      </dgm:t>
    </dgm:pt>
    <dgm:pt modelId="{7D8E59A7-A38A-4D46-86DE-53D59DF0E207}" type="pres">
      <dgm:prSet presAssocID="{D500486B-769B-4012-B034-0CF9C41ED92C}" presName="bullet4b" presStyleLbl="node1" presStyleIdx="1" presStyleCnt="4" custLinFactY="20371" custLinFactNeighborY="100000"/>
      <dgm:spPr/>
    </dgm:pt>
    <dgm:pt modelId="{86A860B5-E2BD-499A-B555-009247439641}" type="pres">
      <dgm:prSet presAssocID="{D500486B-769B-4012-B034-0CF9C41ED92C}" presName="textBox4b" presStyleLbl="revTx" presStyleIdx="1" presStyleCnt="4" custScaleX="196654" custLinFactNeighborX="40458" custLinFactNeighborY="18402">
        <dgm:presLayoutVars>
          <dgm:bulletEnabled val="1"/>
        </dgm:presLayoutVars>
      </dgm:prSet>
      <dgm:spPr/>
      <dgm:t>
        <a:bodyPr/>
        <a:lstStyle/>
        <a:p>
          <a:endParaRPr lang="zh-CN" altLang="en-US"/>
        </a:p>
      </dgm:t>
    </dgm:pt>
    <dgm:pt modelId="{5F7F0210-E4C1-47A2-AE93-9C6A630CE2AD}" type="pres">
      <dgm:prSet presAssocID="{7D434B31-9017-4BD9-BF4C-0E11D92D0682}" presName="bullet4c" presStyleLbl="node1" presStyleIdx="2" presStyleCnt="4" custLinFactY="13662" custLinFactNeighborY="100000"/>
      <dgm:spPr/>
    </dgm:pt>
    <dgm:pt modelId="{018E44BD-A00B-4734-947E-A36FFACF2AF6}" type="pres">
      <dgm:prSet presAssocID="{7D434B31-9017-4BD9-BF4C-0E11D92D0682}" presName="textBox4c" presStyleLbl="revTx" presStyleIdx="2" presStyleCnt="4" custScaleX="178959" custScaleY="13987" custLinFactNeighborX="-49201" custLinFactNeighborY="-90029">
        <dgm:presLayoutVars>
          <dgm:bulletEnabled val="1"/>
        </dgm:presLayoutVars>
      </dgm:prSet>
      <dgm:spPr/>
      <dgm:t>
        <a:bodyPr/>
        <a:lstStyle/>
        <a:p>
          <a:endParaRPr lang="zh-CN" altLang="en-US"/>
        </a:p>
      </dgm:t>
    </dgm:pt>
    <dgm:pt modelId="{C7C9486E-2328-431D-BECF-71A048BCEE0D}" type="pres">
      <dgm:prSet presAssocID="{023577CF-81B9-4D92-9336-A68201F99256}" presName="bullet4d" presStyleLbl="node1" presStyleIdx="3" presStyleCnt="4" custLinFactNeighborY="96929"/>
      <dgm:spPr/>
    </dgm:pt>
    <dgm:pt modelId="{F52D7A97-8F9C-4E1A-B26E-EACA67978C0B}" type="pres">
      <dgm:prSet presAssocID="{023577CF-81B9-4D92-9336-A68201F99256}" presName="textBox4d" presStyleLbl="revTx" presStyleIdx="3" presStyleCnt="4" custScaleX="211997" custScaleY="30806" custLinFactNeighborX="50528" custLinFactNeighborY="-55800">
        <dgm:presLayoutVars>
          <dgm:bulletEnabled val="1"/>
        </dgm:presLayoutVars>
      </dgm:prSet>
      <dgm:spPr/>
      <dgm:t>
        <a:bodyPr/>
        <a:lstStyle/>
        <a:p>
          <a:endParaRPr lang="zh-CN" altLang="en-US"/>
        </a:p>
      </dgm:t>
    </dgm:pt>
  </dgm:ptLst>
  <dgm:cxnLst>
    <dgm:cxn modelId="{90CD0250-BEF9-4093-9F76-3309F941CA8E}" type="presOf" srcId="{E96C7E1E-7676-4800-9075-D4C2C51FF50D}" destId="{50E8C586-27EE-46F7-BC6B-3461C5CC70D8}" srcOrd="0" destOrd="0" presId="urn:microsoft.com/office/officeart/2005/8/layout/arrow2"/>
    <dgm:cxn modelId="{DF2F7115-B4EE-42C6-BC91-0D2F863C538C}" srcId="{E96C7E1E-7676-4800-9075-D4C2C51FF50D}" destId="{023577CF-81B9-4D92-9336-A68201F99256}" srcOrd="3" destOrd="0" parTransId="{8DC7ABA3-7F4E-47FC-9112-D2D1BFBA9D0C}" sibTransId="{8CCE38C6-5123-4712-8C5B-8EC7F331AC8F}"/>
    <dgm:cxn modelId="{5A9D670C-31F3-4581-94F8-CB55ADCC6D27}" srcId="{E96C7E1E-7676-4800-9075-D4C2C51FF50D}" destId="{ADC29A40-22B2-409D-967C-3EB40899128F}" srcOrd="0" destOrd="0" parTransId="{26803CBA-C59E-46DC-B88E-4D4B920297DD}" sibTransId="{191D3CB3-E17F-4E24-B3A3-3F016BAB116A}"/>
    <dgm:cxn modelId="{40725D56-66E9-44BF-BA95-30A30B7A4FB9}" type="presOf" srcId="{023577CF-81B9-4D92-9336-A68201F99256}" destId="{F52D7A97-8F9C-4E1A-B26E-EACA67978C0B}" srcOrd="0" destOrd="0" presId="urn:microsoft.com/office/officeart/2005/8/layout/arrow2"/>
    <dgm:cxn modelId="{5CB33ED2-F517-410A-B988-B1B815C87CFE}" type="presOf" srcId="{D500486B-769B-4012-B034-0CF9C41ED92C}" destId="{86A860B5-E2BD-499A-B555-009247439641}" srcOrd="0" destOrd="0" presId="urn:microsoft.com/office/officeart/2005/8/layout/arrow2"/>
    <dgm:cxn modelId="{DE0AE0BA-AC5D-462D-9129-EC7B27975886}" srcId="{E96C7E1E-7676-4800-9075-D4C2C51FF50D}" destId="{D500486B-769B-4012-B034-0CF9C41ED92C}" srcOrd="1" destOrd="0" parTransId="{1B618B0A-9B5A-42CE-94CF-CF65DFC3E72C}" sibTransId="{1CAB17EA-665F-4FF3-A2D8-12127F4CF072}"/>
    <dgm:cxn modelId="{DE6FB65B-BAF6-4775-BD33-A5F8C3FF329A}" type="presOf" srcId="{ADC29A40-22B2-409D-967C-3EB40899128F}" destId="{B5423413-01C3-44F6-941B-5FFD1CA880B9}" srcOrd="0" destOrd="0" presId="urn:microsoft.com/office/officeart/2005/8/layout/arrow2"/>
    <dgm:cxn modelId="{8D7D925D-F52F-4077-B605-2D6B7C2B5C8E}" type="presOf" srcId="{7D434B31-9017-4BD9-BF4C-0E11D92D0682}" destId="{018E44BD-A00B-4734-947E-A36FFACF2AF6}" srcOrd="0" destOrd="0" presId="urn:microsoft.com/office/officeart/2005/8/layout/arrow2"/>
    <dgm:cxn modelId="{A287B829-41E9-4127-A4A9-A8322BC10510}" srcId="{E96C7E1E-7676-4800-9075-D4C2C51FF50D}" destId="{7D434B31-9017-4BD9-BF4C-0E11D92D0682}" srcOrd="2" destOrd="0" parTransId="{D46C0CA0-7388-4D9E-8125-21EA93710073}" sibTransId="{275ECD4D-66D1-4571-8428-DCE387402BF4}"/>
    <dgm:cxn modelId="{3998FA65-6496-46C3-A027-EEBF03228B59}" type="presParOf" srcId="{50E8C586-27EE-46F7-BC6B-3461C5CC70D8}" destId="{69EFA8D3-FD21-44C3-9917-EBEBD41AC237}" srcOrd="0" destOrd="0" presId="urn:microsoft.com/office/officeart/2005/8/layout/arrow2"/>
    <dgm:cxn modelId="{3839928E-821E-46FF-BCD9-7D4E61417027}" type="presParOf" srcId="{50E8C586-27EE-46F7-BC6B-3461C5CC70D8}" destId="{29FF802F-1181-4E81-9363-578AD7950480}" srcOrd="1" destOrd="0" presId="urn:microsoft.com/office/officeart/2005/8/layout/arrow2"/>
    <dgm:cxn modelId="{6C654464-36F3-4C68-94A6-04AA0EB9A7B0}" type="presParOf" srcId="{29FF802F-1181-4E81-9363-578AD7950480}" destId="{531DF7B8-9B72-4CB2-BF54-2F7749881835}" srcOrd="0" destOrd="0" presId="urn:microsoft.com/office/officeart/2005/8/layout/arrow2"/>
    <dgm:cxn modelId="{CCECBC18-DFFB-4F82-B811-782D2F8995CF}" type="presParOf" srcId="{29FF802F-1181-4E81-9363-578AD7950480}" destId="{B5423413-01C3-44F6-941B-5FFD1CA880B9}" srcOrd="1" destOrd="0" presId="urn:microsoft.com/office/officeart/2005/8/layout/arrow2"/>
    <dgm:cxn modelId="{24701E47-4EDC-4D23-83C3-209369951946}" type="presParOf" srcId="{29FF802F-1181-4E81-9363-578AD7950480}" destId="{7D8E59A7-A38A-4D46-86DE-53D59DF0E207}" srcOrd="2" destOrd="0" presId="urn:microsoft.com/office/officeart/2005/8/layout/arrow2"/>
    <dgm:cxn modelId="{1D2672A1-9559-4AFD-BCFD-C9FDA7E64702}" type="presParOf" srcId="{29FF802F-1181-4E81-9363-578AD7950480}" destId="{86A860B5-E2BD-499A-B555-009247439641}" srcOrd="3" destOrd="0" presId="urn:microsoft.com/office/officeart/2005/8/layout/arrow2"/>
    <dgm:cxn modelId="{69553997-5EF1-41B9-B289-12D959969FBB}" type="presParOf" srcId="{29FF802F-1181-4E81-9363-578AD7950480}" destId="{5F7F0210-E4C1-47A2-AE93-9C6A630CE2AD}" srcOrd="4" destOrd="0" presId="urn:microsoft.com/office/officeart/2005/8/layout/arrow2"/>
    <dgm:cxn modelId="{6DCE7656-470A-4AD0-B71F-006588CC0D07}" type="presParOf" srcId="{29FF802F-1181-4E81-9363-578AD7950480}" destId="{018E44BD-A00B-4734-947E-A36FFACF2AF6}" srcOrd="5" destOrd="0" presId="urn:microsoft.com/office/officeart/2005/8/layout/arrow2"/>
    <dgm:cxn modelId="{6BCF62B2-8DE2-4BC4-8622-490F778E0E5F}" type="presParOf" srcId="{29FF802F-1181-4E81-9363-578AD7950480}" destId="{C7C9486E-2328-431D-BECF-71A048BCEE0D}" srcOrd="6" destOrd="0" presId="urn:microsoft.com/office/officeart/2005/8/layout/arrow2"/>
    <dgm:cxn modelId="{CA46512E-5EC0-4929-BFE9-4F235223D34B}" type="presParOf" srcId="{29FF802F-1181-4E81-9363-578AD7950480}" destId="{F52D7A97-8F9C-4E1A-B26E-EACA67978C0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CD635-630A-4AEB-9037-96690C21587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CN" altLang="en-US"/>
        </a:p>
      </dgm:t>
    </dgm:pt>
    <dgm:pt modelId="{A7A0D9FE-7919-4510-B2D7-EB5282FAF63C}">
      <dgm:prSet phldrT="[文本]"/>
      <dgm:spPr/>
      <dgm:t>
        <a:bodyPr/>
        <a:lstStyle/>
        <a:p>
          <a:r>
            <a:rPr lang="zh-CN" altLang="en-US" dirty="0" smtClean="0"/>
            <a:t>黄河中游河龙区间径流锐减的模拟研究</a:t>
          </a:r>
          <a:endParaRPr lang="zh-CN" altLang="en-US" dirty="0"/>
        </a:p>
      </dgm:t>
    </dgm:pt>
    <dgm:pt modelId="{85544669-6D54-4827-ACC0-B9AA9C46226A}" type="parTrans" cxnId="{79E3EB3B-6BC3-459D-8A5C-72677E0E1421}">
      <dgm:prSet/>
      <dgm:spPr/>
      <dgm:t>
        <a:bodyPr/>
        <a:lstStyle/>
        <a:p>
          <a:endParaRPr lang="zh-CN" altLang="en-US"/>
        </a:p>
      </dgm:t>
    </dgm:pt>
    <dgm:pt modelId="{8F67BB40-316E-4992-BBF8-D4EAAB50CFB8}" type="sibTrans" cxnId="{79E3EB3B-6BC3-459D-8A5C-72677E0E1421}">
      <dgm:prSet/>
      <dgm:spPr/>
      <dgm:t>
        <a:bodyPr/>
        <a:lstStyle/>
        <a:p>
          <a:endParaRPr lang="zh-CN" altLang="en-US"/>
        </a:p>
      </dgm:t>
    </dgm:pt>
    <dgm:pt modelId="{437603D2-BC10-4C6C-AF83-71DAAC1AAA08}">
      <dgm:prSet phldrT="[文本]"/>
      <dgm:spPr/>
      <dgm:t>
        <a:bodyPr/>
        <a:lstStyle/>
        <a:p>
          <a:r>
            <a:rPr lang="zh-CN" altLang="en-US" dirty="0" smtClean="0">
              <a:latin typeface="+mn-ea"/>
            </a:rPr>
            <a:t>基于多线程计算模式的自动</a:t>
          </a:r>
          <a:r>
            <a:rPr lang="en-US" altLang="zh-CN" dirty="0" smtClean="0">
              <a:latin typeface="+mn-ea"/>
            </a:rPr>
            <a:t>DTVGM</a:t>
          </a:r>
          <a:r>
            <a:rPr lang="zh-CN" altLang="en-US" dirty="0" smtClean="0">
              <a:latin typeface="+mn-ea"/>
            </a:rPr>
            <a:t>的应用</a:t>
          </a:r>
          <a:endParaRPr lang="zh-CN" altLang="en-US" dirty="0"/>
        </a:p>
      </dgm:t>
    </dgm:pt>
    <dgm:pt modelId="{18016AD5-1F62-4C99-B2FC-FBCB5B394081}" type="parTrans" cxnId="{25B03839-F0E5-489B-86B3-8A23185FB068}">
      <dgm:prSet/>
      <dgm:spPr/>
      <dgm:t>
        <a:bodyPr/>
        <a:lstStyle/>
        <a:p>
          <a:endParaRPr lang="zh-CN" altLang="en-US"/>
        </a:p>
      </dgm:t>
    </dgm:pt>
    <dgm:pt modelId="{23A08FEB-A28D-4CE1-97E9-B28EDFBE9055}" type="sibTrans" cxnId="{25B03839-F0E5-489B-86B3-8A23185FB068}">
      <dgm:prSet/>
      <dgm:spPr/>
      <dgm:t>
        <a:bodyPr/>
        <a:lstStyle/>
        <a:p>
          <a:endParaRPr lang="zh-CN" altLang="en-US"/>
        </a:p>
      </dgm:t>
    </dgm:pt>
    <dgm:pt modelId="{AD3187AE-6390-446B-9FEF-889D8EEFA1AD}">
      <dgm:prSet phldrT="[文本]"/>
      <dgm:spPr/>
      <dgm:t>
        <a:bodyPr/>
        <a:lstStyle/>
        <a:p>
          <a:r>
            <a:rPr lang="zh-CN" altLang="en-US" b="1" dirty="0" smtClean="0"/>
            <a:t>延河流域遥感大尺度绿水估算</a:t>
          </a:r>
          <a:endParaRPr lang="zh-CN" altLang="en-US" dirty="0"/>
        </a:p>
      </dgm:t>
    </dgm:pt>
    <dgm:pt modelId="{A8AC24D7-E4D2-47DF-8D2F-487B45E9A6CE}" type="parTrans" cxnId="{21694E5D-6D57-41E9-A7BE-0FA4F0F26580}">
      <dgm:prSet/>
      <dgm:spPr/>
      <dgm:t>
        <a:bodyPr/>
        <a:lstStyle/>
        <a:p>
          <a:endParaRPr lang="zh-CN" altLang="en-US"/>
        </a:p>
      </dgm:t>
    </dgm:pt>
    <dgm:pt modelId="{9FDA599E-B246-4E88-8229-65DD4882BAA0}" type="sibTrans" cxnId="{21694E5D-6D57-41E9-A7BE-0FA4F0F26580}">
      <dgm:prSet/>
      <dgm:spPr/>
      <dgm:t>
        <a:bodyPr/>
        <a:lstStyle/>
        <a:p>
          <a:endParaRPr lang="zh-CN" altLang="en-US"/>
        </a:p>
      </dgm:t>
    </dgm:pt>
    <dgm:pt modelId="{F35D782D-1728-48CC-9107-44961BA317EC}">
      <dgm:prSet phldrT="[文本]"/>
      <dgm:spPr/>
      <dgm:t>
        <a:bodyPr/>
        <a:lstStyle/>
        <a:p>
          <a:r>
            <a:rPr lang="zh-CN" altLang="en-US" dirty="0" smtClean="0"/>
            <a:t>遥感降雨产品在流域的应用评价</a:t>
          </a:r>
          <a:endParaRPr lang="zh-CN" altLang="en-US" dirty="0"/>
        </a:p>
      </dgm:t>
    </dgm:pt>
    <dgm:pt modelId="{C9A3ABFB-BDA5-483C-8754-5678B5967768}" type="parTrans" cxnId="{DCF29E4B-2C39-4AC1-B1F5-5C4384F876BA}">
      <dgm:prSet/>
      <dgm:spPr/>
      <dgm:t>
        <a:bodyPr/>
        <a:lstStyle/>
        <a:p>
          <a:endParaRPr lang="zh-CN" altLang="en-US"/>
        </a:p>
      </dgm:t>
    </dgm:pt>
    <dgm:pt modelId="{BBBC2C11-80D4-426D-A564-65114847E841}" type="sibTrans" cxnId="{DCF29E4B-2C39-4AC1-B1F5-5C4384F876BA}">
      <dgm:prSet/>
      <dgm:spPr/>
      <dgm:t>
        <a:bodyPr/>
        <a:lstStyle/>
        <a:p>
          <a:endParaRPr lang="zh-CN" altLang="en-US"/>
        </a:p>
      </dgm:t>
    </dgm:pt>
    <dgm:pt modelId="{44817797-6986-4987-9FCB-033E3E944CBE}" type="pres">
      <dgm:prSet presAssocID="{E1FCD635-630A-4AEB-9037-96690C215879}" presName="cycle" presStyleCnt="0">
        <dgm:presLayoutVars>
          <dgm:chMax val="1"/>
          <dgm:dir/>
          <dgm:animLvl val="ctr"/>
          <dgm:resizeHandles val="exact"/>
        </dgm:presLayoutVars>
      </dgm:prSet>
      <dgm:spPr/>
      <dgm:t>
        <a:bodyPr/>
        <a:lstStyle/>
        <a:p>
          <a:endParaRPr lang="zh-CN" altLang="en-US"/>
        </a:p>
      </dgm:t>
    </dgm:pt>
    <dgm:pt modelId="{4192DE3F-FABF-403F-BF89-84F52460DF56}" type="pres">
      <dgm:prSet presAssocID="{A7A0D9FE-7919-4510-B2D7-EB5282FAF63C}" presName="centerShape" presStyleLbl="node0" presStyleIdx="0" presStyleCnt="1" custLinFactNeighborX="3273" custLinFactNeighborY="2286"/>
      <dgm:spPr/>
      <dgm:t>
        <a:bodyPr/>
        <a:lstStyle/>
        <a:p>
          <a:endParaRPr lang="zh-CN" altLang="en-US"/>
        </a:p>
      </dgm:t>
    </dgm:pt>
    <dgm:pt modelId="{8BD03A70-97D8-46C2-AA4E-0FB5F2B8DB0B}" type="pres">
      <dgm:prSet presAssocID="{18016AD5-1F62-4C99-B2FC-FBCB5B394081}" presName="parTrans" presStyleLbl="bgSibTrans2D1" presStyleIdx="0" presStyleCnt="3"/>
      <dgm:spPr/>
      <dgm:t>
        <a:bodyPr/>
        <a:lstStyle/>
        <a:p>
          <a:endParaRPr lang="zh-CN" altLang="en-US"/>
        </a:p>
      </dgm:t>
    </dgm:pt>
    <dgm:pt modelId="{8AD7A34F-5C09-403F-96FA-2285241ED05B}" type="pres">
      <dgm:prSet presAssocID="{437603D2-BC10-4C6C-AF83-71DAAC1AAA08}" presName="node" presStyleLbl="node1" presStyleIdx="0" presStyleCnt="3" custRadScaleRad="95347" custRadScaleInc="-1148">
        <dgm:presLayoutVars>
          <dgm:bulletEnabled val="1"/>
        </dgm:presLayoutVars>
      </dgm:prSet>
      <dgm:spPr/>
      <dgm:t>
        <a:bodyPr/>
        <a:lstStyle/>
        <a:p>
          <a:endParaRPr lang="zh-CN" altLang="en-US"/>
        </a:p>
      </dgm:t>
    </dgm:pt>
    <dgm:pt modelId="{83035F8A-9CCD-4D7F-AB49-FD4EB9DD9149}" type="pres">
      <dgm:prSet presAssocID="{A8AC24D7-E4D2-47DF-8D2F-487B45E9A6CE}" presName="parTrans" presStyleLbl="bgSibTrans2D1" presStyleIdx="1" presStyleCnt="3"/>
      <dgm:spPr/>
      <dgm:t>
        <a:bodyPr/>
        <a:lstStyle/>
        <a:p>
          <a:endParaRPr lang="zh-CN" altLang="en-US"/>
        </a:p>
      </dgm:t>
    </dgm:pt>
    <dgm:pt modelId="{F4A36B26-05C8-495C-914C-9A203FCFD8F7}" type="pres">
      <dgm:prSet presAssocID="{AD3187AE-6390-446B-9FEF-889D8EEFA1AD}" presName="node" presStyleLbl="node1" presStyleIdx="1" presStyleCnt="3" custRadScaleRad="83103" custRadScaleInc="7530">
        <dgm:presLayoutVars>
          <dgm:bulletEnabled val="1"/>
        </dgm:presLayoutVars>
      </dgm:prSet>
      <dgm:spPr/>
      <dgm:t>
        <a:bodyPr/>
        <a:lstStyle/>
        <a:p>
          <a:endParaRPr lang="zh-CN" altLang="en-US"/>
        </a:p>
      </dgm:t>
    </dgm:pt>
    <dgm:pt modelId="{EAABDE65-135A-4497-9C1A-6847E5657913}" type="pres">
      <dgm:prSet presAssocID="{C9A3ABFB-BDA5-483C-8754-5678B5967768}" presName="parTrans" presStyleLbl="bgSibTrans2D1" presStyleIdx="2" presStyleCnt="3"/>
      <dgm:spPr/>
      <dgm:t>
        <a:bodyPr/>
        <a:lstStyle/>
        <a:p>
          <a:endParaRPr lang="zh-CN" altLang="en-US"/>
        </a:p>
      </dgm:t>
    </dgm:pt>
    <dgm:pt modelId="{89BFF04C-A811-4B14-A5AB-1C50A8DE3DA8}" type="pres">
      <dgm:prSet presAssocID="{F35D782D-1728-48CC-9107-44961BA317EC}" presName="node" presStyleLbl="node1" presStyleIdx="2" presStyleCnt="3" custRadScaleRad="111301" custRadScaleInc="5271">
        <dgm:presLayoutVars>
          <dgm:bulletEnabled val="1"/>
        </dgm:presLayoutVars>
      </dgm:prSet>
      <dgm:spPr/>
      <dgm:t>
        <a:bodyPr/>
        <a:lstStyle/>
        <a:p>
          <a:endParaRPr lang="zh-CN" altLang="en-US"/>
        </a:p>
      </dgm:t>
    </dgm:pt>
  </dgm:ptLst>
  <dgm:cxnLst>
    <dgm:cxn modelId="{79E3EB3B-6BC3-459D-8A5C-72677E0E1421}" srcId="{E1FCD635-630A-4AEB-9037-96690C215879}" destId="{A7A0D9FE-7919-4510-B2D7-EB5282FAF63C}" srcOrd="0" destOrd="0" parTransId="{85544669-6D54-4827-ACC0-B9AA9C46226A}" sibTransId="{8F67BB40-316E-4992-BBF8-D4EAAB50CFB8}"/>
    <dgm:cxn modelId="{0D572835-5D3A-4F5A-A22E-E52E763BCCF1}" type="presOf" srcId="{C9A3ABFB-BDA5-483C-8754-5678B5967768}" destId="{EAABDE65-135A-4497-9C1A-6847E5657913}" srcOrd="0" destOrd="0" presId="urn:microsoft.com/office/officeart/2005/8/layout/radial4"/>
    <dgm:cxn modelId="{3724AA28-62F6-4341-A9F3-C8F5DB57480A}" type="presOf" srcId="{F35D782D-1728-48CC-9107-44961BA317EC}" destId="{89BFF04C-A811-4B14-A5AB-1C50A8DE3DA8}" srcOrd="0" destOrd="0" presId="urn:microsoft.com/office/officeart/2005/8/layout/radial4"/>
    <dgm:cxn modelId="{21694E5D-6D57-41E9-A7BE-0FA4F0F26580}" srcId="{A7A0D9FE-7919-4510-B2D7-EB5282FAF63C}" destId="{AD3187AE-6390-446B-9FEF-889D8EEFA1AD}" srcOrd="1" destOrd="0" parTransId="{A8AC24D7-E4D2-47DF-8D2F-487B45E9A6CE}" sibTransId="{9FDA599E-B246-4E88-8229-65DD4882BAA0}"/>
    <dgm:cxn modelId="{D394159C-7C8D-4778-B0D0-F6C88AE150EA}" type="presOf" srcId="{18016AD5-1F62-4C99-B2FC-FBCB5B394081}" destId="{8BD03A70-97D8-46C2-AA4E-0FB5F2B8DB0B}" srcOrd="0" destOrd="0" presId="urn:microsoft.com/office/officeart/2005/8/layout/radial4"/>
    <dgm:cxn modelId="{25B03839-F0E5-489B-86B3-8A23185FB068}" srcId="{A7A0D9FE-7919-4510-B2D7-EB5282FAF63C}" destId="{437603D2-BC10-4C6C-AF83-71DAAC1AAA08}" srcOrd="0" destOrd="0" parTransId="{18016AD5-1F62-4C99-B2FC-FBCB5B394081}" sibTransId="{23A08FEB-A28D-4CE1-97E9-B28EDFBE9055}"/>
    <dgm:cxn modelId="{FA6F4C2B-8790-4842-A7FD-3FF07356A56F}" type="presOf" srcId="{AD3187AE-6390-446B-9FEF-889D8EEFA1AD}" destId="{F4A36B26-05C8-495C-914C-9A203FCFD8F7}" srcOrd="0" destOrd="0" presId="urn:microsoft.com/office/officeart/2005/8/layout/radial4"/>
    <dgm:cxn modelId="{A1D3DBA3-5F36-4428-94AC-8C6156B35AA8}" type="presOf" srcId="{A7A0D9FE-7919-4510-B2D7-EB5282FAF63C}" destId="{4192DE3F-FABF-403F-BF89-84F52460DF56}" srcOrd="0" destOrd="0" presId="urn:microsoft.com/office/officeart/2005/8/layout/radial4"/>
    <dgm:cxn modelId="{AFF69B5F-86E6-42E6-AF3A-1890189E390E}" type="presOf" srcId="{437603D2-BC10-4C6C-AF83-71DAAC1AAA08}" destId="{8AD7A34F-5C09-403F-96FA-2285241ED05B}" srcOrd="0" destOrd="0" presId="urn:microsoft.com/office/officeart/2005/8/layout/radial4"/>
    <dgm:cxn modelId="{D2B17ED2-3D44-4AAF-B99C-F8E0EAC4D696}" type="presOf" srcId="{E1FCD635-630A-4AEB-9037-96690C215879}" destId="{44817797-6986-4987-9FCB-033E3E944CBE}" srcOrd="0" destOrd="0" presId="urn:microsoft.com/office/officeart/2005/8/layout/radial4"/>
    <dgm:cxn modelId="{53348FAE-C1B4-41BC-A401-38B92CDA1641}" type="presOf" srcId="{A8AC24D7-E4D2-47DF-8D2F-487B45E9A6CE}" destId="{83035F8A-9CCD-4D7F-AB49-FD4EB9DD9149}" srcOrd="0" destOrd="0" presId="urn:microsoft.com/office/officeart/2005/8/layout/radial4"/>
    <dgm:cxn modelId="{DCF29E4B-2C39-4AC1-B1F5-5C4384F876BA}" srcId="{A7A0D9FE-7919-4510-B2D7-EB5282FAF63C}" destId="{F35D782D-1728-48CC-9107-44961BA317EC}" srcOrd="2" destOrd="0" parTransId="{C9A3ABFB-BDA5-483C-8754-5678B5967768}" sibTransId="{BBBC2C11-80D4-426D-A564-65114847E841}"/>
    <dgm:cxn modelId="{7CD9E4AD-4E5A-4F07-9EBD-31EF7E106EB8}" type="presParOf" srcId="{44817797-6986-4987-9FCB-033E3E944CBE}" destId="{4192DE3F-FABF-403F-BF89-84F52460DF56}" srcOrd="0" destOrd="0" presId="urn:microsoft.com/office/officeart/2005/8/layout/radial4"/>
    <dgm:cxn modelId="{C1CD838C-1249-40FA-B5FE-A2611DE7574A}" type="presParOf" srcId="{44817797-6986-4987-9FCB-033E3E944CBE}" destId="{8BD03A70-97D8-46C2-AA4E-0FB5F2B8DB0B}" srcOrd="1" destOrd="0" presId="urn:microsoft.com/office/officeart/2005/8/layout/radial4"/>
    <dgm:cxn modelId="{BA567891-AA78-42FB-89A2-38B511AC7A86}" type="presParOf" srcId="{44817797-6986-4987-9FCB-033E3E944CBE}" destId="{8AD7A34F-5C09-403F-96FA-2285241ED05B}" srcOrd="2" destOrd="0" presId="urn:microsoft.com/office/officeart/2005/8/layout/radial4"/>
    <dgm:cxn modelId="{D3693C3B-46F9-4224-B660-C3BCACC7B1BF}" type="presParOf" srcId="{44817797-6986-4987-9FCB-033E3E944CBE}" destId="{83035F8A-9CCD-4D7F-AB49-FD4EB9DD9149}" srcOrd="3" destOrd="0" presId="urn:microsoft.com/office/officeart/2005/8/layout/radial4"/>
    <dgm:cxn modelId="{1B27A555-037C-4EDC-94BE-E69D3330AEBF}" type="presParOf" srcId="{44817797-6986-4987-9FCB-033E3E944CBE}" destId="{F4A36B26-05C8-495C-914C-9A203FCFD8F7}" srcOrd="4" destOrd="0" presId="urn:microsoft.com/office/officeart/2005/8/layout/radial4"/>
    <dgm:cxn modelId="{85ADDBA7-FCCC-4CC9-AD0E-F7D7F4795312}" type="presParOf" srcId="{44817797-6986-4987-9FCB-033E3E944CBE}" destId="{EAABDE65-135A-4497-9C1A-6847E5657913}" srcOrd="5" destOrd="0" presId="urn:microsoft.com/office/officeart/2005/8/layout/radial4"/>
    <dgm:cxn modelId="{07F1EC35-CDA9-48DB-B6BC-2FC134E0E1B5}" type="presParOf" srcId="{44817797-6986-4987-9FCB-033E3E944CBE}" destId="{89BFF04C-A811-4B14-A5AB-1C50A8DE3DA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C7E1E-7676-4800-9075-D4C2C51FF50D}" type="doc">
      <dgm:prSet loTypeId="urn:microsoft.com/office/officeart/2005/8/layout/arrow2" loCatId="process" qsTypeId="urn:microsoft.com/office/officeart/2005/8/quickstyle/simple1" qsCatId="simple" csTypeId="urn:microsoft.com/office/officeart/2005/8/colors/accent1_2" csCatId="accent1" phldr="1"/>
      <dgm:spPr/>
    </dgm:pt>
    <dgm:pt modelId="{ADC29A40-22B2-409D-967C-3EB40899128F}">
      <dgm:prSet phldrT="[文本]" custT="1"/>
      <dgm:spPr/>
      <dgm:t>
        <a:bodyPr/>
        <a:lstStyle/>
        <a:p>
          <a:r>
            <a:rPr lang="zh-CN" altLang="en-US" sz="1400" dirty="0" smtClean="0">
              <a:latin typeface="华文楷体" panose="02010600040101010101" pitchFamily="2" charset="-122"/>
              <a:ea typeface="华文楷体" panose="02010600040101010101" pitchFamily="2" charset="-122"/>
            </a:rPr>
            <a:t>评价集总式、半分布式和分布式构建方法的优劣</a:t>
          </a:r>
          <a:r>
            <a:rPr lang="zh-CN" altLang="en-US" sz="1200" dirty="0" smtClean="0">
              <a:latin typeface="华文楷体" panose="02010600040101010101" pitchFamily="2" charset="-122"/>
              <a:ea typeface="华文楷体" panose="02010600040101010101" pitchFamily="2" charset="-122"/>
            </a:rPr>
            <a:t>。</a:t>
          </a:r>
          <a:endParaRPr lang="zh-CN" altLang="en-US" sz="1200" dirty="0">
            <a:latin typeface="华文楷体" panose="02010600040101010101" pitchFamily="2" charset="-122"/>
            <a:ea typeface="华文楷体" panose="02010600040101010101" pitchFamily="2" charset="-122"/>
          </a:endParaRPr>
        </a:p>
      </dgm:t>
    </dgm:pt>
    <dgm:pt modelId="{26803CBA-C59E-46DC-B88E-4D4B920297DD}" type="parTrans" cxnId="{5A9D670C-31F3-4581-94F8-CB55ADCC6D27}">
      <dgm:prSet/>
      <dgm:spPr/>
      <dgm:t>
        <a:bodyPr/>
        <a:lstStyle/>
        <a:p>
          <a:endParaRPr lang="zh-CN" altLang="en-US"/>
        </a:p>
      </dgm:t>
    </dgm:pt>
    <dgm:pt modelId="{191D3CB3-E17F-4E24-B3A3-3F016BAB116A}" type="sibTrans" cxnId="{5A9D670C-31F3-4581-94F8-CB55ADCC6D27}">
      <dgm:prSet/>
      <dgm:spPr/>
      <dgm:t>
        <a:bodyPr/>
        <a:lstStyle/>
        <a:p>
          <a:endParaRPr lang="zh-CN" altLang="en-US"/>
        </a:p>
      </dgm:t>
    </dgm:pt>
    <dgm:pt modelId="{D500486B-769B-4012-B034-0CF9C41ED92C}">
      <dgm:prSet phldrT="[文本]" custT="1"/>
      <dgm:spPr/>
      <dgm:t>
        <a:bodyPr/>
        <a:lstStyle/>
        <a:p>
          <a:r>
            <a:rPr lang="zh-CN" altLang="en-US" sz="1400" dirty="0" smtClean="0">
              <a:latin typeface="华文楷体" panose="02010600040101010101" pitchFamily="2" charset="-122"/>
              <a:ea typeface="华文楷体" panose="02010600040101010101" pitchFamily="2" charset="-122"/>
            </a:rPr>
            <a:t>在已有分布式模型基础之上进行入渗过程的空间离散化，提高模型对于下垫面空间异质性的响应。</a:t>
          </a:r>
          <a:endParaRPr lang="zh-CN" altLang="en-US" sz="1400" dirty="0">
            <a:latin typeface="华文楷体" panose="02010600040101010101" pitchFamily="2" charset="-122"/>
            <a:ea typeface="华文楷体" panose="02010600040101010101" pitchFamily="2" charset="-122"/>
          </a:endParaRPr>
        </a:p>
      </dgm:t>
    </dgm:pt>
    <dgm:pt modelId="{1B618B0A-9B5A-42CE-94CF-CF65DFC3E72C}" type="parTrans" cxnId="{DE0AE0BA-AC5D-462D-9129-EC7B27975886}">
      <dgm:prSet/>
      <dgm:spPr/>
      <dgm:t>
        <a:bodyPr/>
        <a:lstStyle/>
        <a:p>
          <a:endParaRPr lang="zh-CN" altLang="en-US"/>
        </a:p>
      </dgm:t>
    </dgm:pt>
    <dgm:pt modelId="{1CAB17EA-665F-4FF3-A2D8-12127F4CF072}" type="sibTrans" cxnId="{DE0AE0BA-AC5D-462D-9129-EC7B27975886}">
      <dgm:prSet/>
      <dgm:spPr/>
      <dgm:t>
        <a:bodyPr/>
        <a:lstStyle/>
        <a:p>
          <a:endParaRPr lang="zh-CN" altLang="en-US"/>
        </a:p>
      </dgm:t>
    </dgm:pt>
    <dgm:pt modelId="{7D434B31-9017-4BD9-BF4C-0E11D92D0682}">
      <dgm:prSet phldrT="[文本]" custT="1"/>
      <dgm:spPr/>
      <dgm:t>
        <a:bodyPr/>
        <a:lstStyle/>
        <a:p>
          <a:r>
            <a:rPr lang="zh-CN" altLang="en-US" sz="1400" dirty="0" smtClean="0">
              <a:latin typeface="华文楷体" panose="02010600040101010101" pitchFamily="2" charset="-122"/>
              <a:ea typeface="华文楷体" panose="02010600040101010101" pitchFamily="2" charset="-122"/>
            </a:rPr>
            <a:t>建立入渗系数</a:t>
          </a:r>
          <a:r>
            <a:rPr lang="en-US" altLang="zh-CN" sz="1400" dirty="0" smtClean="0">
              <a:latin typeface="华文楷体" panose="02010600040101010101" pitchFamily="2" charset="-122"/>
              <a:ea typeface="华文楷体" panose="02010600040101010101" pitchFamily="2" charset="-122"/>
            </a:rPr>
            <a:t>r</a:t>
          </a:r>
          <a:r>
            <a:rPr lang="zh-CN" altLang="en-US" sz="1400" dirty="0" smtClean="0">
              <a:latin typeface="华文楷体" panose="02010600040101010101" pitchFamily="2" charset="-122"/>
              <a:ea typeface="华文楷体" panose="02010600040101010101" pitchFamily="2" charset="-122"/>
            </a:rPr>
            <a:t>与土壤含水量变化之间的关系，加强模型的机理性</a:t>
          </a:r>
          <a:r>
            <a:rPr lang="zh-CN" sz="1400" dirty="0" smtClean="0">
              <a:latin typeface="华文楷体" panose="02010600040101010101" pitchFamily="2" charset="-122"/>
              <a:ea typeface="华文楷体" panose="02010600040101010101" pitchFamily="2" charset="-122"/>
            </a:rPr>
            <a:t>。</a:t>
          </a:r>
          <a:endParaRPr lang="zh-CN" altLang="en-US" sz="1400" dirty="0">
            <a:latin typeface="华文楷体" panose="02010600040101010101" pitchFamily="2" charset="-122"/>
            <a:ea typeface="华文楷体" panose="02010600040101010101" pitchFamily="2" charset="-122"/>
          </a:endParaRPr>
        </a:p>
      </dgm:t>
    </dgm:pt>
    <dgm:pt modelId="{D46C0CA0-7388-4D9E-8125-21EA93710073}" type="parTrans" cxnId="{A287B829-41E9-4127-A4A9-A8322BC10510}">
      <dgm:prSet/>
      <dgm:spPr/>
      <dgm:t>
        <a:bodyPr/>
        <a:lstStyle/>
        <a:p>
          <a:endParaRPr lang="zh-CN" altLang="en-US"/>
        </a:p>
      </dgm:t>
    </dgm:pt>
    <dgm:pt modelId="{275ECD4D-66D1-4571-8428-DCE387402BF4}" type="sibTrans" cxnId="{A287B829-41E9-4127-A4A9-A8322BC10510}">
      <dgm:prSet/>
      <dgm:spPr/>
      <dgm:t>
        <a:bodyPr/>
        <a:lstStyle/>
        <a:p>
          <a:endParaRPr lang="zh-CN" altLang="en-US"/>
        </a:p>
      </dgm:t>
    </dgm:pt>
    <dgm:pt modelId="{023577CF-81B9-4D92-9336-A68201F99256}">
      <dgm:prSet phldrT="[文本]" custT="1"/>
      <dgm:spPr/>
      <dgm:t>
        <a:bodyPr/>
        <a:lstStyle/>
        <a:p>
          <a:r>
            <a:rPr lang="zh-CN" altLang="en-US" sz="1400" dirty="0" smtClean="0">
              <a:latin typeface="华文楷体" panose="02010600040101010101" pitchFamily="2" charset="-122"/>
              <a:ea typeface="华文楷体" panose="02010600040101010101" pitchFamily="2" charset="-122"/>
            </a:rPr>
            <a:t>实现</a:t>
          </a:r>
          <a:r>
            <a:rPr lang="en-US" altLang="zh-CN" sz="1400" dirty="0" smtClean="0">
              <a:latin typeface="华文楷体" panose="02010600040101010101" pitchFamily="2" charset="-122"/>
              <a:ea typeface="华文楷体" panose="02010600040101010101" pitchFamily="2" charset="-122"/>
            </a:rPr>
            <a:t>RSDTVGM</a:t>
          </a:r>
          <a:r>
            <a:rPr lang="zh-CN" altLang="en-US" sz="1400" dirty="0" smtClean="0">
              <a:latin typeface="华文楷体" panose="02010600040101010101" pitchFamily="2" charset="-122"/>
              <a:ea typeface="华文楷体" panose="02010600040101010101" pitchFamily="2" charset="-122"/>
            </a:rPr>
            <a:t>模型与</a:t>
          </a:r>
          <a:r>
            <a:rPr lang="en-US" altLang="zh-CN" sz="1400" dirty="0" smtClean="0">
              <a:latin typeface="华文楷体" panose="02010600040101010101" pitchFamily="2" charset="-122"/>
              <a:ea typeface="华文楷体" panose="02010600040101010101" pitchFamily="2" charset="-122"/>
            </a:rPr>
            <a:t>LCM</a:t>
          </a:r>
          <a:r>
            <a:rPr lang="zh-CN" altLang="en-US" sz="1400" dirty="0" smtClean="0">
              <a:latin typeface="华文楷体" panose="02010600040101010101" pitchFamily="2" charset="-122"/>
              <a:ea typeface="华文楷体" panose="02010600040101010101" pitchFamily="2" charset="-122"/>
            </a:rPr>
            <a:t>模型之间的混合时间尺度模型耦合，降低前期土壤含水量变化对于次降雨径流过程模拟结果的影响。</a:t>
          </a:r>
          <a:endParaRPr lang="zh-CN" altLang="en-US" sz="1400" dirty="0">
            <a:latin typeface="华文楷体" panose="02010600040101010101" pitchFamily="2" charset="-122"/>
            <a:ea typeface="华文楷体" panose="02010600040101010101" pitchFamily="2" charset="-122"/>
          </a:endParaRPr>
        </a:p>
      </dgm:t>
    </dgm:pt>
    <dgm:pt modelId="{8DC7ABA3-7F4E-47FC-9112-D2D1BFBA9D0C}" type="parTrans" cxnId="{DF2F7115-B4EE-42C6-BC91-0D2F863C538C}">
      <dgm:prSet/>
      <dgm:spPr/>
      <dgm:t>
        <a:bodyPr/>
        <a:lstStyle/>
        <a:p>
          <a:endParaRPr lang="zh-CN" altLang="en-US"/>
        </a:p>
      </dgm:t>
    </dgm:pt>
    <dgm:pt modelId="{8CCE38C6-5123-4712-8C5B-8EC7F331AC8F}" type="sibTrans" cxnId="{DF2F7115-B4EE-42C6-BC91-0D2F863C538C}">
      <dgm:prSet/>
      <dgm:spPr/>
      <dgm:t>
        <a:bodyPr/>
        <a:lstStyle/>
        <a:p>
          <a:endParaRPr lang="zh-CN" altLang="en-US"/>
        </a:p>
      </dgm:t>
    </dgm:pt>
    <dgm:pt modelId="{50E8C586-27EE-46F7-BC6B-3461C5CC70D8}" type="pres">
      <dgm:prSet presAssocID="{E96C7E1E-7676-4800-9075-D4C2C51FF50D}" presName="arrowDiagram" presStyleCnt="0">
        <dgm:presLayoutVars>
          <dgm:chMax val="5"/>
          <dgm:dir/>
          <dgm:resizeHandles val="exact"/>
        </dgm:presLayoutVars>
      </dgm:prSet>
      <dgm:spPr/>
    </dgm:pt>
    <dgm:pt modelId="{69EFA8D3-FD21-44C3-9917-EBEBD41AC237}" type="pres">
      <dgm:prSet presAssocID="{E96C7E1E-7676-4800-9075-D4C2C51FF50D}" presName="arrow" presStyleLbl="bgShp" presStyleIdx="0" presStyleCnt="1"/>
      <dgm:spPr/>
      <dgm:t>
        <a:bodyPr/>
        <a:lstStyle/>
        <a:p>
          <a:endParaRPr lang="zh-CN" altLang="en-US"/>
        </a:p>
      </dgm:t>
    </dgm:pt>
    <dgm:pt modelId="{29FF802F-1181-4E81-9363-578AD7950480}" type="pres">
      <dgm:prSet presAssocID="{E96C7E1E-7676-4800-9075-D4C2C51FF50D}" presName="arrowDiagram4" presStyleCnt="0"/>
      <dgm:spPr/>
    </dgm:pt>
    <dgm:pt modelId="{531DF7B8-9B72-4CB2-BF54-2F7749881835}" type="pres">
      <dgm:prSet presAssocID="{ADC29A40-22B2-409D-967C-3EB40899128F}" presName="bullet4a" presStyleLbl="node1" presStyleIdx="0" presStyleCnt="4"/>
      <dgm:spPr/>
    </dgm:pt>
    <dgm:pt modelId="{B5423413-01C3-44F6-941B-5FFD1CA880B9}" type="pres">
      <dgm:prSet presAssocID="{ADC29A40-22B2-409D-967C-3EB40899128F}" presName="textBox4a" presStyleLbl="revTx" presStyleIdx="0" presStyleCnt="4" custScaleX="143113" custLinFactNeighborX="-91889" custLinFactNeighborY="-67003">
        <dgm:presLayoutVars>
          <dgm:bulletEnabled val="1"/>
        </dgm:presLayoutVars>
      </dgm:prSet>
      <dgm:spPr/>
      <dgm:t>
        <a:bodyPr/>
        <a:lstStyle/>
        <a:p>
          <a:endParaRPr lang="zh-CN" altLang="en-US"/>
        </a:p>
      </dgm:t>
    </dgm:pt>
    <dgm:pt modelId="{7D8E59A7-A38A-4D46-86DE-53D59DF0E207}" type="pres">
      <dgm:prSet presAssocID="{D500486B-769B-4012-B034-0CF9C41ED92C}" presName="bullet4b" presStyleLbl="node1" presStyleIdx="1" presStyleCnt="4"/>
      <dgm:spPr/>
    </dgm:pt>
    <dgm:pt modelId="{86A860B5-E2BD-499A-B555-009247439641}" type="pres">
      <dgm:prSet presAssocID="{D500486B-769B-4012-B034-0CF9C41ED92C}" presName="textBox4b" presStyleLbl="revTx" presStyleIdx="1" presStyleCnt="4" custScaleX="154688" custScaleY="78348" custLinFactNeighborX="6466" custLinFactNeighborY="-805">
        <dgm:presLayoutVars>
          <dgm:bulletEnabled val="1"/>
        </dgm:presLayoutVars>
      </dgm:prSet>
      <dgm:spPr/>
      <dgm:t>
        <a:bodyPr/>
        <a:lstStyle/>
        <a:p>
          <a:endParaRPr lang="zh-CN" altLang="en-US"/>
        </a:p>
      </dgm:t>
    </dgm:pt>
    <dgm:pt modelId="{5F7F0210-E4C1-47A2-AE93-9C6A630CE2AD}" type="pres">
      <dgm:prSet presAssocID="{7D434B31-9017-4BD9-BF4C-0E11D92D0682}" presName="bullet4c" presStyleLbl="node1" presStyleIdx="2" presStyleCnt="4"/>
      <dgm:spPr/>
    </dgm:pt>
    <dgm:pt modelId="{018E44BD-A00B-4734-947E-A36FFACF2AF6}" type="pres">
      <dgm:prSet presAssocID="{7D434B31-9017-4BD9-BF4C-0E11D92D0682}" presName="textBox4c" presStyleLbl="revTx" presStyleIdx="2" presStyleCnt="4" custScaleX="166579" custScaleY="13987" custLinFactNeighborX="-47306" custLinFactNeighborY="-83493">
        <dgm:presLayoutVars>
          <dgm:bulletEnabled val="1"/>
        </dgm:presLayoutVars>
      </dgm:prSet>
      <dgm:spPr/>
      <dgm:t>
        <a:bodyPr/>
        <a:lstStyle/>
        <a:p>
          <a:endParaRPr lang="zh-CN" altLang="en-US"/>
        </a:p>
      </dgm:t>
    </dgm:pt>
    <dgm:pt modelId="{C7C9486E-2328-431D-BECF-71A048BCEE0D}" type="pres">
      <dgm:prSet presAssocID="{023577CF-81B9-4D92-9336-A68201F99256}" presName="bullet4d" presStyleLbl="node1" presStyleIdx="3" presStyleCnt="4"/>
      <dgm:spPr/>
    </dgm:pt>
    <dgm:pt modelId="{F52D7A97-8F9C-4E1A-B26E-EACA67978C0B}" type="pres">
      <dgm:prSet presAssocID="{023577CF-81B9-4D92-9336-A68201F99256}" presName="textBox4d" presStyleLbl="revTx" presStyleIdx="3" presStyleCnt="4" custScaleX="211997" custScaleY="30806" custLinFactNeighborX="56963" custLinFactNeighborY="-28503">
        <dgm:presLayoutVars>
          <dgm:bulletEnabled val="1"/>
        </dgm:presLayoutVars>
      </dgm:prSet>
      <dgm:spPr/>
      <dgm:t>
        <a:bodyPr/>
        <a:lstStyle/>
        <a:p>
          <a:endParaRPr lang="zh-CN" altLang="en-US"/>
        </a:p>
      </dgm:t>
    </dgm:pt>
  </dgm:ptLst>
  <dgm:cxnLst>
    <dgm:cxn modelId="{21DBD8A8-4EF1-45A8-B89C-7C7D0EC7FFFF}" type="presOf" srcId="{D500486B-769B-4012-B034-0CF9C41ED92C}" destId="{86A860B5-E2BD-499A-B555-009247439641}" srcOrd="0" destOrd="0" presId="urn:microsoft.com/office/officeart/2005/8/layout/arrow2"/>
    <dgm:cxn modelId="{DF2F7115-B4EE-42C6-BC91-0D2F863C538C}" srcId="{E96C7E1E-7676-4800-9075-D4C2C51FF50D}" destId="{023577CF-81B9-4D92-9336-A68201F99256}" srcOrd="3" destOrd="0" parTransId="{8DC7ABA3-7F4E-47FC-9112-D2D1BFBA9D0C}" sibTransId="{8CCE38C6-5123-4712-8C5B-8EC7F331AC8F}"/>
    <dgm:cxn modelId="{5A9D670C-31F3-4581-94F8-CB55ADCC6D27}" srcId="{E96C7E1E-7676-4800-9075-D4C2C51FF50D}" destId="{ADC29A40-22B2-409D-967C-3EB40899128F}" srcOrd="0" destOrd="0" parTransId="{26803CBA-C59E-46DC-B88E-4D4B920297DD}" sibTransId="{191D3CB3-E17F-4E24-B3A3-3F016BAB116A}"/>
    <dgm:cxn modelId="{DE0C5165-6759-46F7-BEA3-B39DBA84CB10}" type="presOf" srcId="{023577CF-81B9-4D92-9336-A68201F99256}" destId="{F52D7A97-8F9C-4E1A-B26E-EACA67978C0B}" srcOrd="0" destOrd="0" presId="urn:microsoft.com/office/officeart/2005/8/layout/arrow2"/>
    <dgm:cxn modelId="{DE0AE0BA-AC5D-462D-9129-EC7B27975886}" srcId="{E96C7E1E-7676-4800-9075-D4C2C51FF50D}" destId="{D500486B-769B-4012-B034-0CF9C41ED92C}" srcOrd="1" destOrd="0" parTransId="{1B618B0A-9B5A-42CE-94CF-CF65DFC3E72C}" sibTransId="{1CAB17EA-665F-4FF3-A2D8-12127F4CF072}"/>
    <dgm:cxn modelId="{576E4B05-4588-4B8F-9029-2DA4B92A369E}" type="presOf" srcId="{ADC29A40-22B2-409D-967C-3EB40899128F}" destId="{B5423413-01C3-44F6-941B-5FFD1CA880B9}" srcOrd="0" destOrd="0" presId="urn:microsoft.com/office/officeart/2005/8/layout/arrow2"/>
    <dgm:cxn modelId="{EF6E7086-0491-469D-BF71-03AA986587B4}" type="presOf" srcId="{7D434B31-9017-4BD9-BF4C-0E11D92D0682}" destId="{018E44BD-A00B-4734-947E-A36FFACF2AF6}" srcOrd="0" destOrd="0" presId="urn:microsoft.com/office/officeart/2005/8/layout/arrow2"/>
    <dgm:cxn modelId="{A287B829-41E9-4127-A4A9-A8322BC10510}" srcId="{E96C7E1E-7676-4800-9075-D4C2C51FF50D}" destId="{7D434B31-9017-4BD9-BF4C-0E11D92D0682}" srcOrd="2" destOrd="0" parTransId="{D46C0CA0-7388-4D9E-8125-21EA93710073}" sibTransId="{275ECD4D-66D1-4571-8428-DCE387402BF4}"/>
    <dgm:cxn modelId="{A12653B5-C8AE-4624-A1D1-D51DA7E2EA8C}" type="presOf" srcId="{E96C7E1E-7676-4800-9075-D4C2C51FF50D}" destId="{50E8C586-27EE-46F7-BC6B-3461C5CC70D8}" srcOrd="0" destOrd="0" presId="urn:microsoft.com/office/officeart/2005/8/layout/arrow2"/>
    <dgm:cxn modelId="{0E54EDD7-445D-4FA7-B1A1-720D81C2182D}" type="presParOf" srcId="{50E8C586-27EE-46F7-BC6B-3461C5CC70D8}" destId="{69EFA8D3-FD21-44C3-9917-EBEBD41AC237}" srcOrd="0" destOrd="0" presId="urn:microsoft.com/office/officeart/2005/8/layout/arrow2"/>
    <dgm:cxn modelId="{98B3630B-3370-41AE-AD80-3BB64B7AA2C6}" type="presParOf" srcId="{50E8C586-27EE-46F7-BC6B-3461C5CC70D8}" destId="{29FF802F-1181-4E81-9363-578AD7950480}" srcOrd="1" destOrd="0" presId="urn:microsoft.com/office/officeart/2005/8/layout/arrow2"/>
    <dgm:cxn modelId="{656E9B28-D0CD-47D3-A822-7A46F32535C9}" type="presParOf" srcId="{29FF802F-1181-4E81-9363-578AD7950480}" destId="{531DF7B8-9B72-4CB2-BF54-2F7749881835}" srcOrd="0" destOrd="0" presId="urn:microsoft.com/office/officeart/2005/8/layout/arrow2"/>
    <dgm:cxn modelId="{13FA8C41-E537-462D-A514-C8D0CE6D0D8B}" type="presParOf" srcId="{29FF802F-1181-4E81-9363-578AD7950480}" destId="{B5423413-01C3-44F6-941B-5FFD1CA880B9}" srcOrd="1" destOrd="0" presId="urn:microsoft.com/office/officeart/2005/8/layout/arrow2"/>
    <dgm:cxn modelId="{479C9C11-ABC7-484E-B7B6-7EB1CD8201A2}" type="presParOf" srcId="{29FF802F-1181-4E81-9363-578AD7950480}" destId="{7D8E59A7-A38A-4D46-86DE-53D59DF0E207}" srcOrd="2" destOrd="0" presId="urn:microsoft.com/office/officeart/2005/8/layout/arrow2"/>
    <dgm:cxn modelId="{11593422-551B-4E66-8A1D-A59EB0920A5B}" type="presParOf" srcId="{29FF802F-1181-4E81-9363-578AD7950480}" destId="{86A860B5-E2BD-499A-B555-009247439641}" srcOrd="3" destOrd="0" presId="urn:microsoft.com/office/officeart/2005/8/layout/arrow2"/>
    <dgm:cxn modelId="{F974B9D3-4A26-42BF-8A92-B5B0AAF8FAF5}" type="presParOf" srcId="{29FF802F-1181-4E81-9363-578AD7950480}" destId="{5F7F0210-E4C1-47A2-AE93-9C6A630CE2AD}" srcOrd="4" destOrd="0" presId="urn:microsoft.com/office/officeart/2005/8/layout/arrow2"/>
    <dgm:cxn modelId="{FD3D699B-6D1E-481C-BBFD-5A81D9D4BC2B}" type="presParOf" srcId="{29FF802F-1181-4E81-9363-578AD7950480}" destId="{018E44BD-A00B-4734-947E-A36FFACF2AF6}" srcOrd="5" destOrd="0" presId="urn:microsoft.com/office/officeart/2005/8/layout/arrow2"/>
    <dgm:cxn modelId="{AC0ED270-FA20-4495-949F-463264761563}" type="presParOf" srcId="{29FF802F-1181-4E81-9363-578AD7950480}" destId="{C7C9486E-2328-431D-BECF-71A048BCEE0D}" srcOrd="6" destOrd="0" presId="urn:microsoft.com/office/officeart/2005/8/layout/arrow2"/>
    <dgm:cxn modelId="{8ABC300E-ED78-4B74-AC3F-38715BD029E1}" type="presParOf" srcId="{29FF802F-1181-4E81-9363-578AD7950480}" destId="{F52D7A97-8F9C-4E1A-B26E-EACA67978C0B}"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FA8D3-FD21-44C3-9917-EBEBD41AC237}">
      <dsp:nvSpPr>
        <dsp:cNvPr id="0" name=""/>
        <dsp:cNvSpPr/>
      </dsp:nvSpPr>
      <dsp:spPr>
        <a:xfrm>
          <a:off x="479232" y="454504"/>
          <a:ext cx="7547060" cy="400461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DF7B8-9B72-4CB2-BF54-2F7749881835}">
      <dsp:nvSpPr>
        <dsp:cNvPr id="0" name=""/>
        <dsp:cNvSpPr/>
      </dsp:nvSpPr>
      <dsp:spPr>
        <a:xfrm>
          <a:off x="1232429" y="3379686"/>
          <a:ext cx="173582" cy="17358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423413-01C3-44F6-941B-5FFD1CA880B9}">
      <dsp:nvSpPr>
        <dsp:cNvPr id="0" name=""/>
        <dsp:cNvSpPr/>
      </dsp:nvSpPr>
      <dsp:spPr>
        <a:xfrm>
          <a:off x="0" y="1624581"/>
          <a:ext cx="2464648" cy="1732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78" tIns="0" rIns="0" bIns="0" numCol="1" spcCol="1270" anchor="t" anchorCtr="0">
          <a:noAutofit/>
        </a:bodyPr>
        <a:lstStyle/>
        <a:p>
          <a:pPr lvl="0" algn="l" defTabSz="889000">
            <a:lnSpc>
              <a:spcPct val="90000"/>
            </a:lnSpc>
            <a:spcBef>
              <a:spcPct val="0"/>
            </a:spcBef>
            <a:spcAft>
              <a:spcPct val="35000"/>
            </a:spcAft>
          </a:pPr>
          <a:r>
            <a:rPr lang="zh-CN" altLang="en-US" sz="2000" kern="1200" dirty="0" smtClean="0"/>
            <a:t>雅江流域径流量年际波动幅度内均较小，但径流年内变化剧烈</a:t>
          </a:r>
          <a:endParaRPr lang="zh-CN" altLang="en-US" sz="2000" kern="1200" dirty="0"/>
        </a:p>
      </dsp:txBody>
      <dsp:txXfrm>
        <a:off x="0" y="1624581"/>
        <a:ext cx="2464648" cy="1732165"/>
      </dsp:txXfrm>
    </dsp:sp>
    <dsp:sp modelId="{7D8E59A7-A38A-4D46-86DE-53D59DF0E207}">
      <dsp:nvSpPr>
        <dsp:cNvPr id="0" name=""/>
        <dsp:cNvSpPr/>
      </dsp:nvSpPr>
      <dsp:spPr>
        <a:xfrm>
          <a:off x="2458827" y="2443261"/>
          <a:ext cx="301882" cy="30188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A860B5-E2BD-499A-B555-009247439641}">
      <dsp:nvSpPr>
        <dsp:cNvPr id="0" name=""/>
        <dsp:cNvSpPr/>
      </dsp:nvSpPr>
      <dsp:spPr>
        <a:xfrm>
          <a:off x="2485053" y="2561283"/>
          <a:ext cx="3116735" cy="2155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961" tIns="0" rIns="0" bIns="0" numCol="1" spcCol="1270" anchor="t" anchorCtr="0">
          <a:noAutofit/>
        </a:bodyPr>
        <a:lstStyle/>
        <a:p>
          <a:pPr lvl="0" algn="l" defTabSz="889000">
            <a:lnSpc>
              <a:spcPct val="90000"/>
            </a:lnSpc>
            <a:spcBef>
              <a:spcPct val="0"/>
            </a:spcBef>
            <a:spcAft>
              <a:spcPct val="35000"/>
            </a:spcAft>
          </a:pPr>
          <a:r>
            <a:rPr lang="zh-CN" altLang="en-US" sz="2000" kern="1200" dirty="0" smtClean="0"/>
            <a:t>不同气候模式</a:t>
          </a:r>
          <a:r>
            <a:rPr lang="zh-CN" sz="2000" kern="1200" dirty="0" smtClean="0"/>
            <a:t>引起的气候条件差异所导致的雅江流域</a:t>
          </a:r>
          <a:r>
            <a:rPr lang="da-DK" sz="2000" kern="1200" dirty="0" smtClean="0"/>
            <a:t>2050</a:t>
          </a:r>
          <a:r>
            <a:rPr lang="zh-CN" sz="2000" kern="1200" dirty="0" smtClean="0"/>
            <a:t>年日径流过程差异不大。</a:t>
          </a:r>
          <a:endParaRPr lang="zh-CN" altLang="en-US" sz="2000" kern="1200" dirty="0"/>
        </a:p>
      </dsp:txBody>
      <dsp:txXfrm>
        <a:off x="2485053" y="2561283"/>
        <a:ext cx="3116735" cy="2155629"/>
      </dsp:txXfrm>
    </dsp:sp>
    <dsp:sp modelId="{5F7F0210-E4C1-47A2-AE93-9C6A630CE2AD}">
      <dsp:nvSpPr>
        <dsp:cNvPr id="0" name=""/>
        <dsp:cNvSpPr/>
      </dsp:nvSpPr>
      <dsp:spPr>
        <a:xfrm>
          <a:off x="4024842" y="1726044"/>
          <a:ext cx="399994" cy="399994"/>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E44BD-A00B-4734-947E-A36FFACF2AF6}">
      <dsp:nvSpPr>
        <dsp:cNvPr id="0" name=""/>
        <dsp:cNvSpPr/>
      </dsp:nvSpPr>
      <dsp:spPr>
        <a:xfrm>
          <a:off x="2819357" y="100669"/>
          <a:ext cx="2836290" cy="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949" tIns="0" rIns="0" bIns="0" numCol="1" spcCol="1270" anchor="t" anchorCtr="0">
          <a:noAutofit/>
        </a:bodyPr>
        <a:lstStyle/>
        <a:p>
          <a:pPr lvl="0" algn="l" defTabSz="889000">
            <a:lnSpc>
              <a:spcPct val="90000"/>
            </a:lnSpc>
            <a:spcBef>
              <a:spcPct val="0"/>
            </a:spcBef>
            <a:spcAft>
              <a:spcPct val="35000"/>
            </a:spcAft>
          </a:pPr>
          <a:r>
            <a:rPr lang="zh-CN" altLang="en-US" sz="2000" kern="1200" dirty="0" smtClean="0"/>
            <a:t>降水增加和气温升高导致</a:t>
          </a:r>
          <a:r>
            <a:rPr lang="da-DK" sz="2000" kern="1200" dirty="0" smtClean="0"/>
            <a:t>2050</a:t>
          </a:r>
          <a:r>
            <a:rPr lang="zh-CN" sz="2000" kern="1200" dirty="0" smtClean="0"/>
            <a:t>年</a:t>
          </a:r>
          <a:r>
            <a:rPr lang="zh-CN" altLang="en-US" sz="2000" kern="1200" dirty="0" smtClean="0"/>
            <a:t>雅江</a:t>
          </a:r>
          <a:r>
            <a:rPr lang="zh-CN" sz="2000" kern="1200" dirty="0" smtClean="0"/>
            <a:t>年均径流量</a:t>
          </a:r>
          <a:r>
            <a:rPr lang="zh-CN" altLang="en-US" sz="2000" kern="1200" dirty="0" smtClean="0"/>
            <a:t>及</a:t>
          </a:r>
          <a:r>
            <a:rPr lang="zh-CN" sz="2000" kern="1200" dirty="0" smtClean="0"/>
            <a:t>峰值上都远高于现状年径流条件</a:t>
          </a:r>
          <a:endParaRPr lang="zh-CN" altLang="en-US" sz="2000" kern="1200" dirty="0"/>
        </a:p>
      </dsp:txBody>
      <dsp:txXfrm>
        <a:off x="2819357" y="100669"/>
        <a:ext cx="2836290" cy="407728"/>
      </dsp:txXfrm>
    </dsp:sp>
    <dsp:sp modelId="{C7C9486E-2328-431D-BECF-71A048BCEE0D}">
      <dsp:nvSpPr>
        <dsp:cNvPr id="0" name=""/>
        <dsp:cNvSpPr/>
      </dsp:nvSpPr>
      <dsp:spPr>
        <a:xfrm>
          <a:off x="5730477" y="1255890"/>
          <a:ext cx="535841" cy="535841"/>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D7A97-8F9C-4E1A-B26E-EACA67978C0B}">
      <dsp:nvSpPr>
        <dsp:cNvPr id="0" name=""/>
        <dsp:cNvSpPr/>
      </dsp:nvSpPr>
      <dsp:spPr>
        <a:xfrm>
          <a:off x="5599932" y="287334"/>
          <a:ext cx="3359903" cy="104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931" tIns="0" rIns="0" bIns="0" numCol="1" spcCol="1270" anchor="t" anchorCtr="0">
          <a:noAutofit/>
        </a:bodyPr>
        <a:lstStyle/>
        <a:p>
          <a:pPr lvl="0" algn="l" defTabSz="889000">
            <a:lnSpc>
              <a:spcPct val="90000"/>
            </a:lnSpc>
            <a:spcBef>
              <a:spcPct val="0"/>
            </a:spcBef>
            <a:spcAft>
              <a:spcPct val="35000"/>
            </a:spcAft>
          </a:pPr>
          <a:r>
            <a:rPr lang="zh-CN" sz="2000" kern="1200" dirty="0" smtClean="0"/>
            <a:t>雅江流域冬季变得更加湿润，流域内径流季节分配更加均衡</a:t>
          </a:r>
          <a:endParaRPr lang="zh-CN" altLang="en-US" sz="2000" kern="1200" dirty="0">
            <a:latin typeface="华文楷体" panose="02010600040101010101" pitchFamily="2" charset="-122"/>
            <a:ea typeface="华文楷体" panose="02010600040101010101" pitchFamily="2" charset="-122"/>
          </a:endParaRPr>
        </a:p>
      </dsp:txBody>
      <dsp:txXfrm>
        <a:off x="5599932" y="287334"/>
        <a:ext cx="3359903" cy="1041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DE3F-FABF-403F-BF89-84F52460DF56}">
      <dsp:nvSpPr>
        <dsp:cNvPr id="0" name=""/>
        <dsp:cNvSpPr/>
      </dsp:nvSpPr>
      <dsp:spPr>
        <a:xfrm>
          <a:off x="2813919" y="2867297"/>
          <a:ext cx="2405062" cy="240506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CN" altLang="en-US" sz="2600" kern="1200" dirty="0" smtClean="0"/>
            <a:t>黄河中游河龙区间径流锐减的模拟研究</a:t>
          </a:r>
          <a:endParaRPr lang="zh-CN" altLang="en-US" sz="2600" kern="1200" dirty="0"/>
        </a:p>
      </dsp:txBody>
      <dsp:txXfrm>
        <a:off x="3166132" y="3219510"/>
        <a:ext cx="1700636" cy="1700636"/>
      </dsp:txXfrm>
    </dsp:sp>
    <dsp:sp modelId="{8BD03A70-97D8-46C2-AA4E-0FB5F2B8DB0B}">
      <dsp:nvSpPr>
        <dsp:cNvPr id="0" name=""/>
        <dsp:cNvSpPr/>
      </dsp:nvSpPr>
      <dsp:spPr>
        <a:xfrm rot="12733771">
          <a:off x="1182186" y="2529392"/>
          <a:ext cx="1868992" cy="685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D7A34F-5C09-403F-96FA-2285241ED05B}">
      <dsp:nvSpPr>
        <dsp:cNvPr id="0" name=""/>
        <dsp:cNvSpPr/>
      </dsp:nvSpPr>
      <dsp:spPr>
        <a:xfrm>
          <a:off x="183770" y="1459812"/>
          <a:ext cx="2284809" cy="18278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zh-CN" altLang="en-US" sz="2700" kern="1200" dirty="0" smtClean="0">
              <a:latin typeface="+mn-ea"/>
            </a:rPr>
            <a:t>基于多线程计算模式的自动</a:t>
          </a:r>
          <a:r>
            <a:rPr lang="en-US" altLang="zh-CN" sz="2700" kern="1200" dirty="0" smtClean="0">
              <a:latin typeface="+mn-ea"/>
            </a:rPr>
            <a:t>DTVGM</a:t>
          </a:r>
          <a:r>
            <a:rPr lang="zh-CN" altLang="en-US" sz="2700" kern="1200" dirty="0" smtClean="0">
              <a:latin typeface="+mn-ea"/>
            </a:rPr>
            <a:t>的应用</a:t>
          </a:r>
          <a:endParaRPr lang="zh-CN" altLang="en-US" sz="2700" kern="1200" dirty="0"/>
        </a:p>
      </dsp:txBody>
      <dsp:txXfrm>
        <a:off x="237306" y="1513348"/>
        <a:ext cx="2177737" cy="1720775"/>
      </dsp:txXfrm>
    </dsp:sp>
    <dsp:sp modelId="{83035F8A-9CCD-4D7F-AB49-FD4EB9DD9149}">
      <dsp:nvSpPr>
        <dsp:cNvPr id="0" name=""/>
        <dsp:cNvSpPr/>
      </dsp:nvSpPr>
      <dsp:spPr>
        <a:xfrm rot="16200009">
          <a:off x="3349619" y="1780118"/>
          <a:ext cx="1333672" cy="685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A36B26-05C8-495C-914C-9A203FCFD8F7}">
      <dsp:nvSpPr>
        <dsp:cNvPr id="0" name=""/>
        <dsp:cNvSpPr/>
      </dsp:nvSpPr>
      <dsp:spPr>
        <a:xfrm>
          <a:off x="2874052" y="542079"/>
          <a:ext cx="2284809" cy="18278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zh-CN" altLang="en-US" sz="2700" b="1" kern="1200" dirty="0" smtClean="0"/>
            <a:t>延河流域遥感大尺度绿水估算</a:t>
          </a:r>
          <a:endParaRPr lang="zh-CN" altLang="en-US" sz="2700" kern="1200" dirty="0"/>
        </a:p>
      </dsp:txBody>
      <dsp:txXfrm>
        <a:off x="2927588" y="595615"/>
        <a:ext cx="2177737" cy="1720775"/>
      </dsp:txXfrm>
    </dsp:sp>
    <dsp:sp modelId="{EAABDE65-135A-4497-9C1A-6847E5657913}">
      <dsp:nvSpPr>
        <dsp:cNvPr id="0" name=""/>
        <dsp:cNvSpPr/>
      </dsp:nvSpPr>
      <dsp:spPr>
        <a:xfrm rot="19381672">
          <a:off x="4881284" y="2408064"/>
          <a:ext cx="1774735" cy="685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BFF04C-A811-4B14-A5AB-1C50A8DE3DA8}">
      <dsp:nvSpPr>
        <dsp:cNvPr id="0" name=""/>
        <dsp:cNvSpPr/>
      </dsp:nvSpPr>
      <dsp:spPr>
        <a:xfrm>
          <a:off x="5335190" y="1303175"/>
          <a:ext cx="2284809" cy="18278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zh-CN" altLang="en-US" sz="2700" kern="1200" dirty="0" smtClean="0"/>
            <a:t>遥感降雨产品在流域的应用评价</a:t>
          </a:r>
          <a:endParaRPr lang="zh-CN" altLang="en-US" sz="2700" kern="1200" dirty="0"/>
        </a:p>
      </dsp:txBody>
      <dsp:txXfrm>
        <a:off x="5388726" y="1356711"/>
        <a:ext cx="2177737" cy="1720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FA8D3-FD21-44C3-9917-EBEBD41AC237}">
      <dsp:nvSpPr>
        <dsp:cNvPr id="0" name=""/>
        <dsp:cNvSpPr/>
      </dsp:nvSpPr>
      <dsp:spPr>
        <a:xfrm>
          <a:off x="436652" y="0"/>
          <a:ext cx="4876800" cy="3048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DF7B8-9B72-4CB2-BF54-2F7749881835}">
      <dsp:nvSpPr>
        <dsp:cNvPr id="0" name=""/>
        <dsp:cNvSpPr/>
      </dsp:nvSpPr>
      <dsp:spPr>
        <a:xfrm>
          <a:off x="917017" y="2266492"/>
          <a:ext cx="112166" cy="112166"/>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423413-01C3-44F6-941B-5FFD1CA880B9}">
      <dsp:nvSpPr>
        <dsp:cNvPr id="0" name=""/>
        <dsp:cNvSpPr/>
      </dsp:nvSpPr>
      <dsp:spPr>
        <a:xfrm>
          <a:off x="27041" y="1836520"/>
          <a:ext cx="1193466" cy="72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35" tIns="0" rIns="0" bIns="0" numCol="1" spcCol="1270" anchor="t" anchorCtr="0">
          <a:noAutofit/>
        </a:bodyPr>
        <a:lstStyle/>
        <a:p>
          <a:pPr lvl="0" algn="l" defTabSz="622300">
            <a:lnSpc>
              <a:spcPct val="90000"/>
            </a:lnSpc>
            <a:spcBef>
              <a:spcPct val="0"/>
            </a:spcBef>
            <a:spcAft>
              <a:spcPct val="35000"/>
            </a:spcAft>
          </a:pPr>
          <a:r>
            <a:rPr lang="zh-CN" altLang="en-US" sz="1400" kern="1200" dirty="0" smtClean="0">
              <a:latin typeface="华文楷体" panose="02010600040101010101" pitchFamily="2" charset="-122"/>
              <a:ea typeface="华文楷体" panose="02010600040101010101" pitchFamily="2" charset="-122"/>
            </a:rPr>
            <a:t>评价集总式、半分布式和分布式构建方法的优劣</a:t>
          </a:r>
          <a:r>
            <a:rPr lang="zh-CN" altLang="en-US" sz="1200" kern="1200" dirty="0" smtClean="0">
              <a:latin typeface="华文楷体" panose="02010600040101010101" pitchFamily="2" charset="-122"/>
              <a:ea typeface="华文楷体" panose="02010600040101010101" pitchFamily="2" charset="-122"/>
            </a:rPr>
            <a:t>。</a:t>
          </a:r>
          <a:endParaRPr lang="zh-CN" altLang="en-US" sz="1200" kern="1200" dirty="0">
            <a:latin typeface="华文楷体" panose="02010600040101010101" pitchFamily="2" charset="-122"/>
            <a:ea typeface="华文楷体" panose="02010600040101010101" pitchFamily="2" charset="-122"/>
          </a:endParaRPr>
        </a:p>
      </dsp:txBody>
      <dsp:txXfrm>
        <a:off x="27041" y="1836520"/>
        <a:ext cx="1193466" cy="725424"/>
      </dsp:txXfrm>
    </dsp:sp>
    <dsp:sp modelId="{7D8E59A7-A38A-4D46-86DE-53D59DF0E207}">
      <dsp:nvSpPr>
        <dsp:cNvPr id="0" name=""/>
        <dsp:cNvSpPr/>
      </dsp:nvSpPr>
      <dsp:spPr>
        <a:xfrm>
          <a:off x="1709497" y="1557527"/>
          <a:ext cx="195072" cy="19507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A860B5-E2BD-499A-B555-009247439641}">
      <dsp:nvSpPr>
        <dsp:cNvPr id="0" name=""/>
        <dsp:cNvSpPr/>
      </dsp:nvSpPr>
      <dsp:spPr>
        <a:xfrm>
          <a:off x="1593215" y="1794650"/>
          <a:ext cx="1584203" cy="109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65" tIns="0" rIns="0" bIns="0" numCol="1" spcCol="1270" anchor="t" anchorCtr="0">
          <a:noAutofit/>
        </a:bodyPr>
        <a:lstStyle/>
        <a:p>
          <a:pPr lvl="0" algn="l" defTabSz="622300">
            <a:lnSpc>
              <a:spcPct val="90000"/>
            </a:lnSpc>
            <a:spcBef>
              <a:spcPct val="0"/>
            </a:spcBef>
            <a:spcAft>
              <a:spcPct val="35000"/>
            </a:spcAft>
          </a:pPr>
          <a:r>
            <a:rPr lang="zh-CN" altLang="en-US" sz="1400" kern="1200" dirty="0" smtClean="0">
              <a:latin typeface="华文楷体" panose="02010600040101010101" pitchFamily="2" charset="-122"/>
              <a:ea typeface="华文楷体" panose="02010600040101010101" pitchFamily="2" charset="-122"/>
            </a:rPr>
            <a:t>在已有分布式模型基础之上进行入渗过程的空间离散化，提高模型对于下垫面空间异质性的响应。</a:t>
          </a:r>
          <a:endParaRPr lang="zh-CN" altLang="en-US" sz="1400" kern="1200" dirty="0">
            <a:latin typeface="华文楷体" panose="02010600040101010101" pitchFamily="2" charset="-122"/>
            <a:ea typeface="华文楷体" panose="02010600040101010101" pitchFamily="2" charset="-122"/>
          </a:endParaRPr>
        </a:p>
      </dsp:txBody>
      <dsp:txXfrm>
        <a:off x="1593215" y="1794650"/>
        <a:ext cx="1584203" cy="1091337"/>
      </dsp:txXfrm>
    </dsp:sp>
    <dsp:sp modelId="{5F7F0210-E4C1-47A2-AE93-9C6A630CE2AD}">
      <dsp:nvSpPr>
        <dsp:cNvPr id="0" name=""/>
        <dsp:cNvSpPr/>
      </dsp:nvSpPr>
      <dsp:spPr>
        <a:xfrm>
          <a:off x="2721433" y="1035100"/>
          <a:ext cx="258470" cy="25847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E44BD-A00B-4734-947E-A36FFACF2AF6}">
      <dsp:nvSpPr>
        <dsp:cNvPr id="0" name=""/>
        <dsp:cNvSpPr/>
      </dsp:nvSpPr>
      <dsp:spPr>
        <a:xfrm>
          <a:off x="2025267" y="401706"/>
          <a:ext cx="1705982" cy="26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958" tIns="0" rIns="0" bIns="0" numCol="1" spcCol="1270" anchor="t" anchorCtr="0">
          <a:noAutofit/>
        </a:bodyPr>
        <a:lstStyle/>
        <a:p>
          <a:pPr lvl="0" algn="l" defTabSz="622300">
            <a:lnSpc>
              <a:spcPct val="90000"/>
            </a:lnSpc>
            <a:spcBef>
              <a:spcPct val="0"/>
            </a:spcBef>
            <a:spcAft>
              <a:spcPct val="35000"/>
            </a:spcAft>
          </a:pPr>
          <a:r>
            <a:rPr lang="zh-CN" altLang="en-US" sz="1400" kern="1200" dirty="0" smtClean="0">
              <a:latin typeface="华文楷体" panose="02010600040101010101" pitchFamily="2" charset="-122"/>
              <a:ea typeface="华文楷体" panose="02010600040101010101" pitchFamily="2" charset="-122"/>
            </a:rPr>
            <a:t>建立入渗系数</a:t>
          </a:r>
          <a:r>
            <a:rPr lang="en-US" altLang="zh-CN" sz="1400" kern="1200" dirty="0" smtClean="0">
              <a:latin typeface="华文楷体" panose="02010600040101010101" pitchFamily="2" charset="-122"/>
              <a:ea typeface="华文楷体" panose="02010600040101010101" pitchFamily="2" charset="-122"/>
            </a:rPr>
            <a:t>r</a:t>
          </a:r>
          <a:r>
            <a:rPr lang="zh-CN" altLang="en-US" sz="1400" kern="1200" dirty="0" smtClean="0">
              <a:latin typeface="华文楷体" panose="02010600040101010101" pitchFamily="2" charset="-122"/>
              <a:ea typeface="华文楷体" panose="02010600040101010101" pitchFamily="2" charset="-122"/>
            </a:rPr>
            <a:t>与土壤含水量变化之间的关系，加强模型的机理性</a:t>
          </a:r>
          <a:r>
            <a:rPr lang="zh-CN" sz="1400" kern="1200" dirty="0" smtClean="0">
              <a:latin typeface="华文楷体" panose="02010600040101010101" pitchFamily="2" charset="-122"/>
              <a:ea typeface="华文楷体" panose="02010600040101010101" pitchFamily="2" charset="-122"/>
            </a:rPr>
            <a:t>。</a:t>
          </a:r>
          <a:endParaRPr lang="zh-CN" altLang="en-US" sz="1400" kern="1200" dirty="0">
            <a:latin typeface="华文楷体" panose="02010600040101010101" pitchFamily="2" charset="-122"/>
            <a:ea typeface="华文楷体" panose="02010600040101010101" pitchFamily="2" charset="-122"/>
          </a:endParaRPr>
        </a:p>
      </dsp:txBody>
      <dsp:txXfrm>
        <a:off x="2025267" y="401706"/>
        <a:ext cx="1705982" cy="263468"/>
      </dsp:txXfrm>
    </dsp:sp>
    <dsp:sp modelId="{C7C9486E-2328-431D-BECF-71A048BCEE0D}">
      <dsp:nvSpPr>
        <dsp:cNvPr id="0" name=""/>
        <dsp:cNvSpPr/>
      </dsp:nvSpPr>
      <dsp:spPr>
        <a:xfrm>
          <a:off x="3823589" y="689457"/>
          <a:ext cx="346252" cy="34625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D7A97-8F9C-4E1A-B26E-EACA67978C0B}">
      <dsp:nvSpPr>
        <dsp:cNvPr id="0" name=""/>
        <dsp:cNvSpPr/>
      </dsp:nvSpPr>
      <dsp:spPr>
        <a:xfrm>
          <a:off x="3859872" y="995763"/>
          <a:ext cx="2171120" cy="6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472" tIns="0" rIns="0" bIns="0" numCol="1" spcCol="1270" anchor="t" anchorCtr="0">
          <a:noAutofit/>
        </a:bodyPr>
        <a:lstStyle/>
        <a:p>
          <a:pPr lvl="0" algn="l" defTabSz="622300">
            <a:lnSpc>
              <a:spcPct val="90000"/>
            </a:lnSpc>
            <a:spcBef>
              <a:spcPct val="0"/>
            </a:spcBef>
            <a:spcAft>
              <a:spcPct val="35000"/>
            </a:spcAft>
          </a:pPr>
          <a:r>
            <a:rPr lang="zh-CN" altLang="en-US" sz="1400" kern="1200" dirty="0" smtClean="0">
              <a:latin typeface="华文楷体" panose="02010600040101010101" pitchFamily="2" charset="-122"/>
              <a:ea typeface="华文楷体" panose="02010600040101010101" pitchFamily="2" charset="-122"/>
            </a:rPr>
            <a:t>实现</a:t>
          </a:r>
          <a:r>
            <a:rPr lang="en-US" altLang="zh-CN" sz="1400" kern="1200" dirty="0" smtClean="0">
              <a:latin typeface="华文楷体" panose="02010600040101010101" pitchFamily="2" charset="-122"/>
              <a:ea typeface="华文楷体" panose="02010600040101010101" pitchFamily="2" charset="-122"/>
            </a:rPr>
            <a:t>RSDTVGM</a:t>
          </a:r>
          <a:r>
            <a:rPr lang="zh-CN" altLang="en-US" sz="1400" kern="1200" dirty="0" smtClean="0">
              <a:latin typeface="华文楷体" panose="02010600040101010101" pitchFamily="2" charset="-122"/>
              <a:ea typeface="华文楷体" panose="02010600040101010101" pitchFamily="2" charset="-122"/>
            </a:rPr>
            <a:t>模型与</a:t>
          </a:r>
          <a:r>
            <a:rPr lang="en-US" altLang="zh-CN" sz="1400" kern="1200" dirty="0" smtClean="0">
              <a:latin typeface="华文楷体" panose="02010600040101010101" pitchFamily="2" charset="-122"/>
              <a:ea typeface="华文楷体" panose="02010600040101010101" pitchFamily="2" charset="-122"/>
            </a:rPr>
            <a:t>LCM</a:t>
          </a:r>
          <a:r>
            <a:rPr lang="zh-CN" altLang="en-US" sz="1400" kern="1200" dirty="0" smtClean="0">
              <a:latin typeface="华文楷体" panose="02010600040101010101" pitchFamily="2" charset="-122"/>
              <a:ea typeface="华文楷体" panose="02010600040101010101" pitchFamily="2" charset="-122"/>
            </a:rPr>
            <a:t>模型之间的混合时间尺度模型耦合，降低前期土壤含水量变化对于次降雨径流过程模拟结果的影响。</a:t>
          </a:r>
          <a:endParaRPr lang="zh-CN" altLang="en-US" sz="1400" kern="1200" dirty="0">
            <a:latin typeface="华文楷体" panose="02010600040101010101" pitchFamily="2" charset="-122"/>
            <a:ea typeface="华文楷体" panose="02010600040101010101" pitchFamily="2" charset="-122"/>
          </a:endParaRPr>
        </a:p>
      </dsp:txBody>
      <dsp:txXfrm>
        <a:off x="3859872" y="995763"/>
        <a:ext cx="2171120" cy="67323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2.emf"/></Relationships>
</file>

<file path=ppt/drawings/drawing1.xml><?xml version="1.0" encoding="utf-8"?>
<c:userShapes xmlns:c="http://schemas.openxmlformats.org/drawingml/2006/chart">
  <cdr:relSizeAnchor xmlns:cdr="http://schemas.openxmlformats.org/drawingml/2006/chartDrawing">
    <cdr:from>
      <cdr:x>0.00966</cdr:x>
      <cdr:y>0.18519</cdr:y>
    </cdr:from>
    <cdr:to>
      <cdr:x>0.10966</cdr:x>
      <cdr:y>0.75938</cdr:y>
    </cdr:to>
    <cdr:sp macro="" textlink="">
      <cdr:nvSpPr>
        <cdr:cNvPr id="2" name="文本框 1"/>
        <cdr:cNvSpPr txBox="1"/>
      </cdr:nvSpPr>
      <cdr:spPr>
        <a:xfrm xmlns:a="http://schemas.openxmlformats.org/drawingml/2006/main">
          <a:off x="29571" y="360040"/>
          <a:ext cx="305983" cy="1116355"/>
        </a:xfrm>
        <a:prstGeom xmlns:a="http://schemas.openxmlformats.org/drawingml/2006/main" prst="rect">
          <a:avLst/>
        </a:prstGeom>
      </cdr:spPr>
      <cdr:txBody>
        <a:bodyPr xmlns:a="http://schemas.openxmlformats.org/drawingml/2006/main" vert="ea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400" dirty="0">
              <a:latin typeface="宋体" panose="02010600030101010101" pitchFamily="2" charset="-122"/>
              <a:ea typeface="宋体" panose="02010600030101010101" pitchFamily="2" charset="-122"/>
              <a:cs typeface="Times New Roman" panose="02020603050405020304" pitchFamily="18" charset="0"/>
            </a:rPr>
            <a:t>单位：</a:t>
          </a:r>
          <a:r>
            <a:rPr lang="zh-CN" altLang="en-US" sz="1400" dirty="0" smtClean="0">
              <a:latin typeface="宋体" panose="02010600030101010101" pitchFamily="2" charset="-122"/>
              <a:ea typeface="宋体" panose="02010600030101010101" pitchFamily="2" charset="-122"/>
              <a:cs typeface="Times New Roman" panose="02020603050405020304" pitchFamily="18" charset="0"/>
            </a:rPr>
            <a:t>亿方</a:t>
          </a:r>
          <a:endParaRPr lang="zh-CN" altLang="en-US" sz="1400" baseline="30000" dirty="0">
            <a:latin typeface="宋体" panose="02010600030101010101" pitchFamily="2" charset="-122"/>
            <a:ea typeface="宋体" panose="02010600030101010101" pitchFamily="2" charset="-122"/>
            <a:cs typeface="Times New Roman" panose="02020603050405020304" pitchFamily="18"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0.33653</cdr:y>
    </cdr:from>
    <cdr:to>
      <cdr:x>0.08114</cdr:x>
      <cdr:y>0.52612</cdr:y>
    </cdr:to>
    <cdr:sp macro="" textlink="">
      <cdr:nvSpPr>
        <cdr:cNvPr id="2" name="文本框 1"/>
        <cdr:cNvSpPr txBox="1"/>
      </cdr:nvSpPr>
      <cdr:spPr>
        <a:xfrm xmlns:a="http://schemas.openxmlformats.org/drawingml/2006/main">
          <a:off x="0" y="515864"/>
          <a:ext cx="200840" cy="290621"/>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latin typeface="Times New Roman" panose="02020603050405020304" pitchFamily="18" charset="0"/>
              <a:cs typeface="Times New Roman" panose="02020603050405020304" pitchFamily="18" charset="0"/>
            </a:rPr>
            <a:t>WSI</a:t>
          </a:r>
          <a:endParaRPr lang="zh-CN" altLang="en-US" sz="1400" dirty="0">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0.00133</cdr:x>
      <cdr:y>0.38632</cdr:y>
    </cdr:from>
    <cdr:to>
      <cdr:x>0.08134</cdr:x>
      <cdr:y>0.54286</cdr:y>
    </cdr:to>
    <cdr:sp macro="" textlink="">
      <cdr:nvSpPr>
        <cdr:cNvPr id="2" name="文本框 1"/>
        <cdr:cNvSpPr txBox="1"/>
      </cdr:nvSpPr>
      <cdr:spPr>
        <a:xfrm xmlns:a="http://schemas.openxmlformats.org/drawingml/2006/main">
          <a:off x="3175" y="717550"/>
          <a:ext cx="191292" cy="290737"/>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latin typeface="Times New Roman" panose="02020603050405020304" pitchFamily="18" charset="0"/>
              <a:cs typeface="Times New Roman" panose="02020603050405020304" pitchFamily="18" charset="0"/>
            </a:rPr>
            <a:t>WSI</a:t>
          </a:r>
          <a:endParaRPr lang="zh-CN" altLang="en-US" sz="1400" dirty="0">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0.41624</cdr:y>
    </cdr:from>
    <cdr:to>
      <cdr:x>0.08638</cdr:x>
      <cdr:y>0.56501</cdr:y>
    </cdr:to>
    <cdr:sp macro="" textlink="">
      <cdr:nvSpPr>
        <cdr:cNvPr id="2" name="文本框 1"/>
        <cdr:cNvSpPr txBox="1"/>
      </cdr:nvSpPr>
      <cdr:spPr>
        <a:xfrm xmlns:a="http://schemas.openxmlformats.org/drawingml/2006/main">
          <a:off x="-1216325" y="759105"/>
          <a:ext cx="213811" cy="271315"/>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latin typeface="Times New Roman" panose="02020603050405020304" pitchFamily="18" charset="0"/>
              <a:cs typeface="Times New Roman" panose="02020603050405020304" pitchFamily="18" charset="0"/>
            </a:rPr>
            <a:t>WSI</a:t>
          </a:r>
          <a:endParaRPr lang="zh-CN" altLang="en-US" sz="1400" dirty="0">
            <a:latin typeface="Times New Roman" panose="02020603050405020304" pitchFamily="18" charset="0"/>
            <a:cs typeface="Times New Roman" panose="02020603050405020304" pitchFamily="18"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0.00995</cdr:x>
      <cdr:y>0.35481</cdr:y>
    </cdr:from>
    <cdr:to>
      <cdr:x>0.09559</cdr:x>
      <cdr:y>0.52581</cdr:y>
    </cdr:to>
    <cdr:sp macro="" textlink="">
      <cdr:nvSpPr>
        <cdr:cNvPr id="2" name="文本框 1"/>
        <cdr:cNvSpPr txBox="1"/>
      </cdr:nvSpPr>
      <cdr:spPr>
        <a:xfrm xmlns:a="http://schemas.openxmlformats.org/drawingml/2006/main">
          <a:off x="22225" y="603250"/>
          <a:ext cx="191292" cy="290737"/>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latin typeface="Times New Roman" panose="02020603050405020304" pitchFamily="18" charset="0"/>
              <a:cs typeface="Times New Roman" panose="02020603050405020304" pitchFamily="18" charset="0"/>
            </a:rPr>
            <a:t>WSI</a:t>
          </a:r>
          <a:endParaRPr lang="zh-CN" altLang="en-US" sz="1400" dirty="0">
            <a:latin typeface="Times New Roman" panose="02020603050405020304" pitchFamily="18" charset="0"/>
            <a:cs typeface="Times New Roman" panose="02020603050405020304" pitchFamily="18"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0.02247</cdr:x>
      <cdr:y>0.32859</cdr:y>
    </cdr:from>
    <cdr:to>
      <cdr:x>0.08288</cdr:x>
      <cdr:y>0.54734</cdr:y>
    </cdr:to>
    <cdr:sp macro="" textlink="">
      <cdr:nvSpPr>
        <cdr:cNvPr id="2" name="文本框 1"/>
        <cdr:cNvSpPr txBox="1"/>
      </cdr:nvSpPr>
      <cdr:spPr>
        <a:xfrm xmlns:a="http://schemas.openxmlformats.org/drawingml/2006/main" rot="10800000">
          <a:off x="144004" y="1268673"/>
          <a:ext cx="387150" cy="844584"/>
        </a:xfrm>
        <a:prstGeom xmlns:a="http://schemas.openxmlformats.org/drawingml/2006/main" prst="rect">
          <a:avLst/>
        </a:prstGeom>
      </cdr:spPr>
      <cdr:txBody>
        <a:bodyPr xmlns:a="http://schemas.openxmlformats.org/drawingml/2006/main" vertOverflow="clip" vert="eaVert" wrap="none" rtlCol="0" anchor="ctr" anchorCtr="0"/>
        <a:lstStyle xmlns:a="http://schemas.openxmlformats.org/drawingml/2006/main"/>
        <a:p xmlns:a="http://schemas.openxmlformats.org/drawingml/2006/main">
          <a:r>
            <a:rPr lang="en-US" altLang="zh-CN" sz="1800" baseline="0" dirty="0">
              <a:latin typeface="Times New Roman" panose="02020603050405020304" pitchFamily="18" charset="0"/>
            </a:rPr>
            <a:t>WSI</a:t>
          </a:r>
          <a:endParaRPr lang="zh-CN" altLang="en-US" sz="1800" baseline="0" dirty="0">
            <a:latin typeface="Times New Roman" panose="02020603050405020304" pitchFamily="18"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0.00486</cdr:x>
      <cdr:y>0.40741</cdr:y>
    </cdr:from>
    <cdr:to>
      <cdr:x>0.0654</cdr:x>
      <cdr:y>0.60869</cdr:y>
    </cdr:to>
    <cdr:sp macro="" textlink="">
      <cdr:nvSpPr>
        <cdr:cNvPr id="2" name="文本框 1"/>
        <cdr:cNvSpPr txBox="1"/>
      </cdr:nvSpPr>
      <cdr:spPr>
        <a:xfrm xmlns:a="http://schemas.openxmlformats.org/drawingml/2006/main" rot="10800000">
          <a:off x="35346" y="1556254"/>
          <a:ext cx="440296" cy="768864"/>
        </a:xfrm>
        <a:prstGeom xmlns:a="http://schemas.openxmlformats.org/drawingml/2006/main" prst="rect">
          <a:avLst/>
        </a:prstGeom>
      </cdr:spPr>
      <cdr:txBody>
        <a:bodyPr xmlns:a="http://schemas.openxmlformats.org/drawingml/2006/main" vert="eaVert"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aseline="0" dirty="0">
              <a:latin typeface="Times New Roman" panose="02020603050405020304" pitchFamily="18" charset="0"/>
            </a:rPr>
            <a:t>WSI</a:t>
          </a:r>
          <a:endParaRPr lang="zh-CN" altLang="en-US" sz="1800" baseline="0" dirty="0">
            <a:latin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0.01159</cdr:x>
      <cdr:y>0.21336</cdr:y>
    </cdr:from>
    <cdr:to>
      <cdr:x>0.12372</cdr:x>
      <cdr:y>0.80731</cdr:y>
    </cdr:to>
    <cdr:sp macro="" textlink="">
      <cdr:nvSpPr>
        <cdr:cNvPr id="2" name="文本框 1"/>
        <cdr:cNvSpPr txBox="1"/>
      </cdr:nvSpPr>
      <cdr:spPr>
        <a:xfrm xmlns:a="http://schemas.openxmlformats.org/drawingml/2006/main">
          <a:off x="39684" y="430191"/>
          <a:ext cx="383816" cy="1197522"/>
        </a:xfrm>
        <a:prstGeom xmlns:a="http://schemas.openxmlformats.org/drawingml/2006/main" prst="rect">
          <a:avLst/>
        </a:prstGeom>
      </cdr:spPr>
      <cdr:txBody>
        <a:bodyPr xmlns:a="http://schemas.openxmlformats.org/drawingml/2006/main" vert="ea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单位：</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亿方</a:t>
          </a:r>
          <a:endParaRPr lang="zh-CN" altLang="en-US" sz="1400" baseline="30000" dirty="0">
            <a:latin typeface="Times New Roman" panose="02020603050405020304" pitchFamily="18" charset="0"/>
            <a:ea typeface="宋体" panose="02010600030101010101" pitchFamily="2" charset="-122"/>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0.0241</cdr:x>
      <cdr:y>0.21212</cdr:y>
    </cdr:from>
    <cdr:to>
      <cdr:x>0.09297</cdr:x>
      <cdr:y>0.75891</cdr:y>
    </cdr:to>
    <cdr:sp macro="" textlink="">
      <cdr:nvSpPr>
        <cdr:cNvPr id="2" name="文本框 1"/>
        <cdr:cNvSpPr txBox="1"/>
      </cdr:nvSpPr>
      <cdr:spPr>
        <a:xfrm xmlns:a="http://schemas.openxmlformats.org/drawingml/2006/main">
          <a:off x="72007" y="445653"/>
          <a:ext cx="205771" cy="1148778"/>
        </a:xfrm>
        <a:prstGeom xmlns:a="http://schemas.openxmlformats.org/drawingml/2006/main" prst="rect">
          <a:avLst/>
        </a:prstGeom>
      </cdr:spPr>
      <cdr:txBody>
        <a:bodyPr xmlns:a="http://schemas.openxmlformats.org/drawingml/2006/main" vert="ea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400" dirty="0">
              <a:latin typeface="Times New Roman" panose="02020603050405020304" pitchFamily="18" charset="0"/>
              <a:cs typeface="Times New Roman" panose="02020603050405020304" pitchFamily="18" charset="0"/>
            </a:rPr>
            <a:t>单位：</a:t>
          </a:r>
          <a:r>
            <a:rPr lang="zh-CN" altLang="en-US" sz="1400" dirty="0" smtClean="0">
              <a:latin typeface="Times New Roman" panose="02020603050405020304" pitchFamily="18" charset="0"/>
              <a:cs typeface="Times New Roman" panose="02020603050405020304" pitchFamily="18" charset="0"/>
            </a:rPr>
            <a:t>亿方</a:t>
          </a:r>
          <a:endParaRPr lang="zh-CN" altLang="en-US" sz="1400" baseline="30000"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0.2069</cdr:y>
    </cdr:from>
    <cdr:to>
      <cdr:x>0.09956</cdr:x>
      <cdr:y>0.72414</cdr:y>
    </cdr:to>
    <cdr:sp macro="" textlink="">
      <cdr:nvSpPr>
        <cdr:cNvPr id="2" name="文本框 1"/>
        <cdr:cNvSpPr txBox="1"/>
      </cdr:nvSpPr>
      <cdr:spPr>
        <a:xfrm xmlns:a="http://schemas.openxmlformats.org/drawingml/2006/main">
          <a:off x="0" y="432048"/>
          <a:ext cx="311806" cy="1080120"/>
        </a:xfrm>
        <a:prstGeom xmlns:a="http://schemas.openxmlformats.org/drawingml/2006/main" prst="rect">
          <a:avLst/>
        </a:prstGeom>
      </cdr:spPr>
      <cdr:txBody>
        <a:bodyPr xmlns:a="http://schemas.openxmlformats.org/drawingml/2006/main" vert="ea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400" dirty="0">
              <a:latin typeface="Times New Roman" panose="02020603050405020304" pitchFamily="18" charset="0"/>
              <a:cs typeface="Times New Roman" panose="02020603050405020304" pitchFamily="18" charset="0"/>
            </a:rPr>
            <a:t>单位：</a:t>
          </a:r>
          <a:r>
            <a:rPr lang="zh-CN" altLang="en-US" sz="1400" dirty="0" smtClean="0">
              <a:latin typeface="Times New Roman" panose="02020603050405020304" pitchFamily="18" charset="0"/>
              <a:cs typeface="Times New Roman" panose="02020603050405020304" pitchFamily="18" charset="0"/>
            </a:rPr>
            <a:t>亿方</a:t>
          </a:r>
          <a:endParaRPr lang="zh-CN" altLang="en-US" sz="1400" baseline="30000" dirty="0">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0.0126</cdr:x>
      <cdr:y>0.2601</cdr:y>
    </cdr:from>
    <cdr:to>
      <cdr:x>0.11969</cdr:x>
      <cdr:y>0.8</cdr:y>
    </cdr:to>
    <cdr:sp macro="" textlink="">
      <cdr:nvSpPr>
        <cdr:cNvPr id="2" name="文本框 1"/>
        <cdr:cNvSpPr txBox="1"/>
      </cdr:nvSpPr>
      <cdr:spPr>
        <a:xfrm xmlns:a="http://schemas.openxmlformats.org/drawingml/2006/main">
          <a:off x="39921" y="561878"/>
          <a:ext cx="339299" cy="1166314"/>
        </a:xfrm>
        <a:prstGeom xmlns:a="http://schemas.openxmlformats.org/drawingml/2006/main" prst="rect">
          <a:avLst/>
        </a:prstGeom>
      </cdr:spPr>
      <cdr:txBody>
        <a:bodyPr xmlns:a="http://schemas.openxmlformats.org/drawingml/2006/main" vert="ea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400" dirty="0">
              <a:latin typeface="Times New Roman" panose="02020603050405020304" pitchFamily="18" charset="0"/>
              <a:cs typeface="Times New Roman" panose="02020603050405020304" pitchFamily="18" charset="0"/>
            </a:rPr>
            <a:t>单位：</a:t>
          </a:r>
          <a:r>
            <a:rPr lang="zh-CN" altLang="en-US" sz="1400" dirty="0" smtClean="0">
              <a:latin typeface="Times New Roman" panose="02020603050405020304" pitchFamily="18" charset="0"/>
              <a:cs typeface="Times New Roman" panose="02020603050405020304" pitchFamily="18" charset="0"/>
            </a:rPr>
            <a:t>亿方</a:t>
          </a:r>
          <a:endParaRPr lang="zh-CN" altLang="en-US" sz="1400" baseline="30000" dirty="0">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0.00104</cdr:x>
      <cdr:y>0.34924</cdr:y>
    </cdr:from>
    <cdr:to>
      <cdr:x>0.05521</cdr:x>
      <cdr:y>0.53579</cdr:y>
    </cdr:to>
    <cdr:sp macro="" textlink="">
      <cdr:nvSpPr>
        <cdr:cNvPr id="2" name="文本框 1"/>
        <cdr:cNvSpPr txBox="1"/>
      </cdr:nvSpPr>
      <cdr:spPr>
        <a:xfrm xmlns:a="http://schemas.openxmlformats.org/drawingml/2006/main" rot="10800000">
          <a:off x="6515" y="930479"/>
          <a:ext cx="339359" cy="497024"/>
        </a:xfrm>
        <a:prstGeom xmlns:a="http://schemas.openxmlformats.org/drawingml/2006/main" prst="rect">
          <a:avLst/>
        </a:prstGeom>
      </cdr:spPr>
      <cdr:txBody>
        <a:bodyPr xmlns:a="http://schemas.openxmlformats.org/drawingml/2006/main" vertOverflow="clip" vert="eaVert" wrap="none" rtlCol="0" anchor="ctr" anchorCtr="0"/>
        <a:lstStyle xmlns:a="http://schemas.openxmlformats.org/drawingml/2006/main"/>
        <a:p xmlns:a="http://schemas.openxmlformats.org/drawingml/2006/main">
          <a:r>
            <a:rPr lang="en-US" altLang="zh-CN" sz="1600" dirty="0">
              <a:latin typeface="Times New Roman" panose="02020603050405020304" pitchFamily="18" charset="0"/>
              <a:cs typeface="Times New Roman" panose="02020603050405020304" pitchFamily="18" charset="0"/>
            </a:rPr>
            <a:t>WSI</a:t>
          </a:r>
          <a:endParaRPr lang="zh-CN" altLang="en-US" sz="1600" dirty="0">
            <a:latin typeface="Times New Roman" panose="02020603050405020304" pitchFamily="18" charset="0"/>
            <a:cs typeface="Times New Roman" panose="02020603050405020304" pitchFamily="18"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0.00486</cdr:x>
      <cdr:y>0.38604</cdr:y>
    </cdr:from>
    <cdr:to>
      <cdr:x>0.05948</cdr:x>
      <cdr:y>0.5698</cdr:y>
    </cdr:to>
    <cdr:sp macro="" textlink="">
      <cdr:nvSpPr>
        <cdr:cNvPr id="2" name="文本框 1"/>
        <cdr:cNvSpPr txBox="1"/>
      </cdr:nvSpPr>
      <cdr:spPr>
        <a:xfrm xmlns:a="http://schemas.openxmlformats.org/drawingml/2006/main" rot="10800000">
          <a:off x="30096" y="945131"/>
          <a:ext cx="338245" cy="449894"/>
        </a:xfrm>
        <a:prstGeom xmlns:a="http://schemas.openxmlformats.org/drawingml/2006/main" prst="rect">
          <a:avLst/>
        </a:prstGeom>
      </cdr:spPr>
      <cdr:txBody>
        <a:bodyPr xmlns:a="http://schemas.openxmlformats.org/drawingml/2006/main" vert="eaVert"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dirty="0">
              <a:latin typeface="Times New Roman" panose="02020603050405020304" pitchFamily="18" charset="0"/>
              <a:cs typeface="Times New Roman" panose="02020603050405020304" pitchFamily="18" charset="0"/>
            </a:rPr>
            <a:t>WSI</a:t>
          </a:r>
          <a:endParaRPr lang="zh-CN" altLang="en-US" sz="1600"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0.00951</cdr:x>
      <cdr:y>0.37565</cdr:y>
    </cdr:from>
    <cdr:to>
      <cdr:x>0.08431</cdr:x>
      <cdr:y>0.56719</cdr:y>
    </cdr:to>
    <cdr:sp macro="" textlink="">
      <cdr:nvSpPr>
        <cdr:cNvPr id="2" name="文本框 1"/>
        <cdr:cNvSpPr txBox="1"/>
      </cdr:nvSpPr>
      <cdr:spPr>
        <a:xfrm xmlns:a="http://schemas.openxmlformats.org/drawingml/2006/main">
          <a:off x="31750" y="803275"/>
          <a:ext cx="249713" cy="409575"/>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dirty="0">
              <a:latin typeface="Times New Roman" panose="02020603050405020304" pitchFamily="18" charset="0"/>
              <a:cs typeface="Times New Roman" panose="02020603050405020304" pitchFamily="18" charset="0"/>
            </a:rPr>
            <a:t>WSI</a:t>
          </a:r>
          <a:endParaRPr lang="zh-CN" altLang="en-US" sz="16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0.64902</cdr:x>
      <cdr:y>0.01805</cdr:y>
    </cdr:from>
    <cdr:to>
      <cdr:x>0.91359</cdr:x>
      <cdr:y>0.14271</cdr:y>
    </cdr:to>
    <cdr:sp macro="" textlink="">
      <cdr:nvSpPr>
        <cdr:cNvPr id="5" name="文本框 4"/>
        <cdr:cNvSpPr txBox="1"/>
      </cdr:nvSpPr>
      <cdr:spPr>
        <a:xfrm xmlns:a="http://schemas.openxmlformats.org/drawingml/2006/main">
          <a:off x="1612233" y="30675"/>
          <a:ext cx="657224" cy="2118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zh-CN" altLang="en-US" sz="1600" dirty="0">
              <a:latin typeface="宋体" panose="02010600030101010101" pitchFamily="2" charset="-122"/>
              <a:ea typeface="宋体" panose="02010600030101010101" pitchFamily="2" charset="-122"/>
            </a:rPr>
            <a:t>全流域</a:t>
          </a:r>
        </a:p>
      </cdr:txBody>
    </cdr:sp>
  </cdr:relSizeAnchor>
</c:userShapes>
</file>

<file path=ppt/drawings/drawing9.xml><?xml version="1.0" encoding="utf-8"?>
<c:userShapes xmlns:c="http://schemas.openxmlformats.org/drawingml/2006/chart">
  <cdr:relSizeAnchor xmlns:cdr="http://schemas.openxmlformats.org/drawingml/2006/chartDrawing">
    <cdr:from>
      <cdr:x>0.025</cdr:x>
      <cdr:y>0.34896</cdr:y>
    </cdr:from>
    <cdr:to>
      <cdr:x>0.08016</cdr:x>
      <cdr:y>0.4959</cdr:y>
    </cdr:to>
    <cdr:sp macro="" textlink="">
      <cdr:nvSpPr>
        <cdr:cNvPr id="2" name="文本框 1"/>
        <cdr:cNvSpPr txBox="1"/>
      </cdr:nvSpPr>
      <cdr:spPr>
        <a:xfrm xmlns:a="http://schemas.openxmlformats.org/drawingml/2006/main">
          <a:off x="72008" y="771922"/>
          <a:ext cx="158878" cy="325043"/>
        </a:xfrm>
        <a:prstGeom xmlns:a="http://schemas.openxmlformats.org/drawingml/2006/main" prst="rect">
          <a:avLst/>
        </a:prstGeom>
      </cdr:spPr>
      <cdr:txBody>
        <a:bodyPr xmlns:a="http://schemas.openxmlformats.org/drawingml/2006/main" vert="vert270"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dirty="0">
              <a:latin typeface="Times New Roman" panose="02020603050405020304" pitchFamily="18" charset="0"/>
              <a:cs typeface="Times New Roman" panose="02020603050405020304" pitchFamily="18" charset="0"/>
            </a:rPr>
            <a:t>WSI</a:t>
          </a:r>
          <a:endParaRPr lang="zh-CN" altLang="en-US" sz="16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20B0F8-F252-435A-ACC9-A6045900F4A1}" type="datetimeFigureOut">
              <a:rPr lang="zh-CN" altLang="en-US" smtClean="0"/>
              <a:pPr/>
              <a:t>2015/4/2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BF841B-00C2-480F-A939-74367F6075BE}" type="slidenum">
              <a:rPr lang="zh-CN" altLang="en-US" smtClean="0"/>
              <a:pPr/>
              <a:t>‹#›</a:t>
            </a:fld>
            <a:endParaRPr lang="zh-CN" altLang="en-US"/>
          </a:p>
        </p:txBody>
      </p:sp>
    </p:spTree>
    <p:extLst>
      <p:ext uri="{BB962C8B-B14F-4D97-AF65-F5344CB8AC3E}">
        <p14:creationId xmlns:p14="http://schemas.microsoft.com/office/powerpoint/2010/main" val="99135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30B62-D1C0-4E6A-A42A-F640FA9EC0D6}" type="slidenum">
              <a:rPr lang="en-US" altLang="zh-CN"/>
              <a:pPr/>
              <a:t>12</a:t>
            </a:fld>
            <a:endParaRPr lang="en-US" altLang="zh-CN"/>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72335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D14069-580D-408E-8432-8796A7315330}" type="slidenum">
              <a:rPr lang="en-US" altLang="zh-CN"/>
              <a:pPr/>
              <a:t>37</a:t>
            </a:fld>
            <a:endParaRPr lang="en-US" altLang="zh-CN"/>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zh-CN" altLang="en-US" dirty="0"/>
              <a:t>利用</a:t>
            </a:r>
            <a:r>
              <a:rPr lang="en-US" altLang="zh-CN" dirty="0"/>
              <a:t>EcoHAT</a:t>
            </a:r>
            <a:r>
              <a:rPr lang="zh-CN" altLang="en-US" dirty="0"/>
              <a:t>系统对其库滨带去氮效应进行模拟，包括土壤中氮的硝化、反硝化、氨化和植物对氮元素的吸收等过程模拟。</a:t>
            </a:r>
          </a:p>
          <a:p>
            <a:r>
              <a:rPr lang="zh-CN" altLang="en-US" dirty="0"/>
              <a:t>模型的输入参数数据包括日气象数据，土壤数据和遥感数据，其中遥感数据为</a:t>
            </a:r>
            <a:r>
              <a:rPr lang="en-US" altLang="zh-CN" dirty="0" err="1"/>
              <a:t>Landsat</a:t>
            </a:r>
            <a:r>
              <a:rPr lang="en-US" altLang="zh-CN" dirty="0"/>
              <a:t> TM5</a:t>
            </a:r>
            <a:r>
              <a:rPr lang="zh-CN" altLang="en-US" dirty="0"/>
              <a:t>和</a:t>
            </a:r>
            <a:r>
              <a:rPr lang="en-US" altLang="zh-CN" dirty="0"/>
              <a:t>SPOT5</a:t>
            </a:r>
            <a:r>
              <a:rPr lang="zh-CN" altLang="en-US" dirty="0"/>
              <a:t>影像数据，前者主要用于陆表参数的反演，后者用于土地利用、土壤类型和植被类型的信息提取。</a:t>
            </a:r>
          </a:p>
          <a:p>
            <a:r>
              <a:rPr lang="zh-CN" altLang="en-US" dirty="0"/>
              <a:t>我们首先应用</a:t>
            </a:r>
            <a:r>
              <a:rPr lang="en-US" altLang="zh-CN" dirty="0"/>
              <a:t>EcoHAT</a:t>
            </a:r>
            <a:r>
              <a:rPr lang="zh-CN" altLang="en-US" dirty="0"/>
              <a:t>系统中的遥感参数反演工具反演植被指数，叶面积指数，地表比辐射率，植被盖度，地表净辐射和土壤温度等基本地表参数；然后应用水分循环过程模块估算库滨带蒸散发和土壤水分；再应用营养元素循环模块模拟库滨带土壤的反硝化、硝化和氨化过程，从而估算库滨带系统土壤化学过程对氮元素的去除量；最后应用植被生长过程模块</a:t>
            </a:r>
            <a:r>
              <a:rPr lang="en-US" altLang="zh-CN" dirty="0"/>
              <a:t>,</a:t>
            </a:r>
            <a:r>
              <a:rPr lang="zh-CN" altLang="en-US" dirty="0"/>
              <a:t>从遥感估算</a:t>
            </a:r>
            <a:r>
              <a:rPr lang="en-US" altLang="zh-CN" dirty="0"/>
              <a:t>NPP</a:t>
            </a:r>
            <a:r>
              <a:rPr lang="zh-CN" altLang="en-US" dirty="0"/>
              <a:t>入手，估算植物生长期间对氮营养元素的吸收量。 </a:t>
            </a:r>
          </a:p>
          <a:p>
            <a:endParaRPr lang="en-US" altLang="zh-CN" dirty="0"/>
          </a:p>
        </p:txBody>
      </p:sp>
    </p:spTree>
    <p:extLst>
      <p:ext uri="{BB962C8B-B14F-4D97-AF65-F5344CB8AC3E}">
        <p14:creationId xmlns:p14="http://schemas.microsoft.com/office/powerpoint/2010/main" val="417531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a:t>
            </a:r>
            <a:r>
              <a:rPr lang="zh-CN" altLang="en-US" dirty="0" smtClean="0"/>
              <a:t>、研究根据遥感驱动的时变增益模型模拟结果，对</a:t>
            </a:r>
            <a:r>
              <a:rPr lang="da-DK" altLang="zh-CN" dirty="0" smtClean="0"/>
              <a:t>11</a:t>
            </a:r>
            <a:r>
              <a:rPr lang="zh-CN" altLang="en-US" dirty="0" smtClean="0"/>
              <a:t>条争议区内主要河段进行了监测</a:t>
            </a:r>
          </a:p>
          <a:p>
            <a:endParaRPr lang="zh-CN" altLang="en-US" dirty="0"/>
          </a:p>
        </p:txBody>
      </p:sp>
      <p:sp>
        <p:nvSpPr>
          <p:cNvPr id="4" name="灯片编号占位符 3"/>
          <p:cNvSpPr>
            <a:spLocks noGrp="1"/>
          </p:cNvSpPr>
          <p:nvPr>
            <p:ph type="sldNum" sz="quarter" idx="10"/>
          </p:nvPr>
        </p:nvSpPr>
        <p:spPr/>
        <p:txBody>
          <a:bodyPr/>
          <a:lstStyle/>
          <a:p>
            <a:fld id="{00746A08-C04F-42BC-8573-B705763D775A}" type="slidenum">
              <a:rPr lang="zh-CN" altLang="en-US" smtClean="0"/>
              <a:t>69</a:t>
            </a:fld>
            <a:endParaRPr lang="zh-CN" altLang="en-US"/>
          </a:p>
        </p:txBody>
      </p:sp>
    </p:spTree>
    <p:extLst>
      <p:ext uri="{BB962C8B-B14F-4D97-AF65-F5344CB8AC3E}">
        <p14:creationId xmlns:p14="http://schemas.microsoft.com/office/powerpoint/2010/main" val="90347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从这些图可以看到，各区域都是夏季水资源显著高于冬季，印度和孟加拉国在春冬季的时候，需水量与产流量持平，甚至高于产流量，说明这两个区域在春季和冬季水资源缺乏的问题比较严重</a:t>
            </a:r>
          </a:p>
          <a:p>
            <a:endParaRPr lang="zh-CN" altLang="en-US" dirty="0"/>
          </a:p>
        </p:txBody>
      </p:sp>
      <p:sp>
        <p:nvSpPr>
          <p:cNvPr id="4" name="灯片编号占位符 3"/>
          <p:cNvSpPr>
            <a:spLocks noGrp="1"/>
          </p:cNvSpPr>
          <p:nvPr>
            <p:ph type="sldNum" sz="quarter" idx="10"/>
          </p:nvPr>
        </p:nvSpPr>
        <p:spPr/>
        <p:txBody>
          <a:bodyPr/>
          <a:lstStyle/>
          <a:p>
            <a:fld id="{00746A08-C04F-42BC-8573-B705763D775A}" type="slidenum">
              <a:rPr lang="zh-CN" altLang="en-US" smtClean="0"/>
              <a:t>71</a:t>
            </a:fld>
            <a:endParaRPr lang="zh-CN" altLang="en-US"/>
          </a:p>
        </p:txBody>
      </p:sp>
    </p:spTree>
    <p:extLst>
      <p:ext uri="{BB962C8B-B14F-4D97-AF65-F5344CB8AC3E}">
        <p14:creationId xmlns:p14="http://schemas.microsoft.com/office/powerpoint/2010/main" val="33059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从这个图可以看出来，虽然雅江的水压力有降低的趋势，但趋势并不明显</a:t>
            </a:r>
          </a:p>
          <a:p>
            <a:endParaRPr lang="zh-CN" altLang="en-US" dirty="0"/>
          </a:p>
        </p:txBody>
      </p:sp>
      <p:sp>
        <p:nvSpPr>
          <p:cNvPr id="4" name="灯片编号占位符 3"/>
          <p:cNvSpPr>
            <a:spLocks noGrp="1"/>
          </p:cNvSpPr>
          <p:nvPr>
            <p:ph type="sldNum" sz="quarter" idx="10"/>
          </p:nvPr>
        </p:nvSpPr>
        <p:spPr/>
        <p:txBody>
          <a:bodyPr/>
          <a:lstStyle/>
          <a:p>
            <a:fld id="{00746A08-C04F-42BC-8573-B705763D775A}" type="slidenum">
              <a:rPr lang="zh-CN" altLang="en-US" smtClean="0"/>
              <a:t>73</a:t>
            </a:fld>
            <a:endParaRPr lang="zh-CN" altLang="en-US"/>
          </a:p>
        </p:txBody>
      </p:sp>
    </p:spTree>
    <p:extLst>
      <p:ext uri="{BB962C8B-B14F-4D97-AF65-F5344CB8AC3E}">
        <p14:creationId xmlns:p14="http://schemas.microsoft.com/office/powerpoint/2010/main" val="164819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D67977-DC0E-45C0-96F3-62261704F005}" type="slidenum">
              <a:rPr lang="en-US" altLang="zh-CN" smtClean="0"/>
              <a:pPr>
                <a:defRPr/>
              </a:pPr>
              <a:t>13</a:t>
            </a:fld>
            <a:endParaRPr lang="en-US" altLang="zh-CN" smtClean="0"/>
          </a:p>
        </p:txBody>
      </p:sp>
      <p:sp>
        <p:nvSpPr>
          <p:cNvPr id="25702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7028" name="Rectangle 3"/>
          <p:cNvSpPr>
            <a:spLocks noGrp="1" noChangeArrowheads="1"/>
          </p:cNvSpPr>
          <p:nvPr>
            <p:ph type="body" idx="1"/>
          </p:nvPr>
        </p:nvSpPr>
        <p:spPr bwMode="auto">
          <a:xfrm>
            <a:off x="685800" y="4344988"/>
            <a:ext cx="5486400" cy="4113212"/>
          </a:xfrm>
          <a:noFill/>
        </p:spPr>
        <p:txBody>
          <a:bodyPr wrap="square" numCol="1" anchor="t" anchorCtr="0" compatLnSpc="1">
            <a:prstTxWarp prst="textNoShape">
              <a:avLst/>
            </a:prstTxWarp>
          </a:bodyPr>
          <a:lstStyle/>
          <a:p>
            <a:pPr eaLnBrk="1" hangingPunct="1">
              <a:spcBef>
                <a:spcPct val="0"/>
              </a:spcBef>
            </a:pPr>
            <a:endParaRPr lang="zh-CN" altLang="zh-CN" smtClean="0"/>
          </a:p>
        </p:txBody>
      </p:sp>
    </p:spTree>
    <p:extLst>
      <p:ext uri="{BB962C8B-B14F-4D97-AF65-F5344CB8AC3E}">
        <p14:creationId xmlns:p14="http://schemas.microsoft.com/office/powerpoint/2010/main" val="62313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7D236-19B4-4768-8649-31E5F7ECEB5A}" type="slidenum">
              <a:rPr lang="en-US" altLang="zh-CN"/>
              <a:pPr/>
              <a:t>14</a:t>
            </a:fld>
            <a:endParaRPr lang="en-US" altLang="zh-CN"/>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47865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7C554-57B8-4A55-B4C0-58ACD07A174E}" type="slidenum">
              <a:rPr lang="en-US" altLang="zh-CN"/>
              <a:pPr/>
              <a:t>15</a:t>
            </a:fld>
            <a:endParaRPr lang="en-US" altLang="zh-CN"/>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75164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3E1E5-CB9B-42C7-B585-52862CB0B86C}" type="slidenum">
              <a:rPr lang="en-US" altLang="zh-CN"/>
              <a:pPr/>
              <a:t>16</a:t>
            </a:fld>
            <a:endParaRPr lang="en-US" altLang="zh-CN"/>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8605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53B709B-F634-4B91-8533-E4E91143A6B4}" type="slidenum">
              <a:rPr lang="en-US" altLang="zh-CN" smtClean="0"/>
              <a:pPr/>
              <a:t>18</a:t>
            </a:fld>
            <a:endParaRPr lang="en-US" altLang="zh-CN"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131379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7C654-7965-4EC1-AAF1-76EC7B0D9F20}" type="slidenum">
              <a:rPr lang="en-US" altLang="zh-CN"/>
              <a:pPr/>
              <a:t>23</a:t>
            </a:fld>
            <a:endParaRPr lang="en-US" altLang="zh-CN"/>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30072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7C654-7965-4EC1-AAF1-76EC7B0D9F20}" type="slidenum">
              <a:rPr lang="en-US" altLang="zh-CN"/>
              <a:pPr/>
              <a:t>25</a:t>
            </a:fld>
            <a:endParaRPr lang="en-US" altLang="zh-CN"/>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5608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039985-158C-422A-B400-50B730EF6554}" type="slidenum">
              <a:rPr lang="en-US" altLang="zh-CN"/>
              <a:pPr/>
              <a:t>32</a:t>
            </a:fld>
            <a:endParaRPr lang="en-US" altLang="zh-CN"/>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3650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sz="3600">
                <a:latin typeface="华文行楷" pitchFamily="2" charset="-122"/>
                <a:ea typeface="华文行楷" pitchFamily="2" charset="-122"/>
              </a:defRPr>
            </a:lvl1pPr>
            <a:lvl2pPr>
              <a:defRPr sz="2800">
                <a:latin typeface="楷体_GB2312" pitchFamily="49" charset="-122"/>
                <a:ea typeface="楷体_GB2312" pitchFamily="49" charset="-122"/>
              </a:defRPr>
            </a:lvl2pPr>
            <a:lvl3pPr>
              <a:defRPr sz="2800">
                <a:latin typeface="楷体_GB2312" pitchFamily="49" charset="-122"/>
                <a:ea typeface="楷体_GB2312" pitchFamily="49" charset="-122"/>
              </a:defRPr>
            </a:lvl3pPr>
            <a:lvl4pPr>
              <a:defRPr sz="2800">
                <a:latin typeface="楷体_GB2312" pitchFamily="49" charset="-122"/>
                <a:ea typeface="楷体_GB2312" pitchFamily="49" charset="-122"/>
              </a:defRPr>
            </a:lvl4pPr>
            <a:lvl5pPr>
              <a:defRPr sz="2800">
                <a:latin typeface="楷体_GB2312" pitchFamily="49" charset="-122"/>
                <a:ea typeface="楷体_GB2312" pitchFamily="49" charset="-122"/>
              </a:defRPr>
            </a:lvl5pPr>
            <a:extLst/>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
        <p:nvSpPr>
          <p:cNvPr id="7" name="标题 6"/>
          <p:cNvSpPr>
            <a:spLocks noGrp="1"/>
          </p:cNvSpPr>
          <p:nvPr>
            <p:ph type="title"/>
          </p:nvPr>
        </p:nvSpPr>
        <p:spPr/>
        <p:txBody>
          <a:bodyPr rtlCol="0"/>
          <a:lstStyle>
            <a:lvl1pPr>
              <a:defRPr b="0">
                <a:latin typeface="华文新魏" pitchFamily="2" charset="-122"/>
                <a:ea typeface="华文新魏" pitchFamily="2" charset="-122"/>
              </a:defRPr>
            </a:lvl1pPr>
            <a:extLst/>
          </a:lstStyle>
          <a:p>
            <a:r>
              <a:rPr kumimoji="0" lang="zh-CN" altLang="en-US" dirty="0" smtClean="0"/>
              <a:t>单击此处编辑母版标题样式</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60118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1"/>
          <p:cNvSpPr>
            <a:spLocks noGrp="1"/>
          </p:cNvSpPr>
          <p:nvPr>
            <p:ph type="dt" sz="half" idx="10"/>
          </p:nvPr>
        </p:nvSpPr>
        <p:spPr/>
        <p:txBody>
          <a:bodyPr/>
          <a:lstStyle>
            <a:lvl1pPr>
              <a:defRPr/>
            </a:lvl1pPr>
          </a:lstStyle>
          <a:p>
            <a:pPr>
              <a:defRPr/>
            </a:pPr>
            <a:r>
              <a:rPr lang="en-US"/>
              <a:t>12/12/2010</a:t>
            </a:r>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FFF656A1-00C0-43D1-8AD9-C4580A971C22}" type="slidenum">
              <a:rPr 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530820CF-B880-4189-942D-D702A7CBA730}" type="datetimeFigureOut">
              <a:rPr lang="zh-CN" altLang="en-US" smtClean="0"/>
              <a:pPr/>
              <a:t>2015/4/2</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4E1C6-4D2C-48F6-96CD-3C905CE44711}"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4" name="Rectangle 494"/>
          <p:cNvSpPr>
            <a:spLocks noChangeArrowheads="1"/>
          </p:cNvSpPr>
          <p:nvPr/>
        </p:nvSpPr>
        <p:spPr bwMode="auto">
          <a:xfrm>
            <a:off x="0" y="2611438"/>
            <a:ext cx="9144000" cy="576262"/>
          </a:xfrm>
          <a:prstGeom prst="rect">
            <a:avLst/>
          </a:prstGeom>
          <a:gradFill rotWithShape="1">
            <a:gsLst>
              <a:gs pos="0">
                <a:srgbClr val="BABABA"/>
              </a:gs>
              <a:gs pos="100000">
                <a:srgbClr val="BABABA">
                  <a:gamma/>
                  <a:shade val="46275"/>
                  <a:invGamma/>
                  <a:alpha val="0"/>
                </a:srgbClr>
              </a:gs>
            </a:gsLst>
            <a:lin ang="5400000" scaled="1"/>
          </a:gradFill>
          <a:ln w="9525">
            <a:noFill/>
            <a:miter lim="800000"/>
            <a:headEnd/>
            <a:tailEnd/>
          </a:ln>
          <a:effectLst/>
        </p:spPr>
        <p:txBody>
          <a:bodyPr wrap="none" anchor="ctr"/>
          <a:lstStyle/>
          <a:p>
            <a:pPr>
              <a:defRPr/>
            </a:pPr>
            <a:endParaRPr lang="zh-CN" altLang="en-US" b="0">
              <a:ea typeface="宋体" charset="-122"/>
            </a:endParaRPr>
          </a:p>
        </p:txBody>
      </p:sp>
      <p:sp>
        <p:nvSpPr>
          <p:cNvPr id="5" name="Rectangle 246"/>
          <p:cNvSpPr>
            <a:spLocks noChangeArrowheads="1"/>
          </p:cNvSpPr>
          <p:nvPr/>
        </p:nvSpPr>
        <p:spPr bwMode="auto">
          <a:xfrm rot="10800000">
            <a:off x="0" y="0"/>
            <a:ext cx="9144000" cy="2636838"/>
          </a:xfrm>
          <a:prstGeom prst="rect">
            <a:avLst/>
          </a:prstGeom>
          <a:gradFill rotWithShape="1">
            <a:gsLst>
              <a:gs pos="0">
                <a:srgbClr val="BEBEBE">
                  <a:gamma/>
                  <a:shade val="66275"/>
                  <a:invGamma/>
                  <a:alpha val="0"/>
                </a:srgbClr>
              </a:gs>
              <a:gs pos="100000">
                <a:srgbClr val="BEBEBE">
                  <a:alpha val="80000"/>
                </a:srgbClr>
              </a:gs>
            </a:gsLst>
            <a:lin ang="5400000" scaled="1"/>
          </a:gradFill>
          <a:ln w="9525" algn="ctr">
            <a:noFill/>
            <a:miter lim="800000"/>
            <a:headEnd/>
            <a:tailEnd/>
          </a:ln>
          <a:effectLst/>
        </p:spPr>
        <p:txBody>
          <a:bodyPr wrap="none" anchor="ctr"/>
          <a:lstStyle/>
          <a:p>
            <a:pPr>
              <a:defRPr/>
            </a:pPr>
            <a:endParaRPr lang="zh-CN" altLang="en-US" b="0">
              <a:ea typeface="宋体" charset="-122"/>
            </a:endParaRPr>
          </a:p>
        </p:txBody>
      </p:sp>
      <p:grpSp>
        <p:nvGrpSpPr>
          <p:cNvPr id="2" name="Group 986"/>
          <p:cNvGrpSpPr>
            <a:grpSpLocks/>
          </p:cNvGrpSpPr>
          <p:nvPr/>
        </p:nvGrpSpPr>
        <p:grpSpPr bwMode="auto">
          <a:xfrm flipH="1">
            <a:off x="-817563" y="1363663"/>
            <a:ext cx="10358438" cy="2425700"/>
            <a:chOff x="-397" y="618"/>
            <a:chExt cx="6525" cy="1528"/>
          </a:xfrm>
        </p:grpSpPr>
        <p:grpSp>
          <p:nvGrpSpPr>
            <p:cNvPr id="3" name="Group 842"/>
            <p:cNvGrpSpPr>
              <a:grpSpLocks/>
            </p:cNvGrpSpPr>
            <p:nvPr userDrawn="1"/>
          </p:nvGrpSpPr>
          <p:grpSpPr bwMode="auto">
            <a:xfrm rot="17024435" flipH="1">
              <a:off x="2217" y="-2032"/>
              <a:ext cx="1208" cy="6463"/>
              <a:chOff x="2335" y="-16"/>
              <a:chExt cx="1250" cy="4338"/>
            </a:xfrm>
          </p:grpSpPr>
          <p:sp>
            <p:nvSpPr>
              <p:cNvPr id="19" name="Freeform 843"/>
              <p:cNvSpPr>
                <a:spLocks/>
              </p:cNvSpPr>
              <p:nvPr userDrawn="1"/>
            </p:nvSpPr>
            <p:spPr bwMode="auto">
              <a:xfrm>
                <a:off x="2335" y="-16"/>
                <a:ext cx="872" cy="4337"/>
              </a:xfrm>
              <a:custGeom>
                <a:avLst/>
                <a:gdLst/>
                <a:ahLst/>
                <a:cxnLst>
                  <a:cxn ang="0">
                    <a:pos x="264" y="0"/>
                  </a:cxn>
                  <a:cxn ang="0">
                    <a:pos x="242" y="870"/>
                  </a:cxn>
                  <a:cxn ang="0">
                    <a:pos x="0" y="1836"/>
                  </a:cxn>
                </a:cxnLst>
                <a:rect l="0" t="0" r="r" b="b"/>
                <a:pathLst>
                  <a:path w="369" h="1836">
                    <a:moveTo>
                      <a:pt x="264" y="0"/>
                    </a:moveTo>
                    <a:cubicBezTo>
                      <a:pt x="264" y="0"/>
                      <a:pt x="1" y="330"/>
                      <a:pt x="242" y="870"/>
                    </a:cubicBezTo>
                    <a:cubicBezTo>
                      <a:pt x="369" y="1155"/>
                      <a:pt x="304" y="1365"/>
                      <a:pt x="0" y="1836"/>
                    </a:cubicBezTo>
                  </a:path>
                </a:pathLst>
              </a:custGeom>
              <a:noFill/>
              <a:ln w="14288" cap="flat">
                <a:solidFill>
                  <a:srgbClr val="EFD913"/>
                </a:solidFill>
                <a:prstDash val="solid"/>
                <a:miter lim="800000"/>
                <a:headEnd/>
                <a:tailEnd/>
              </a:ln>
            </p:spPr>
            <p:txBody>
              <a:bodyPr/>
              <a:lstStyle/>
              <a:p>
                <a:pPr>
                  <a:defRPr/>
                </a:pPr>
                <a:endParaRPr lang="zh-CN" altLang="en-US" b="0">
                  <a:ea typeface="宋体" charset="-122"/>
                </a:endParaRPr>
              </a:p>
            </p:txBody>
          </p:sp>
          <p:sp>
            <p:nvSpPr>
              <p:cNvPr id="20" name="Freeform 844"/>
              <p:cNvSpPr>
                <a:spLocks/>
              </p:cNvSpPr>
              <p:nvPr userDrawn="1"/>
            </p:nvSpPr>
            <p:spPr bwMode="auto">
              <a:xfrm>
                <a:off x="2341" y="-16"/>
                <a:ext cx="893" cy="4337"/>
              </a:xfrm>
              <a:custGeom>
                <a:avLst/>
                <a:gdLst/>
                <a:ahLst/>
                <a:cxnLst>
                  <a:cxn ang="0">
                    <a:pos x="263" y="0"/>
                  </a:cxn>
                  <a:cxn ang="0">
                    <a:pos x="249" y="870"/>
                  </a:cxn>
                  <a:cxn ang="0">
                    <a:pos x="31" y="1836"/>
                  </a:cxn>
                </a:cxnLst>
                <a:rect l="0" t="0" r="r" b="b"/>
                <a:pathLst>
                  <a:path w="378" h="1836">
                    <a:moveTo>
                      <a:pt x="263" y="0"/>
                    </a:moveTo>
                    <a:cubicBezTo>
                      <a:pt x="263" y="0"/>
                      <a:pt x="0" y="326"/>
                      <a:pt x="249" y="870"/>
                    </a:cubicBezTo>
                    <a:cubicBezTo>
                      <a:pt x="378" y="1154"/>
                      <a:pt x="326" y="1351"/>
                      <a:pt x="31" y="1836"/>
                    </a:cubicBezTo>
                  </a:path>
                </a:pathLst>
              </a:custGeom>
              <a:noFill/>
              <a:ln w="14288" cap="flat">
                <a:solidFill>
                  <a:srgbClr val="EACE1A"/>
                </a:solidFill>
                <a:prstDash val="solid"/>
                <a:miter lim="800000"/>
                <a:headEnd/>
                <a:tailEnd/>
              </a:ln>
            </p:spPr>
            <p:txBody>
              <a:bodyPr/>
              <a:lstStyle/>
              <a:p>
                <a:pPr>
                  <a:defRPr/>
                </a:pPr>
                <a:endParaRPr lang="zh-CN" altLang="en-US" b="0">
                  <a:ea typeface="宋体" charset="-122"/>
                </a:endParaRPr>
              </a:p>
            </p:txBody>
          </p:sp>
          <p:sp>
            <p:nvSpPr>
              <p:cNvPr id="21" name="Freeform 845"/>
              <p:cNvSpPr>
                <a:spLocks/>
              </p:cNvSpPr>
              <p:nvPr userDrawn="1"/>
            </p:nvSpPr>
            <p:spPr bwMode="auto">
              <a:xfrm>
                <a:off x="2350" y="-15"/>
                <a:ext cx="923" cy="4337"/>
              </a:xfrm>
              <a:custGeom>
                <a:avLst/>
                <a:gdLst/>
                <a:ahLst/>
                <a:cxnLst>
                  <a:cxn ang="0">
                    <a:pos x="263" y="0"/>
                  </a:cxn>
                  <a:cxn ang="0">
                    <a:pos x="256" y="870"/>
                  </a:cxn>
                  <a:cxn ang="0">
                    <a:pos x="62" y="1836"/>
                  </a:cxn>
                </a:cxnLst>
                <a:rect l="0" t="0" r="r" b="b"/>
                <a:pathLst>
                  <a:path w="388" h="1836">
                    <a:moveTo>
                      <a:pt x="263" y="0"/>
                    </a:moveTo>
                    <a:cubicBezTo>
                      <a:pt x="263" y="0"/>
                      <a:pt x="0" y="323"/>
                      <a:pt x="256" y="870"/>
                    </a:cubicBezTo>
                    <a:cubicBezTo>
                      <a:pt x="388" y="1152"/>
                      <a:pt x="348" y="1338"/>
                      <a:pt x="62" y="1836"/>
                    </a:cubicBezTo>
                  </a:path>
                </a:pathLst>
              </a:custGeom>
              <a:noFill/>
              <a:ln w="14288" cap="flat">
                <a:solidFill>
                  <a:srgbClr val="E7C41E"/>
                </a:solidFill>
                <a:prstDash val="solid"/>
                <a:miter lim="800000"/>
                <a:headEnd/>
                <a:tailEnd/>
              </a:ln>
            </p:spPr>
            <p:txBody>
              <a:bodyPr/>
              <a:lstStyle/>
              <a:p>
                <a:pPr>
                  <a:defRPr/>
                </a:pPr>
                <a:endParaRPr lang="zh-CN" altLang="en-US" b="0">
                  <a:ea typeface="宋体" charset="-122"/>
                </a:endParaRPr>
              </a:p>
            </p:txBody>
          </p:sp>
          <p:sp>
            <p:nvSpPr>
              <p:cNvPr id="22" name="Freeform 846"/>
              <p:cNvSpPr>
                <a:spLocks/>
              </p:cNvSpPr>
              <p:nvPr userDrawn="1"/>
            </p:nvSpPr>
            <p:spPr bwMode="auto">
              <a:xfrm>
                <a:off x="2352" y="-15"/>
                <a:ext cx="949" cy="4337"/>
              </a:xfrm>
              <a:custGeom>
                <a:avLst/>
                <a:gdLst/>
                <a:ahLst/>
                <a:cxnLst>
                  <a:cxn ang="0">
                    <a:pos x="263" y="0"/>
                  </a:cxn>
                  <a:cxn ang="0">
                    <a:pos x="264" y="870"/>
                  </a:cxn>
                  <a:cxn ang="0">
                    <a:pos x="94" y="1836"/>
                  </a:cxn>
                </a:cxnLst>
                <a:rect l="0" t="0" r="r" b="b"/>
                <a:pathLst>
                  <a:path w="398" h="1836">
                    <a:moveTo>
                      <a:pt x="263" y="0"/>
                    </a:moveTo>
                    <a:cubicBezTo>
                      <a:pt x="263" y="0"/>
                      <a:pt x="0" y="320"/>
                      <a:pt x="264" y="870"/>
                    </a:cubicBezTo>
                    <a:cubicBezTo>
                      <a:pt x="398" y="1151"/>
                      <a:pt x="371" y="1324"/>
                      <a:pt x="94" y="1836"/>
                    </a:cubicBezTo>
                  </a:path>
                </a:pathLst>
              </a:custGeom>
              <a:noFill/>
              <a:ln w="14288" cap="flat">
                <a:solidFill>
                  <a:srgbClr val="E3BA21"/>
                </a:solidFill>
                <a:prstDash val="solid"/>
                <a:miter lim="800000"/>
                <a:headEnd/>
                <a:tailEnd/>
              </a:ln>
            </p:spPr>
            <p:txBody>
              <a:bodyPr/>
              <a:lstStyle/>
              <a:p>
                <a:pPr>
                  <a:defRPr/>
                </a:pPr>
                <a:endParaRPr lang="zh-CN" altLang="en-US" b="0">
                  <a:ea typeface="宋体" charset="-122"/>
                </a:endParaRPr>
              </a:p>
            </p:txBody>
          </p:sp>
          <p:sp>
            <p:nvSpPr>
              <p:cNvPr id="23" name="Freeform 847"/>
              <p:cNvSpPr>
                <a:spLocks/>
              </p:cNvSpPr>
              <p:nvPr userDrawn="1"/>
            </p:nvSpPr>
            <p:spPr bwMode="auto">
              <a:xfrm>
                <a:off x="2358" y="-16"/>
                <a:ext cx="964" cy="4337"/>
              </a:xfrm>
              <a:custGeom>
                <a:avLst/>
                <a:gdLst/>
                <a:ahLst/>
                <a:cxnLst>
                  <a:cxn ang="0">
                    <a:pos x="264" y="0"/>
                  </a:cxn>
                  <a:cxn ang="0">
                    <a:pos x="271" y="870"/>
                  </a:cxn>
                  <a:cxn ang="0">
                    <a:pos x="125" y="1836"/>
                  </a:cxn>
                </a:cxnLst>
                <a:rect l="0" t="0" r="r" b="b"/>
                <a:pathLst>
                  <a:path w="408" h="1836">
                    <a:moveTo>
                      <a:pt x="264" y="0"/>
                    </a:moveTo>
                    <a:cubicBezTo>
                      <a:pt x="264" y="0"/>
                      <a:pt x="0" y="317"/>
                      <a:pt x="271" y="870"/>
                    </a:cubicBezTo>
                    <a:cubicBezTo>
                      <a:pt x="408" y="1150"/>
                      <a:pt x="395" y="1310"/>
                      <a:pt x="125" y="1836"/>
                    </a:cubicBezTo>
                  </a:path>
                </a:pathLst>
              </a:custGeom>
              <a:noFill/>
              <a:ln w="14288" cap="flat">
                <a:solidFill>
                  <a:srgbClr val="DFAF24"/>
                </a:solidFill>
                <a:prstDash val="solid"/>
                <a:miter lim="800000"/>
                <a:headEnd/>
                <a:tailEnd/>
              </a:ln>
            </p:spPr>
            <p:txBody>
              <a:bodyPr/>
              <a:lstStyle/>
              <a:p>
                <a:pPr>
                  <a:defRPr/>
                </a:pPr>
                <a:endParaRPr lang="zh-CN" altLang="en-US" b="0">
                  <a:ea typeface="宋体" charset="-122"/>
                </a:endParaRPr>
              </a:p>
            </p:txBody>
          </p:sp>
          <p:sp>
            <p:nvSpPr>
              <p:cNvPr id="24" name="Freeform 848"/>
              <p:cNvSpPr>
                <a:spLocks/>
              </p:cNvSpPr>
              <p:nvPr userDrawn="1"/>
            </p:nvSpPr>
            <p:spPr bwMode="auto">
              <a:xfrm>
                <a:off x="2362" y="-16"/>
                <a:ext cx="988" cy="4337"/>
              </a:xfrm>
              <a:custGeom>
                <a:avLst/>
                <a:gdLst/>
                <a:ahLst/>
                <a:cxnLst>
                  <a:cxn ang="0">
                    <a:pos x="264" y="0"/>
                  </a:cxn>
                  <a:cxn ang="0">
                    <a:pos x="279" y="870"/>
                  </a:cxn>
                  <a:cxn ang="0">
                    <a:pos x="157" y="1836"/>
                  </a:cxn>
                </a:cxnLst>
                <a:rect l="0" t="0" r="r" b="b"/>
                <a:pathLst>
                  <a:path w="418" h="1836">
                    <a:moveTo>
                      <a:pt x="264" y="0"/>
                    </a:moveTo>
                    <a:cubicBezTo>
                      <a:pt x="264" y="0"/>
                      <a:pt x="0" y="314"/>
                      <a:pt x="279" y="870"/>
                    </a:cubicBezTo>
                    <a:cubicBezTo>
                      <a:pt x="418" y="1149"/>
                      <a:pt x="418" y="1296"/>
                      <a:pt x="157" y="1836"/>
                    </a:cubicBezTo>
                  </a:path>
                </a:pathLst>
              </a:custGeom>
              <a:noFill/>
              <a:ln w="14288" cap="flat">
                <a:solidFill>
                  <a:srgbClr val="DCA525"/>
                </a:solidFill>
                <a:prstDash val="solid"/>
                <a:miter lim="800000"/>
                <a:headEnd/>
                <a:tailEnd/>
              </a:ln>
            </p:spPr>
            <p:txBody>
              <a:bodyPr/>
              <a:lstStyle/>
              <a:p>
                <a:pPr>
                  <a:defRPr/>
                </a:pPr>
                <a:endParaRPr lang="zh-CN" altLang="en-US" b="0">
                  <a:ea typeface="宋体" charset="-122"/>
                </a:endParaRPr>
              </a:p>
            </p:txBody>
          </p:sp>
          <p:sp>
            <p:nvSpPr>
              <p:cNvPr id="25" name="Freeform 849"/>
              <p:cNvSpPr>
                <a:spLocks/>
              </p:cNvSpPr>
              <p:nvPr userDrawn="1"/>
            </p:nvSpPr>
            <p:spPr bwMode="auto">
              <a:xfrm>
                <a:off x="2369" y="-15"/>
                <a:ext cx="1039" cy="4337"/>
              </a:xfrm>
              <a:custGeom>
                <a:avLst/>
                <a:gdLst/>
                <a:ahLst/>
                <a:cxnLst>
                  <a:cxn ang="0">
                    <a:pos x="263" y="0"/>
                  </a:cxn>
                  <a:cxn ang="0">
                    <a:pos x="286" y="870"/>
                  </a:cxn>
                  <a:cxn ang="0">
                    <a:pos x="188" y="1836"/>
                  </a:cxn>
                </a:cxnLst>
                <a:rect l="0" t="0" r="r" b="b"/>
                <a:pathLst>
                  <a:path w="440" h="1836">
                    <a:moveTo>
                      <a:pt x="263" y="0"/>
                    </a:moveTo>
                    <a:cubicBezTo>
                      <a:pt x="263" y="0"/>
                      <a:pt x="0" y="311"/>
                      <a:pt x="286" y="870"/>
                    </a:cubicBezTo>
                    <a:cubicBezTo>
                      <a:pt x="428" y="1148"/>
                      <a:pt x="440" y="1282"/>
                      <a:pt x="188" y="1836"/>
                    </a:cubicBezTo>
                  </a:path>
                </a:pathLst>
              </a:custGeom>
              <a:noFill/>
              <a:ln w="14288" cap="flat">
                <a:solidFill>
                  <a:srgbClr val="D99A26"/>
                </a:solidFill>
                <a:prstDash val="solid"/>
                <a:miter lim="800000"/>
                <a:headEnd/>
                <a:tailEnd/>
              </a:ln>
            </p:spPr>
            <p:txBody>
              <a:bodyPr/>
              <a:lstStyle/>
              <a:p>
                <a:pPr>
                  <a:defRPr/>
                </a:pPr>
                <a:endParaRPr lang="zh-CN" altLang="en-US" b="0">
                  <a:ea typeface="宋体" charset="-122"/>
                </a:endParaRPr>
              </a:p>
            </p:txBody>
          </p:sp>
          <p:sp>
            <p:nvSpPr>
              <p:cNvPr id="26" name="Freeform 850"/>
              <p:cNvSpPr>
                <a:spLocks/>
              </p:cNvSpPr>
              <p:nvPr userDrawn="1"/>
            </p:nvSpPr>
            <p:spPr bwMode="auto">
              <a:xfrm>
                <a:off x="2376" y="-16"/>
                <a:ext cx="1094" cy="4337"/>
              </a:xfrm>
              <a:custGeom>
                <a:avLst/>
                <a:gdLst/>
                <a:ahLst/>
                <a:cxnLst>
                  <a:cxn ang="0">
                    <a:pos x="264" y="0"/>
                  </a:cxn>
                  <a:cxn ang="0">
                    <a:pos x="294" y="870"/>
                  </a:cxn>
                  <a:cxn ang="0">
                    <a:pos x="220" y="1836"/>
                  </a:cxn>
                </a:cxnLst>
                <a:rect l="0" t="0" r="r" b="b"/>
                <a:pathLst>
                  <a:path w="463" h="1836">
                    <a:moveTo>
                      <a:pt x="264" y="0"/>
                    </a:moveTo>
                    <a:cubicBezTo>
                      <a:pt x="264" y="0"/>
                      <a:pt x="0" y="308"/>
                      <a:pt x="294" y="870"/>
                    </a:cubicBezTo>
                    <a:cubicBezTo>
                      <a:pt x="438" y="1146"/>
                      <a:pt x="463" y="1268"/>
                      <a:pt x="220" y="1836"/>
                    </a:cubicBezTo>
                  </a:path>
                </a:pathLst>
              </a:custGeom>
              <a:noFill/>
              <a:ln w="14288" cap="flat">
                <a:solidFill>
                  <a:srgbClr val="D59127"/>
                </a:solidFill>
                <a:prstDash val="solid"/>
                <a:miter lim="800000"/>
                <a:headEnd/>
                <a:tailEnd/>
              </a:ln>
            </p:spPr>
            <p:txBody>
              <a:bodyPr/>
              <a:lstStyle/>
              <a:p>
                <a:pPr>
                  <a:defRPr/>
                </a:pPr>
                <a:endParaRPr lang="zh-CN" altLang="en-US" b="0">
                  <a:ea typeface="宋体" charset="-122"/>
                </a:endParaRPr>
              </a:p>
            </p:txBody>
          </p:sp>
          <p:sp>
            <p:nvSpPr>
              <p:cNvPr id="27" name="Freeform 851"/>
              <p:cNvSpPr>
                <a:spLocks/>
              </p:cNvSpPr>
              <p:nvPr userDrawn="1"/>
            </p:nvSpPr>
            <p:spPr bwMode="auto">
              <a:xfrm>
                <a:off x="2381" y="-15"/>
                <a:ext cx="1156" cy="4337"/>
              </a:xfrm>
              <a:custGeom>
                <a:avLst/>
                <a:gdLst/>
                <a:ahLst/>
                <a:cxnLst>
                  <a:cxn ang="0">
                    <a:pos x="264" y="0"/>
                  </a:cxn>
                  <a:cxn ang="0">
                    <a:pos x="302" y="870"/>
                  </a:cxn>
                  <a:cxn ang="0">
                    <a:pos x="252" y="1836"/>
                  </a:cxn>
                </a:cxnLst>
                <a:rect l="0" t="0" r="r" b="b"/>
                <a:pathLst>
                  <a:path w="486" h="1836">
                    <a:moveTo>
                      <a:pt x="264" y="0"/>
                    </a:moveTo>
                    <a:cubicBezTo>
                      <a:pt x="264" y="0"/>
                      <a:pt x="0" y="304"/>
                      <a:pt x="302" y="870"/>
                    </a:cubicBezTo>
                    <a:cubicBezTo>
                      <a:pt x="448" y="1145"/>
                      <a:pt x="486" y="1254"/>
                      <a:pt x="252" y="1836"/>
                    </a:cubicBezTo>
                  </a:path>
                </a:pathLst>
              </a:custGeom>
              <a:noFill/>
              <a:ln w="14288" cap="flat">
                <a:solidFill>
                  <a:srgbClr val="D38828"/>
                </a:solidFill>
                <a:prstDash val="solid"/>
                <a:miter lim="800000"/>
                <a:headEnd/>
                <a:tailEnd/>
              </a:ln>
            </p:spPr>
            <p:txBody>
              <a:bodyPr/>
              <a:lstStyle/>
              <a:p>
                <a:pPr>
                  <a:defRPr/>
                </a:pPr>
                <a:endParaRPr lang="zh-CN" altLang="en-US" b="0">
                  <a:ea typeface="宋体" charset="-122"/>
                </a:endParaRPr>
              </a:p>
            </p:txBody>
          </p:sp>
          <p:sp>
            <p:nvSpPr>
              <p:cNvPr id="28" name="Freeform 852"/>
              <p:cNvSpPr>
                <a:spLocks/>
              </p:cNvSpPr>
              <p:nvPr userDrawn="1"/>
            </p:nvSpPr>
            <p:spPr bwMode="auto">
              <a:xfrm>
                <a:off x="2383" y="-15"/>
                <a:ext cx="1202" cy="4337"/>
              </a:xfrm>
              <a:custGeom>
                <a:avLst/>
                <a:gdLst/>
                <a:ahLst/>
                <a:cxnLst>
                  <a:cxn ang="0">
                    <a:pos x="264" y="0"/>
                  </a:cxn>
                  <a:cxn ang="0">
                    <a:pos x="309" y="870"/>
                  </a:cxn>
                  <a:cxn ang="0">
                    <a:pos x="283" y="1836"/>
                  </a:cxn>
                </a:cxnLst>
                <a:rect l="0" t="0" r="r" b="b"/>
                <a:pathLst>
                  <a:path w="509" h="1836">
                    <a:moveTo>
                      <a:pt x="264" y="0"/>
                    </a:moveTo>
                    <a:cubicBezTo>
                      <a:pt x="264" y="0"/>
                      <a:pt x="0" y="301"/>
                      <a:pt x="309" y="870"/>
                    </a:cubicBezTo>
                    <a:cubicBezTo>
                      <a:pt x="458" y="1144"/>
                      <a:pt x="509" y="1241"/>
                      <a:pt x="283" y="1836"/>
                    </a:cubicBezTo>
                  </a:path>
                </a:pathLst>
              </a:custGeom>
              <a:noFill/>
              <a:ln w="14288" cap="flat">
                <a:solidFill>
                  <a:srgbClr val="D07E29"/>
                </a:solidFill>
                <a:prstDash val="solid"/>
                <a:miter lim="800000"/>
                <a:headEnd/>
                <a:tailEnd/>
              </a:ln>
            </p:spPr>
            <p:txBody>
              <a:bodyPr/>
              <a:lstStyle/>
              <a:p>
                <a:pPr>
                  <a:defRPr/>
                </a:pPr>
                <a:endParaRPr lang="zh-CN" altLang="en-US" b="0">
                  <a:ea typeface="宋体" charset="-122"/>
                </a:endParaRPr>
              </a:p>
            </p:txBody>
          </p:sp>
        </p:grpSp>
        <p:grpSp>
          <p:nvGrpSpPr>
            <p:cNvPr id="6" name="Group 886"/>
            <p:cNvGrpSpPr>
              <a:grpSpLocks/>
            </p:cNvGrpSpPr>
            <p:nvPr userDrawn="1"/>
          </p:nvGrpSpPr>
          <p:grpSpPr bwMode="auto">
            <a:xfrm rot="17355699" flipH="1">
              <a:off x="2252" y="-1756"/>
              <a:ext cx="1208" cy="6527"/>
              <a:chOff x="2336" y="-8"/>
              <a:chExt cx="1250" cy="4338"/>
            </a:xfrm>
          </p:grpSpPr>
          <p:sp>
            <p:nvSpPr>
              <p:cNvPr id="9" name="Freeform 887"/>
              <p:cNvSpPr>
                <a:spLocks/>
              </p:cNvSpPr>
              <p:nvPr userDrawn="1"/>
            </p:nvSpPr>
            <p:spPr bwMode="auto">
              <a:xfrm>
                <a:off x="2336" y="-8"/>
                <a:ext cx="872" cy="4337"/>
              </a:xfrm>
              <a:custGeom>
                <a:avLst/>
                <a:gdLst/>
                <a:ahLst/>
                <a:cxnLst>
                  <a:cxn ang="0">
                    <a:pos x="264" y="0"/>
                  </a:cxn>
                  <a:cxn ang="0">
                    <a:pos x="242" y="870"/>
                  </a:cxn>
                  <a:cxn ang="0">
                    <a:pos x="0" y="1836"/>
                  </a:cxn>
                </a:cxnLst>
                <a:rect l="0" t="0" r="r" b="b"/>
                <a:pathLst>
                  <a:path w="369" h="1836">
                    <a:moveTo>
                      <a:pt x="264" y="0"/>
                    </a:moveTo>
                    <a:cubicBezTo>
                      <a:pt x="264" y="0"/>
                      <a:pt x="1" y="330"/>
                      <a:pt x="242" y="870"/>
                    </a:cubicBezTo>
                    <a:cubicBezTo>
                      <a:pt x="369" y="1155"/>
                      <a:pt x="304" y="1365"/>
                      <a:pt x="0" y="1836"/>
                    </a:cubicBezTo>
                  </a:path>
                </a:pathLst>
              </a:custGeom>
              <a:noFill/>
              <a:ln w="14288" cap="flat">
                <a:solidFill>
                  <a:srgbClr val="18A5D8"/>
                </a:solidFill>
                <a:prstDash val="solid"/>
                <a:miter lim="800000"/>
                <a:headEnd/>
                <a:tailEnd/>
              </a:ln>
            </p:spPr>
            <p:txBody>
              <a:bodyPr/>
              <a:lstStyle/>
              <a:p>
                <a:pPr>
                  <a:defRPr/>
                </a:pPr>
                <a:endParaRPr lang="zh-CN" altLang="en-US" b="0">
                  <a:ea typeface="宋体" charset="-122"/>
                </a:endParaRPr>
              </a:p>
            </p:txBody>
          </p:sp>
          <p:sp>
            <p:nvSpPr>
              <p:cNvPr id="10" name="Freeform 888"/>
              <p:cNvSpPr>
                <a:spLocks/>
              </p:cNvSpPr>
              <p:nvPr userDrawn="1"/>
            </p:nvSpPr>
            <p:spPr bwMode="auto">
              <a:xfrm>
                <a:off x="2343" y="-7"/>
                <a:ext cx="893" cy="4337"/>
              </a:xfrm>
              <a:custGeom>
                <a:avLst/>
                <a:gdLst/>
                <a:ahLst/>
                <a:cxnLst>
                  <a:cxn ang="0">
                    <a:pos x="263" y="0"/>
                  </a:cxn>
                  <a:cxn ang="0">
                    <a:pos x="249" y="870"/>
                  </a:cxn>
                  <a:cxn ang="0">
                    <a:pos x="31" y="1836"/>
                  </a:cxn>
                </a:cxnLst>
                <a:rect l="0" t="0" r="r" b="b"/>
                <a:pathLst>
                  <a:path w="378" h="1836">
                    <a:moveTo>
                      <a:pt x="263" y="0"/>
                    </a:moveTo>
                    <a:cubicBezTo>
                      <a:pt x="263" y="0"/>
                      <a:pt x="0" y="326"/>
                      <a:pt x="249" y="870"/>
                    </a:cubicBezTo>
                    <a:cubicBezTo>
                      <a:pt x="378" y="1154"/>
                      <a:pt x="326" y="1351"/>
                      <a:pt x="31" y="1836"/>
                    </a:cubicBezTo>
                  </a:path>
                </a:pathLst>
              </a:custGeom>
              <a:noFill/>
              <a:ln w="14288" cap="flat">
                <a:solidFill>
                  <a:srgbClr val="199DCC"/>
                </a:solidFill>
                <a:prstDash val="solid"/>
                <a:miter lim="800000"/>
                <a:headEnd/>
                <a:tailEnd/>
              </a:ln>
            </p:spPr>
            <p:txBody>
              <a:bodyPr/>
              <a:lstStyle/>
              <a:p>
                <a:pPr>
                  <a:defRPr/>
                </a:pPr>
                <a:endParaRPr lang="zh-CN" altLang="en-US" b="0">
                  <a:ea typeface="宋体" charset="-122"/>
                </a:endParaRPr>
              </a:p>
            </p:txBody>
          </p:sp>
          <p:sp>
            <p:nvSpPr>
              <p:cNvPr id="11" name="Freeform 889"/>
              <p:cNvSpPr>
                <a:spLocks/>
              </p:cNvSpPr>
              <p:nvPr userDrawn="1"/>
            </p:nvSpPr>
            <p:spPr bwMode="auto">
              <a:xfrm>
                <a:off x="2350" y="-8"/>
                <a:ext cx="917" cy="4337"/>
              </a:xfrm>
              <a:custGeom>
                <a:avLst/>
                <a:gdLst/>
                <a:ahLst/>
                <a:cxnLst>
                  <a:cxn ang="0">
                    <a:pos x="263" y="0"/>
                  </a:cxn>
                  <a:cxn ang="0">
                    <a:pos x="256" y="870"/>
                  </a:cxn>
                  <a:cxn ang="0">
                    <a:pos x="62" y="1836"/>
                  </a:cxn>
                </a:cxnLst>
                <a:rect l="0" t="0" r="r" b="b"/>
                <a:pathLst>
                  <a:path w="388" h="1836">
                    <a:moveTo>
                      <a:pt x="263" y="0"/>
                    </a:moveTo>
                    <a:cubicBezTo>
                      <a:pt x="263" y="0"/>
                      <a:pt x="0" y="323"/>
                      <a:pt x="256" y="870"/>
                    </a:cubicBezTo>
                    <a:cubicBezTo>
                      <a:pt x="388" y="1152"/>
                      <a:pt x="348" y="1338"/>
                      <a:pt x="62" y="1836"/>
                    </a:cubicBezTo>
                  </a:path>
                </a:pathLst>
              </a:custGeom>
              <a:noFill/>
              <a:ln w="14288" cap="flat">
                <a:solidFill>
                  <a:srgbClr val="1A96C3"/>
                </a:solidFill>
                <a:prstDash val="solid"/>
                <a:miter lim="800000"/>
                <a:headEnd/>
                <a:tailEnd/>
              </a:ln>
            </p:spPr>
            <p:txBody>
              <a:bodyPr/>
              <a:lstStyle/>
              <a:p>
                <a:pPr>
                  <a:defRPr/>
                </a:pPr>
                <a:endParaRPr lang="zh-CN" altLang="en-US" b="0">
                  <a:ea typeface="宋体" charset="-122"/>
                </a:endParaRPr>
              </a:p>
            </p:txBody>
          </p:sp>
          <p:sp>
            <p:nvSpPr>
              <p:cNvPr id="12" name="Freeform 890"/>
              <p:cNvSpPr>
                <a:spLocks/>
              </p:cNvSpPr>
              <p:nvPr userDrawn="1"/>
            </p:nvSpPr>
            <p:spPr bwMode="auto">
              <a:xfrm>
                <a:off x="2351" y="-8"/>
                <a:ext cx="949" cy="4337"/>
              </a:xfrm>
              <a:custGeom>
                <a:avLst/>
                <a:gdLst/>
                <a:ahLst/>
                <a:cxnLst>
                  <a:cxn ang="0">
                    <a:pos x="263" y="0"/>
                  </a:cxn>
                  <a:cxn ang="0">
                    <a:pos x="264" y="870"/>
                  </a:cxn>
                  <a:cxn ang="0">
                    <a:pos x="94" y="1836"/>
                  </a:cxn>
                </a:cxnLst>
                <a:rect l="0" t="0" r="r" b="b"/>
                <a:pathLst>
                  <a:path w="398" h="1836">
                    <a:moveTo>
                      <a:pt x="263" y="0"/>
                    </a:moveTo>
                    <a:cubicBezTo>
                      <a:pt x="263" y="0"/>
                      <a:pt x="0" y="320"/>
                      <a:pt x="264" y="870"/>
                    </a:cubicBezTo>
                    <a:cubicBezTo>
                      <a:pt x="398" y="1151"/>
                      <a:pt x="371" y="1324"/>
                      <a:pt x="94" y="1836"/>
                    </a:cubicBezTo>
                  </a:path>
                </a:pathLst>
              </a:custGeom>
              <a:noFill/>
              <a:ln w="14288" cap="flat">
                <a:solidFill>
                  <a:srgbClr val="1A8FBA"/>
                </a:solidFill>
                <a:prstDash val="solid"/>
                <a:miter lim="800000"/>
                <a:headEnd/>
                <a:tailEnd/>
              </a:ln>
            </p:spPr>
            <p:txBody>
              <a:bodyPr/>
              <a:lstStyle/>
              <a:p>
                <a:pPr>
                  <a:defRPr/>
                </a:pPr>
                <a:endParaRPr lang="zh-CN" altLang="en-US" b="0">
                  <a:ea typeface="宋体" charset="-122"/>
                </a:endParaRPr>
              </a:p>
            </p:txBody>
          </p:sp>
          <p:sp>
            <p:nvSpPr>
              <p:cNvPr id="13" name="Freeform 891"/>
              <p:cNvSpPr>
                <a:spLocks/>
              </p:cNvSpPr>
              <p:nvPr userDrawn="1"/>
            </p:nvSpPr>
            <p:spPr bwMode="auto">
              <a:xfrm>
                <a:off x="2359" y="-8"/>
                <a:ext cx="964" cy="4337"/>
              </a:xfrm>
              <a:custGeom>
                <a:avLst/>
                <a:gdLst/>
                <a:ahLst/>
                <a:cxnLst>
                  <a:cxn ang="0">
                    <a:pos x="264" y="0"/>
                  </a:cxn>
                  <a:cxn ang="0">
                    <a:pos x="271" y="870"/>
                  </a:cxn>
                  <a:cxn ang="0">
                    <a:pos x="125" y="1836"/>
                  </a:cxn>
                </a:cxnLst>
                <a:rect l="0" t="0" r="r" b="b"/>
                <a:pathLst>
                  <a:path w="408" h="1836">
                    <a:moveTo>
                      <a:pt x="264" y="0"/>
                    </a:moveTo>
                    <a:cubicBezTo>
                      <a:pt x="264" y="0"/>
                      <a:pt x="0" y="317"/>
                      <a:pt x="271" y="870"/>
                    </a:cubicBezTo>
                    <a:cubicBezTo>
                      <a:pt x="408" y="1150"/>
                      <a:pt x="395" y="1310"/>
                      <a:pt x="125" y="1836"/>
                    </a:cubicBezTo>
                  </a:path>
                </a:pathLst>
              </a:custGeom>
              <a:noFill/>
              <a:ln w="14288" cap="flat">
                <a:solidFill>
                  <a:srgbClr val="1888B2"/>
                </a:solidFill>
                <a:prstDash val="solid"/>
                <a:miter lim="800000"/>
                <a:headEnd/>
                <a:tailEnd/>
              </a:ln>
            </p:spPr>
            <p:txBody>
              <a:bodyPr/>
              <a:lstStyle/>
              <a:p>
                <a:pPr>
                  <a:defRPr/>
                </a:pPr>
                <a:endParaRPr lang="zh-CN" altLang="en-US" b="0">
                  <a:ea typeface="宋体" charset="-122"/>
                </a:endParaRPr>
              </a:p>
            </p:txBody>
          </p:sp>
          <p:sp>
            <p:nvSpPr>
              <p:cNvPr id="14" name="Freeform 892"/>
              <p:cNvSpPr>
                <a:spLocks/>
              </p:cNvSpPr>
              <p:nvPr userDrawn="1"/>
            </p:nvSpPr>
            <p:spPr bwMode="auto">
              <a:xfrm>
                <a:off x="2364" y="-8"/>
                <a:ext cx="988" cy="4337"/>
              </a:xfrm>
              <a:custGeom>
                <a:avLst/>
                <a:gdLst/>
                <a:ahLst/>
                <a:cxnLst>
                  <a:cxn ang="0">
                    <a:pos x="264" y="0"/>
                  </a:cxn>
                  <a:cxn ang="0">
                    <a:pos x="279" y="870"/>
                  </a:cxn>
                  <a:cxn ang="0">
                    <a:pos x="157" y="1836"/>
                  </a:cxn>
                </a:cxnLst>
                <a:rect l="0" t="0" r="r" b="b"/>
                <a:pathLst>
                  <a:path w="418" h="1836">
                    <a:moveTo>
                      <a:pt x="264" y="0"/>
                    </a:moveTo>
                    <a:cubicBezTo>
                      <a:pt x="264" y="0"/>
                      <a:pt x="0" y="314"/>
                      <a:pt x="279" y="870"/>
                    </a:cubicBezTo>
                    <a:cubicBezTo>
                      <a:pt x="418" y="1149"/>
                      <a:pt x="418" y="1296"/>
                      <a:pt x="157" y="1836"/>
                    </a:cubicBezTo>
                  </a:path>
                </a:pathLst>
              </a:custGeom>
              <a:noFill/>
              <a:ln w="14288" cap="flat">
                <a:solidFill>
                  <a:srgbClr val="1A82AA"/>
                </a:solidFill>
                <a:prstDash val="solid"/>
                <a:miter lim="800000"/>
                <a:headEnd/>
                <a:tailEnd/>
              </a:ln>
            </p:spPr>
            <p:txBody>
              <a:bodyPr/>
              <a:lstStyle/>
              <a:p>
                <a:pPr>
                  <a:defRPr/>
                </a:pPr>
                <a:endParaRPr lang="zh-CN" altLang="en-US" b="0">
                  <a:ea typeface="宋体" charset="-122"/>
                </a:endParaRPr>
              </a:p>
            </p:txBody>
          </p:sp>
          <p:sp>
            <p:nvSpPr>
              <p:cNvPr id="15" name="Freeform 893"/>
              <p:cNvSpPr>
                <a:spLocks/>
              </p:cNvSpPr>
              <p:nvPr userDrawn="1"/>
            </p:nvSpPr>
            <p:spPr bwMode="auto">
              <a:xfrm>
                <a:off x="2371" y="-8"/>
                <a:ext cx="1039" cy="4337"/>
              </a:xfrm>
              <a:custGeom>
                <a:avLst/>
                <a:gdLst/>
                <a:ahLst/>
                <a:cxnLst>
                  <a:cxn ang="0">
                    <a:pos x="263" y="0"/>
                  </a:cxn>
                  <a:cxn ang="0">
                    <a:pos x="286" y="870"/>
                  </a:cxn>
                  <a:cxn ang="0">
                    <a:pos x="188" y="1836"/>
                  </a:cxn>
                </a:cxnLst>
                <a:rect l="0" t="0" r="r" b="b"/>
                <a:pathLst>
                  <a:path w="440" h="1836">
                    <a:moveTo>
                      <a:pt x="263" y="0"/>
                    </a:moveTo>
                    <a:cubicBezTo>
                      <a:pt x="263" y="0"/>
                      <a:pt x="0" y="311"/>
                      <a:pt x="286" y="870"/>
                    </a:cubicBezTo>
                    <a:cubicBezTo>
                      <a:pt x="428" y="1148"/>
                      <a:pt x="440" y="1282"/>
                      <a:pt x="188" y="1836"/>
                    </a:cubicBezTo>
                  </a:path>
                </a:pathLst>
              </a:custGeom>
              <a:noFill/>
              <a:ln w="14288" cap="flat">
                <a:solidFill>
                  <a:srgbClr val="187CA2"/>
                </a:solidFill>
                <a:prstDash val="solid"/>
                <a:miter lim="800000"/>
                <a:headEnd/>
                <a:tailEnd/>
              </a:ln>
            </p:spPr>
            <p:txBody>
              <a:bodyPr/>
              <a:lstStyle/>
              <a:p>
                <a:pPr>
                  <a:defRPr/>
                </a:pPr>
                <a:endParaRPr lang="zh-CN" altLang="en-US" b="0">
                  <a:ea typeface="宋体" charset="-122"/>
                </a:endParaRPr>
              </a:p>
            </p:txBody>
          </p:sp>
          <p:sp>
            <p:nvSpPr>
              <p:cNvPr id="16" name="Freeform 894"/>
              <p:cNvSpPr>
                <a:spLocks/>
              </p:cNvSpPr>
              <p:nvPr userDrawn="1"/>
            </p:nvSpPr>
            <p:spPr bwMode="auto">
              <a:xfrm>
                <a:off x="2377" y="-8"/>
                <a:ext cx="1094" cy="4337"/>
              </a:xfrm>
              <a:custGeom>
                <a:avLst/>
                <a:gdLst/>
                <a:ahLst/>
                <a:cxnLst>
                  <a:cxn ang="0">
                    <a:pos x="264" y="0"/>
                  </a:cxn>
                  <a:cxn ang="0">
                    <a:pos x="294" y="870"/>
                  </a:cxn>
                  <a:cxn ang="0">
                    <a:pos x="220" y="1836"/>
                  </a:cxn>
                </a:cxnLst>
                <a:rect l="0" t="0" r="r" b="b"/>
                <a:pathLst>
                  <a:path w="463" h="1836">
                    <a:moveTo>
                      <a:pt x="264" y="0"/>
                    </a:moveTo>
                    <a:cubicBezTo>
                      <a:pt x="264" y="0"/>
                      <a:pt x="0" y="308"/>
                      <a:pt x="294" y="870"/>
                    </a:cubicBezTo>
                    <a:cubicBezTo>
                      <a:pt x="438" y="1146"/>
                      <a:pt x="463" y="1268"/>
                      <a:pt x="220" y="1836"/>
                    </a:cubicBezTo>
                  </a:path>
                </a:pathLst>
              </a:custGeom>
              <a:noFill/>
              <a:ln w="14288" cap="flat">
                <a:solidFill>
                  <a:srgbClr val="15769B"/>
                </a:solidFill>
                <a:prstDash val="solid"/>
                <a:miter lim="800000"/>
                <a:headEnd/>
                <a:tailEnd/>
              </a:ln>
            </p:spPr>
            <p:txBody>
              <a:bodyPr/>
              <a:lstStyle/>
              <a:p>
                <a:pPr>
                  <a:defRPr/>
                </a:pPr>
                <a:endParaRPr lang="zh-CN" altLang="en-US" b="0">
                  <a:ea typeface="宋体" charset="-122"/>
                </a:endParaRPr>
              </a:p>
            </p:txBody>
          </p:sp>
          <p:sp>
            <p:nvSpPr>
              <p:cNvPr id="17" name="Freeform 895"/>
              <p:cNvSpPr>
                <a:spLocks/>
              </p:cNvSpPr>
              <p:nvPr userDrawn="1"/>
            </p:nvSpPr>
            <p:spPr bwMode="auto">
              <a:xfrm>
                <a:off x="2380" y="-8"/>
                <a:ext cx="1150" cy="4337"/>
              </a:xfrm>
              <a:custGeom>
                <a:avLst/>
                <a:gdLst/>
                <a:ahLst/>
                <a:cxnLst>
                  <a:cxn ang="0">
                    <a:pos x="264" y="0"/>
                  </a:cxn>
                  <a:cxn ang="0">
                    <a:pos x="302" y="870"/>
                  </a:cxn>
                  <a:cxn ang="0">
                    <a:pos x="252" y="1836"/>
                  </a:cxn>
                </a:cxnLst>
                <a:rect l="0" t="0" r="r" b="b"/>
                <a:pathLst>
                  <a:path w="486" h="1836">
                    <a:moveTo>
                      <a:pt x="264" y="0"/>
                    </a:moveTo>
                    <a:cubicBezTo>
                      <a:pt x="264" y="0"/>
                      <a:pt x="0" y="304"/>
                      <a:pt x="302" y="870"/>
                    </a:cubicBezTo>
                    <a:cubicBezTo>
                      <a:pt x="448" y="1145"/>
                      <a:pt x="486" y="1254"/>
                      <a:pt x="252" y="1836"/>
                    </a:cubicBezTo>
                  </a:path>
                </a:pathLst>
              </a:custGeom>
              <a:noFill/>
              <a:ln w="14288" cap="flat">
                <a:solidFill>
                  <a:srgbClr val="157194"/>
                </a:solidFill>
                <a:prstDash val="solid"/>
                <a:miter lim="800000"/>
                <a:headEnd/>
                <a:tailEnd/>
              </a:ln>
            </p:spPr>
            <p:txBody>
              <a:bodyPr/>
              <a:lstStyle/>
              <a:p>
                <a:pPr>
                  <a:defRPr/>
                </a:pPr>
                <a:endParaRPr lang="zh-CN" altLang="en-US" b="0">
                  <a:ea typeface="宋体" charset="-122"/>
                </a:endParaRPr>
              </a:p>
            </p:txBody>
          </p:sp>
          <p:sp>
            <p:nvSpPr>
              <p:cNvPr id="18" name="Freeform 896"/>
              <p:cNvSpPr>
                <a:spLocks/>
              </p:cNvSpPr>
              <p:nvPr userDrawn="1"/>
            </p:nvSpPr>
            <p:spPr bwMode="auto">
              <a:xfrm>
                <a:off x="2384" y="-8"/>
                <a:ext cx="1202" cy="4337"/>
              </a:xfrm>
              <a:custGeom>
                <a:avLst/>
                <a:gdLst/>
                <a:ahLst/>
                <a:cxnLst>
                  <a:cxn ang="0">
                    <a:pos x="264" y="0"/>
                  </a:cxn>
                  <a:cxn ang="0">
                    <a:pos x="309" y="870"/>
                  </a:cxn>
                  <a:cxn ang="0">
                    <a:pos x="283" y="1836"/>
                  </a:cxn>
                </a:cxnLst>
                <a:rect l="0" t="0" r="r" b="b"/>
                <a:pathLst>
                  <a:path w="509" h="1836">
                    <a:moveTo>
                      <a:pt x="264" y="0"/>
                    </a:moveTo>
                    <a:cubicBezTo>
                      <a:pt x="264" y="0"/>
                      <a:pt x="0" y="301"/>
                      <a:pt x="309" y="870"/>
                    </a:cubicBezTo>
                    <a:cubicBezTo>
                      <a:pt x="458" y="1144"/>
                      <a:pt x="509" y="1241"/>
                      <a:pt x="283" y="1836"/>
                    </a:cubicBezTo>
                  </a:path>
                </a:pathLst>
              </a:custGeom>
              <a:noFill/>
              <a:ln w="14288" cap="flat">
                <a:solidFill>
                  <a:srgbClr val="136B8D"/>
                </a:solidFill>
                <a:prstDash val="solid"/>
                <a:miter lim="800000"/>
                <a:headEnd/>
                <a:tailEnd/>
              </a:ln>
            </p:spPr>
            <p:txBody>
              <a:bodyPr/>
              <a:lstStyle/>
              <a:p>
                <a:pPr>
                  <a:defRPr/>
                </a:pPr>
                <a:endParaRPr lang="zh-CN" altLang="en-US" b="0">
                  <a:ea typeface="宋体" charset="-122"/>
                </a:endParaRPr>
              </a:p>
            </p:txBody>
          </p:sp>
        </p:grpSp>
      </p:grpSp>
      <p:grpSp>
        <p:nvGrpSpPr>
          <p:cNvPr id="7" name="Group 245"/>
          <p:cNvGrpSpPr>
            <a:grpSpLocks/>
          </p:cNvGrpSpPr>
          <p:nvPr/>
        </p:nvGrpSpPr>
        <p:grpSpPr bwMode="auto">
          <a:xfrm>
            <a:off x="5003800" y="3141663"/>
            <a:ext cx="4319588" cy="1439862"/>
            <a:chOff x="2696" y="1315"/>
            <a:chExt cx="2472" cy="824"/>
          </a:xfrm>
        </p:grpSpPr>
        <p:sp>
          <p:nvSpPr>
            <p:cNvPr id="30" name="Oval 31"/>
            <p:cNvSpPr>
              <a:spLocks noChangeArrowheads="1"/>
            </p:cNvSpPr>
            <p:nvPr userDrawn="1"/>
          </p:nvSpPr>
          <p:spPr bwMode="auto">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gradFill>
            <a:ln w="9525">
              <a:noFill/>
              <a:round/>
              <a:headEnd/>
              <a:tailEnd/>
            </a:ln>
            <a:effectLst/>
          </p:spPr>
          <p:txBody>
            <a:bodyPr wrap="none" anchor="ctr"/>
            <a:lstStyle/>
            <a:p>
              <a:pPr>
                <a:defRPr/>
              </a:pPr>
              <a:endParaRPr lang="zh-CN" altLang="en-US" b="0">
                <a:ea typeface="宋体" charset="-122"/>
              </a:endParaRPr>
            </a:p>
          </p:txBody>
        </p:sp>
        <p:sp>
          <p:nvSpPr>
            <p:cNvPr id="31" name="Oval 32"/>
            <p:cNvSpPr>
              <a:spLocks noChangeArrowheads="1"/>
            </p:cNvSpPr>
            <p:nvPr userDrawn="1"/>
          </p:nvSpPr>
          <p:spPr bwMode="auto">
            <a:xfrm>
              <a:off x="3334" y="1520"/>
              <a:ext cx="1249"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gradFill>
            <a:ln w="9525">
              <a:noFill/>
              <a:round/>
              <a:headEnd/>
              <a:tailEnd/>
            </a:ln>
            <a:effectLst/>
          </p:spPr>
          <p:txBody>
            <a:bodyPr wrap="none" anchor="ctr"/>
            <a:lstStyle/>
            <a:p>
              <a:pPr>
                <a:defRPr/>
              </a:pPr>
              <a:endParaRPr lang="zh-CN" altLang="en-US" b="0">
                <a:ea typeface="宋体" charset="-122"/>
              </a:endParaRPr>
            </a:p>
          </p:txBody>
        </p:sp>
      </p:grpSp>
      <p:grpSp>
        <p:nvGrpSpPr>
          <p:cNvPr id="8" name="Group 590"/>
          <p:cNvGrpSpPr>
            <a:grpSpLocks/>
          </p:cNvGrpSpPr>
          <p:nvPr/>
        </p:nvGrpSpPr>
        <p:grpSpPr bwMode="auto">
          <a:xfrm>
            <a:off x="5497513" y="1196975"/>
            <a:ext cx="2852737" cy="2854325"/>
            <a:chOff x="3279" y="1193"/>
            <a:chExt cx="2187" cy="2187"/>
          </a:xfrm>
        </p:grpSpPr>
        <p:sp>
          <p:nvSpPr>
            <p:cNvPr id="33" name="Oval 34"/>
            <p:cNvSpPr>
              <a:spLocks noChangeArrowheads="1"/>
            </p:cNvSpPr>
            <p:nvPr userDrawn="1"/>
          </p:nvSpPr>
          <p:spPr bwMode="auto">
            <a:xfrm>
              <a:off x="3279" y="1193"/>
              <a:ext cx="2187" cy="2187"/>
            </a:xfrm>
            <a:prstGeom prst="ellipse">
              <a:avLst/>
            </a:prstGeom>
            <a:gradFill rotWithShape="1">
              <a:gsLst>
                <a:gs pos="0">
                  <a:srgbClr val="30BCD8">
                    <a:gamma/>
                    <a:shade val="66275"/>
                    <a:invGamma/>
                  </a:srgbClr>
                </a:gs>
                <a:gs pos="100000">
                  <a:srgbClr val="30BCD8"/>
                </a:gs>
              </a:gsLst>
              <a:lin ang="5400000" scaled="1"/>
            </a:gradFill>
            <a:ln w="9525">
              <a:noFill/>
              <a:round/>
              <a:headEnd/>
              <a:tailEnd/>
            </a:ln>
            <a:effectLst/>
          </p:spPr>
          <p:txBody>
            <a:bodyPr wrap="none" anchor="ctr"/>
            <a:lstStyle/>
            <a:p>
              <a:pPr>
                <a:defRPr/>
              </a:pPr>
              <a:endParaRPr lang="zh-CN" altLang="en-US" b="0">
                <a:ea typeface="宋体" charset="-122"/>
              </a:endParaRPr>
            </a:p>
          </p:txBody>
        </p:sp>
        <p:grpSp>
          <p:nvGrpSpPr>
            <p:cNvPr id="29" name="Group 242"/>
            <p:cNvGrpSpPr>
              <a:grpSpLocks/>
            </p:cNvGrpSpPr>
            <p:nvPr userDrawn="1"/>
          </p:nvGrpSpPr>
          <p:grpSpPr bwMode="auto">
            <a:xfrm>
              <a:off x="4554" y="1141"/>
              <a:ext cx="2850" cy="1592"/>
              <a:chOff x="3062" y="168"/>
              <a:chExt cx="1625" cy="1592"/>
            </a:xfrm>
          </p:grpSpPr>
          <p:sp>
            <p:nvSpPr>
              <p:cNvPr id="36" name="Freeform 42"/>
              <p:cNvSpPr>
                <a:spLocks/>
              </p:cNvSpPr>
              <p:nvPr userDrawn="1"/>
            </p:nvSpPr>
            <p:spPr bwMode="auto">
              <a:xfrm>
                <a:off x="3731" y="176"/>
                <a:ext cx="4" cy="0"/>
              </a:xfrm>
              <a:custGeom>
                <a:avLst/>
                <a:gdLst/>
                <a:ahLst/>
                <a:cxnLst>
                  <a:cxn ang="0">
                    <a:pos x="18" y="0"/>
                  </a:cxn>
                  <a:cxn ang="0">
                    <a:pos x="18" y="0"/>
                  </a:cxn>
                  <a:cxn ang="0">
                    <a:pos x="10" y="4"/>
                  </a:cxn>
                  <a:cxn ang="0">
                    <a:pos x="0" y="4"/>
                  </a:cxn>
                  <a:cxn ang="0">
                    <a:pos x="0" y="4"/>
                  </a:cxn>
                  <a:cxn ang="0">
                    <a:pos x="8" y="2"/>
                  </a:cxn>
                  <a:cxn ang="0">
                    <a:pos x="18" y="0"/>
                  </a:cxn>
                  <a:cxn ang="0">
                    <a:pos x="18" y="0"/>
                  </a:cxn>
                </a:cxnLst>
                <a:rect l="0" t="0" r="r" b="b"/>
                <a:pathLst>
                  <a:path w="18" h="4">
                    <a:moveTo>
                      <a:pt x="18" y="0"/>
                    </a:moveTo>
                    <a:lnTo>
                      <a:pt x="18" y="0"/>
                    </a:lnTo>
                    <a:lnTo>
                      <a:pt x="10" y="4"/>
                    </a:lnTo>
                    <a:lnTo>
                      <a:pt x="0" y="4"/>
                    </a:lnTo>
                    <a:lnTo>
                      <a:pt x="0" y="4"/>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37" name="Freeform 43"/>
              <p:cNvSpPr>
                <a:spLocks/>
              </p:cNvSpPr>
              <p:nvPr userDrawn="1"/>
            </p:nvSpPr>
            <p:spPr bwMode="auto">
              <a:xfrm>
                <a:off x="3991" y="186"/>
                <a:ext cx="9" cy="1"/>
              </a:xfrm>
              <a:custGeom>
                <a:avLst/>
                <a:gdLst/>
                <a:ahLst/>
                <a:cxnLst>
                  <a:cxn ang="0">
                    <a:pos x="0" y="0"/>
                  </a:cxn>
                  <a:cxn ang="0">
                    <a:pos x="0" y="0"/>
                  </a:cxn>
                  <a:cxn ang="0">
                    <a:pos x="8" y="0"/>
                  </a:cxn>
                  <a:cxn ang="0">
                    <a:pos x="16" y="0"/>
                  </a:cxn>
                  <a:cxn ang="0">
                    <a:pos x="24" y="2"/>
                  </a:cxn>
                  <a:cxn ang="0">
                    <a:pos x="32" y="2"/>
                  </a:cxn>
                  <a:cxn ang="0">
                    <a:pos x="32" y="2"/>
                  </a:cxn>
                  <a:cxn ang="0">
                    <a:pos x="30" y="6"/>
                  </a:cxn>
                  <a:cxn ang="0">
                    <a:pos x="26" y="8"/>
                  </a:cxn>
                  <a:cxn ang="0">
                    <a:pos x="16" y="8"/>
                  </a:cxn>
                  <a:cxn ang="0">
                    <a:pos x="6" y="6"/>
                  </a:cxn>
                  <a:cxn ang="0">
                    <a:pos x="2" y="4"/>
                  </a:cxn>
                  <a:cxn ang="0">
                    <a:pos x="0" y="0"/>
                  </a:cxn>
                  <a:cxn ang="0">
                    <a:pos x="0" y="0"/>
                  </a:cxn>
                </a:cxnLst>
                <a:rect l="0" t="0" r="r" b="b"/>
                <a:pathLst>
                  <a:path w="32" h="8">
                    <a:moveTo>
                      <a:pt x="0" y="0"/>
                    </a:moveTo>
                    <a:lnTo>
                      <a:pt x="0" y="0"/>
                    </a:lnTo>
                    <a:lnTo>
                      <a:pt x="8" y="0"/>
                    </a:lnTo>
                    <a:lnTo>
                      <a:pt x="16" y="0"/>
                    </a:lnTo>
                    <a:lnTo>
                      <a:pt x="24" y="2"/>
                    </a:lnTo>
                    <a:lnTo>
                      <a:pt x="32" y="2"/>
                    </a:lnTo>
                    <a:lnTo>
                      <a:pt x="32" y="2"/>
                    </a:lnTo>
                    <a:lnTo>
                      <a:pt x="30" y="6"/>
                    </a:lnTo>
                    <a:lnTo>
                      <a:pt x="26" y="8"/>
                    </a:lnTo>
                    <a:lnTo>
                      <a:pt x="16" y="8"/>
                    </a:lnTo>
                    <a:lnTo>
                      <a:pt x="6"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38" name="Freeform 44"/>
              <p:cNvSpPr>
                <a:spLocks/>
              </p:cNvSpPr>
              <p:nvPr userDrawn="1"/>
            </p:nvSpPr>
            <p:spPr bwMode="auto">
              <a:xfrm>
                <a:off x="4021" y="210"/>
                <a:ext cx="6" cy="5"/>
              </a:xfrm>
              <a:custGeom>
                <a:avLst/>
                <a:gdLst/>
                <a:ahLst/>
                <a:cxnLst>
                  <a:cxn ang="0">
                    <a:pos x="22" y="0"/>
                  </a:cxn>
                  <a:cxn ang="0">
                    <a:pos x="22" y="0"/>
                  </a:cxn>
                  <a:cxn ang="0">
                    <a:pos x="20" y="6"/>
                  </a:cxn>
                  <a:cxn ang="0">
                    <a:pos x="14" y="10"/>
                  </a:cxn>
                  <a:cxn ang="0">
                    <a:pos x="8" y="12"/>
                  </a:cxn>
                  <a:cxn ang="0">
                    <a:pos x="0" y="12"/>
                  </a:cxn>
                  <a:cxn ang="0">
                    <a:pos x="0" y="12"/>
                  </a:cxn>
                  <a:cxn ang="0">
                    <a:pos x="0" y="10"/>
                  </a:cxn>
                  <a:cxn ang="0">
                    <a:pos x="4" y="10"/>
                  </a:cxn>
                  <a:cxn ang="0">
                    <a:pos x="4" y="10"/>
                  </a:cxn>
                  <a:cxn ang="0">
                    <a:pos x="0" y="6"/>
                  </a:cxn>
                  <a:cxn ang="0">
                    <a:pos x="0" y="0"/>
                  </a:cxn>
                  <a:cxn ang="0">
                    <a:pos x="0" y="0"/>
                  </a:cxn>
                  <a:cxn ang="0">
                    <a:pos x="10" y="0"/>
                  </a:cxn>
                  <a:cxn ang="0">
                    <a:pos x="22" y="0"/>
                  </a:cxn>
                  <a:cxn ang="0">
                    <a:pos x="22" y="0"/>
                  </a:cxn>
                </a:cxnLst>
                <a:rect l="0" t="0" r="r" b="b"/>
                <a:pathLst>
                  <a:path w="22" h="12">
                    <a:moveTo>
                      <a:pt x="22" y="0"/>
                    </a:moveTo>
                    <a:lnTo>
                      <a:pt x="22" y="0"/>
                    </a:lnTo>
                    <a:lnTo>
                      <a:pt x="20" y="6"/>
                    </a:lnTo>
                    <a:lnTo>
                      <a:pt x="14" y="10"/>
                    </a:lnTo>
                    <a:lnTo>
                      <a:pt x="8" y="12"/>
                    </a:lnTo>
                    <a:lnTo>
                      <a:pt x="0" y="12"/>
                    </a:lnTo>
                    <a:lnTo>
                      <a:pt x="0" y="12"/>
                    </a:lnTo>
                    <a:lnTo>
                      <a:pt x="0" y="10"/>
                    </a:lnTo>
                    <a:lnTo>
                      <a:pt x="4" y="10"/>
                    </a:lnTo>
                    <a:lnTo>
                      <a:pt x="4" y="10"/>
                    </a:lnTo>
                    <a:lnTo>
                      <a:pt x="0" y="6"/>
                    </a:lnTo>
                    <a:lnTo>
                      <a:pt x="0" y="0"/>
                    </a:lnTo>
                    <a:lnTo>
                      <a:pt x="0" y="0"/>
                    </a:lnTo>
                    <a:lnTo>
                      <a:pt x="10" y="0"/>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39" name="Freeform 45"/>
              <p:cNvSpPr>
                <a:spLocks/>
              </p:cNvSpPr>
              <p:nvPr userDrawn="1"/>
            </p:nvSpPr>
            <p:spPr bwMode="auto">
              <a:xfrm>
                <a:off x="4020" y="215"/>
                <a:ext cx="16" cy="6"/>
              </a:xfrm>
              <a:custGeom>
                <a:avLst/>
                <a:gdLst/>
                <a:ahLst/>
                <a:cxnLst>
                  <a:cxn ang="0">
                    <a:pos x="62" y="10"/>
                  </a:cxn>
                  <a:cxn ang="0">
                    <a:pos x="62" y="10"/>
                  </a:cxn>
                  <a:cxn ang="0">
                    <a:pos x="56" y="14"/>
                  </a:cxn>
                  <a:cxn ang="0">
                    <a:pos x="50" y="16"/>
                  </a:cxn>
                  <a:cxn ang="0">
                    <a:pos x="34" y="18"/>
                  </a:cxn>
                  <a:cxn ang="0">
                    <a:pos x="0" y="20"/>
                  </a:cxn>
                  <a:cxn ang="0">
                    <a:pos x="0" y="20"/>
                  </a:cxn>
                  <a:cxn ang="0">
                    <a:pos x="4" y="16"/>
                  </a:cxn>
                  <a:cxn ang="0">
                    <a:pos x="10" y="14"/>
                  </a:cxn>
                  <a:cxn ang="0">
                    <a:pos x="10" y="14"/>
                  </a:cxn>
                  <a:cxn ang="0">
                    <a:pos x="8" y="12"/>
                  </a:cxn>
                  <a:cxn ang="0">
                    <a:pos x="6" y="12"/>
                  </a:cxn>
                  <a:cxn ang="0">
                    <a:pos x="0" y="14"/>
                  </a:cxn>
                  <a:cxn ang="0">
                    <a:pos x="0" y="14"/>
                  </a:cxn>
                  <a:cxn ang="0">
                    <a:pos x="6" y="2"/>
                  </a:cxn>
                  <a:cxn ang="0">
                    <a:pos x="6" y="2"/>
                  </a:cxn>
                  <a:cxn ang="0">
                    <a:pos x="22" y="0"/>
                  </a:cxn>
                  <a:cxn ang="0">
                    <a:pos x="36" y="2"/>
                  </a:cxn>
                  <a:cxn ang="0">
                    <a:pos x="48" y="6"/>
                  </a:cxn>
                  <a:cxn ang="0">
                    <a:pos x="62" y="10"/>
                  </a:cxn>
                  <a:cxn ang="0">
                    <a:pos x="62" y="10"/>
                  </a:cxn>
                </a:cxnLst>
                <a:rect l="0" t="0" r="r" b="b"/>
                <a:pathLst>
                  <a:path w="62" h="20">
                    <a:moveTo>
                      <a:pt x="62" y="10"/>
                    </a:moveTo>
                    <a:lnTo>
                      <a:pt x="62" y="10"/>
                    </a:lnTo>
                    <a:lnTo>
                      <a:pt x="56" y="14"/>
                    </a:lnTo>
                    <a:lnTo>
                      <a:pt x="50" y="16"/>
                    </a:lnTo>
                    <a:lnTo>
                      <a:pt x="34" y="18"/>
                    </a:lnTo>
                    <a:lnTo>
                      <a:pt x="0" y="20"/>
                    </a:lnTo>
                    <a:lnTo>
                      <a:pt x="0" y="20"/>
                    </a:lnTo>
                    <a:lnTo>
                      <a:pt x="4" y="16"/>
                    </a:lnTo>
                    <a:lnTo>
                      <a:pt x="10" y="14"/>
                    </a:lnTo>
                    <a:lnTo>
                      <a:pt x="10" y="14"/>
                    </a:lnTo>
                    <a:lnTo>
                      <a:pt x="8" y="12"/>
                    </a:lnTo>
                    <a:lnTo>
                      <a:pt x="6" y="12"/>
                    </a:lnTo>
                    <a:lnTo>
                      <a:pt x="0" y="14"/>
                    </a:lnTo>
                    <a:lnTo>
                      <a:pt x="0" y="14"/>
                    </a:lnTo>
                    <a:lnTo>
                      <a:pt x="6" y="2"/>
                    </a:lnTo>
                    <a:lnTo>
                      <a:pt x="6" y="2"/>
                    </a:lnTo>
                    <a:lnTo>
                      <a:pt x="22" y="0"/>
                    </a:lnTo>
                    <a:lnTo>
                      <a:pt x="36" y="2"/>
                    </a:lnTo>
                    <a:lnTo>
                      <a:pt x="48" y="6"/>
                    </a:lnTo>
                    <a:lnTo>
                      <a:pt x="62" y="10"/>
                    </a:lnTo>
                    <a:lnTo>
                      <a:pt x="62"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0" name="Freeform 46"/>
              <p:cNvSpPr>
                <a:spLocks/>
              </p:cNvSpPr>
              <p:nvPr userDrawn="1"/>
            </p:nvSpPr>
            <p:spPr bwMode="auto">
              <a:xfrm>
                <a:off x="3595" y="221"/>
                <a:ext cx="2" cy="0"/>
              </a:xfrm>
              <a:custGeom>
                <a:avLst/>
                <a:gdLst/>
                <a:ahLst/>
                <a:cxnLst>
                  <a:cxn ang="0">
                    <a:pos x="8" y="0"/>
                  </a:cxn>
                  <a:cxn ang="0">
                    <a:pos x="8" y="0"/>
                  </a:cxn>
                  <a:cxn ang="0">
                    <a:pos x="8" y="2"/>
                  </a:cxn>
                  <a:cxn ang="0">
                    <a:pos x="10" y="2"/>
                  </a:cxn>
                  <a:cxn ang="0">
                    <a:pos x="14" y="4"/>
                  </a:cxn>
                  <a:cxn ang="0">
                    <a:pos x="14" y="6"/>
                  </a:cxn>
                  <a:cxn ang="0">
                    <a:pos x="14" y="6"/>
                  </a:cxn>
                  <a:cxn ang="0">
                    <a:pos x="4" y="8"/>
                  </a:cxn>
                  <a:cxn ang="0">
                    <a:pos x="2" y="6"/>
                  </a:cxn>
                  <a:cxn ang="0">
                    <a:pos x="0" y="0"/>
                  </a:cxn>
                  <a:cxn ang="0">
                    <a:pos x="0" y="0"/>
                  </a:cxn>
                  <a:cxn ang="0">
                    <a:pos x="4" y="0"/>
                  </a:cxn>
                  <a:cxn ang="0">
                    <a:pos x="8" y="0"/>
                  </a:cxn>
                  <a:cxn ang="0">
                    <a:pos x="8" y="0"/>
                  </a:cxn>
                </a:cxnLst>
                <a:rect l="0" t="0" r="r" b="b"/>
                <a:pathLst>
                  <a:path w="14" h="8">
                    <a:moveTo>
                      <a:pt x="8" y="0"/>
                    </a:moveTo>
                    <a:lnTo>
                      <a:pt x="8" y="0"/>
                    </a:lnTo>
                    <a:lnTo>
                      <a:pt x="8" y="2"/>
                    </a:lnTo>
                    <a:lnTo>
                      <a:pt x="10" y="2"/>
                    </a:lnTo>
                    <a:lnTo>
                      <a:pt x="14" y="4"/>
                    </a:lnTo>
                    <a:lnTo>
                      <a:pt x="14" y="6"/>
                    </a:lnTo>
                    <a:lnTo>
                      <a:pt x="14" y="6"/>
                    </a:lnTo>
                    <a:lnTo>
                      <a:pt x="4" y="8"/>
                    </a:lnTo>
                    <a:lnTo>
                      <a:pt x="2" y="6"/>
                    </a:lnTo>
                    <a:lnTo>
                      <a:pt x="0" y="0"/>
                    </a:lnTo>
                    <a:lnTo>
                      <a:pt x="0" y="0"/>
                    </a:lnTo>
                    <a:lnTo>
                      <a:pt x="4"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1" name="Freeform 47"/>
              <p:cNvSpPr>
                <a:spLocks/>
              </p:cNvSpPr>
              <p:nvPr userDrawn="1"/>
            </p:nvSpPr>
            <p:spPr bwMode="auto">
              <a:xfrm>
                <a:off x="3552" y="230"/>
                <a:ext cx="10" cy="4"/>
              </a:xfrm>
              <a:custGeom>
                <a:avLst/>
                <a:gdLst/>
                <a:ahLst/>
                <a:cxnLst>
                  <a:cxn ang="0">
                    <a:pos x="42" y="0"/>
                  </a:cxn>
                  <a:cxn ang="0">
                    <a:pos x="42" y="0"/>
                  </a:cxn>
                  <a:cxn ang="0">
                    <a:pos x="32" y="6"/>
                  </a:cxn>
                  <a:cxn ang="0">
                    <a:pos x="22" y="10"/>
                  </a:cxn>
                  <a:cxn ang="0">
                    <a:pos x="0" y="16"/>
                  </a:cxn>
                  <a:cxn ang="0">
                    <a:pos x="0" y="16"/>
                  </a:cxn>
                  <a:cxn ang="0">
                    <a:pos x="8" y="10"/>
                  </a:cxn>
                  <a:cxn ang="0">
                    <a:pos x="18" y="6"/>
                  </a:cxn>
                  <a:cxn ang="0">
                    <a:pos x="42" y="0"/>
                  </a:cxn>
                  <a:cxn ang="0">
                    <a:pos x="42" y="0"/>
                  </a:cxn>
                </a:cxnLst>
                <a:rect l="0" t="0" r="r" b="b"/>
                <a:pathLst>
                  <a:path w="42" h="16">
                    <a:moveTo>
                      <a:pt x="42" y="0"/>
                    </a:moveTo>
                    <a:lnTo>
                      <a:pt x="42" y="0"/>
                    </a:lnTo>
                    <a:lnTo>
                      <a:pt x="32" y="6"/>
                    </a:lnTo>
                    <a:lnTo>
                      <a:pt x="22" y="10"/>
                    </a:lnTo>
                    <a:lnTo>
                      <a:pt x="0" y="16"/>
                    </a:lnTo>
                    <a:lnTo>
                      <a:pt x="0" y="16"/>
                    </a:lnTo>
                    <a:lnTo>
                      <a:pt x="8" y="10"/>
                    </a:lnTo>
                    <a:lnTo>
                      <a:pt x="18" y="6"/>
                    </a:lnTo>
                    <a:lnTo>
                      <a:pt x="42" y="0"/>
                    </a:lnTo>
                    <a:lnTo>
                      <a:pt x="4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2" name="Freeform 48"/>
              <p:cNvSpPr>
                <a:spLocks/>
              </p:cNvSpPr>
              <p:nvPr userDrawn="1"/>
            </p:nvSpPr>
            <p:spPr bwMode="auto">
              <a:xfrm>
                <a:off x="3835" y="232"/>
                <a:ext cx="7" cy="0"/>
              </a:xfrm>
              <a:custGeom>
                <a:avLst/>
                <a:gdLst/>
                <a:ahLst/>
                <a:cxnLst>
                  <a:cxn ang="0">
                    <a:pos x="0" y="2"/>
                  </a:cxn>
                  <a:cxn ang="0">
                    <a:pos x="0" y="2"/>
                  </a:cxn>
                  <a:cxn ang="0">
                    <a:pos x="6" y="0"/>
                  </a:cxn>
                  <a:cxn ang="0">
                    <a:pos x="12" y="0"/>
                  </a:cxn>
                  <a:cxn ang="0">
                    <a:pos x="26" y="0"/>
                  </a:cxn>
                  <a:cxn ang="0">
                    <a:pos x="26" y="0"/>
                  </a:cxn>
                  <a:cxn ang="0">
                    <a:pos x="20" y="2"/>
                  </a:cxn>
                  <a:cxn ang="0">
                    <a:pos x="14" y="2"/>
                  </a:cxn>
                  <a:cxn ang="0">
                    <a:pos x="0" y="2"/>
                  </a:cxn>
                  <a:cxn ang="0">
                    <a:pos x="0" y="2"/>
                  </a:cxn>
                </a:cxnLst>
                <a:rect l="0" t="0" r="r" b="b"/>
                <a:pathLst>
                  <a:path w="26" h="2">
                    <a:moveTo>
                      <a:pt x="0" y="2"/>
                    </a:moveTo>
                    <a:lnTo>
                      <a:pt x="0" y="2"/>
                    </a:lnTo>
                    <a:lnTo>
                      <a:pt x="6" y="0"/>
                    </a:lnTo>
                    <a:lnTo>
                      <a:pt x="12" y="0"/>
                    </a:lnTo>
                    <a:lnTo>
                      <a:pt x="26" y="0"/>
                    </a:lnTo>
                    <a:lnTo>
                      <a:pt x="26" y="0"/>
                    </a:lnTo>
                    <a:lnTo>
                      <a:pt x="20" y="2"/>
                    </a:lnTo>
                    <a:lnTo>
                      <a:pt x="14" y="2"/>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3" name="Freeform 49"/>
              <p:cNvSpPr>
                <a:spLocks/>
              </p:cNvSpPr>
              <p:nvPr userDrawn="1"/>
            </p:nvSpPr>
            <p:spPr bwMode="auto">
              <a:xfrm>
                <a:off x="3863" y="232"/>
                <a:ext cx="12" cy="0"/>
              </a:xfrm>
              <a:custGeom>
                <a:avLst/>
                <a:gdLst/>
                <a:ahLst/>
                <a:cxnLst>
                  <a:cxn ang="0">
                    <a:pos x="34" y="0"/>
                  </a:cxn>
                  <a:cxn ang="0">
                    <a:pos x="34" y="0"/>
                  </a:cxn>
                  <a:cxn ang="0">
                    <a:pos x="32" y="2"/>
                  </a:cxn>
                  <a:cxn ang="0">
                    <a:pos x="34" y="4"/>
                  </a:cxn>
                  <a:cxn ang="0">
                    <a:pos x="44" y="6"/>
                  </a:cxn>
                  <a:cxn ang="0">
                    <a:pos x="44" y="6"/>
                  </a:cxn>
                  <a:cxn ang="0">
                    <a:pos x="24" y="8"/>
                  </a:cxn>
                  <a:cxn ang="0">
                    <a:pos x="12" y="8"/>
                  </a:cxn>
                  <a:cxn ang="0">
                    <a:pos x="0" y="8"/>
                  </a:cxn>
                  <a:cxn ang="0">
                    <a:pos x="0" y="8"/>
                  </a:cxn>
                  <a:cxn ang="0">
                    <a:pos x="16" y="2"/>
                  </a:cxn>
                  <a:cxn ang="0">
                    <a:pos x="34" y="0"/>
                  </a:cxn>
                  <a:cxn ang="0">
                    <a:pos x="34" y="0"/>
                  </a:cxn>
                </a:cxnLst>
                <a:rect l="0" t="0" r="r" b="b"/>
                <a:pathLst>
                  <a:path w="44" h="8">
                    <a:moveTo>
                      <a:pt x="34" y="0"/>
                    </a:moveTo>
                    <a:lnTo>
                      <a:pt x="34" y="0"/>
                    </a:lnTo>
                    <a:lnTo>
                      <a:pt x="32" y="2"/>
                    </a:lnTo>
                    <a:lnTo>
                      <a:pt x="34" y="4"/>
                    </a:lnTo>
                    <a:lnTo>
                      <a:pt x="44" y="6"/>
                    </a:lnTo>
                    <a:lnTo>
                      <a:pt x="44" y="6"/>
                    </a:lnTo>
                    <a:lnTo>
                      <a:pt x="24" y="8"/>
                    </a:lnTo>
                    <a:lnTo>
                      <a:pt x="12" y="8"/>
                    </a:lnTo>
                    <a:lnTo>
                      <a:pt x="0" y="8"/>
                    </a:lnTo>
                    <a:lnTo>
                      <a:pt x="0" y="8"/>
                    </a:lnTo>
                    <a:lnTo>
                      <a:pt x="16"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4" name="Freeform 50"/>
              <p:cNvSpPr>
                <a:spLocks/>
              </p:cNvSpPr>
              <p:nvPr userDrawn="1"/>
            </p:nvSpPr>
            <p:spPr bwMode="auto">
              <a:xfrm>
                <a:off x="3876" y="232"/>
                <a:ext cx="7" cy="0"/>
              </a:xfrm>
              <a:custGeom>
                <a:avLst/>
                <a:gdLst/>
                <a:ahLst/>
                <a:cxnLst>
                  <a:cxn ang="0">
                    <a:pos x="0" y="2"/>
                  </a:cxn>
                  <a:cxn ang="0">
                    <a:pos x="0" y="2"/>
                  </a:cxn>
                  <a:cxn ang="0">
                    <a:pos x="4" y="0"/>
                  </a:cxn>
                  <a:cxn ang="0">
                    <a:pos x="12" y="0"/>
                  </a:cxn>
                  <a:cxn ang="0">
                    <a:pos x="26" y="0"/>
                  </a:cxn>
                  <a:cxn ang="0">
                    <a:pos x="26" y="0"/>
                  </a:cxn>
                  <a:cxn ang="0">
                    <a:pos x="20" y="2"/>
                  </a:cxn>
                  <a:cxn ang="0">
                    <a:pos x="14" y="4"/>
                  </a:cxn>
                  <a:cxn ang="0">
                    <a:pos x="6" y="4"/>
                  </a:cxn>
                  <a:cxn ang="0">
                    <a:pos x="0" y="2"/>
                  </a:cxn>
                  <a:cxn ang="0">
                    <a:pos x="0" y="2"/>
                  </a:cxn>
                </a:cxnLst>
                <a:rect l="0" t="0" r="r" b="b"/>
                <a:pathLst>
                  <a:path w="26" h="4">
                    <a:moveTo>
                      <a:pt x="0" y="2"/>
                    </a:moveTo>
                    <a:lnTo>
                      <a:pt x="0" y="2"/>
                    </a:lnTo>
                    <a:lnTo>
                      <a:pt x="4" y="0"/>
                    </a:lnTo>
                    <a:lnTo>
                      <a:pt x="12" y="0"/>
                    </a:lnTo>
                    <a:lnTo>
                      <a:pt x="26" y="0"/>
                    </a:lnTo>
                    <a:lnTo>
                      <a:pt x="26" y="0"/>
                    </a:lnTo>
                    <a:lnTo>
                      <a:pt x="20" y="2"/>
                    </a:lnTo>
                    <a:lnTo>
                      <a:pt x="14" y="4"/>
                    </a:lnTo>
                    <a:lnTo>
                      <a:pt x="6" y="4"/>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5" name="Freeform 51"/>
              <p:cNvSpPr>
                <a:spLocks/>
              </p:cNvSpPr>
              <p:nvPr userDrawn="1"/>
            </p:nvSpPr>
            <p:spPr bwMode="auto">
              <a:xfrm>
                <a:off x="3548" y="232"/>
                <a:ext cx="3" cy="0"/>
              </a:xfrm>
              <a:custGeom>
                <a:avLst/>
                <a:gdLst/>
                <a:ahLst/>
                <a:cxnLst>
                  <a:cxn ang="0">
                    <a:pos x="16" y="0"/>
                  </a:cxn>
                  <a:cxn ang="0">
                    <a:pos x="16" y="0"/>
                  </a:cxn>
                  <a:cxn ang="0">
                    <a:pos x="16" y="0"/>
                  </a:cxn>
                  <a:cxn ang="0">
                    <a:pos x="16" y="2"/>
                  </a:cxn>
                  <a:cxn ang="0">
                    <a:pos x="12" y="4"/>
                  </a:cxn>
                  <a:cxn ang="0">
                    <a:pos x="0" y="6"/>
                  </a:cxn>
                  <a:cxn ang="0">
                    <a:pos x="0" y="6"/>
                  </a:cxn>
                  <a:cxn ang="0">
                    <a:pos x="2" y="4"/>
                  </a:cxn>
                  <a:cxn ang="0">
                    <a:pos x="8" y="2"/>
                  </a:cxn>
                  <a:cxn ang="0">
                    <a:pos x="12" y="2"/>
                  </a:cxn>
                  <a:cxn ang="0">
                    <a:pos x="16" y="0"/>
                  </a:cxn>
                  <a:cxn ang="0">
                    <a:pos x="16" y="0"/>
                  </a:cxn>
                </a:cxnLst>
                <a:rect l="0" t="0" r="r" b="b"/>
                <a:pathLst>
                  <a:path w="16" h="6">
                    <a:moveTo>
                      <a:pt x="16" y="0"/>
                    </a:moveTo>
                    <a:lnTo>
                      <a:pt x="16" y="0"/>
                    </a:lnTo>
                    <a:lnTo>
                      <a:pt x="16" y="0"/>
                    </a:lnTo>
                    <a:lnTo>
                      <a:pt x="16" y="2"/>
                    </a:lnTo>
                    <a:lnTo>
                      <a:pt x="12" y="4"/>
                    </a:lnTo>
                    <a:lnTo>
                      <a:pt x="0" y="6"/>
                    </a:lnTo>
                    <a:lnTo>
                      <a:pt x="0" y="6"/>
                    </a:lnTo>
                    <a:lnTo>
                      <a:pt x="2" y="4"/>
                    </a:lnTo>
                    <a:lnTo>
                      <a:pt x="8" y="2"/>
                    </a:lnTo>
                    <a:lnTo>
                      <a:pt x="12" y="2"/>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6" name="Freeform 52"/>
              <p:cNvSpPr>
                <a:spLocks/>
              </p:cNvSpPr>
              <p:nvPr userDrawn="1"/>
            </p:nvSpPr>
            <p:spPr bwMode="auto">
              <a:xfrm>
                <a:off x="3909" y="232"/>
                <a:ext cx="2" cy="0"/>
              </a:xfrm>
              <a:custGeom>
                <a:avLst/>
                <a:gdLst/>
                <a:ahLst/>
                <a:cxnLst>
                  <a:cxn ang="0">
                    <a:pos x="14" y="0"/>
                  </a:cxn>
                  <a:cxn ang="0">
                    <a:pos x="14" y="0"/>
                  </a:cxn>
                  <a:cxn ang="0">
                    <a:pos x="10" y="4"/>
                  </a:cxn>
                  <a:cxn ang="0">
                    <a:pos x="10" y="6"/>
                  </a:cxn>
                  <a:cxn ang="0">
                    <a:pos x="12" y="6"/>
                  </a:cxn>
                  <a:cxn ang="0">
                    <a:pos x="12" y="6"/>
                  </a:cxn>
                  <a:cxn ang="0">
                    <a:pos x="10" y="8"/>
                  </a:cxn>
                  <a:cxn ang="0">
                    <a:pos x="8" y="8"/>
                  </a:cxn>
                  <a:cxn ang="0">
                    <a:pos x="4" y="8"/>
                  </a:cxn>
                  <a:cxn ang="0">
                    <a:pos x="0" y="8"/>
                  </a:cxn>
                  <a:cxn ang="0">
                    <a:pos x="0" y="8"/>
                  </a:cxn>
                  <a:cxn ang="0">
                    <a:pos x="2" y="4"/>
                  </a:cxn>
                  <a:cxn ang="0">
                    <a:pos x="6" y="2"/>
                  </a:cxn>
                  <a:cxn ang="0">
                    <a:pos x="10" y="0"/>
                  </a:cxn>
                  <a:cxn ang="0">
                    <a:pos x="14" y="0"/>
                  </a:cxn>
                  <a:cxn ang="0">
                    <a:pos x="14" y="0"/>
                  </a:cxn>
                </a:cxnLst>
                <a:rect l="0" t="0" r="r" b="b"/>
                <a:pathLst>
                  <a:path w="14" h="8">
                    <a:moveTo>
                      <a:pt x="14" y="0"/>
                    </a:moveTo>
                    <a:lnTo>
                      <a:pt x="14" y="0"/>
                    </a:lnTo>
                    <a:lnTo>
                      <a:pt x="10" y="4"/>
                    </a:lnTo>
                    <a:lnTo>
                      <a:pt x="10" y="6"/>
                    </a:lnTo>
                    <a:lnTo>
                      <a:pt x="12" y="6"/>
                    </a:lnTo>
                    <a:lnTo>
                      <a:pt x="12" y="6"/>
                    </a:lnTo>
                    <a:lnTo>
                      <a:pt x="10" y="8"/>
                    </a:lnTo>
                    <a:lnTo>
                      <a:pt x="8" y="8"/>
                    </a:lnTo>
                    <a:lnTo>
                      <a:pt x="4" y="8"/>
                    </a:lnTo>
                    <a:lnTo>
                      <a:pt x="0" y="8"/>
                    </a:lnTo>
                    <a:lnTo>
                      <a:pt x="0" y="8"/>
                    </a:lnTo>
                    <a:lnTo>
                      <a:pt x="2" y="4"/>
                    </a:lnTo>
                    <a:lnTo>
                      <a:pt x="6" y="2"/>
                    </a:lnTo>
                    <a:lnTo>
                      <a:pt x="10" y="0"/>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7" name="Freeform 53"/>
              <p:cNvSpPr>
                <a:spLocks/>
              </p:cNvSpPr>
              <p:nvPr userDrawn="1"/>
            </p:nvSpPr>
            <p:spPr bwMode="auto">
              <a:xfrm>
                <a:off x="4053" y="232"/>
                <a:ext cx="3" cy="0"/>
              </a:xfrm>
              <a:custGeom>
                <a:avLst/>
                <a:gdLst/>
                <a:ahLst/>
                <a:cxnLst>
                  <a:cxn ang="0">
                    <a:pos x="18" y="2"/>
                  </a:cxn>
                  <a:cxn ang="0">
                    <a:pos x="18" y="2"/>
                  </a:cxn>
                  <a:cxn ang="0">
                    <a:pos x="12" y="6"/>
                  </a:cxn>
                  <a:cxn ang="0">
                    <a:pos x="6" y="6"/>
                  </a:cxn>
                  <a:cxn ang="0">
                    <a:pos x="2" y="6"/>
                  </a:cxn>
                  <a:cxn ang="0">
                    <a:pos x="0" y="4"/>
                  </a:cxn>
                  <a:cxn ang="0">
                    <a:pos x="0" y="2"/>
                  </a:cxn>
                  <a:cxn ang="0">
                    <a:pos x="2" y="0"/>
                  </a:cxn>
                  <a:cxn ang="0">
                    <a:pos x="8" y="0"/>
                  </a:cxn>
                  <a:cxn ang="0">
                    <a:pos x="18" y="2"/>
                  </a:cxn>
                  <a:cxn ang="0">
                    <a:pos x="18" y="2"/>
                  </a:cxn>
                </a:cxnLst>
                <a:rect l="0" t="0" r="r" b="b"/>
                <a:pathLst>
                  <a:path w="18" h="6">
                    <a:moveTo>
                      <a:pt x="18" y="2"/>
                    </a:moveTo>
                    <a:lnTo>
                      <a:pt x="18" y="2"/>
                    </a:lnTo>
                    <a:lnTo>
                      <a:pt x="12" y="6"/>
                    </a:lnTo>
                    <a:lnTo>
                      <a:pt x="6" y="6"/>
                    </a:lnTo>
                    <a:lnTo>
                      <a:pt x="2" y="6"/>
                    </a:lnTo>
                    <a:lnTo>
                      <a:pt x="0" y="4"/>
                    </a:lnTo>
                    <a:lnTo>
                      <a:pt x="0" y="2"/>
                    </a:lnTo>
                    <a:lnTo>
                      <a:pt x="2" y="0"/>
                    </a:lnTo>
                    <a:lnTo>
                      <a:pt x="8" y="0"/>
                    </a:lnTo>
                    <a:lnTo>
                      <a:pt x="18" y="2"/>
                    </a:lnTo>
                    <a:lnTo>
                      <a:pt x="1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8" name="Freeform 54"/>
              <p:cNvSpPr>
                <a:spLocks/>
              </p:cNvSpPr>
              <p:nvPr userDrawn="1"/>
            </p:nvSpPr>
            <p:spPr bwMode="auto">
              <a:xfrm>
                <a:off x="3870" y="236"/>
                <a:ext cx="17" cy="5"/>
              </a:xfrm>
              <a:custGeom>
                <a:avLst/>
                <a:gdLst/>
                <a:ahLst/>
                <a:cxnLst>
                  <a:cxn ang="0">
                    <a:pos x="62" y="0"/>
                  </a:cxn>
                  <a:cxn ang="0">
                    <a:pos x="62" y="0"/>
                  </a:cxn>
                  <a:cxn ang="0">
                    <a:pos x="54" y="6"/>
                  </a:cxn>
                  <a:cxn ang="0">
                    <a:pos x="42" y="10"/>
                  </a:cxn>
                  <a:cxn ang="0">
                    <a:pos x="30" y="12"/>
                  </a:cxn>
                  <a:cxn ang="0">
                    <a:pos x="20" y="12"/>
                  </a:cxn>
                  <a:cxn ang="0">
                    <a:pos x="20" y="12"/>
                  </a:cxn>
                  <a:cxn ang="0">
                    <a:pos x="18" y="14"/>
                  </a:cxn>
                  <a:cxn ang="0">
                    <a:pos x="20" y="14"/>
                  </a:cxn>
                  <a:cxn ang="0">
                    <a:pos x="20" y="16"/>
                  </a:cxn>
                  <a:cxn ang="0">
                    <a:pos x="18" y="18"/>
                  </a:cxn>
                  <a:cxn ang="0">
                    <a:pos x="18" y="18"/>
                  </a:cxn>
                  <a:cxn ang="0">
                    <a:pos x="12" y="18"/>
                  </a:cxn>
                  <a:cxn ang="0">
                    <a:pos x="8" y="20"/>
                  </a:cxn>
                  <a:cxn ang="0">
                    <a:pos x="4" y="20"/>
                  </a:cxn>
                  <a:cxn ang="0">
                    <a:pos x="0" y="18"/>
                  </a:cxn>
                  <a:cxn ang="0">
                    <a:pos x="0" y="18"/>
                  </a:cxn>
                  <a:cxn ang="0">
                    <a:pos x="14" y="12"/>
                  </a:cxn>
                  <a:cxn ang="0">
                    <a:pos x="30" y="8"/>
                  </a:cxn>
                  <a:cxn ang="0">
                    <a:pos x="62" y="0"/>
                  </a:cxn>
                  <a:cxn ang="0">
                    <a:pos x="62" y="0"/>
                  </a:cxn>
                </a:cxnLst>
                <a:rect l="0" t="0" r="r" b="b"/>
                <a:pathLst>
                  <a:path w="62" h="20">
                    <a:moveTo>
                      <a:pt x="62" y="0"/>
                    </a:moveTo>
                    <a:lnTo>
                      <a:pt x="62" y="0"/>
                    </a:lnTo>
                    <a:lnTo>
                      <a:pt x="54" y="6"/>
                    </a:lnTo>
                    <a:lnTo>
                      <a:pt x="42" y="10"/>
                    </a:lnTo>
                    <a:lnTo>
                      <a:pt x="30" y="12"/>
                    </a:lnTo>
                    <a:lnTo>
                      <a:pt x="20" y="12"/>
                    </a:lnTo>
                    <a:lnTo>
                      <a:pt x="20" y="12"/>
                    </a:lnTo>
                    <a:lnTo>
                      <a:pt x="18" y="14"/>
                    </a:lnTo>
                    <a:lnTo>
                      <a:pt x="20" y="14"/>
                    </a:lnTo>
                    <a:lnTo>
                      <a:pt x="20" y="16"/>
                    </a:lnTo>
                    <a:lnTo>
                      <a:pt x="18" y="18"/>
                    </a:lnTo>
                    <a:lnTo>
                      <a:pt x="18" y="18"/>
                    </a:lnTo>
                    <a:lnTo>
                      <a:pt x="12" y="18"/>
                    </a:lnTo>
                    <a:lnTo>
                      <a:pt x="8" y="20"/>
                    </a:lnTo>
                    <a:lnTo>
                      <a:pt x="4" y="20"/>
                    </a:lnTo>
                    <a:lnTo>
                      <a:pt x="0" y="18"/>
                    </a:lnTo>
                    <a:lnTo>
                      <a:pt x="0" y="18"/>
                    </a:lnTo>
                    <a:lnTo>
                      <a:pt x="14" y="12"/>
                    </a:lnTo>
                    <a:lnTo>
                      <a:pt x="30" y="8"/>
                    </a:lnTo>
                    <a:lnTo>
                      <a:pt x="62" y="0"/>
                    </a:lnTo>
                    <a:lnTo>
                      <a:pt x="6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49" name="Freeform 55"/>
              <p:cNvSpPr>
                <a:spLocks/>
              </p:cNvSpPr>
              <p:nvPr userDrawn="1"/>
            </p:nvSpPr>
            <p:spPr bwMode="auto">
              <a:xfrm>
                <a:off x="3862" y="236"/>
                <a:ext cx="2" cy="1"/>
              </a:xfrm>
              <a:custGeom>
                <a:avLst/>
                <a:gdLst/>
                <a:ahLst/>
                <a:cxnLst>
                  <a:cxn ang="0">
                    <a:pos x="18" y="0"/>
                  </a:cxn>
                  <a:cxn ang="0">
                    <a:pos x="18" y="0"/>
                  </a:cxn>
                  <a:cxn ang="0">
                    <a:pos x="10" y="4"/>
                  </a:cxn>
                  <a:cxn ang="0">
                    <a:pos x="0" y="4"/>
                  </a:cxn>
                  <a:cxn ang="0">
                    <a:pos x="0" y="4"/>
                  </a:cxn>
                  <a:cxn ang="0">
                    <a:pos x="4" y="2"/>
                  </a:cxn>
                  <a:cxn ang="0">
                    <a:pos x="8" y="2"/>
                  </a:cxn>
                  <a:cxn ang="0">
                    <a:pos x="18" y="0"/>
                  </a:cxn>
                  <a:cxn ang="0">
                    <a:pos x="18" y="0"/>
                  </a:cxn>
                </a:cxnLst>
                <a:rect l="0" t="0" r="r" b="b"/>
                <a:pathLst>
                  <a:path w="18" h="4">
                    <a:moveTo>
                      <a:pt x="18" y="0"/>
                    </a:moveTo>
                    <a:lnTo>
                      <a:pt x="18" y="0"/>
                    </a:lnTo>
                    <a:lnTo>
                      <a:pt x="10" y="4"/>
                    </a:lnTo>
                    <a:lnTo>
                      <a:pt x="0" y="4"/>
                    </a:lnTo>
                    <a:lnTo>
                      <a:pt x="0" y="4"/>
                    </a:lnTo>
                    <a:lnTo>
                      <a:pt x="4" y="2"/>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0" name="Freeform 56"/>
              <p:cNvSpPr>
                <a:spLocks/>
              </p:cNvSpPr>
              <p:nvPr userDrawn="1"/>
            </p:nvSpPr>
            <p:spPr bwMode="auto">
              <a:xfrm>
                <a:off x="3894" y="238"/>
                <a:ext cx="3" cy="0"/>
              </a:xfrm>
              <a:custGeom>
                <a:avLst/>
                <a:gdLst/>
                <a:ahLst/>
                <a:cxnLst>
                  <a:cxn ang="0">
                    <a:pos x="0" y="2"/>
                  </a:cxn>
                  <a:cxn ang="0">
                    <a:pos x="0" y="2"/>
                  </a:cxn>
                  <a:cxn ang="0">
                    <a:pos x="8" y="0"/>
                  </a:cxn>
                  <a:cxn ang="0">
                    <a:pos x="10" y="0"/>
                  </a:cxn>
                  <a:cxn ang="0">
                    <a:pos x="8" y="2"/>
                  </a:cxn>
                  <a:cxn ang="0">
                    <a:pos x="4" y="4"/>
                  </a:cxn>
                  <a:cxn ang="0">
                    <a:pos x="2" y="4"/>
                  </a:cxn>
                  <a:cxn ang="0">
                    <a:pos x="0" y="2"/>
                  </a:cxn>
                  <a:cxn ang="0">
                    <a:pos x="0" y="2"/>
                  </a:cxn>
                </a:cxnLst>
                <a:rect l="0" t="0" r="r" b="b"/>
                <a:pathLst>
                  <a:path w="10" h="4">
                    <a:moveTo>
                      <a:pt x="0" y="2"/>
                    </a:moveTo>
                    <a:lnTo>
                      <a:pt x="0" y="2"/>
                    </a:lnTo>
                    <a:lnTo>
                      <a:pt x="8" y="0"/>
                    </a:lnTo>
                    <a:lnTo>
                      <a:pt x="10" y="0"/>
                    </a:lnTo>
                    <a:lnTo>
                      <a:pt x="8" y="2"/>
                    </a:lnTo>
                    <a:lnTo>
                      <a:pt x="4" y="4"/>
                    </a:lnTo>
                    <a:lnTo>
                      <a:pt x="2" y="4"/>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1" name="Freeform 57"/>
              <p:cNvSpPr>
                <a:spLocks/>
              </p:cNvSpPr>
              <p:nvPr userDrawn="1"/>
            </p:nvSpPr>
            <p:spPr bwMode="auto">
              <a:xfrm>
                <a:off x="3833" y="241"/>
                <a:ext cx="6" cy="1"/>
              </a:xfrm>
              <a:custGeom>
                <a:avLst/>
                <a:gdLst/>
                <a:ahLst/>
                <a:cxnLst>
                  <a:cxn ang="0">
                    <a:pos x="20" y="0"/>
                  </a:cxn>
                  <a:cxn ang="0">
                    <a:pos x="20" y="0"/>
                  </a:cxn>
                  <a:cxn ang="0">
                    <a:pos x="12" y="2"/>
                  </a:cxn>
                  <a:cxn ang="0">
                    <a:pos x="0" y="4"/>
                  </a:cxn>
                  <a:cxn ang="0">
                    <a:pos x="0" y="4"/>
                  </a:cxn>
                  <a:cxn ang="0">
                    <a:pos x="2" y="2"/>
                  </a:cxn>
                  <a:cxn ang="0">
                    <a:pos x="2" y="0"/>
                  </a:cxn>
                  <a:cxn ang="0">
                    <a:pos x="8" y="0"/>
                  </a:cxn>
                  <a:cxn ang="0">
                    <a:pos x="14" y="0"/>
                  </a:cxn>
                  <a:cxn ang="0">
                    <a:pos x="20" y="0"/>
                  </a:cxn>
                  <a:cxn ang="0">
                    <a:pos x="20" y="0"/>
                  </a:cxn>
                </a:cxnLst>
                <a:rect l="0" t="0" r="r" b="b"/>
                <a:pathLst>
                  <a:path w="20" h="4">
                    <a:moveTo>
                      <a:pt x="20" y="0"/>
                    </a:moveTo>
                    <a:lnTo>
                      <a:pt x="20" y="0"/>
                    </a:lnTo>
                    <a:lnTo>
                      <a:pt x="12" y="2"/>
                    </a:lnTo>
                    <a:lnTo>
                      <a:pt x="0" y="4"/>
                    </a:lnTo>
                    <a:lnTo>
                      <a:pt x="0" y="4"/>
                    </a:lnTo>
                    <a:lnTo>
                      <a:pt x="2" y="2"/>
                    </a:lnTo>
                    <a:lnTo>
                      <a:pt x="2" y="0"/>
                    </a:lnTo>
                    <a:lnTo>
                      <a:pt x="8" y="0"/>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2" name="Freeform 58"/>
              <p:cNvSpPr>
                <a:spLocks/>
              </p:cNvSpPr>
              <p:nvPr userDrawn="1"/>
            </p:nvSpPr>
            <p:spPr bwMode="auto">
              <a:xfrm>
                <a:off x="3870" y="242"/>
                <a:ext cx="6" cy="1"/>
              </a:xfrm>
              <a:custGeom>
                <a:avLst/>
                <a:gdLst/>
                <a:ahLst/>
                <a:cxnLst>
                  <a:cxn ang="0">
                    <a:pos x="18" y="0"/>
                  </a:cxn>
                  <a:cxn ang="0">
                    <a:pos x="18" y="0"/>
                  </a:cxn>
                  <a:cxn ang="0">
                    <a:pos x="14" y="2"/>
                  </a:cxn>
                  <a:cxn ang="0">
                    <a:pos x="10" y="4"/>
                  </a:cxn>
                  <a:cxn ang="0">
                    <a:pos x="0" y="6"/>
                  </a:cxn>
                  <a:cxn ang="0">
                    <a:pos x="0" y="6"/>
                  </a:cxn>
                  <a:cxn ang="0">
                    <a:pos x="4" y="2"/>
                  </a:cxn>
                  <a:cxn ang="0">
                    <a:pos x="8" y="2"/>
                  </a:cxn>
                  <a:cxn ang="0">
                    <a:pos x="18" y="0"/>
                  </a:cxn>
                  <a:cxn ang="0">
                    <a:pos x="18" y="0"/>
                  </a:cxn>
                </a:cxnLst>
                <a:rect l="0" t="0" r="r" b="b"/>
                <a:pathLst>
                  <a:path w="18" h="6">
                    <a:moveTo>
                      <a:pt x="18" y="0"/>
                    </a:moveTo>
                    <a:lnTo>
                      <a:pt x="18" y="0"/>
                    </a:lnTo>
                    <a:lnTo>
                      <a:pt x="14" y="2"/>
                    </a:lnTo>
                    <a:lnTo>
                      <a:pt x="10" y="4"/>
                    </a:lnTo>
                    <a:lnTo>
                      <a:pt x="0" y="6"/>
                    </a:lnTo>
                    <a:lnTo>
                      <a:pt x="0" y="6"/>
                    </a:lnTo>
                    <a:lnTo>
                      <a:pt x="4" y="2"/>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3" name="Freeform 59"/>
              <p:cNvSpPr>
                <a:spLocks/>
              </p:cNvSpPr>
              <p:nvPr userDrawn="1"/>
            </p:nvSpPr>
            <p:spPr bwMode="auto">
              <a:xfrm>
                <a:off x="3833" y="243"/>
                <a:ext cx="14" cy="5"/>
              </a:xfrm>
              <a:custGeom>
                <a:avLst/>
                <a:gdLst/>
                <a:ahLst/>
                <a:cxnLst>
                  <a:cxn ang="0">
                    <a:pos x="52" y="0"/>
                  </a:cxn>
                  <a:cxn ang="0">
                    <a:pos x="52" y="0"/>
                  </a:cxn>
                  <a:cxn ang="0">
                    <a:pos x="42" y="6"/>
                  </a:cxn>
                  <a:cxn ang="0">
                    <a:pos x="30" y="10"/>
                  </a:cxn>
                  <a:cxn ang="0">
                    <a:pos x="16" y="12"/>
                  </a:cxn>
                  <a:cxn ang="0">
                    <a:pos x="0" y="12"/>
                  </a:cxn>
                  <a:cxn ang="0">
                    <a:pos x="0" y="12"/>
                  </a:cxn>
                  <a:cxn ang="0">
                    <a:pos x="6" y="8"/>
                  </a:cxn>
                  <a:cxn ang="0">
                    <a:pos x="10" y="4"/>
                  </a:cxn>
                  <a:cxn ang="0">
                    <a:pos x="24" y="2"/>
                  </a:cxn>
                  <a:cxn ang="0">
                    <a:pos x="52" y="0"/>
                  </a:cxn>
                  <a:cxn ang="0">
                    <a:pos x="52" y="0"/>
                  </a:cxn>
                </a:cxnLst>
                <a:rect l="0" t="0" r="r" b="b"/>
                <a:pathLst>
                  <a:path w="52" h="12">
                    <a:moveTo>
                      <a:pt x="52" y="0"/>
                    </a:moveTo>
                    <a:lnTo>
                      <a:pt x="52" y="0"/>
                    </a:lnTo>
                    <a:lnTo>
                      <a:pt x="42" y="6"/>
                    </a:lnTo>
                    <a:lnTo>
                      <a:pt x="30" y="10"/>
                    </a:lnTo>
                    <a:lnTo>
                      <a:pt x="16" y="12"/>
                    </a:lnTo>
                    <a:lnTo>
                      <a:pt x="0" y="12"/>
                    </a:lnTo>
                    <a:lnTo>
                      <a:pt x="0" y="12"/>
                    </a:lnTo>
                    <a:lnTo>
                      <a:pt x="6" y="8"/>
                    </a:lnTo>
                    <a:lnTo>
                      <a:pt x="10" y="4"/>
                    </a:lnTo>
                    <a:lnTo>
                      <a:pt x="24" y="2"/>
                    </a:lnTo>
                    <a:lnTo>
                      <a:pt x="52" y="0"/>
                    </a:lnTo>
                    <a:lnTo>
                      <a:pt x="5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4" name="Freeform 60"/>
              <p:cNvSpPr>
                <a:spLocks/>
              </p:cNvSpPr>
              <p:nvPr userDrawn="1"/>
            </p:nvSpPr>
            <p:spPr bwMode="auto">
              <a:xfrm>
                <a:off x="3753" y="260"/>
                <a:ext cx="4" cy="0"/>
              </a:xfrm>
              <a:custGeom>
                <a:avLst/>
                <a:gdLst/>
                <a:ahLst/>
                <a:cxnLst>
                  <a:cxn ang="0">
                    <a:pos x="16" y="0"/>
                  </a:cxn>
                  <a:cxn ang="0">
                    <a:pos x="16" y="0"/>
                  </a:cxn>
                  <a:cxn ang="0">
                    <a:pos x="14" y="2"/>
                  </a:cxn>
                  <a:cxn ang="0">
                    <a:pos x="10" y="4"/>
                  </a:cxn>
                  <a:cxn ang="0">
                    <a:pos x="0" y="4"/>
                  </a:cxn>
                  <a:cxn ang="0">
                    <a:pos x="0" y="4"/>
                  </a:cxn>
                  <a:cxn ang="0">
                    <a:pos x="2" y="2"/>
                  </a:cxn>
                  <a:cxn ang="0">
                    <a:pos x="6" y="0"/>
                  </a:cxn>
                  <a:cxn ang="0">
                    <a:pos x="16" y="0"/>
                  </a:cxn>
                  <a:cxn ang="0">
                    <a:pos x="16" y="0"/>
                  </a:cxn>
                </a:cxnLst>
                <a:rect l="0" t="0" r="r" b="b"/>
                <a:pathLst>
                  <a:path w="16" h="4">
                    <a:moveTo>
                      <a:pt x="16" y="0"/>
                    </a:moveTo>
                    <a:lnTo>
                      <a:pt x="16" y="0"/>
                    </a:lnTo>
                    <a:lnTo>
                      <a:pt x="14" y="2"/>
                    </a:lnTo>
                    <a:lnTo>
                      <a:pt x="10" y="4"/>
                    </a:lnTo>
                    <a:lnTo>
                      <a:pt x="0" y="4"/>
                    </a:lnTo>
                    <a:lnTo>
                      <a:pt x="0" y="4"/>
                    </a:lnTo>
                    <a:lnTo>
                      <a:pt x="2" y="2"/>
                    </a:lnTo>
                    <a:lnTo>
                      <a:pt x="6" y="0"/>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5" name="Freeform 61"/>
              <p:cNvSpPr>
                <a:spLocks/>
              </p:cNvSpPr>
              <p:nvPr userDrawn="1"/>
            </p:nvSpPr>
            <p:spPr bwMode="auto">
              <a:xfrm>
                <a:off x="3724" y="264"/>
                <a:ext cx="3" cy="2"/>
              </a:xfrm>
              <a:custGeom>
                <a:avLst/>
                <a:gdLst/>
                <a:ahLst/>
                <a:cxnLst>
                  <a:cxn ang="0">
                    <a:pos x="18" y="0"/>
                  </a:cxn>
                  <a:cxn ang="0">
                    <a:pos x="18" y="0"/>
                  </a:cxn>
                  <a:cxn ang="0">
                    <a:pos x="14" y="4"/>
                  </a:cxn>
                  <a:cxn ang="0">
                    <a:pos x="10" y="6"/>
                  </a:cxn>
                  <a:cxn ang="0">
                    <a:pos x="0" y="8"/>
                  </a:cxn>
                  <a:cxn ang="0">
                    <a:pos x="0" y="8"/>
                  </a:cxn>
                  <a:cxn ang="0">
                    <a:pos x="2" y="4"/>
                  </a:cxn>
                  <a:cxn ang="0">
                    <a:pos x="6" y="2"/>
                  </a:cxn>
                  <a:cxn ang="0">
                    <a:pos x="18" y="0"/>
                  </a:cxn>
                  <a:cxn ang="0">
                    <a:pos x="18" y="0"/>
                  </a:cxn>
                </a:cxnLst>
                <a:rect l="0" t="0" r="r" b="b"/>
                <a:pathLst>
                  <a:path w="18" h="8">
                    <a:moveTo>
                      <a:pt x="18" y="0"/>
                    </a:moveTo>
                    <a:lnTo>
                      <a:pt x="18" y="0"/>
                    </a:lnTo>
                    <a:lnTo>
                      <a:pt x="14" y="4"/>
                    </a:lnTo>
                    <a:lnTo>
                      <a:pt x="10" y="6"/>
                    </a:lnTo>
                    <a:lnTo>
                      <a:pt x="0" y="8"/>
                    </a:lnTo>
                    <a:lnTo>
                      <a:pt x="0" y="8"/>
                    </a:lnTo>
                    <a:lnTo>
                      <a:pt x="2" y="4"/>
                    </a:lnTo>
                    <a:lnTo>
                      <a:pt x="6"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6" name="Freeform 62"/>
              <p:cNvSpPr>
                <a:spLocks/>
              </p:cNvSpPr>
              <p:nvPr userDrawn="1"/>
            </p:nvSpPr>
            <p:spPr bwMode="auto">
              <a:xfrm>
                <a:off x="3779" y="280"/>
                <a:ext cx="2" cy="1"/>
              </a:xfrm>
              <a:custGeom>
                <a:avLst/>
                <a:gdLst/>
                <a:ahLst/>
                <a:cxnLst>
                  <a:cxn ang="0">
                    <a:pos x="12" y="0"/>
                  </a:cxn>
                  <a:cxn ang="0">
                    <a:pos x="12" y="0"/>
                  </a:cxn>
                  <a:cxn ang="0">
                    <a:pos x="8" y="2"/>
                  </a:cxn>
                  <a:cxn ang="0">
                    <a:pos x="0" y="4"/>
                  </a:cxn>
                  <a:cxn ang="0">
                    <a:pos x="0" y="4"/>
                  </a:cxn>
                  <a:cxn ang="0">
                    <a:pos x="0" y="2"/>
                  </a:cxn>
                  <a:cxn ang="0">
                    <a:pos x="0" y="0"/>
                  </a:cxn>
                  <a:cxn ang="0">
                    <a:pos x="4" y="0"/>
                  </a:cxn>
                  <a:cxn ang="0">
                    <a:pos x="12" y="0"/>
                  </a:cxn>
                  <a:cxn ang="0">
                    <a:pos x="12" y="0"/>
                  </a:cxn>
                </a:cxnLst>
                <a:rect l="0" t="0" r="r" b="b"/>
                <a:pathLst>
                  <a:path w="12" h="4">
                    <a:moveTo>
                      <a:pt x="12" y="0"/>
                    </a:moveTo>
                    <a:lnTo>
                      <a:pt x="12" y="0"/>
                    </a:lnTo>
                    <a:lnTo>
                      <a:pt x="8" y="2"/>
                    </a:lnTo>
                    <a:lnTo>
                      <a:pt x="0" y="4"/>
                    </a:lnTo>
                    <a:lnTo>
                      <a:pt x="0" y="4"/>
                    </a:lnTo>
                    <a:lnTo>
                      <a:pt x="0" y="2"/>
                    </a:lnTo>
                    <a:lnTo>
                      <a:pt x="0" y="0"/>
                    </a:lnTo>
                    <a:lnTo>
                      <a:pt x="4"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7" name="Freeform 63"/>
              <p:cNvSpPr>
                <a:spLocks/>
              </p:cNvSpPr>
              <p:nvPr userDrawn="1"/>
            </p:nvSpPr>
            <p:spPr bwMode="auto">
              <a:xfrm>
                <a:off x="3776" y="283"/>
                <a:ext cx="5" cy="0"/>
              </a:xfrm>
              <a:custGeom>
                <a:avLst/>
                <a:gdLst/>
                <a:ahLst/>
                <a:cxnLst>
                  <a:cxn ang="0">
                    <a:pos x="18" y="0"/>
                  </a:cxn>
                  <a:cxn ang="0">
                    <a:pos x="18" y="0"/>
                  </a:cxn>
                  <a:cxn ang="0">
                    <a:pos x="16" y="2"/>
                  </a:cxn>
                  <a:cxn ang="0">
                    <a:pos x="14" y="2"/>
                  </a:cxn>
                  <a:cxn ang="0">
                    <a:pos x="10" y="4"/>
                  </a:cxn>
                  <a:cxn ang="0">
                    <a:pos x="4" y="4"/>
                  </a:cxn>
                  <a:cxn ang="0">
                    <a:pos x="2" y="6"/>
                  </a:cxn>
                  <a:cxn ang="0">
                    <a:pos x="2" y="8"/>
                  </a:cxn>
                  <a:cxn ang="0">
                    <a:pos x="2" y="8"/>
                  </a:cxn>
                  <a:cxn ang="0">
                    <a:pos x="0" y="6"/>
                  </a:cxn>
                  <a:cxn ang="0">
                    <a:pos x="2" y="4"/>
                  </a:cxn>
                  <a:cxn ang="0">
                    <a:pos x="6" y="2"/>
                  </a:cxn>
                  <a:cxn ang="0">
                    <a:pos x="18" y="0"/>
                  </a:cxn>
                  <a:cxn ang="0">
                    <a:pos x="18" y="0"/>
                  </a:cxn>
                </a:cxnLst>
                <a:rect l="0" t="0" r="r" b="b"/>
                <a:pathLst>
                  <a:path w="18" h="8">
                    <a:moveTo>
                      <a:pt x="18" y="0"/>
                    </a:moveTo>
                    <a:lnTo>
                      <a:pt x="18" y="0"/>
                    </a:lnTo>
                    <a:lnTo>
                      <a:pt x="16" y="2"/>
                    </a:lnTo>
                    <a:lnTo>
                      <a:pt x="14" y="2"/>
                    </a:lnTo>
                    <a:lnTo>
                      <a:pt x="10" y="4"/>
                    </a:lnTo>
                    <a:lnTo>
                      <a:pt x="4" y="4"/>
                    </a:lnTo>
                    <a:lnTo>
                      <a:pt x="2" y="6"/>
                    </a:lnTo>
                    <a:lnTo>
                      <a:pt x="2" y="8"/>
                    </a:lnTo>
                    <a:lnTo>
                      <a:pt x="2" y="8"/>
                    </a:lnTo>
                    <a:lnTo>
                      <a:pt x="0" y="6"/>
                    </a:lnTo>
                    <a:lnTo>
                      <a:pt x="2" y="4"/>
                    </a:lnTo>
                    <a:lnTo>
                      <a:pt x="6"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8" name="Freeform 64"/>
              <p:cNvSpPr>
                <a:spLocks/>
              </p:cNvSpPr>
              <p:nvPr userDrawn="1"/>
            </p:nvSpPr>
            <p:spPr bwMode="auto">
              <a:xfrm>
                <a:off x="3769" y="288"/>
                <a:ext cx="5" cy="0"/>
              </a:xfrm>
              <a:custGeom>
                <a:avLst/>
                <a:gdLst/>
                <a:ahLst/>
                <a:cxnLst>
                  <a:cxn ang="0">
                    <a:pos x="18" y="0"/>
                  </a:cxn>
                  <a:cxn ang="0">
                    <a:pos x="18" y="0"/>
                  </a:cxn>
                  <a:cxn ang="0">
                    <a:pos x="16" y="4"/>
                  </a:cxn>
                  <a:cxn ang="0">
                    <a:pos x="12" y="6"/>
                  </a:cxn>
                  <a:cxn ang="0">
                    <a:pos x="0" y="10"/>
                  </a:cxn>
                  <a:cxn ang="0">
                    <a:pos x="0" y="10"/>
                  </a:cxn>
                  <a:cxn ang="0">
                    <a:pos x="4" y="6"/>
                  </a:cxn>
                  <a:cxn ang="0">
                    <a:pos x="8" y="4"/>
                  </a:cxn>
                  <a:cxn ang="0">
                    <a:pos x="18" y="0"/>
                  </a:cxn>
                  <a:cxn ang="0">
                    <a:pos x="18" y="0"/>
                  </a:cxn>
                </a:cxnLst>
                <a:rect l="0" t="0" r="r" b="b"/>
                <a:pathLst>
                  <a:path w="18" h="10">
                    <a:moveTo>
                      <a:pt x="18" y="0"/>
                    </a:moveTo>
                    <a:lnTo>
                      <a:pt x="18" y="0"/>
                    </a:lnTo>
                    <a:lnTo>
                      <a:pt x="16" y="4"/>
                    </a:lnTo>
                    <a:lnTo>
                      <a:pt x="12" y="6"/>
                    </a:lnTo>
                    <a:lnTo>
                      <a:pt x="0" y="10"/>
                    </a:lnTo>
                    <a:lnTo>
                      <a:pt x="0" y="10"/>
                    </a:lnTo>
                    <a:lnTo>
                      <a:pt x="4" y="6"/>
                    </a:lnTo>
                    <a:lnTo>
                      <a:pt x="8" y="4"/>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59" name="Freeform 65"/>
              <p:cNvSpPr>
                <a:spLocks/>
              </p:cNvSpPr>
              <p:nvPr userDrawn="1"/>
            </p:nvSpPr>
            <p:spPr bwMode="auto">
              <a:xfrm>
                <a:off x="3914" y="288"/>
                <a:ext cx="6" cy="6"/>
              </a:xfrm>
              <a:custGeom>
                <a:avLst/>
                <a:gdLst/>
                <a:ahLst/>
                <a:cxnLst>
                  <a:cxn ang="0">
                    <a:pos x="6" y="0"/>
                  </a:cxn>
                  <a:cxn ang="0">
                    <a:pos x="6" y="0"/>
                  </a:cxn>
                  <a:cxn ang="0">
                    <a:pos x="14" y="0"/>
                  </a:cxn>
                  <a:cxn ang="0">
                    <a:pos x="18" y="0"/>
                  </a:cxn>
                  <a:cxn ang="0">
                    <a:pos x="24" y="4"/>
                  </a:cxn>
                  <a:cxn ang="0">
                    <a:pos x="24" y="4"/>
                  </a:cxn>
                  <a:cxn ang="0">
                    <a:pos x="22" y="8"/>
                  </a:cxn>
                  <a:cxn ang="0">
                    <a:pos x="22" y="14"/>
                  </a:cxn>
                  <a:cxn ang="0">
                    <a:pos x="22" y="14"/>
                  </a:cxn>
                  <a:cxn ang="0">
                    <a:pos x="18" y="12"/>
                  </a:cxn>
                  <a:cxn ang="0">
                    <a:pos x="16" y="12"/>
                  </a:cxn>
                  <a:cxn ang="0">
                    <a:pos x="16" y="12"/>
                  </a:cxn>
                  <a:cxn ang="0">
                    <a:pos x="16" y="18"/>
                  </a:cxn>
                  <a:cxn ang="0">
                    <a:pos x="14" y="20"/>
                  </a:cxn>
                  <a:cxn ang="0">
                    <a:pos x="12" y="22"/>
                  </a:cxn>
                  <a:cxn ang="0">
                    <a:pos x="14" y="28"/>
                  </a:cxn>
                  <a:cxn ang="0">
                    <a:pos x="14" y="28"/>
                  </a:cxn>
                  <a:cxn ang="0">
                    <a:pos x="10" y="26"/>
                  </a:cxn>
                  <a:cxn ang="0">
                    <a:pos x="6" y="22"/>
                  </a:cxn>
                  <a:cxn ang="0">
                    <a:pos x="4" y="18"/>
                  </a:cxn>
                  <a:cxn ang="0">
                    <a:pos x="0" y="14"/>
                  </a:cxn>
                  <a:cxn ang="0">
                    <a:pos x="0" y="14"/>
                  </a:cxn>
                  <a:cxn ang="0">
                    <a:pos x="2" y="6"/>
                  </a:cxn>
                  <a:cxn ang="0">
                    <a:pos x="6" y="0"/>
                  </a:cxn>
                  <a:cxn ang="0">
                    <a:pos x="6" y="0"/>
                  </a:cxn>
                </a:cxnLst>
                <a:rect l="0" t="0" r="r" b="b"/>
                <a:pathLst>
                  <a:path w="24" h="28">
                    <a:moveTo>
                      <a:pt x="6" y="0"/>
                    </a:moveTo>
                    <a:lnTo>
                      <a:pt x="6" y="0"/>
                    </a:lnTo>
                    <a:lnTo>
                      <a:pt x="14" y="0"/>
                    </a:lnTo>
                    <a:lnTo>
                      <a:pt x="18" y="0"/>
                    </a:lnTo>
                    <a:lnTo>
                      <a:pt x="24" y="4"/>
                    </a:lnTo>
                    <a:lnTo>
                      <a:pt x="24" y="4"/>
                    </a:lnTo>
                    <a:lnTo>
                      <a:pt x="22" y="8"/>
                    </a:lnTo>
                    <a:lnTo>
                      <a:pt x="22" y="14"/>
                    </a:lnTo>
                    <a:lnTo>
                      <a:pt x="22" y="14"/>
                    </a:lnTo>
                    <a:lnTo>
                      <a:pt x="18" y="12"/>
                    </a:lnTo>
                    <a:lnTo>
                      <a:pt x="16" y="12"/>
                    </a:lnTo>
                    <a:lnTo>
                      <a:pt x="16" y="12"/>
                    </a:lnTo>
                    <a:lnTo>
                      <a:pt x="16" y="18"/>
                    </a:lnTo>
                    <a:lnTo>
                      <a:pt x="14" y="20"/>
                    </a:lnTo>
                    <a:lnTo>
                      <a:pt x="12" y="22"/>
                    </a:lnTo>
                    <a:lnTo>
                      <a:pt x="14" y="28"/>
                    </a:lnTo>
                    <a:lnTo>
                      <a:pt x="14" y="28"/>
                    </a:lnTo>
                    <a:lnTo>
                      <a:pt x="10" y="26"/>
                    </a:lnTo>
                    <a:lnTo>
                      <a:pt x="6" y="22"/>
                    </a:lnTo>
                    <a:lnTo>
                      <a:pt x="4" y="18"/>
                    </a:lnTo>
                    <a:lnTo>
                      <a:pt x="0" y="14"/>
                    </a:lnTo>
                    <a:lnTo>
                      <a:pt x="0" y="14"/>
                    </a:lnTo>
                    <a:lnTo>
                      <a:pt x="2" y="6"/>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0" name="Freeform 66"/>
              <p:cNvSpPr>
                <a:spLocks/>
              </p:cNvSpPr>
              <p:nvPr userDrawn="1"/>
            </p:nvSpPr>
            <p:spPr bwMode="auto">
              <a:xfrm>
                <a:off x="3713" y="288"/>
                <a:ext cx="3" cy="6"/>
              </a:xfrm>
              <a:custGeom>
                <a:avLst/>
                <a:gdLst/>
                <a:ahLst/>
                <a:cxnLst>
                  <a:cxn ang="0">
                    <a:pos x="20" y="0"/>
                  </a:cxn>
                  <a:cxn ang="0">
                    <a:pos x="20" y="0"/>
                  </a:cxn>
                  <a:cxn ang="0">
                    <a:pos x="16" y="4"/>
                  </a:cxn>
                  <a:cxn ang="0">
                    <a:pos x="12" y="8"/>
                  </a:cxn>
                  <a:cxn ang="0">
                    <a:pos x="0" y="14"/>
                  </a:cxn>
                  <a:cxn ang="0">
                    <a:pos x="0" y="14"/>
                  </a:cxn>
                  <a:cxn ang="0">
                    <a:pos x="4" y="8"/>
                  </a:cxn>
                  <a:cxn ang="0">
                    <a:pos x="8" y="4"/>
                  </a:cxn>
                  <a:cxn ang="0">
                    <a:pos x="20" y="0"/>
                  </a:cxn>
                  <a:cxn ang="0">
                    <a:pos x="20" y="0"/>
                  </a:cxn>
                </a:cxnLst>
                <a:rect l="0" t="0" r="r" b="b"/>
                <a:pathLst>
                  <a:path w="20" h="14">
                    <a:moveTo>
                      <a:pt x="20" y="0"/>
                    </a:moveTo>
                    <a:lnTo>
                      <a:pt x="20" y="0"/>
                    </a:lnTo>
                    <a:lnTo>
                      <a:pt x="16" y="4"/>
                    </a:lnTo>
                    <a:lnTo>
                      <a:pt x="12" y="8"/>
                    </a:lnTo>
                    <a:lnTo>
                      <a:pt x="0" y="14"/>
                    </a:lnTo>
                    <a:lnTo>
                      <a:pt x="0" y="14"/>
                    </a:lnTo>
                    <a:lnTo>
                      <a:pt x="4" y="8"/>
                    </a:lnTo>
                    <a:lnTo>
                      <a:pt x="8" y="4"/>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1" name="Freeform 67"/>
              <p:cNvSpPr>
                <a:spLocks/>
              </p:cNvSpPr>
              <p:nvPr userDrawn="1"/>
            </p:nvSpPr>
            <p:spPr bwMode="auto">
              <a:xfrm>
                <a:off x="3825" y="294"/>
                <a:ext cx="10" cy="11"/>
              </a:xfrm>
              <a:custGeom>
                <a:avLst/>
                <a:gdLst/>
                <a:ahLst/>
                <a:cxnLst>
                  <a:cxn ang="0">
                    <a:pos x="34" y="0"/>
                  </a:cxn>
                  <a:cxn ang="0">
                    <a:pos x="34" y="0"/>
                  </a:cxn>
                  <a:cxn ang="0">
                    <a:pos x="40" y="4"/>
                  </a:cxn>
                  <a:cxn ang="0">
                    <a:pos x="42" y="10"/>
                  </a:cxn>
                  <a:cxn ang="0">
                    <a:pos x="40" y="18"/>
                  </a:cxn>
                  <a:cxn ang="0">
                    <a:pos x="34" y="24"/>
                  </a:cxn>
                  <a:cxn ang="0">
                    <a:pos x="28" y="30"/>
                  </a:cxn>
                  <a:cxn ang="0">
                    <a:pos x="20" y="34"/>
                  </a:cxn>
                  <a:cxn ang="0">
                    <a:pos x="12" y="36"/>
                  </a:cxn>
                  <a:cxn ang="0">
                    <a:pos x="4" y="36"/>
                  </a:cxn>
                  <a:cxn ang="0">
                    <a:pos x="4" y="36"/>
                  </a:cxn>
                  <a:cxn ang="0">
                    <a:pos x="2" y="36"/>
                  </a:cxn>
                  <a:cxn ang="0">
                    <a:pos x="2" y="34"/>
                  </a:cxn>
                  <a:cxn ang="0">
                    <a:pos x="2" y="34"/>
                  </a:cxn>
                  <a:cxn ang="0">
                    <a:pos x="2" y="32"/>
                  </a:cxn>
                  <a:cxn ang="0">
                    <a:pos x="0" y="32"/>
                  </a:cxn>
                  <a:cxn ang="0">
                    <a:pos x="0" y="32"/>
                  </a:cxn>
                  <a:cxn ang="0">
                    <a:pos x="2" y="30"/>
                  </a:cxn>
                  <a:cxn ang="0">
                    <a:pos x="4" y="28"/>
                  </a:cxn>
                  <a:cxn ang="0">
                    <a:pos x="10" y="30"/>
                  </a:cxn>
                  <a:cxn ang="0">
                    <a:pos x="10" y="30"/>
                  </a:cxn>
                  <a:cxn ang="0">
                    <a:pos x="8" y="26"/>
                  </a:cxn>
                  <a:cxn ang="0">
                    <a:pos x="6" y="22"/>
                  </a:cxn>
                  <a:cxn ang="0">
                    <a:pos x="6" y="22"/>
                  </a:cxn>
                  <a:cxn ang="0">
                    <a:pos x="20" y="12"/>
                  </a:cxn>
                  <a:cxn ang="0">
                    <a:pos x="26" y="8"/>
                  </a:cxn>
                  <a:cxn ang="0">
                    <a:pos x="36" y="6"/>
                  </a:cxn>
                  <a:cxn ang="0">
                    <a:pos x="36" y="6"/>
                  </a:cxn>
                  <a:cxn ang="0">
                    <a:pos x="36" y="2"/>
                  </a:cxn>
                  <a:cxn ang="0">
                    <a:pos x="34" y="0"/>
                  </a:cxn>
                  <a:cxn ang="0">
                    <a:pos x="34" y="0"/>
                  </a:cxn>
                </a:cxnLst>
                <a:rect l="0" t="0" r="r" b="b"/>
                <a:pathLst>
                  <a:path w="42" h="36">
                    <a:moveTo>
                      <a:pt x="34" y="0"/>
                    </a:moveTo>
                    <a:lnTo>
                      <a:pt x="34" y="0"/>
                    </a:lnTo>
                    <a:lnTo>
                      <a:pt x="40" y="4"/>
                    </a:lnTo>
                    <a:lnTo>
                      <a:pt x="42" y="10"/>
                    </a:lnTo>
                    <a:lnTo>
                      <a:pt x="40" y="18"/>
                    </a:lnTo>
                    <a:lnTo>
                      <a:pt x="34" y="24"/>
                    </a:lnTo>
                    <a:lnTo>
                      <a:pt x="28" y="30"/>
                    </a:lnTo>
                    <a:lnTo>
                      <a:pt x="20" y="34"/>
                    </a:lnTo>
                    <a:lnTo>
                      <a:pt x="12" y="36"/>
                    </a:lnTo>
                    <a:lnTo>
                      <a:pt x="4" y="36"/>
                    </a:lnTo>
                    <a:lnTo>
                      <a:pt x="4" y="36"/>
                    </a:lnTo>
                    <a:lnTo>
                      <a:pt x="2" y="36"/>
                    </a:lnTo>
                    <a:lnTo>
                      <a:pt x="2" y="34"/>
                    </a:lnTo>
                    <a:lnTo>
                      <a:pt x="2" y="34"/>
                    </a:lnTo>
                    <a:lnTo>
                      <a:pt x="2" y="32"/>
                    </a:lnTo>
                    <a:lnTo>
                      <a:pt x="0" y="32"/>
                    </a:lnTo>
                    <a:lnTo>
                      <a:pt x="0" y="32"/>
                    </a:lnTo>
                    <a:lnTo>
                      <a:pt x="2" y="30"/>
                    </a:lnTo>
                    <a:lnTo>
                      <a:pt x="4" y="28"/>
                    </a:lnTo>
                    <a:lnTo>
                      <a:pt x="10" y="30"/>
                    </a:lnTo>
                    <a:lnTo>
                      <a:pt x="10" y="30"/>
                    </a:lnTo>
                    <a:lnTo>
                      <a:pt x="8" y="26"/>
                    </a:lnTo>
                    <a:lnTo>
                      <a:pt x="6" y="22"/>
                    </a:lnTo>
                    <a:lnTo>
                      <a:pt x="6" y="22"/>
                    </a:lnTo>
                    <a:lnTo>
                      <a:pt x="20" y="12"/>
                    </a:lnTo>
                    <a:lnTo>
                      <a:pt x="26" y="8"/>
                    </a:lnTo>
                    <a:lnTo>
                      <a:pt x="36" y="6"/>
                    </a:lnTo>
                    <a:lnTo>
                      <a:pt x="36" y="6"/>
                    </a:lnTo>
                    <a:lnTo>
                      <a:pt x="36"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2" name="Freeform 68"/>
              <p:cNvSpPr>
                <a:spLocks/>
              </p:cNvSpPr>
              <p:nvPr userDrawn="1"/>
            </p:nvSpPr>
            <p:spPr bwMode="auto">
              <a:xfrm>
                <a:off x="4087" y="304"/>
                <a:ext cx="10" cy="6"/>
              </a:xfrm>
              <a:custGeom>
                <a:avLst/>
                <a:gdLst/>
                <a:ahLst/>
                <a:cxnLst>
                  <a:cxn ang="0">
                    <a:pos x="0" y="0"/>
                  </a:cxn>
                  <a:cxn ang="0">
                    <a:pos x="0" y="0"/>
                  </a:cxn>
                  <a:cxn ang="0">
                    <a:pos x="12" y="0"/>
                  </a:cxn>
                  <a:cxn ang="0">
                    <a:pos x="24" y="4"/>
                  </a:cxn>
                  <a:cxn ang="0">
                    <a:pos x="28" y="6"/>
                  </a:cxn>
                  <a:cxn ang="0">
                    <a:pos x="32" y="10"/>
                  </a:cxn>
                  <a:cxn ang="0">
                    <a:pos x="36" y="16"/>
                  </a:cxn>
                  <a:cxn ang="0">
                    <a:pos x="38" y="22"/>
                  </a:cxn>
                  <a:cxn ang="0">
                    <a:pos x="38" y="22"/>
                  </a:cxn>
                  <a:cxn ang="0">
                    <a:pos x="26" y="18"/>
                  </a:cxn>
                  <a:cxn ang="0">
                    <a:pos x="16" y="12"/>
                  </a:cxn>
                  <a:cxn ang="0">
                    <a:pos x="0" y="0"/>
                  </a:cxn>
                  <a:cxn ang="0">
                    <a:pos x="0" y="0"/>
                  </a:cxn>
                </a:cxnLst>
                <a:rect l="0" t="0" r="r" b="b"/>
                <a:pathLst>
                  <a:path w="38" h="22">
                    <a:moveTo>
                      <a:pt x="0" y="0"/>
                    </a:moveTo>
                    <a:lnTo>
                      <a:pt x="0" y="0"/>
                    </a:lnTo>
                    <a:lnTo>
                      <a:pt x="12" y="0"/>
                    </a:lnTo>
                    <a:lnTo>
                      <a:pt x="24" y="4"/>
                    </a:lnTo>
                    <a:lnTo>
                      <a:pt x="28" y="6"/>
                    </a:lnTo>
                    <a:lnTo>
                      <a:pt x="32" y="10"/>
                    </a:lnTo>
                    <a:lnTo>
                      <a:pt x="36" y="16"/>
                    </a:lnTo>
                    <a:lnTo>
                      <a:pt x="38" y="22"/>
                    </a:lnTo>
                    <a:lnTo>
                      <a:pt x="38" y="22"/>
                    </a:lnTo>
                    <a:lnTo>
                      <a:pt x="26" y="18"/>
                    </a:lnTo>
                    <a:lnTo>
                      <a:pt x="16" y="1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3" name="Freeform 69"/>
              <p:cNvSpPr>
                <a:spLocks/>
              </p:cNvSpPr>
              <p:nvPr userDrawn="1"/>
            </p:nvSpPr>
            <p:spPr bwMode="auto">
              <a:xfrm>
                <a:off x="4022" y="305"/>
                <a:ext cx="3" cy="5"/>
              </a:xfrm>
              <a:custGeom>
                <a:avLst/>
                <a:gdLst/>
                <a:ahLst/>
                <a:cxnLst>
                  <a:cxn ang="0">
                    <a:pos x="10" y="10"/>
                  </a:cxn>
                  <a:cxn ang="0">
                    <a:pos x="10" y="10"/>
                  </a:cxn>
                  <a:cxn ang="0">
                    <a:pos x="10" y="12"/>
                  </a:cxn>
                  <a:cxn ang="0">
                    <a:pos x="6" y="12"/>
                  </a:cxn>
                  <a:cxn ang="0">
                    <a:pos x="0" y="12"/>
                  </a:cxn>
                  <a:cxn ang="0">
                    <a:pos x="0" y="12"/>
                  </a:cxn>
                  <a:cxn ang="0">
                    <a:pos x="0" y="8"/>
                  </a:cxn>
                  <a:cxn ang="0">
                    <a:pos x="0" y="8"/>
                  </a:cxn>
                  <a:cxn ang="0">
                    <a:pos x="0" y="8"/>
                  </a:cxn>
                  <a:cxn ang="0">
                    <a:pos x="4" y="4"/>
                  </a:cxn>
                  <a:cxn ang="0">
                    <a:pos x="4" y="4"/>
                  </a:cxn>
                  <a:cxn ang="0">
                    <a:pos x="0" y="2"/>
                  </a:cxn>
                  <a:cxn ang="0">
                    <a:pos x="0" y="2"/>
                  </a:cxn>
                  <a:cxn ang="0">
                    <a:pos x="2" y="0"/>
                  </a:cxn>
                  <a:cxn ang="0">
                    <a:pos x="4" y="0"/>
                  </a:cxn>
                  <a:cxn ang="0">
                    <a:pos x="6" y="2"/>
                  </a:cxn>
                  <a:cxn ang="0">
                    <a:pos x="8" y="6"/>
                  </a:cxn>
                  <a:cxn ang="0">
                    <a:pos x="10" y="10"/>
                  </a:cxn>
                  <a:cxn ang="0">
                    <a:pos x="10" y="10"/>
                  </a:cxn>
                </a:cxnLst>
                <a:rect l="0" t="0" r="r" b="b"/>
                <a:pathLst>
                  <a:path w="10" h="12">
                    <a:moveTo>
                      <a:pt x="10" y="10"/>
                    </a:moveTo>
                    <a:lnTo>
                      <a:pt x="10" y="10"/>
                    </a:lnTo>
                    <a:lnTo>
                      <a:pt x="10" y="12"/>
                    </a:lnTo>
                    <a:lnTo>
                      <a:pt x="6" y="12"/>
                    </a:lnTo>
                    <a:lnTo>
                      <a:pt x="0" y="12"/>
                    </a:lnTo>
                    <a:lnTo>
                      <a:pt x="0" y="12"/>
                    </a:lnTo>
                    <a:lnTo>
                      <a:pt x="0" y="8"/>
                    </a:lnTo>
                    <a:lnTo>
                      <a:pt x="0" y="8"/>
                    </a:lnTo>
                    <a:lnTo>
                      <a:pt x="0" y="8"/>
                    </a:lnTo>
                    <a:lnTo>
                      <a:pt x="4" y="4"/>
                    </a:lnTo>
                    <a:lnTo>
                      <a:pt x="4" y="4"/>
                    </a:lnTo>
                    <a:lnTo>
                      <a:pt x="0" y="2"/>
                    </a:lnTo>
                    <a:lnTo>
                      <a:pt x="0" y="2"/>
                    </a:lnTo>
                    <a:lnTo>
                      <a:pt x="2" y="0"/>
                    </a:lnTo>
                    <a:lnTo>
                      <a:pt x="4" y="0"/>
                    </a:lnTo>
                    <a:lnTo>
                      <a:pt x="6" y="2"/>
                    </a:lnTo>
                    <a:lnTo>
                      <a:pt x="8" y="6"/>
                    </a:lnTo>
                    <a:lnTo>
                      <a:pt x="10" y="10"/>
                    </a:lnTo>
                    <a:lnTo>
                      <a:pt x="1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4" name="Freeform 70"/>
              <p:cNvSpPr>
                <a:spLocks/>
              </p:cNvSpPr>
              <p:nvPr userDrawn="1"/>
            </p:nvSpPr>
            <p:spPr bwMode="auto">
              <a:xfrm>
                <a:off x="3658" y="308"/>
                <a:ext cx="18" cy="4"/>
              </a:xfrm>
              <a:custGeom>
                <a:avLst/>
                <a:gdLst/>
                <a:ahLst/>
                <a:cxnLst>
                  <a:cxn ang="0">
                    <a:pos x="60" y="4"/>
                  </a:cxn>
                  <a:cxn ang="0">
                    <a:pos x="60" y="4"/>
                  </a:cxn>
                  <a:cxn ang="0">
                    <a:pos x="56" y="8"/>
                  </a:cxn>
                  <a:cxn ang="0">
                    <a:pos x="50" y="12"/>
                  </a:cxn>
                  <a:cxn ang="0">
                    <a:pos x="44" y="12"/>
                  </a:cxn>
                  <a:cxn ang="0">
                    <a:pos x="36" y="14"/>
                  </a:cxn>
                  <a:cxn ang="0">
                    <a:pos x="18" y="14"/>
                  </a:cxn>
                  <a:cxn ang="0">
                    <a:pos x="12" y="14"/>
                  </a:cxn>
                  <a:cxn ang="0">
                    <a:pos x="4" y="16"/>
                  </a:cxn>
                  <a:cxn ang="0">
                    <a:pos x="4" y="16"/>
                  </a:cxn>
                  <a:cxn ang="0">
                    <a:pos x="2" y="16"/>
                  </a:cxn>
                  <a:cxn ang="0">
                    <a:pos x="4" y="12"/>
                  </a:cxn>
                  <a:cxn ang="0">
                    <a:pos x="4" y="10"/>
                  </a:cxn>
                  <a:cxn ang="0">
                    <a:pos x="0" y="10"/>
                  </a:cxn>
                  <a:cxn ang="0">
                    <a:pos x="0" y="10"/>
                  </a:cxn>
                  <a:cxn ang="0">
                    <a:pos x="8" y="6"/>
                  </a:cxn>
                  <a:cxn ang="0">
                    <a:pos x="14" y="4"/>
                  </a:cxn>
                  <a:cxn ang="0">
                    <a:pos x="32" y="0"/>
                  </a:cxn>
                  <a:cxn ang="0">
                    <a:pos x="48" y="0"/>
                  </a:cxn>
                  <a:cxn ang="0">
                    <a:pos x="60" y="4"/>
                  </a:cxn>
                  <a:cxn ang="0">
                    <a:pos x="60" y="4"/>
                  </a:cxn>
                </a:cxnLst>
                <a:rect l="0" t="0" r="r" b="b"/>
                <a:pathLst>
                  <a:path w="60" h="16">
                    <a:moveTo>
                      <a:pt x="60" y="4"/>
                    </a:moveTo>
                    <a:lnTo>
                      <a:pt x="60" y="4"/>
                    </a:lnTo>
                    <a:lnTo>
                      <a:pt x="56" y="8"/>
                    </a:lnTo>
                    <a:lnTo>
                      <a:pt x="50" y="12"/>
                    </a:lnTo>
                    <a:lnTo>
                      <a:pt x="44" y="12"/>
                    </a:lnTo>
                    <a:lnTo>
                      <a:pt x="36" y="14"/>
                    </a:lnTo>
                    <a:lnTo>
                      <a:pt x="18" y="14"/>
                    </a:lnTo>
                    <a:lnTo>
                      <a:pt x="12" y="14"/>
                    </a:lnTo>
                    <a:lnTo>
                      <a:pt x="4" y="16"/>
                    </a:lnTo>
                    <a:lnTo>
                      <a:pt x="4" y="16"/>
                    </a:lnTo>
                    <a:lnTo>
                      <a:pt x="2" y="16"/>
                    </a:lnTo>
                    <a:lnTo>
                      <a:pt x="4" y="12"/>
                    </a:lnTo>
                    <a:lnTo>
                      <a:pt x="4" y="10"/>
                    </a:lnTo>
                    <a:lnTo>
                      <a:pt x="0" y="10"/>
                    </a:lnTo>
                    <a:lnTo>
                      <a:pt x="0" y="10"/>
                    </a:lnTo>
                    <a:lnTo>
                      <a:pt x="8" y="6"/>
                    </a:lnTo>
                    <a:lnTo>
                      <a:pt x="14" y="4"/>
                    </a:lnTo>
                    <a:lnTo>
                      <a:pt x="32" y="0"/>
                    </a:lnTo>
                    <a:lnTo>
                      <a:pt x="48" y="0"/>
                    </a:lnTo>
                    <a:lnTo>
                      <a:pt x="60" y="4"/>
                    </a:lnTo>
                    <a:lnTo>
                      <a:pt x="60"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5" name="Freeform 71"/>
              <p:cNvSpPr>
                <a:spLocks/>
              </p:cNvSpPr>
              <p:nvPr userDrawn="1"/>
            </p:nvSpPr>
            <p:spPr bwMode="auto">
              <a:xfrm>
                <a:off x="3684" y="311"/>
                <a:ext cx="6" cy="5"/>
              </a:xfrm>
              <a:custGeom>
                <a:avLst/>
                <a:gdLst/>
                <a:ahLst/>
                <a:cxnLst>
                  <a:cxn ang="0">
                    <a:pos x="24" y="2"/>
                  </a:cxn>
                  <a:cxn ang="0">
                    <a:pos x="24" y="2"/>
                  </a:cxn>
                  <a:cxn ang="0">
                    <a:pos x="20" y="8"/>
                  </a:cxn>
                  <a:cxn ang="0">
                    <a:pos x="14" y="12"/>
                  </a:cxn>
                  <a:cxn ang="0">
                    <a:pos x="6" y="14"/>
                  </a:cxn>
                  <a:cxn ang="0">
                    <a:pos x="0" y="12"/>
                  </a:cxn>
                  <a:cxn ang="0">
                    <a:pos x="0" y="12"/>
                  </a:cxn>
                  <a:cxn ang="0">
                    <a:pos x="10" y="4"/>
                  </a:cxn>
                  <a:cxn ang="0">
                    <a:pos x="16" y="0"/>
                  </a:cxn>
                  <a:cxn ang="0">
                    <a:pos x="20" y="0"/>
                  </a:cxn>
                  <a:cxn ang="0">
                    <a:pos x="24" y="2"/>
                  </a:cxn>
                  <a:cxn ang="0">
                    <a:pos x="24" y="2"/>
                  </a:cxn>
                </a:cxnLst>
                <a:rect l="0" t="0" r="r" b="b"/>
                <a:pathLst>
                  <a:path w="24" h="14">
                    <a:moveTo>
                      <a:pt x="24" y="2"/>
                    </a:moveTo>
                    <a:lnTo>
                      <a:pt x="24" y="2"/>
                    </a:lnTo>
                    <a:lnTo>
                      <a:pt x="20" y="8"/>
                    </a:lnTo>
                    <a:lnTo>
                      <a:pt x="14" y="12"/>
                    </a:lnTo>
                    <a:lnTo>
                      <a:pt x="6" y="14"/>
                    </a:lnTo>
                    <a:lnTo>
                      <a:pt x="0" y="12"/>
                    </a:lnTo>
                    <a:lnTo>
                      <a:pt x="0" y="12"/>
                    </a:lnTo>
                    <a:lnTo>
                      <a:pt x="10" y="4"/>
                    </a:lnTo>
                    <a:lnTo>
                      <a:pt x="16" y="0"/>
                    </a:lnTo>
                    <a:lnTo>
                      <a:pt x="20" y="0"/>
                    </a:lnTo>
                    <a:lnTo>
                      <a:pt x="24" y="2"/>
                    </a:lnTo>
                    <a:lnTo>
                      <a:pt x="24"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6" name="Freeform 72"/>
              <p:cNvSpPr>
                <a:spLocks/>
              </p:cNvSpPr>
              <p:nvPr userDrawn="1"/>
            </p:nvSpPr>
            <p:spPr bwMode="auto">
              <a:xfrm>
                <a:off x="4021" y="311"/>
                <a:ext cx="1" cy="4"/>
              </a:xfrm>
              <a:custGeom>
                <a:avLst/>
                <a:gdLst/>
                <a:ahLst/>
                <a:cxnLst>
                  <a:cxn ang="0">
                    <a:pos x="0" y="2"/>
                  </a:cxn>
                  <a:cxn ang="0">
                    <a:pos x="0" y="2"/>
                  </a:cxn>
                  <a:cxn ang="0">
                    <a:pos x="2" y="0"/>
                  </a:cxn>
                  <a:cxn ang="0">
                    <a:pos x="4" y="2"/>
                  </a:cxn>
                  <a:cxn ang="0">
                    <a:pos x="6" y="4"/>
                  </a:cxn>
                  <a:cxn ang="0">
                    <a:pos x="8" y="6"/>
                  </a:cxn>
                  <a:cxn ang="0">
                    <a:pos x="8" y="6"/>
                  </a:cxn>
                  <a:cxn ang="0">
                    <a:pos x="6" y="8"/>
                  </a:cxn>
                  <a:cxn ang="0">
                    <a:pos x="4" y="8"/>
                  </a:cxn>
                  <a:cxn ang="0">
                    <a:pos x="0" y="2"/>
                  </a:cxn>
                  <a:cxn ang="0">
                    <a:pos x="0" y="2"/>
                  </a:cxn>
                </a:cxnLst>
                <a:rect l="0" t="0" r="r" b="b"/>
                <a:pathLst>
                  <a:path w="8" h="8">
                    <a:moveTo>
                      <a:pt x="0" y="2"/>
                    </a:moveTo>
                    <a:lnTo>
                      <a:pt x="0" y="2"/>
                    </a:lnTo>
                    <a:lnTo>
                      <a:pt x="2" y="0"/>
                    </a:lnTo>
                    <a:lnTo>
                      <a:pt x="4" y="2"/>
                    </a:lnTo>
                    <a:lnTo>
                      <a:pt x="6" y="4"/>
                    </a:lnTo>
                    <a:lnTo>
                      <a:pt x="8" y="6"/>
                    </a:lnTo>
                    <a:lnTo>
                      <a:pt x="8" y="6"/>
                    </a:lnTo>
                    <a:lnTo>
                      <a:pt x="6" y="8"/>
                    </a:lnTo>
                    <a:lnTo>
                      <a:pt x="4" y="8"/>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7" name="Freeform 73"/>
              <p:cNvSpPr>
                <a:spLocks/>
              </p:cNvSpPr>
              <p:nvPr userDrawn="1"/>
            </p:nvSpPr>
            <p:spPr bwMode="auto">
              <a:xfrm>
                <a:off x="3691" y="311"/>
                <a:ext cx="1" cy="5"/>
              </a:xfrm>
              <a:custGeom>
                <a:avLst/>
                <a:gdLst/>
                <a:ahLst/>
                <a:cxnLst>
                  <a:cxn ang="0">
                    <a:pos x="14" y="0"/>
                  </a:cxn>
                  <a:cxn ang="0">
                    <a:pos x="14" y="0"/>
                  </a:cxn>
                  <a:cxn ang="0">
                    <a:pos x="14" y="4"/>
                  </a:cxn>
                  <a:cxn ang="0">
                    <a:pos x="12" y="8"/>
                  </a:cxn>
                  <a:cxn ang="0">
                    <a:pos x="6" y="12"/>
                  </a:cxn>
                  <a:cxn ang="0">
                    <a:pos x="0" y="12"/>
                  </a:cxn>
                  <a:cxn ang="0">
                    <a:pos x="0" y="12"/>
                  </a:cxn>
                  <a:cxn ang="0">
                    <a:pos x="6" y="4"/>
                  </a:cxn>
                  <a:cxn ang="0">
                    <a:pos x="8" y="2"/>
                  </a:cxn>
                  <a:cxn ang="0">
                    <a:pos x="14" y="0"/>
                  </a:cxn>
                  <a:cxn ang="0">
                    <a:pos x="14" y="0"/>
                  </a:cxn>
                </a:cxnLst>
                <a:rect l="0" t="0" r="r" b="b"/>
                <a:pathLst>
                  <a:path w="14" h="12">
                    <a:moveTo>
                      <a:pt x="14" y="0"/>
                    </a:moveTo>
                    <a:lnTo>
                      <a:pt x="14" y="0"/>
                    </a:lnTo>
                    <a:lnTo>
                      <a:pt x="14" y="4"/>
                    </a:lnTo>
                    <a:lnTo>
                      <a:pt x="12" y="8"/>
                    </a:lnTo>
                    <a:lnTo>
                      <a:pt x="6" y="12"/>
                    </a:lnTo>
                    <a:lnTo>
                      <a:pt x="0" y="12"/>
                    </a:lnTo>
                    <a:lnTo>
                      <a:pt x="0" y="12"/>
                    </a:lnTo>
                    <a:lnTo>
                      <a:pt x="6" y="4"/>
                    </a:lnTo>
                    <a:lnTo>
                      <a:pt x="8" y="2"/>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8" name="Freeform 74"/>
              <p:cNvSpPr>
                <a:spLocks/>
              </p:cNvSpPr>
              <p:nvPr userDrawn="1"/>
            </p:nvSpPr>
            <p:spPr bwMode="auto">
              <a:xfrm>
                <a:off x="4015" y="322"/>
                <a:ext cx="2" cy="4"/>
              </a:xfrm>
              <a:custGeom>
                <a:avLst/>
                <a:gdLst/>
                <a:ahLst/>
                <a:cxnLst>
                  <a:cxn ang="0">
                    <a:pos x="4" y="14"/>
                  </a:cxn>
                  <a:cxn ang="0">
                    <a:pos x="4" y="14"/>
                  </a:cxn>
                  <a:cxn ang="0">
                    <a:pos x="2" y="8"/>
                  </a:cxn>
                  <a:cxn ang="0">
                    <a:pos x="0" y="0"/>
                  </a:cxn>
                  <a:cxn ang="0">
                    <a:pos x="0" y="0"/>
                  </a:cxn>
                  <a:cxn ang="0">
                    <a:pos x="4" y="4"/>
                  </a:cxn>
                  <a:cxn ang="0">
                    <a:pos x="4" y="8"/>
                  </a:cxn>
                  <a:cxn ang="0">
                    <a:pos x="4" y="14"/>
                  </a:cxn>
                  <a:cxn ang="0">
                    <a:pos x="4" y="14"/>
                  </a:cxn>
                </a:cxnLst>
                <a:rect l="0" t="0" r="r" b="b"/>
                <a:pathLst>
                  <a:path w="4" h="14">
                    <a:moveTo>
                      <a:pt x="4" y="14"/>
                    </a:moveTo>
                    <a:lnTo>
                      <a:pt x="4" y="14"/>
                    </a:lnTo>
                    <a:lnTo>
                      <a:pt x="2" y="8"/>
                    </a:lnTo>
                    <a:lnTo>
                      <a:pt x="0" y="0"/>
                    </a:lnTo>
                    <a:lnTo>
                      <a:pt x="0" y="0"/>
                    </a:lnTo>
                    <a:lnTo>
                      <a:pt x="4" y="4"/>
                    </a:lnTo>
                    <a:lnTo>
                      <a:pt x="4" y="8"/>
                    </a:lnTo>
                    <a:lnTo>
                      <a:pt x="4" y="14"/>
                    </a:lnTo>
                    <a:lnTo>
                      <a:pt x="4" y="1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69" name="Freeform 75"/>
              <p:cNvSpPr>
                <a:spLocks/>
              </p:cNvSpPr>
              <p:nvPr userDrawn="1"/>
            </p:nvSpPr>
            <p:spPr bwMode="auto">
              <a:xfrm>
                <a:off x="3695" y="328"/>
                <a:ext cx="2" cy="4"/>
              </a:xfrm>
              <a:custGeom>
                <a:avLst/>
                <a:gdLst/>
                <a:ahLst/>
                <a:cxnLst>
                  <a:cxn ang="0">
                    <a:pos x="12" y="0"/>
                  </a:cxn>
                  <a:cxn ang="0">
                    <a:pos x="12" y="0"/>
                  </a:cxn>
                  <a:cxn ang="0">
                    <a:pos x="14" y="2"/>
                  </a:cxn>
                  <a:cxn ang="0">
                    <a:pos x="16" y="4"/>
                  </a:cxn>
                  <a:cxn ang="0">
                    <a:pos x="14" y="10"/>
                  </a:cxn>
                  <a:cxn ang="0">
                    <a:pos x="8" y="14"/>
                  </a:cxn>
                  <a:cxn ang="0">
                    <a:pos x="4" y="16"/>
                  </a:cxn>
                  <a:cxn ang="0">
                    <a:pos x="0" y="14"/>
                  </a:cxn>
                  <a:cxn ang="0">
                    <a:pos x="0" y="14"/>
                  </a:cxn>
                  <a:cxn ang="0">
                    <a:pos x="4" y="10"/>
                  </a:cxn>
                  <a:cxn ang="0">
                    <a:pos x="8" y="8"/>
                  </a:cxn>
                  <a:cxn ang="0">
                    <a:pos x="10" y="4"/>
                  </a:cxn>
                  <a:cxn ang="0">
                    <a:pos x="12" y="0"/>
                  </a:cxn>
                  <a:cxn ang="0">
                    <a:pos x="12" y="0"/>
                  </a:cxn>
                </a:cxnLst>
                <a:rect l="0" t="0" r="r" b="b"/>
                <a:pathLst>
                  <a:path w="16" h="16">
                    <a:moveTo>
                      <a:pt x="12" y="0"/>
                    </a:moveTo>
                    <a:lnTo>
                      <a:pt x="12" y="0"/>
                    </a:lnTo>
                    <a:lnTo>
                      <a:pt x="14" y="2"/>
                    </a:lnTo>
                    <a:lnTo>
                      <a:pt x="16" y="4"/>
                    </a:lnTo>
                    <a:lnTo>
                      <a:pt x="14" y="10"/>
                    </a:lnTo>
                    <a:lnTo>
                      <a:pt x="8" y="14"/>
                    </a:lnTo>
                    <a:lnTo>
                      <a:pt x="4" y="16"/>
                    </a:lnTo>
                    <a:lnTo>
                      <a:pt x="0" y="14"/>
                    </a:lnTo>
                    <a:lnTo>
                      <a:pt x="0" y="14"/>
                    </a:lnTo>
                    <a:lnTo>
                      <a:pt x="4" y="10"/>
                    </a:lnTo>
                    <a:lnTo>
                      <a:pt x="8" y="8"/>
                    </a:lnTo>
                    <a:lnTo>
                      <a:pt x="10" y="4"/>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0" name="Freeform 76"/>
              <p:cNvSpPr>
                <a:spLocks/>
              </p:cNvSpPr>
              <p:nvPr userDrawn="1"/>
            </p:nvSpPr>
            <p:spPr bwMode="auto">
              <a:xfrm>
                <a:off x="3710" y="339"/>
                <a:ext cx="1" cy="0"/>
              </a:xfrm>
              <a:custGeom>
                <a:avLst/>
                <a:gdLst/>
                <a:ahLst/>
                <a:cxnLst>
                  <a:cxn ang="0">
                    <a:pos x="2" y="0"/>
                  </a:cxn>
                  <a:cxn ang="0">
                    <a:pos x="2" y="0"/>
                  </a:cxn>
                  <a:cxn ang="0">
                    <a:pos x="4" y="2"/>
                  </a:cxn>
                  <a:cxn ang="0">
                    <a:pos x="6" y="0"/>
                  </a:cxn>
                  <a:cxn ang="0">
                    <a:pos x="10" y="0"/>
                  </a:cxn>
                  <a:cxn ang="0">
                    <a:pos x="12" y="2"/>
                  </a:cxn>
                  <a:cxn ang="0">
                    <a:pos x="12" y="2"/>
                  </a:cxn>
                  <a:cxn ang="0">
                    <a:pos x="10" y="4"/>
                  </a:cxn>
                  <a:cxn ang="0">
                    <a:pos x="8" y="6"/>
                  </a:cxn>
                  <a:cxn ang="0">
                    <a:pos x="4" y="6"/>
                  </a:cxn>
                  <a:cxn ang="0">
                    <a:pos x="2" y="8"/>
                  </a:cxn>
                  <a:cxn ang="0">
                    <a:pos x="2" y="8"/>
                  </a:cxn>
                  <a:cxn ang="0">
                    <a:pos x="0" y="6"/>
                  </a:cxn>
                  <a:cxn ang="0">
                    <a:pos x="0" y="4"/>
                  </a:cxn>
                  <a:cxn ang="0">
                    <a:pos x="2" y="0"/>
                  </a:cxn>
                  <a:cxn ang="0">
                    <a:pos x="2" y="0"/>
                  </a:cxn>
                </a:cxnLst>
                <a:rect l="0" t="0" r="r" b="b"/>
                <a:pathLst>
                  <a:path w="12" h="8">
                    <a:moveTo>
                      <a:pt x="2" y="0"/>
                    </a:moveTo>
                    <a:lnTo>
                      <a:pt x="2" y="0"/>
                    </a:lnTo>
                    <a:lnTo>
                      <a:pt x="4" y="2"/>
                    </a:lnTo>
                    <a:lnTo>
                      <a:pt x="6" y="0"/>
                    </a:lnTo>
                    <a:lnTo>
                      <a:pt x="10" y="0"/>
                    </a:lnTo>
                    <a:lnTo>
                      <a:pt x="12" y="2"/>
                    </a:lnTo>
                    <a:lnTo>
                      <a:pt x="12" y="2"/>
                    </a:lnTo>
                    <a:lnTo>
                      <a:pt x="10" y="4"/>
                    </a:lnTo>
                    <a:lnTo>
                      <a:pt x="8" y="6"/>
                    </a:lnTo>
                    <a:lnTo>
                      <a:pt x="4" y="6"/>
                    </a:lnTo>
                    <a:lnTo>
                      <a:pt x="2" y="8"/>
                    </a:lnTo>
                    <a:lnTo>
                      <a:pt x="2" y="8"/>
                    </a:lnTo>
                    <a:lnTo>
                      <a:pt x="0" y="6"/>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1" name="Freeform 77"/>
              <p:cNvSpPr>
                <a:spLocks/>
              </p:cNvSpPr>
              <p:nvPr userDrawn="1"/>
            </p:nvSpPr>
            <p:spPr bwMode="auto">
              <a:xfrm>
                <a:off x="3668" y="350"/>
                <a:ext cx="6" cy="0"/>
              </a:xfrm>
              <a:custGeom>
                <a:avLst/>
                <a:gdLst/>
                <a:ahLst/>
                <a:cxnLst>
                  <a:cxn ang="0">
                    <a:pos x="24" y="0"/>
                  </a:cxn>
                  <a:cxn ang="0">
                    <a:pos x="24" y="0"/>
                  </a:cxn>
                  <a:cxn ang="0">
                    <a:pos x="20" y="6"/>
                  </a:cxn>
                  <a:cxn ang="0">
                    <a:pos x="16" y="8"/>
                  </a:cxn>
                  <a:cxn ang="0">
                    <a:pos x="8" y="10"/>
                  </a:cxn>
                  <a:cxn ang="0">
                    <a:pos x="0" y="10"/>
                  </a:cxn>
                  <a:cxn ang="0">
                    <a:pos x="0" y="10"/>
                  </a:cxn>
                  <a:cxn ang="0">
                    <a:pos x="4" y="6"/>
                  </a:cxn>
                  <a:cxn ang="0">
                    <a:pos x="10" y="4"/>
                  </a:cxn>
                  <a:cxn ang="0">
                    <a:pos x="24" y="0"/>
                  </a:cxn>
                  <a:cxn ang="0">
                    <a:pos x="24" y="0"/>
                  </a:cxn>
                </a:cxnLst>
                <a:rect l="0" t="0" r="r" b="b"/>
                <a:pathLst>
                  <a:path w="24" h="10">
                    <a:moveTo>
                      <a:pt x="24" y="0"/>
                    </a:moveTo>
                    <a:lnTo>
                      <a:pt x="24" y="0"/>
                    </a:lnTo>
                    <a:lnTo>
                      <a:pt x="20" y="6"/>
                    </a:lnTo>
                    <a:lnTo>
                      <a:pt x="16" y="8"/>
                    </a:lnTo>
                    <a:lnTo>
                      <a:pt x="8" y="10"/>
                    </a:lnTo>
                    <a:lnTo>
                      <a:pt x="0" y="10"/>
                    </a:lnTo>
                    <a:lnTo>
                      <a:pt x="0" y="10"/>
                    </a:lnTo>
                    <a:lnTo>
                      <a:pt x="4" y="6"/>
                    </a:lnTo>
                    <a:lnTo>
                      <a:pt x="10" y="4"/>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2" name="Freeform 78"/>
              <p:cNvSpPr>
                <a:spLocks/>
              </p:cNvSpPr>
              <p:nvPr userDrawn="1"/>
            </p:nvSpPr>
            <p:spPr bwMode="auto">
              <a:xfrm>
                <a:off x="3813" y="355"/>
                <a:ext cx="1" cy="1"/>
              </a:xfrm>
              <a:custGeom>
                <a:avLst/>
                <a:gdLst/>
                <a:ahLst/>
                <a:cxnLst>
                  <a:cxn ang="0">
                    <a:pos x="6" y="8"/>
                  </a:cxn>
                  <a:cxn ang="0">
                    <a:pos x="6" y="8"/>
                  </a:cxn>
                  <a:cxn ang="0">
                    <a:pos x="4" y="4"/>
                  </a:cxn>
                  <a:cxn ang="0">
                    <a:pos x="2" y="4"/>
                  </a:cxn>
                  <a:cxn ang="0">
                    <a:pos x="0" y="4"/>
                  </a:cxn>
                  <a:cxn ang="0">
                    <a:pos x="0" y="4"/>
                  </a:cxn>
                  <a:cxn ang="0">
                    <a:pos x="2" y="0"/>
                  </a:cxn>
                  <a:cxn ang="0">
                    <a:pos x="6" y="0"/>
                  </a:cxn>
                  <a:cxn ang="0">
                    <a:pos x="8" y="2"/>
                  </a:cxn>
                  <a:cxn ang="0">
                    <a:pos x="6" y="8"/>
                  </a:cxn>
                  <a:cxn ang="0">
                    <a:pos x="6" y="8"/>
                  </a:cxn>
                </a:cxnLst>
                <a:rect l="0" t="0" r="r" b="b"/>
                <a:pathLst>
                  <a:path w="8" h="8">
                    <a:moveTo>
                      <a:pt x="6" y="8"/>
                    </a:moveTo>
                    <a:lnTo>
                      <a:pt x="6" y="8"/>
                    </a:lnTo>
                    <a:lnTo>
                      <a:pt x="4" y="4"/>
                    </a:lnTo>
                    <a:lnTo>
                      <a:pt x="2" y="4"/>
                    </a:lnTo>
                    <a:lnTo>
                      <a:pt x="0" y="4"/>
                    </a:lnTo>
                    <a:lnTo>
                      <a:pt x="0" y="4"/>
                    </a:lnTo>
                    <a:lnTo>
                      <a:pt x="2" y="0"/>
                    </a:lnTo>
                    <a:lnTo>
                      <a:pt x="6" y="0"/>
                    </a:lnTo>
                    <a:lnTo>
                      <a:pt x="8" y="2"/>
                    </a:lnTo>
                    <a:lnTo>
                      <a:pt x="6" y="8"/>
                    </a:lnTo>
                    <a:lnTo>
                      <a:pt x="6"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3" name="Freeform 79"/>
              <p:cNvSpPr>
                <a:spLocks/>
              </p:cNvSpPr>
              <p:nvPr userDrawn="1"/>
            </p:nvSpPr>
            <p:spPr bwMode="auto">
              <a:xfrm>
                <a:off x="3510" y="370"/>
                <a:ext cx="7" cy="7"/>
              </a:xfrm>
              <a:custGeom>
                <a:avLst/>
                <a:gdLst/>
                <a:ahLst/>
                <a:cxnLst>
                  <a:cxn ang="0">
                    <a:pos x="20" y="0"/>
                  </a:cxn>
                  <a:cxn ang="0">
                    <a:pos x="20" y="0"/>
                  </a:cxn>
                  <a:cxn ang="0">
                    <a:pos x="24" y="4"/>
                  </a:cxn>
                  <a:cxn ang="0">
                    <a:pos x="24" y="6"/>
                  </a:cxn>
                  <a:cxn ang="0">
                    <a:pos x="26" y="8"/>
                  </a:cxn>
                  <a:cxn ang="0">
                    <a:pos x="26" y="8"/>
                  </a:cxn>
                  <a:cxn ang="0">
                    <a:pos x="22" y="14"/>
                  </a:cxn>
                  <a:cxn ang="0">
                    <a:pos x="16" y="18"/>
                  </a:cxn>
                  <a:cxn ang="0">
                    <a:pos x="8" y="22"/>
                  </a:cxn>
                  <a:cxn ang="0">
                    <a:pos x="0" y="26"/>
                  </a:cxn>
                  <a:cxn ang="0">
                    <a:pos x="0" y="26"/>
                  </a:cxn>
                  <a:cxn ang="0">
                    <a:pos x="2" y="20"/>
                  </a:cxn>
                  <a:cxn ang="0">
                    <a:pos x="4" y="10"/>
                  </a:cxn>
                  <a:cxn ang="0">
                    <a:pos x="6" y="4"/>
                  </a:cxn>
                  <a:cxn ang="0">
                    <a:pos x="8" y="2"/>
                  </a:cxn>
                  <a:cxn ang="0">
                    <a:pos x="14" y="0"/>
                  </a:cxn>
                  <a:cxn ang="0">
                    <a:pos x="20" y="0"/>
                  </a:cxn>
                  <a:cxn ang="0">
                    <a:pos x="20" y="0"/>
                  </a:cxn>
                </a:cxnLst>
                <a:rect l="0" t="0" r="r" b="b"/>
                <a:pathLst>
                  <a:path w="26" h="26">
                    <a:moveTo>
                      <a:pt x="20" y="0"/>
                    </a:moveTo>
                    <a:lnTo>
                      <a:pt x="20" y="0"/>
                    </a:lnTo>
                    <a:lnTo>
                      <a:pt x="24" y="4"/>
                    </a:lnTo>
                    <a:lnTo>
                      <a:pt x="24" y="6"/>
                    </a:lnTo>
                    <a:lnTo>
                      <a:pt x="26" y="8"/>
                    </a:lnTo>
                    <a:lnTo>
                      <a:pt x="26" y="8"/>
                    </a:lnTo>
                    <a:lnTo>
                      <a:pt x="22" y="14"/>
                    </a:lnTo>
                    <a:lnTo>
                      <a:pt x="16" y="18"/>
                    </a:lnTo>
                    <a:lnTo>
                      <a:pt x="8" y="22"/>
                    </a:lnTo>
                    <a:lnTo>
                      <a:pt x="0" y="26"/>
                    </a:lnTo>
                    <a:lnTo>
                      <a:pt x="0" y="26"/>
                    </a:lnTo>
                    <a:lnTo>
                      <a:pt x="2" y="20"/>
                    </a:lnTo>
                    <a:lnTo>
                      <a:pt x="4" y="10"/>
                    </a:lnTo>
                    <a:lnTo>
                      <a:pt x="6" y="4"/>
                    </a:lnTo>
                    <a:lnTo>
                      <a:pt x="8" y="2"/>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4" name="Freeform 80"/>
              <p:cNvSpPr>
                <a:spLocks/>
              </p:cNvSpPr>
              <p:nvPr userDrawn="1"/>
            </p:nvSpPr>
            <p:spPr bwMode="auto">
              <a:xfrm>
                <a:off x="3500" y="384"/>
                <a:ext cx="2" cy="0"/>
              </a:xfrm>
              <a:custGeom>
                <a:avLst/>
                <a:gdLst/>
                <a:ahLst/>
                <a:cxnLst>
                  <a:cxn ang="0">
                    <a:pos x="12" y="0"/>
                  </a:cxn>
                  <a:cxn ang="0">
                    <a:pos x="12" y="0"/>
                  </a:cxn>
                  <a:cxn ang="0">
                    <a:pos x="6" y="4"/>
                  </a:cxn>
                  <a:cxn ang="0">
                    <a:pos x="2" y="4"/>
                  </a:cxn>
                  <a:cxn ang="0">
                    <a:pos x="0" y="2"/>
                  </a:cxn>
                  <a:cxn ang="0">
                    <a:pos x="0" y="2"/>
                  </a:cxn>
                  <a:cxn ang="0">
                    <a:pos x="2" y="0"/>
                  </a:cxn>
                  <a:cxn ang="0">
                    <a:pos x="4" y="0"/>
                  </a:cxn>
                  <a:cxn ang="0">
                    <a:pos x="8" y="0"/>
                  </a:cxn>
                  <a:cxn ang="0">
                    <a:pos x="12" y="0"/>
                  </a:cxn>
                  <a:cxn ang="0">
                    <a:pos x="12" y="0"/>
                  </a:cxn>
                </a:cxnLst>
                <a:rect l="0" t="0" r="r" b="b"/>
                <a:pathLst>
                  <a:path w="12" h="4">
                    <a:moveTo>
                      <a:pt x="12" y="0"/>
                    </a:moveTo>
                    <a:lnTo>
                      <a:pt x="12" y="0"/>
                    </a:lnTo>
                    <a:lnTo>
                      <a:pt x="6" y="4"/>
                    </a:lnTo>
                    <a:lnTo>
                      <a:pt x="2" y="4"/>
                    </a:lnTo>
                    <a:lnTo>
                      <a:pt x="0" y="2"/>
                    </a:lnTo>
                    <a:lnTo>
                      <a:pt x="0" y="2"/>
                    </a:lnTo>
                    <a:lnTo>
                      <a:pt x="2" y="0"/>
                    </a:lnTo>
                    <a:lnTo>
                      <a:pt x="4" y="0"/>
                    </a:lnTo>
                    <a:lnTo>
                      <a:pt x="8"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5" name="Freeform 81"/>
              <p:cNvSpPr>
                <a:spLocks/>
              </p:cNvSpPr>
              <p:nvPr userDrawn="1"/>
            </p:nvSpPr>
            <p:spPr bwMode="auto">
              <a:xfrm>
                <a:off x="3981" y="415"/>
                <a:ext cx="2" cy="4"/>
              </a:xfrm>
              <a:custGeom>
                <a:avLst/>
                <a:gdLst/>
                <a:ahLst/>
                <a:cxnLst>
                  <a:cxn ang="0">
                    <a:pos x="8" y="0"/>
                  </a:cxn>
                  <a:cxn ang="0">
                    <a:pos x="8" y="0"/>
                  </a:cxn>
                  <a:cxn ang="0">
                    <a:pos x="4" y="10"/>
                  </a:cxn>
                  <a:cxn ang="0">
                    <a:pos x="2" y="12"/>
                  </a:cxn>
                  <a:cxn ang="0">
                    <a:pos x="0" y="14"/>
                  </a:cxn>
                  <a:cxn ang="0">
                    <a:pos x="0" y="14"/>
                  </a:cxn>
                  <a:cxn ang="0">
                    <a:pos x="0" y="8"/>
                  </a:cxn>
                  <a:cxn ang="0">
                    <a:pos x="2" y="4"/>
                  </a:cxn>
                  <a:cxn ang="0">
                    <a:pos x="4" y="2"/>
                  </a:cxn>
                  <a:cxn ang="0">
                    <a:pos x="8" y="0"/>
                  </a:cxn>
                  <a:cxn ang="0">
                    <a:pos x="8" y="0"/>
                  </a:cxn>
                </a:cxnLst>
                <a:rect l="0" t="0" r="r" b="b"/>
                <a:pathLst>
                  <a:path w="8" h="14">
                    <a:moveTo>
                      <a:pt x="8" y="0"/>
                    </a:moveTo>
                    <a:lnTo>
                      <a:pt x="8" y="0"/>
                    </a:lnTo>
                    <a:lnTo>
                      <a:pt x="4" y="10"/>
                    </a:lnTo>
                    <a:lnTo>
                      <a:pt x="2" y="12"/>
                    </a:lnTo>
                    <a:lnTo>
                      <a:pt x="0" y="14"/>
                    </a:lnTo>
                    <a:lnTo>
                      <a:pt x="0" y="14"/>
                    </a:lnTo>
                    <a:lnTo>
                      <a:pt x="0" y="8"/>
                    </a:lnTo>
                    <a:lnTo>
                      <a:pt x="2" y="4"/>
                    </a:lnTo>
                    <a:lnTo>
                      <a:pt x="4"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6" name="Freeform 82"/>
              <p:cNvSpPr>
                <a:spLocks/>
              </p:cNvSpPr>
              <p:nvPr userDrawn="1"/>
            </p:nvSpPr>
            <p:spPr bwMode="auto">
              <a:xfrm>
                <a:off x="4113" y="427"/>
                <a:ext cx="1" cy="5"/>
              </a:xfrm>
              <a:custGeom>
                <a:avLst/>
                <a:gdLst/>
                <a:ahLst/>
                <a:cxnLst>
                  <a:cxn ang="0">
                    <a:pos x="0" y="0"/>
                  </a:cxn>
                  <a:cxn ang="0">
                    <a:pos x="0" y="0"/>
                  </a:cxn>
                  <a:cxn ang="0">
                    <a:pos x="4" y="0"/>
                  </a:cxn>
                  <a:cxn ang="0">
                    <a:pos x="8" y="2"/>
                  </a:cxn>
                  <a:cxn ang="0">
                    <a:pos x="14" y="6"/>
                  </a:cxn>
                  <a:cxn ang="0">
                    <a:pos x="18" y="8"/>
                  </a:cxn>
                  <a:cxn ang="0">
                    <a:pos x="18" y="8"/>
                  </a:cxn>
                  <a:cxn ang="0">
                    <a:pos x="18" y="12"/>
                  </a:cxn>
                  <a:cxn ang="0">
                    <a:pos x="16" y="12"/>
                  </a:cxn>
                  <a:cxn ang="0">
                    <a:pos x="14" y="14"/>
                  </a:cxn>
                  <a:cxn ang="0">
                    <a:pos x="14" y="18"/>
                  </a:cxn>
                  <a:cxn ang="0">
                    <a:pos x="14" y="18"/>
                  </a:cxn>
                  <a:cxn ang="0">
                    <a:pos x="10" y="16"/>
                  </a:cxn>
                  <a:cxn ang="0">
                    <a:pos x="8" y="12"/>
                  </a:cxn>
                  <a:cxn ang="0">
                    <a:pos x="6" y="10"/>
                  </a:cxn>
                  <a:cxn ang="0">
                    <a:pos x="0" y="8"/>
                  </a:cxn>
                  <a:cxn ang="0">
                    <a:pos x="0" y="8"/>
                  </a:cxn>
                  <a:cxn ang="0">
                    <a:pos x="0" y="6"/>
                  </a:cxn>
                  <a:cxn ang="0">
                    <a:pos x="2" y="4"/>
                  </a:cxn>
                  <a:cxn ang="0">
                    <a:pos x="2" y="2"/>
                  </a:cxn>
                  <a:cxn ang="0">
                    <a:pos x="0" y="0"/>
                  </a:cxn>
                  <a:cxn ang="0">
                    <a:pos x="0" y="0"/>
                  </a:cxn>
                </a:cxnLst>
                <a:rect l="0" t="0" r="r" b="b"/>
                <a:pathLst>
                  <a:path w="18" h="18">
                    <a:moveTo>
                      <a:pt x="0" y="0"/>
                    </a:moveTo>
                    <a:lnTo>
                      <a:pt x="0" y="0"/>
                    </a:lnTo>
                    <a:lnTo>
                      <a:pt x="4" y="0"/>
                    </a:lnTo>
                    <a:lnTo>
                      <a:pt x="8" y="2"/>
                    </a:lnTo>
                    <a:lnTo>
                      <a:pt x="14" y="6"/>
                    </a:lnTo>
                    <a:lnTo>
                      <a:pt x="18" y="8"/>
                    </a:lnTo>
                    <a:lnTo>
                      <a:pt x="18" y="8"/>
                    </a:lnTo>
                    <a:lnTo>
                      <a:pt x="18" y="12"/>
                    </a:lnTo>
                    <a:lnTo>
                      <a:pt x="16" y="12"/>
                    </a:lnTo>
                    <a:lnTo>
                      <a:pt x="14" y="14"/>
                    </a:lnTo>
                    <a:lnTo>
                      <a:pt x="14" y="18"/>
                    </a:lnTo>
                    <a:lnTo>
                      <a:pt x="14" y="18"/>
                    </a:lnTo>
                    <a:lnTo>
                      <a:pt x="10" y="16"/>
                    </a:lnTo>
                    <a:lnTo>
                      <a:pt x="8" y="12"/>
                    </a:lnTo>
                    <a:lnTo>
                      <a:pt x="6" y="10"/>
                    </a:lnTo>
                    <a:lnTo>
                      <a:pt x="0" y="8"/>
                    </a:lnTo>
                    <a:lnTo>
                      <a:pt x="0" y="8"/>
                    </a:lnTo>
                    <a:lnTo>
                      <a:pt x="0" y="6"/>
                    </a:lnTo>
                    <a:lnTo>
                      <a:pt x="2" y="4"/>
                    </a:lnTo>
                    <a:lnTo>
                      <a:pt x="2"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7" name="Freeform 83"/>
              <p:cNvSpPr>
                <a:spLocks/>
              </p:cNvSpPr>
              <p:nvPr userDrawn="1"/>
            </p:nvSpPr>
            <p:spPr bwMode="auto">
              <a:xfrm>
                <a:off x="3969" y="435"/>
                <a:ext cx="3" cy="0"/>
              </a:xfrm>
              <a:custGeom>
                <a:avLst/>
                <a:gdLst/>
                <a:ahLst/>
                <a:cxnLst>
                  <a:cxn ang="0">
                    <a:pos x="0" y="0"/>
                  </a:cxn>
                  <a:cxn ang="0">
                    <a:pos x="0" y="0"/>
                  </a:cxn>
                  <a:cxn ang="0">
                    <a:pos x="8" y="0"/>
                  </a:cxn>
                  <a:cxn ang="0">
                    <a:pos x="8" y="0"/>
                  </a:cxn>
                  <a:cxn ang="0">
                    <a:pos x="8" y="4"/>
                  </a:cxn>
                  <a:cxn ang="0">
                    <a:pos x="10" y="6"/>
                  </a:cxn>
                  <a:cxn ang="0">
                    <a:pos x="12" y="6"/>
                  </a:cxn>
                  <a:cxn ang="0">
                    <a:pos x="12" y="10"/>
                  </a:cxn>
                  <a:cxn ang="0">
                    <a:pos x="12" y="10"/>
                  </a:cxn>
                  <a:cxn ang="0">
                    <a:pos x="4" y="8"/>
                  </a:cxn>
                  <a:cxn ang="0">
                    <a:pos x="0" y="6"/>
                  </a:cxn>
                  <a:cxn ang="0">
                    <a:pos x="0" y="0"/>
                  </a:cxn>
                  <a:cxn ang="0">
                    <a:pos x="0" y="0"/>
                  </a:cxn>
                </a:cxnLst>
                <a:rect l="0" t="0" r="r" b="b"/>
                <a:pathLst>
                  <a:path w="12" h="10">
                    <a:moveTo>
                      <a:pt x="0" y="0"/>
                    </a:moveTo>
                    <a:lnTo>
                      <a:pt x="0" y="0"/>
                    </a:lnTo>
                    <a:lnTo>
                      <a:pt x="8" y="0"/>
                    </a:lnTo>
                    <a:lnTo>
                      <a:pt x="8" y="0"/>
                    </a:lnTo>
                    <a:lnTo>
                      <a:pt x="8" y="4"/>
                    </a:lnTo>
                    <a:lnTo>
                      <a:pt x="10" y="6"/>
                    </a:lnTo>
                    <a:lnTo>
                      <a:pt x="12" y="6"/>
                    </a:lnTo>
                    <a:lnTo>
                      <a:pt x="12" y="10"/>
                    </a:lnTo>
                    <a:lnTo>
                      <a:pt x="12" y="10"/>
                    </a:lnTo>
                    <a:lnTo>
                      <a:pt x="4"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8" name="Freeform 84"/>
              <p:cNvSpPr>
                <a:spLocks/>
              </p:cNvSpPr>
              <p:nvPr userDrawn="1"/>
            </p:nvSpPr>
            <p:spPr bwMode="auto">
              <a:xfrm>
                <a:off x="3948" y="443"/>
                <a:ext cx="6" cy="10"/>
              </a:xfrm>
              <a:custGeom>
                <a:avLst/>
                <a:gdLst/>
                <a:ahLst/>
                <a:cxnLst>
                  <a:cxn ang="0">
                    <a:pos x="10" y="22"/>
                  </a:cxn>
                  <a:cxn ang="0">
                    <a:pos x="10" y="22"/>
                  </a:cxn>
                  <a:cxn ang="0">
                    <a:pos x="10" y="24"/>
                  </a:cxn>
                  <a:cxn ang="0">
                    <a:pos x="10" y="28"/>
                  </a:cxn>
                  <a:cxn ang="0">
                    <a:pos x="8" y="32"/>
                  </a:cxn>
                  <a:cxn ang="0">
                    <a:pos x="2" y="32"/>
                  </a:cxn>
                  <a:cxn ang="0">
                    <a:pos x="2" y="32"/>
                  </a:cxn>
                  <a:cxn ang="0">
                    <a:pos x="4" y="24"/>
                  </a:cxn>
                  <a:cxn ang="0">
                    <a:pos x="4" y="22"/>
                  </a:cxn>
                  <a:cxn ang="0">
                    <a:pos x="0" y="20"/>
                  </a:cxn>
                  <a:cxn ang="0">
                    <a:pos x="0" y="20"/>
                  </a:cxn>
                  <a:cxn ang="0">
                    <a:pos x="2" y="16"/>
                  </a:cxn>
                  <a:cxn ang="0">
                    <a:pos x="2" y="14"/>
                  </a:cxn>
                  <a:cxn ang="0">
                    <a:pos x="4" y="12"/>
                  </a:cxn>
                  <a:cxn ang="0">
                    <a:pos x="2" y="10"/>
                  </a:cxn>
                  <a:cxn ang="0">
                    <a:pos x="2" y="10"/>
                  </a:cxn>
                  <a:cxn ang="0">
                    <a:pos x="6" y="16"/>
                  </a:cxn>
                  <a:cxn ang="0">
                    <a:pos x="6" y="16"/>
                  </a:cxn>
                  <a:cxn ang="0">
                    <a:pos x="8" y="10"/>
                  </a:cxn>
                  <a:cxn ang="0">
                    <a:pos x="12" y="6"/>
                  </a:cxn>
                  <a:cxn ang="0">
                    <a:pos x="20" y="0"/>
                  </a:cxn>
                  <a:cxn ang="0">
                    <a:pos x="20" y="0"/>
                  </a:cxn>
                  <a:cxn ang="0">
                    <a:pos x="22" y="4"/>
                  </a:cxn>
                  <a:cxn ang="0">
                    <a:pos x="22" y="8"/>
                  </a:cxn>
                  <a:cxn ang="0">
                    <a:pos x="20" y="14"/>
                  </a:cxn>
                  <a:cxn ang="0">
                    <a:pos x="16" y="20"/>
                  </a:cxn>
                  <a:cxn ang="0">
                    <a:pos x="16" y="24"/>
                  </a:cxn>
                  <a:cxn ang="0">
                    <a:pos x="16" y="28"/>
                  </a:cxn>
                  <a:cxn ang="0">
                    <a:pos x="16" y="28"/>
                  </a:cxn>
                  <a:cxn ang="0">
                    <a:pos x="12" y="26"/>
                  </a:cxn>
                  <a:cxn ang="0">
                    <a:pos x="10" y="22"/>
                  </a:cxn>
                  <a:cxn ang="0">
                    <a:pos x="10" y="22"/>
                  </a:cxn>
                </a:cxnLst>
                <a:rect l="0" t="0" r="r" b="b"/>
                <a:pathLst>
                  <a:path w="22" h="32">
                    <a:moveTo>
                      <a:pt x="10" y="22"/>
                    </a:moveTo>
                    <a:lnTo>
                      <a:pt x="10" y="22"/>
                    </a:lnTo>
                    <a:lnTo>
                      <a:pt x="10" y="24"/>
                    </a:lnTo>
                    <a:lnTo>
                      <a:pt x="10" y="28"/>
                    </a:lnTo>
                    <a:lnTo>
                      <a:pt x="8" y="32"/>
                    </a:lnTo>
                    <a:lnTo>
                      <a:pt x="2" y="32"/>
                    </a:lnTo>
                    <a:lnTo>
                      <a:pt x="2" y="32"/>
                    </a:lnTo>
                    <a:lnTo>
                      <a:pt x="4" y="24"/>
                    </a:lnTo>
                    <a:lnTo>
                      <a:pt x="4" y="22"/>
                    </a:lnTo>
                    <a:lnTo>
                      <a:pt x="0" y="20"/>
                    </a:lnTo>
                    <a:lnTo>
                      <a:pt x="0" y="20"/>
                    </a:lnTo>
                    <a:lnTo>
                      <a:pt x="2" y="16"/>
                    </a:lnTo>
                    <a:lnTo>
                      <a:pt x="2" y="14"/>
                    </a:lnTo>
                    <a:lnTo>
                      <a:pt x="4" y="12"/>
                    </a:lnTo>
                    <a:lnTo>
                      <a:pt x="2" y="10"/>
                    </a:lnTo>
                    <a:lnTo>
                      <a:pt x="2" y="10"/>
                    </a:lnTo>
                    <a:lnTo>
                      <a:pt x="6" y="16"/>
                    </a:lnTo>
                    <a:lnTo>
                      <a:pt x="6" y="16"/>
                    </a:lnTo>
                    <a:lnTo>
                      <a:pt x="8" y="10"/>
                    </a:lnTo>
                    <a:lnTo>
                      <a:pt x="12" y="6"/>
                    </a:lnTo>
                    <a:lnTo>
                      <a:pt x="20" y="0"/>
                    </a:lnTo>
                    <a:lnTo>
                      <a:pt x="20" y="0"/>
                    </a:lnTo>
                    <a:lnTo>
                      <a:pt x="22" y="4"/>
                    </a:lnTo>
                    <a:lnTo>
                      <a:pt x="22" y="8"/>
                    </a:lnTo>
                    <a:lnTo>
                      <a:pt x="20" y="14"/>
                    </a:lnTo>
                    <a:lnTo>
                      <a:pt x="16" y="20"/>
                    </a:lnTo>
                    <a:lnTo>
                      <a:pt x="16" y="24"/>
                    </a:lnTo>
                    <a:lnTo>
                      <a:pt x="16" y="28"/>
                    </a:lnTo>
                    <a:lnTo>
                      <a:pt x="16" y="28"/>
                    </a:lnTo>
                    <a:lnTo>
                      <a:pt x="12" y="26"/>
                    </a:lnTo>
                    <a:lnTo>
                      <a:pt x="10" y="22"/>
                    </a:lnTo>
                    <a:lnTo>
                      <a:pt x="10" y="2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79" name="Freeform 85"/>
              <p:cNvSpPr>
                <a:spLocks/>
              </p:cNvSpPr>
              <p:nvPr userDrawn="1"/>
            </p:nvSpPr>
            <p:spPr bwMode="auto">
              <a:xfrm>
                <a:off x="4099" y="444"/>
                <a:ext cx="6" cy="13"/>
              </a:xfrm>
              <a:custGeom>
                <a:avLst/>
                <a:gdLst/>
                <a:ahLst/>
                <a:cxnLst>
                  <a:cxn ang="0">
                    <a:pos x="10" y="0"/>
                  </a:cxn>
                  <a:cxn ang="0">
                    <a:pos x="10" y="0"/>
                  </a:cxn>
                  <a:cxn ang="0">
                    <a:pos x="14" y="10"/>
                  </a:cxn>
                  <a:cxn ang="0">
                    <a:pos x="18" y="24"/>
                  </a:cxn>
                  <a:cxn ang="0">
                    <a:pos x="20" y="32"/>
                  </a:cxn>
                  <a:cxn ang="0">
                    <a:pos x="20" y="38"/>
                  </a:cxn>
                  <a:cxn ang="0">
                    <a:pos x="20" y="44"/>
                  </a:cxn>
                  <a:cxn ang="0">
                    <a:pos x="16" y="52"/>
                  </a:cxn>
                  <a:cxn ang="0">
                    <a:pos x="16" y="52"/>
                  </a:cxn>
                  <a:cxn ang="0">
                    <a:pos x="16" y="46"/>
                  </a:cxn>
                  <a:cxn ang="0">
                    <a:pos x="12" y="38"/>
                  </a:cxn>
                  <a:cxn ang="0">
                    <a:pos x="4" y="24"/>
                  </a:cxn>
                  <a:cxn ang="0">
                    <a:pos x="2" y="18"/>
                  </a:cxn>
                  <a:cxn ang="0">
                    <a:pos x="0" y="10"/>
                  </a:cxn>
                  <a:cxn ang="0">
                    <a:pos x="4" y="4"/>
                  </a:cxn>
                  <a:cxn ang="0">
                    <a:pos x="10" y="0"/>
                  </a:cxn>
                  <a:cxn ang="0">
                    <a:pos x="10" y="0"/>
                  </a:cxn>
                </a:cxnLst>
                <a:rect l="0" t="0" r="r" b="b"/>
                <a:pathLst>
                  <a:path w="20" h="52">
                    <a:moveTo>
                      <a:pt x="10" y="0"/>
                    </a:moveTo>
                    <a:lnTo>
                      <a:pt x="10" y="0"/>
                    </a:lnTo>
                    <a:lnTo>
                      <a:pt x="14" y="10"/>
                    </a:lnTo>
                    <a:lnTo>
                      <a:pt x="18" y="24"/>
                    </a:lnTo>
                    <a:lnTo>
                      <a:pt x="20" y="32"/>
                    </a:lnTo>
                    <a:lnTo>
                      <a:pt x="20" y="38"/>
                    </a:lnTo>
                    <a:lnTo>
                      <a:pt x="20" y="44"/>
                    </a:lnTo>
                    <a:lnTo>
                      <a:pt x="16" y="52"/>
                    </a:lnTo>
                    <a:lnTo>
                      <a:pt x="16" y="52"/>
                    </a:lnTo>
                    <a:lnTo>
                      <a:pt x="16" y="46"/>
                    </a:lnTo>
                    <a:lnTo>
                      <a:pt x="12" y="38"/>
                    </a:lnTo>
                    <a:lnTo>
                      <a:pt x="4" y="24"/>
                    </a:lnTo>
                    <a:lnTo>
                      <a:pt x="2" y="18"/>
                    </a:lnTo>
                    <a:lnTo>
                      <a:pt x="0" y="10"/>
                    </a:lnTo>
                    <a:lnTo>
                      <a:pt x="4"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0" name="Freeform 86"/>
              <p:cNvSpPr>
                <a:spLocks/>
              </p:cNvSpPr>
              <p:nvPr userDrawn="1"/>
            </p:nvSpPr>
            <p:spPr bwMode="auto">
              <a:xfrm>
                <a:off x="3525" y="452"/>
                <a:ext cx="8" cy="16"/>
              </a:xfrm>
              <a:custGeom>
                <a:avLst/>
                <a:gdLst/>
                <a:ahLst/>
                <a:cxnLst>
                  <a:cxn ang="0">
                    <a:pos x="20" y="0"/>
                  </a:cxn>
                  <a:cxn ang="0">
                    <a:pos x="20" y="0"/>
                  </a:cxn>
                  <a:cxn ang="0">
                    <a:pos x="28" y="18"/>
                  </a:cxn>
                  <a:cxn ang="0">
                    <a:pos x="30" y="26"/>
                  </a:cxn>
                  <a:cxn ang="0">
                    <a:pos x="32" y="34"/>
                  </a:cxn>
                  <a:cxn ang="0">
                    <a:pos x="32" y="44"/>
                  </a:cxn>
                  <a:cxn ang="0">
                    <a:pos x="28" y="52"/>
                  </a:cxn>
                  <a:cxn ang="0">
                    <a:pos x="24" y="58"/>
                  </a:cxn>
                  <a:cxn ang="0">
                    <a:pos x="18" y="66"/>
                  </a:cxn>
                  <a:cxn ang="0">
                    <a:pos x="18" y="66"/>
                  </a:cxn>
                  <a:cxn ang="0">
                    <a:pos x="14" y="64"/>
                  </a:cxn>
                  <a:cxn ang="0">
                    <a:pos x="10" y="60"/>
                  </a:cxn>
                  <a:cxn ang="0">
                    <a:pos x="4" y="54"/>
                  </a:cxn>
                  <a:cxn ang="0">
                    <a:pos x="2" y="44"/>
                  </a:cxn>
                  <a:cxn ang="0">
                    <a:pos x="0" y="32"/>
                  </a:cxn>
                  <a:cxn ang="0">
                    <a:pos x="0" y="32"/>
                  </a:cxn>
                  <a:cxn ang="0">
                    <a:pos x="4" y="28"/>
                  </a:cxn>
                  <a:cxn ang="0">
                    <a:pos x="6" y="24"/>
                  </a:cxn>
                  <a:cxn ang="0">
                    <a:pos x="8" y="14"/>
                  </a:cxn>
                  <a:cxn ang="0">
                    <a:pos x="8" y="8"/>
                  </a:cxn>
                  <a:cxn ang="0">
                    <a:pos x="10" y="4"/>
                  </a:cxn>
                  <a:cxn ang="0">
                    <a:pos x="14" y="0"/>
                  </a:cxn>
                  <a:cxn ang="0">
                    <a:pos x="20" y="0"/>
                  </a:cxn>
                  <a:cxn ang="0">
                    <a:pos x="20" y="0"/>
                  </a:cxn>
                </a:cxnLst>
                <a:rect l="0" t="0" r="r" b="b"/>
                <a:pathLst>
                  <a:path w="32" h="66">
                    <a:moveTo>
                      <a:pt x="20" y="0"/>
                    </a:moveTo>
                    <a:lnTo>
                      <a:pt x="20" y="0"/>
                    </a:lnTo>
                    <a:lnTo>
                      <a:pt x="28" y="18"/>
                    </a:lnTo>
                    <a:lnTo>
                      <a:pt x="30" y="26"/>
                    </a:lnTo>
                    <a:lnTo>
                      <a:pt x="32" y="34"/>
                    </a:lnTo>
                    <a:lnTo>
                      <a:pt x="32" y="44"/>
                    </a:lnTo>
                    <a:lnTo>
                      <a:pt x="28" y="52"/>
                    </a:lnTo>
                    <a:lnTo>
                      <a:pt x="24" y="58"/>
                    </a:lnTo>
                    <a:lnTo>
                      <a:pt x="18" y="66"/>
                    </a:lnTo>
                    <a:lnTo>
                      <a:pt x="18" y="66"/>
                    </a:lnTo>
                    <a:lnTo>
                      <a:pt x="14" y="64"/>
                    </a:lnTo>
                    <a:lnTo>
                      <a:pt x="10" y="60"/>
                    </a:lnTo>
                    <a:lnTo>
                      <a:pt x="4" y="54"/>
                    </a:lnTo>
                    <a:lnTo>
                      <a:pt x="2" y="44"/>
                    </a:lnTo>
                    <a:lnTo>
                      <a:pt x="0" y="32"/>
                    </a:lnTo>
                    <a:lnTo>
                      <a:pt x="0" y="32"/>
                    </a:lnTo>
                    <a:lnTo>
                      <a:pt x="4" y="28"/>
                    </a:lnTo>
                    <a:lnTo>
                      <a:pt x="6" y="24"/>
                    </a:lnTo>
                    <a:lnTo>
                      <a:pt x="8" y="14"/>
                    </a:lnTo>
                    <a:lnTo>
                      <a:pt x="8" y="8"/>
                    </a:lnTo>
                    <a:lnTo>
                      <a:pt x="10" y="4"/>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1" name="Freeform 87"/>
              <p:cNvSpPr>
                <a:spLocks/>
              </p:cNvSpPr>
              <p:nvPr userDrawn="1"/>
            </p:nvSpPr>
            <p:spPr bwMode="auto">
              <a:xfrm>
                <a:off x="4096" y="452"/>
                <a:ext cx="1" cy="15"/>
              </a:xfrm>
              <a:custGeom>
                <a:avLst/>
                <a:gdLst/>
                <a:ahLst/>
                <a:cxnLst>
                  <a:cxn ang="0">
                    <a:pos x="0" y="0"/>
                  </a:cxn>
                  <a:cxn ang="0">
                    <a:pos x="0" y="0"/>
                  </a:cxn>
                  <a:cxn ang="0">
                    <a:pos x="4" y="6"/>
                  </a:cxn>
                  <a:cxn ang="0">
                    <a:pos x="6" y="12"/>
                  </a:cxn>
                  <a:cxn ang="0">
                    <a:pos x="8" y="24"/>
                  </a:cxn>
                  <a:cxn ang="0">
                    <a:pos x="10" y="38"/>
                  </a:cxn>
                  <a:cxn ang="0">
                    <a:pos x="14" y="54"/>
                  </a:cxn>
                  <a:cxn ang="0">
                    <a:pos x="14" y="54"/>
                  </a:cxn>
                  <a:cxn ang="0">
                    <a:pos x="10" y="52"/>
                  </a:cxn>
                  <a:cxn ang="0">
                    <a:pos x="8" y="48"/>
                  </a:cxn>
                  <a:cxn ang="0">
                    <a:pos x="4" y="32"/>
                  </a:cxn>
                  <a:cxn ang="0">
                    <a:pos x="2" y="14"/>
                  </a:cxn>
                  <a:cxn ang="0">
                    <a:pos x="0" y="0"/>
                  </a:cxn>
                  <a:cxn ang="0">
                    <a:pos x="0" y="0"/>
                  </a:cxn>
                </a:cxnLst>
                <a:rect l="0" t="0" r="r" b="b"/>
                <a:pathLst>
                  <a:path w="14" h="54">
                    <a:moveTo>
                      <a:pt x="0" y="0"/>
                    </a:moveTo>
                    <a:lnTo>
                      <a:pt x="0" y="0"/>
                    </a:lnTo>
                    <a:lnTo>
                      <a:pt x="4" y="6"/>
                    </a:lnTo>
                    <a:lnTo>
                      <a:pt x="6" y="12"/>
                    </a:lnTo>
                    <a:lnTo>
                      <a:pt x="8" y="24"/>
                    </a:lnTo>
                    <a:lnTo>
                      <a:pt x="10" y="38"/>
                    </a:lnTo>
                    <a:lnTo>
                      <a:pt x="14" y="54"/>
                    </a:lnTo>
                    <a:lnTo>
                      <a:pt x="14" y="54"/>
                    </a:lnTo>
                    <a:lnTo>
                      <a:pt x="10" y="52"/>
                    </a:lnTo>
                    <a:lnTo>
                      <a:pt x="8" y="48"/>
                    </a:lnTo>
                    <a:lnTo>
                      <a:pt x="4" y="32"/>
                    </a:lnTo>
                    <a:lnTo>
                      <a:pt x="2"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2" name="Freeform 88"/>
              <p:cNvSpPr>
                <a:spLocks/>
              </p:cNvSpPr>
              <p:nvPr userDrawn="1"/>
            </p:nvSpPr>
            <p:spPr bwMode="auto">
              <a:xfrm>
                <a:off x="3944" y="452"/>
                <a:ext cx="3" cy="9"/>
              </a:xfrm>
              <a:custGeom>
                <a:avLst/>
                <a:gdLst/>
                <a:ahLst/>
                <a:cxnLst>
                  <a:cxn ang="0">
                    <a:pos x="0" y="0"/>
                  </a:cxn>
                  <a:cxn ang="0">
                    <a:pos x="0" y="0"/>
                  </a:cxn>
                  <a:cxn ang="0">
                    <a:pos x="2" y="2"/>
                  </a:cxn>
                  <a:cxn ang="0">
                    <a:pos x="2" y="2"/>
                  </a:cxn>
                  <a:cxn ang="0">
                    <a:pos x="6" y="0"/>
                  </a:cxn>
                  <a:cxn ang="0">
                    <a:pos x="6" y="0"/>
                  </a:cxn>
                  <a:cxn ang="0">
                    <a:pos x="6" y="8"/>
                  </a:cxn>
                  <a:cxn ang="0">
                    <a:pos x="6" y="8"/>
                  </a:cxn>
                  <a:cxn ang="0">
                    <a:pos x="4" y="8"/>
                  </a:cxn>
                  <a:cxn ang="0">
                    <a:pos x="4" y="8"/>
                  </a:cxn>
                  <a:cxn ang="0">
                    <a:pos x="4" y="14"/>
                  </a:cxn>
                  <a:cxn ang="0">
                    <a:pos x="4" y="30"/>
                  </a:cxn>
                  <a:cxn ang="0">
                    <a:pos x="4" y="30"/>
                  </a:cxn>
                  <a:cxn ang="0">
                    <a:pos x="0" y="26"/>
                  </a:cxn>
                  <a:cxn ang="0">
                    <a:pos x="0" y="24"/>
                  </a:cxn>
                  <a:cxn ang="0">
                    <a:pos x="0" y="16"/>
                  </a:cxn>
                  <a:cxn ang="0">
                    <a:pos x="0" y="8"/>
                  </a:cxn>
                  <a:cxn ang="0">
                    <a:pos x="0" y="4"/>
                  </a:cxn>
                  <a:cxn ang="0">
                    <a:pos x="0" y="0"/>
                  </a:cxn>
                  <a:cxn ang="0">
                    <a:pos x="0" y="0"/>
                  </a:cxn>
                </a:cxnLst>
                <a:rect l="0" t="0" r="r" b="b"/>
                <a:pathLst>
                  <a:path w="6" h="30">
                    <a:moveTo>
                      <a:pt x="0" y="0"/>
                    </a:moveTo>
                    <a:lnTo>
                      <a:pt x="0" y="0"/>
                    </a:lnTo>
                    <a:lnTo>
                      <a:pt x="2" y="2"/>
                    </a:lnTo>
                    <a:lnTo>
                      <a:pt x="2" y="2"/>
                    </a:lnTo>
                    <a:lnTo>
                      <a:pt x="6" y="0"/>
                    </a:lnTo>
                    <a:lnTo>
                      <a:pt x="6" y="0"/>
                    </a:lnTo>
                    <a:lnTo>
                      <a:pt x="6" y="8"/>
                    </a:lnTo>
                    <a:lnTo>
                      <a:pt x="6" y="8"/>
                    </a:lnTo>
                    <a:lnTo>
                      <a:pt x="4" y="8"/>
                    </a:lnTo>
                    <a:lnTo>
                      <a:pt x="4" y="8"/>
                    </a:lnTo>
                    <a:lnTo>
                      <a:pt x="4" y="14"/>
                    </a:lnTo>
                    <a:lnTo>
                      <a:pt x="4" y="30"/>
                    </a:lnTo>
                    <a:lnTo>
                      <a:pt x="4" y="30"/>
                    </a:lnTo>
                    <a:lnTo>
                      <a:pt x="0" y="26"/>
                    </a:lnTo>
                    <a:lnTo>
                      <a:pt x="0" y="24"/>
                    </a:lnTo>
                    <a:lnTo>
                      <a:pt x="0" y="16"/>
                    </a:lnTo>
                    <a:lnTo>
                      <a:pt x="0" y="8"/>
                    </a:lnTo>
                    <a:lnTo>
                      <a:pt x="0"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3" name="Freeform 89"/>
              <p:cNvSpPr>
                <a:spLocks/>
              </p:cNvSpPr>
              <p:nvPr userDrawn="1"/>
            </p:nvSpPr>
            <p:spPr bwMode="auto">
              <a:xfrm>
                <a:off x="4059" y="479"/>
                <a:ext cx="11" cy="12"/>
              </a:xfrm>
              <a:custGeom>
                <a:avLst/>
                <a:gdLst/>
                <a:ahLst/>
                <a:cxnLst>
                  <a:cxn ang="0">
                    <a:pos x="0" y="10"/>
                  </a:cxn>
                  <a:cxn ang="0">
                    <a:pos x="0" y="10"/>
                  </a:cxn>
                  <a:cxn ang="0">
                    <a:pos x="2" y="8"/>
                  </a:cxn>
                  <a:cxn ang="0">
                    <a:pos x="6" y="6"/>
                  </a:cxn>
                  <a:cxn ang="0">
                    <a:pos x="10" y="4"/>
                  </a:cxn>
                  <a:cxn ang="0">
                    <a:pos x="14" y="0"/>
                  </a:cxn>
                  <a:cxn ang="0">
                    <a:pos x="14" y="0"/>
                  </a:cxn>
                  <a:cxn ang="0">
                    <a:pos x="16" y="2"/>
                  </a:cxn>
                  <a:cxn ang="0">
                    <a:pos x="18" y="4"/>
                  </a:cxn>
                  <a:cxn ang="0">
                    <a:pos x="20" y="8"/>
                  </a:cxn>
                  <a:cxn ang="0">
                    <a:pos x="20" y="8"/>
                  </a:cxn>
                  <a:cxn ang="0">
                    <a:pos x="22" y="6"/>
                  </a:cxn>
                  <a:cxn ang="0">
                    <a:pos x="22" y="2"/>
                  </a:cxn>
                  <a:cxn ang="0">
                    <a:pos x="22" y="2"/>
                  </a:cxn>
                  <a:cxn ang="0">
                    <a:pos x="30" y="12"/>
                  </a:cxn>
                  <a:cxn ang="0">
                    <a:pos x="32" y="18"/>
                  </a:cxn>
                  <a:cxn ang="0">
                    <a:pos x="34" y="28"/>
                  </a:cxn>
                  <a:cxn ang="0">
                    <a:pos x="34" y="28"/>
                  </a:cxn>
                  <a:cxn ang="0">
                    <a:pos x="36" y="24"/>
                  </a:cxn>
                  <a:cxn ang="0">
                    <a:pos x="38" y="24"/>
                  </a:cxn>
                  <a:cxn ang="0">
                    <a:pos x="38" y="28"/>
                  </a:cxn>
                  <a:cxn ang="0">
                    <a:pos x="40" y="46"/>
                  </a:cxn>
                  <a:cxn ang="0">
                    <a:pos x="40" y="46"/>
                  </a:cxn>
                  <a:cxn ang="0">
                    <a:pos x="38" y="44"/>
                  </a:cxn>
                  <a:cxn ang="0">
                    <a:pos x="36" y="40"/>
                  </a:cxn>
                  <a:cxn ang="0">
                    <a:pos x="36" y="30"/>
                  </a:cxn>
                  <a:cxn ang="0">
                    <a:pos x="36" y="30"/>
                  </a:cxn>
                  <a:cxn ang="0">
                    <a:pos x="30" y="32"/>
                  </a:cxn>
                  <a:cxn ang="0">
                    <a:pos x="22" y="28"/>
                  </a:cxn>
                  <a:cxn ang="0">
                    <a:pos x="16" y="26"/>
                  </a:cxn>
                  <a:cxn ang="0">
                    <a:pos x="8" y="24"/>
                  </a:cxn>
                  <a:cxn ang="0">
                    <a:pos x="8" y="24"/>
                  </a:cxn>
                  <a:cxn ang="0">
                    <a:pos x="6" y="14"/>
                  </a:cxn>
                  <a:cxn ang="0">
                    <a:pos x="4" y="12"/>
                  </a:cxn>
                  <a:cxn ang="0">
                    <a:pos x="0" y="10"/>
                  </a:cxn>
                  <a:cxn ang="0">
                    <a:pos x="0" y="10"/>
                  </a:cxn>
                </a:cxnLst>
                <a:rect l="0" t="0" r="r" b="b"/>
                <a:pathLst>
                  <a:path w="40" h="46">
                    <a:moveTo>
                      <a:pt x="0" y="10"/>
                    </a:moveTo>
                    <a:lnTo>
                      <a:pt x="0" y="10"/>
                    </a:lnTo>
                    <a:lnTo>
                      <a:pt x="2" y="8"/>
                    </a:lnTo>
                    <a:lnTo>
                      <a:pt x="6" y="6"/>
                    </a:lnTo>
                    <a:lnTo>
                      <a:pt x="10" y="4"/>
                    </a:lnTo>
                    <a:lnTo>
                      <a:pt x="14" y="0"/>
                    </a:lnTo>
                    <a:lnTo>
                      <a:pt x="14" y="0"/>
                    </a:lnTo>
                    <a:lnTo>
                      <a:pt x="16" y="2"/>
                    </a:lnTo>
                    <a:lnTo>
                      <a:pt x="18" y="4"/>
                    </a:lnTo>
                    <a:lnTo>
                      <a:pt x="20" y="8"/>
                    </a:lnTo>
                    <a:lnTo>
                      <a:pt x="20" y="8"/>
                    </a:lnTo>
                    <a:lnTo>
                      <a:pt x="22" y="6"/>
                    </a:lnTo>
                    <a:lnTo>
                      <a:pt x="22" y="2"/>
                    </a:lnTo>
                    <a:lnTo>
                      <a:pt x="22" y="2"/>
                    </a:lnTo>
                    <a:lnTo>
                      <a:pt x="30" y="12"/>
                    </a:lnTo>
                    <a:lnTo>
                      <a:pt x="32" y="18"/>
                    </a:lnTo>
                    <a:lnTo>
                      <a:pt x="34" y="28"/>
                    </a:lnTo>
                    <a:lnTo>
                      <a:pt x="34" y="28"/>
                    </a:lnTo>
                    <a:lnTo>
                      <a:pt x="36" y="24"/>
                    </a:lnTo>
                    <a:lnTo>
                      <a:pt x="38" y="24"/>
                    </a:lnTo>
                    <a:lnTo>
                      <a:pt x="38" y="28"/>
                    </a:lnTo>
                    <a:lnTo>
                      <a:pt x="40" y="46"/>
                    </a:lnTo>
                    <a:lnTo>
                      <a:pt x="40" y="46"/>
                    </a:lnTo>
                    <a:lnTo>
                      <a:pt x="38" y="44"/>
                    </a:lnTo>
                    <a:lnTo>
                      <a:pt x="36" y="40"/>
                    </a:lnTo>
                    <a:lnTo>
                      <a:pt x="36" y="30"/>
                    </a:lnTo>
                    <a:lnTo>
                      <a:pt x="36" y="30"/>
                    </a:lnTo>
                    <a:lnTo>
                      <a:pt x="30" y="32"/>
                    </a:lnTo>
                    <a:lnTo>
                      <a:pt x="22" y="28"/>
                    </a:lnTo>
                    <a:lnTo>
                      <a:pt x="16" y="26"/>
                    </a:lnTo>
                    <a:lnTo>
                      <a:pt x="8" y="24"/>
                    </a:lnTo>
                    <a:lnTo>
                      <a:pt x="8" y="24"/>
                    </a:lnTo>
                    <a:lnTo>
                      <a:pt x="6" y="14"/>
                    </a:lnTo>
                    <a:lnTo>
                      <a:pt x="4" y="12"/>
                    </a:lnTo>
                    <a:lnTo>
                      <a:pt x="0" y="10"/>
                    </a:lnTo>
                    <a:lnTo>
                      <a:pt x="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4" name="Freeform 90"/>
              <p:cNvSpPr>
                <a:spLocks/>
              </p:cNvSpPr>
              <p:nvPr userDrawn="1"/>
            </p:nvSpPr>
            <p:spPr bwMode="auto">
              <a:xfrm>
                <a:off x="3957" y="479"/>
                <a:ext cx="2" cy="5"/>
              </a:xfrm>
              <a:custGeom>
                <a:avLst/>
                <a:gdLst/>
                <a:ahLst/>
                <a:cxnLst>
                  <a:cxn ang="0">
                    <a:pos x="2" y="0"/>
                  </a:cxn>
                  <a:cxn ang="0">
                    <a:pos x="2" y="0"/>
                  </a:cxn>
                  <a:cxn ang="0">
                    <a:pos x="4" y="0"/>
                  </a:cxn>
                  <a:cxn ang="0">
                    <a:pos x="4" y="2"/>
                  </a:cxn>
                  <a:cxn ang="0">
                    <a:pos x="6" y="6"/>
                  </a:cxn>
                  <a:cxn ang="0">
                    <a:pos x="4" y="16"/>
                  </a:cxn>
                  <a:cxn ang="0">
                    <a:pos x="4" y="16"/>
                  </a:cxn>
                  <a:cxn ang="0">
                    <a:pos x="0" y="14"/>
                  </a:cxn>
                  <a:cxn ang="0">
                    <a:pos x="0" y="8"/>
                  </a:cxn>
                  <a:cxn ang="0">
                    <a:pos x="0" y="4"/>
                  </a:cxn>
                  <a:cxn ang="0">
                    <a:pos x="2" y="0"/>
                  </a:cxn>
                  <a:cxn ang="0">
                    <a:pos x="2" y="0"/>
                  </a:cxn>
                </a:cxnLst>
                <a:rect l="0" t="0" r="r" b="b"/>
                <a:pathLst>
                  <a:path w="6" h="16">
                    <a:moveTo>
                      <a:pt x="2" y="0"/>
                    </a:moveTo>
                    <a:lnTo>
                      <a:pt x="2" y="0"/>
                    </a:lnTo>
                    <a:lnTo>
                      <a:pt x="4" y="0"/>
                    </a:lnTo>
                    <a:lnTo>
                      <a:pt x="4" y="2"/>
                    </a:lnTo>
                    <a:lnTo>
                      <a:pt x="6" y="6"/>
                    </a:lnTo>
                    <a:lnTo>
                      <a:pt x="4" y="16"/>
                    </a:lnTo>
                    <a:lnTo>
                      <a:pt x="4" y="16"/>
                    </a:lnTo>
                    <a:lnTo>
                      <a:pt x="0" y="14"/>
                    </a:lnTo>
                    <a:lnTo>
                      <a:pt x="0" y="8"/>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5" name="Freeform 91"/>
              <p:cNvSpPr>
                <a:spLocks/>
              </p:cNvSpPr>
              <p:nvPr userDrawn="1"/>
            </p:nvSpPr>
            <p:spPr bwMode="auto">
              <a:xfrm>
                <a:off x="4094" y="480"/>
                <a:ext cx="1" cy="5"/>
              </a:xfrm>
              <a:custGeom>
                <a:avLst/>
                <a:gdLst/>
                <a:ahLst/>
                <a:cxnLst>
                  <a:cxn ang="0">
                    <a:pos x="0" y="0"/>
                  </a:cxn>
                  <a:cxn ang="0">
                    <a:pos x="0" y="0"/>
                  </a:cxn>
                  <a:cxn ang="0">
                    <a:pos x="6" y="0"/>
                  </a:cxn>
                  <a:cxn ang="0">
                    <a:pos x="10" y="2"/>
                  </a:cxn>
                  <a:cxn ang="0">
                    <a:pos x="16" y="6"/>
                  </a:cxn>
                  <a:cxn ang="0">
                    <a:pos x="18" y="14"/>
                  </a:cxn>
                  <a:cxn ang="0">
                    <a:pos x="18" y="14"/>
                  </a:cxn>
                  <a:cxn ang="0">
                    <a:pos x="14" y="14"/>
                  </a:cxn>
                  <a:cxn ang="0">
                    <a:pos x="12" y="12"/>
                  </a:cxn>
                  <a:cxn ang="0">
                    <a:pos x="10" y="12"/>
                  </a:cxn>
                  <a:cxn ang="0">
                    <a:pos x="6" y="12"/>
                  </a:cxn>
                  <a:cxn ang="0">
                    <a:pos x="6" y="12"/>
                  </a:cxn>
                  <a:cxn ang="0">
                    <a:pos x="2" y="6"/>
                  </a:cxn>
                  <a:cxn ang="0">
                    <a:pos x="0" y="0"/>
                  </a:cxn>
                  <a:cxn ang="0">
                    <a:pos x="0" y="0"/>
                  </a:cxn>
                </a:cxnLst>
                <a:rect l="0" t="0" r="r" b="b"/>
                <a:pathLst>
                  <a:path w="18" h="14">
                    <a:moveTo>
                      <a:pt x="0" y="0"/>
                    </a:moveTo>
                    <a:lnTo>
                      <a:pt x="0" y="0"/>
                    </a:lnTo>
                    <a:lnTo>
                      <a:pt x="6" y="0"/>
                    </a:lnTo>
                    <a:lnTo>
                      <a:pt x="10" y="2"/>
                    </a:lnTo>
                    <a:lnTo>
                      <a:pt x="16" y="6"/>
                    </a:lnTo>
                    <a:lnTo>
                      <a:pt x="18" y="14"/>
                    </a:lnTo>
                    <a:lnTo>
                      <a:pt x="18" y="14"/>
                    </a:lnTo>
                    <a:lnTo>
                      <a:pt x="14" y="14"/>
                    </a:lnTo>
                    <a:lnTo>
                      <a:pt x="12" y="12"/>
                    </a:lnTo>
                    <a:lnTo>
                      <a:pt x="10" y="12"/>
                    </a:lnTo>
                    <a:lnTo>
                      <a:pt x="6" y="12"/>
                    </a:lnTo>
                    <a:lnTo>
                      <a:pt x="6" y="12"/>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6" name="Freeform 92"/>
              <p:cNvSpPr>
                <a:spLocks/>
              </p:cNvSpPr>
              <p:nvPr userDrawn="1"/>
            </p:nvSpPr>
            <p:spPr bwMode="auto">
              <a:xfrm>
                <a:off x="3479" y="483"/>
                <a:ext cx="12" cy="16"/>
              </a:xfrm>
              <a:custGeom>
                <a:avLst/>
                <a:gdLst/>
                <a:ahLst/>
                <a:cxnLst>
                  <a:cxn ang="0">
                    <a:pos x="40" y="0"/>
                  </a:cxn>
                  <a:cxn ang="0">
                    <a:pos x="40" y="0"/>
                  </a:cxn>
                  <a:cxn ang="0">
                    <a:pos x="30" y="6"/>
                  </a:cxn>
                  <a:cxn ang="0">
                    <a:pos x="24" y="12"/>
                  </a:cxn>
                  <a:cxn ang="0">
                    <a:pos x="16" y="18"/>
                  </a:cxn>
                  <a:cxn ang="0">
                    <a:pos x="8" y="24"/>
                  </a:cxn>
                  <a:cxn ang="0">
                    <a:pos x="8" y="24"/>
                  </a:cxn>
                  <a:cxn ang="0">
                    <a:pos x="12" y="28"/>
                  </a:cxn>
                  <a:cxn ang="0">
                    <a:pos x="14" y="26"/>
                  </a:cxn>
                  <a:cxn ang="0">
                    <a:pos x="18" y="26"/>
                  </a:cxn>
                  <a:cxn ang="0">
                    <a:pos x="22" y="26"/>
                  </a:cxn>
                  <a:cxn ang="0">
                    <a:pos x="22" y="26"/>
                  </a:cxn>
                  <a:cxn ang="0">
                    <a:pos x="18" y="32"/>
                  </a:cxn>
                  <a:cxn ang="0">
                    <a:pos x="18" y="38"/>
                  </a:cxn>
                  <a:cxn ang="0">
                    <a:pos x="18" y="38"/>
                  </a:cxn>
                  <a:cxn ang="0">
                    <a:pos x="24" y="42"/>
                  </a:cxn>
                  <a:cxn ang="0">
                    <a:pos x="32" y="44"/>
                  </a:cxn>
                  <a:cxn ang="0">
                    <a:pos x="40" y="46"/>
                  </a:cxn>
                  <a:cxn ang="0">
                    <a:pos x="46" y="50"/>
                  </a:cxn>
                  <a:cxn ang="0">
                    <a:pos x="46" y="50"/>
                  </a:cxn>
                  <a:cxn ang="0">
                    <a:pos x="34" y="52"/>
                  </a:cxn>
                  <a:cxn ang="0">
                    <a:pos x="24" y="56"/>
                  </a:cxn>
                  <a:cxn ang="0">
                    <a:pos x="14" y="62"/>
                  </a:cxn>
                  <a:cxn ang="0">
                    <a:pos x="10" y="62"/>
                  </a:cxn>
                  <a:cxn ang="0">
                    <a:pos x="2" y="62"/>
                  </a:cxn>
                  <a:cxn ang="0">
                    <a:pos x="2" y="62"/>
                  </a:cxn>
                  <a:cxn ang="0">
                    <a:pos x="6" y="54"/>
                  </a:cxn>
                  <a:cxn ang="0">
                    <a:pos x="12" y="50"/>
                  </a:cxn>
                  <a:cxn ang="0">
                    <a:pos x="12" y="50"/>
                  </a:cxn>
                  <a:cxn ang="0">
                    <a:pos x="12" y="48"/>
                  </a:cxn>
                  <a:cxn ang="0">
                    <a:pos x="8" y="48"/>
                  </a:cxn>
                  <a:cxn ang="0">
                    <a:pos x="6" y="48"/>
                  </a:cxn>
                  <a:cxn ang="0">
                    <a:pos x="4" y="50"/>
                  </a:cxn>
                  <a:cxn ang="0">
                    <a:pos x="4" y="50"/>
                  </a:cxn>
                  <a:cxn ang="0">
                    <a:pos x="2" y="44"/>
                  </a:cxn>
                  <a:cxn ang="0">
                    <a:pos x="2" y="38"/>
                  </a:cxn>
                  <a:cxn ang="0">
                    <a:pos x="2" y="32"/>
                  </a:cxn>
                  <a:cxn ang="0">
                    <a:pos x="0" y="24"/>
                  </a:cxn>
                  <a:cxn ang="0">
                    <a:pos x="0" y="24"/>
                  </a:cxn>
                  <a:cxn ang="0">
                    <a:pos x="6" y="22"/>
                  </a:cxn>
                  <a:cxn ang="0">
                    <a:pos x="8" y="20"/>
                  </a:cxn>
                  <a:cxn ang="0">
                    <a:pos x="10" y="14"/>
                  </a:cxn>
                  <a:cxn ang="0">
                    <a:pos x="8" y="10"/>
                  </a:cxn>
                  <a:cxn ang="0">
                    <a:pos x="8" y="10"/>
                  </a:cxn>
                  <a:cxn ang="0">
                    <a:pos x="16" y="8"/>
                  </a:cxn>
                  <a:cxn ang="0">
                    <a:pos x="24" y="4"/>
                  </a:cxn>
                  <a:cxn ang="0">
                    <a:pos x="30" y="2"/>
                  </a:cxn>
                  <a:cxn ang="0">
                    <a:pos x="40" y="0"/>
                  </a:cxn>
                  <a:cxn ang="0">
                    <a:pos x="40" y="0"/>
                  </a:cxn>
                </a:cxnLst>
                <a:rect l="0" t="0" r="r" b="b"/>
                <a:pathLst>
                  <a:path w="46" h="62">
                    <a:moveTo>
                      <a:pt x="40" y="0"/>
                    </a:moveTo>
                    <a:lnTo>
                      <a:pt x="40" y="0"/>
                    </a:lnTo>
                    <a:lnTo>
                      <a:pt x="30" y="6"/>
                    </a:lnTo>
                    <a:lnTo>
                      <a:pt x="24" y="12"/>
                    </a:lnTo>
                    <a:lnTo>
                      <a:pt x="16" y="18"/>
                    </a:lnTo>
                    <a:lnTo>
                      <a:pt x="8" y="24"/>
                    </a:lnTo>
                    <a:lnTo>
                      <a:pt x="8" y="24"/>
                    </a:lnTo>
                    <a:lnTo>
                      <a:pt x="12" y="28"/>
                    </a:lnTo>
                    <a:lnTo>
                      <a:pt x="14" y="26"/>
                    </a:lnTo>
                    <a:lnTo>
                      <a:pt x="18" y="26"/>
                    </a:lnTo>
                    <a:lnTo>
                      <a:pt x="22" y="26"/>
                    </a:lnTo>
                    <a:lnTo>
                      <a:pt x="22" y="26"/>
                    </a:lnTo>
                    <a:lnTo>
                      <a:pt x="18" y="32"/>
                    </a:lnTo>
                    <a:lnTo>
                      <a:pt x="18" y="38"/>
                    </a:lnTo>
                    <a:lnTo>
                      <a:pt x="18" y="38"/>
                    </a:lnTo>
                    <a:lnTo>
                      <a:pt x="24" y="42"/>
                    </a:lnTo>
                    <a:lnTo>
                      <a:pt x="32" y="44"/>
                    </a:lnTo>
                    <a:lnTo>
                      <a:pt x="40" y="46"/>
                    </a:lnTo>
                    <a:lnTo>
                      <a:pt x="46" y="50"/>
                    </a:lnTo>
                    <a:lnTo>
                      <a:pt x="46" y="50"/>
                    </a:lnTo>
                    <a:lnTo>
                      <a:pt x="34" y="52"/>
                    </a:lnTo>
                    <a:lnTo>
                      <a:pt x="24" y="56"/>
                    </a:lnTo>
                    <a:lnTo>
                      <a:pt x="14" y="62"/>
                    </a:lnTo>
                    <a:lnTo>
                      <a:pt x="10" y="62"/>
                    </a:lnTo>
                    <a:lnTo>
                      <a:pt x="2" y="62"/>
                    </a:lnTo>
                    <a:lnTo>
                      <a:pt x="2" y="62"/>
                    </a:lnTo>
                    <a:lnTo>
                      <a:pt x="6" y="54"/>
                    </a:lnTo>
                    <a:lnTo>
                      <a:pt x="12" y="50"/>
                    </a:lnTo>
                    <a:lnTo>
                      <a:pt x="12" y="50"/>
                    </a:lnTo>
                    <a:lnTo>
                      <a:pt x="12" y="48"/>
                    </a:lnTo>
                    <a:lnTo>
                      <a:pt x="8" y="48"/>
                    </a:lnTo>
                    <a:lnTo>
                      <a:pt x="6" y="48"/>
                    </a:lnTo>
                    <a:lnTo>
                      <a:pt x="4" y="50"/>
                    </a:lnTo>
                    <a:lnTo>
                      <a:pt x="4" y="50"/>
                    </a:lnTo>
                    <a:lnTo>
                      <a:pt x="2" y="44"/>
                    </a:lnTo>
                    <a:lnTo>
                      <a:pt x="2" y="38"/>
                    </a:lnTo>
                    <a:lnTo>
                      <a:pt x="2" y="32"/>
                    </a:lnTo>
                    <a:lnTo>
                      <a:pt x="0" y="24"/>
                    </a:lnTo>
                    <a:lnTo>
                      <a:pt x="0" y="24"/>
                    </a:lnTo>
                    <a:lnTo>
                      <a:pt x="6" y="22"/>
                    </a:lnTo>
                    <a:lnTo>
                      <a:pt x="8" y="20"/>
                    </a:lnTo>
                    <a:lnTo>
                      <a:pt x="10" y="14"/>
                    </a:lnTo>
                    <a:lnTo>
                      <a:pt x="8" y="10"/>
                    </a:lnTo>
                    <a:lnTo>
                      <a:pt x="8" y="10"/>
                    </a:lnTo>
                    <a:lnTo>
                      <a:pt x="16" y="8"/>
                    </a:lnTo>
                    <a:lnTo>
                      <a:pt x="24" y="4"/>
                    </a:lnTo>
                    <a:lnTo>
                      <a:pt x="30" y="2"/>
                    </a:lnTo>
                    <a:lnTo>
                      <a:pt x="40" y="0"/>
                    </a:lnTo>
                    <a:lnTo>
                      <a:pt x="4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7" name="Freeform 93"/>
              <p:cNvSpPr>
                <a:spLocks/>
              </p:cNvSpPr>
              <p:nvPr userDrawn="1"/>
            </p:nvSpPr>
            <p:spPr bwMode="auto">
              <a:xfrm>
                <a:off x="3579" y="484"/>
                <a:ext cx="2" cy="1"/>
              </a:xfrm>
              <a:custGeom>
                <a:avLst/>
                <a:gdLst/>
                <a:ahLst/>
                <a:cxnLst>
                  <a:cxn ang="0">
                    <a:pos x="10" y="0"/>
                  </a:cxn>
                  <a:cxn ang="0">
                    <a:pos x="10" y="0"/>
                  </a:cxn>
                  <a:cxn ang="0">
                    <a:pos x="12" y="2"/>
                  </a:cxn>
                  <a:cxn ang="0">
                    <a:pos x="10" y="4"/>
                  </a:cxn>
                  <a:cxn ang="0">
                    <a:pos x="6" y="6"/>
                  </a:cxn>
                  <a:cxn ang="0">
                    <a:pos x="0" y="6"/>
                  </a:cxn>
                  <a:cxn ang="0">
                    <a:pos x="0" y="6"/>
                  </a:cxn>
                  <a:cxn ang="0">
                    <a:pos x="2" y="2"/>
                  </a:cxn>
                  <a:cxn ang="0">
                    <a:pos x="6" y="0"/>
                  </a:cxn>
                  <a:cxn ang="0">
                    <a:pos x="10" y="0"/>
                  </a:cxn>
                  <a:cxn ang="0">
                    <a:pos x="10" y="0"/>
                  </a:cxn>
                </a:cxnLst>
                <a:rect l="0" t="0" r="r" b="b"/>
                <a:pathLst>
                  <a:path w="12" h="6">
                    <a:moveTo>
                      <a:pt x="10" y="0"/>
                    </a:moveTo>
                    <a:lnTo>
                      <a:pt x="10" y="0"/>
                    </a:lnTo>
                    <a:lnTo>
                      <a:pt x="12" y="2"/>
                    </a:lnTo>
                    <a:lnTo>
                      <a:pt x="10" y="4"/>
                    </a:lnTo>
                    <a:lnTo>
                      <a:pt x="6" y="6"/>
                    </a:lnTo>
                    <a:lnTo>
                      <a:pt x="0" y="6"/>
                    </a:lnTo>
                    <a:lnTo>
                      <a:pt x="0" y="6"/>
                    </a:lnTo>
                    <a:lnTo>
                      <a:pt x="2" y="2"/>
                    </a:lnTo>
                    <a:lnTo>
                      <a:pt x="6" y="0"/>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8" name="Freeform 94"/>
              <p:cNvSpPr>
                <a:spLocks/>
              </p:cNvSpPr>
              <p:nvPr userDrawn="1"/>
            </p:nvSpPr>
            <p:spPr bwMode="auto">
              <a:xfrm>
                <a:off x="3944" y="485"/>
                <a:ext cx="3" cy="0"/>
              </a:xfrm>
              <a:custGeom>
                <a:avLst/>
                <a:gdLst/>
                <a:ahLst/>
                <a:cxnLst>
                  <a:cxn ang="0">
                    <a:pos x="8" y="0"/>
                  </a:cxn>
                  <a:cxn ang="0">
                    <a:pos x="8" y="0"/>
                  </a:cxn>
                  <a:cxn ang="0">
                    <a:pos x="6" y="6"/>
                  </a:cxn>
                  <a:cxn ang="0">
                    <a:pos x="4" y="8"/>
                  </a:cxn>
                  <a:cxn ang="0">
                    <a:pos x="2" y="8"/>
                  </a:cxn>
                  <a:cxn ang="0">
                    <a:pos x="2" y="8"/>
                  </a:cxn>
                  <a:cxn ang="0">
                    <a:pos x="0" y="6"/>
                  </a:cxn>
                  <a:cxn ang="0">
                    <a:pos x="0" y="2"/>
                  </a:cxn>
                  <a:cxn ang="0">
                    <a:pos x="4" y="0"/>
                  </a:cxn>
                  <a:cxn ang="0">
                    <a:pos x="8" y="0"/>
                  </a:cxn>
                  <a:cxn ang="0">
                    <a:pos x="8" y="0"/>
                  </a:cxn>
                </a:cxnLst>
                <a:rect l="0" t="0" r="r" b="b"/>
                <a:pathLst>
                  <a:path w="8" h="8">
                    <a:moveTo>
                      <a:pt x="8" y="0"/>
                    </a:moveTo>
                    <a:lnTo>
                      <a:pt x="8" y="0"/>
                    </a:lnTo>
                    <a:lnTo>
                      <a:pt x="6" y="6"/>
                    </a:lnTo>
                    <a:lnTo>
                      <a:pt x="4" y="8"/>
                    </a:lnTo>
                    <a:lnTo>
                      <a:pt x="2" y="8"/>
                    </a:lnTo>
                    <a:lnTo>
                      <a:pt x="2" y="8"/>
                    </a:lnTo>
                    <a:lnTo>
                      <a:pt x="0" y="6"/>
                    </a:lnTo>
                    <a:lnTo>
                      <a:pt x="0" y="2"/>
                    </a:lnTo>
                    <a:lnTo>
                      <a:pt x="4"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89" name="Freeform 95"/>
              <p:cNvSpPr>
                <a:spLocks/>
              </p:cNvSpPr>
              <p:nvPr userDrawn="1"/>
            </p:nvSpPr>
            <p:spPr bwMode="auto">
              <a:xfrm>
                <a:off x="4078" y="485"/>
                <a:ext cx="2" cy="0"/>
              </a:xfrm>
              <a:custGeom>
                <a:avLst/>
                <a:gdLst/>
                <a:ahLst/>
                <a:cxnLst>
                  <a:cxn ang="0">
                    <a:pos x="0" y="0"/>
                  </a:cxn>
                  <a:cxn ang="0">
                    <a:pos x="0" y="0"/>
                  </a:cxn>
                  <a:cxn ang="0">
                    <a:pos x="10" y="0"/>
                  </a:cxn>
                  <a:cxn ang="0">
                    <a:pos x="10" y="0"/>
                  </a:cxn>
                  <a:cxn ang="0">
                    <a:pos x="10" y="2"/>
                  </a:cxn>
                  <a:cxn ang="0">
                    <a:pos x="6" y="4"/>
                  </a:cxn>
                  <a:cxn ang="0">
                    <a:pos x="4" y="4"/>
                  </a:cxn>
                  <a:cxn ang="0">
                    <a:pos x="4" y="8"/>
                  </a:cxn>
                  <a:cxn ang="0">
                    <a:pos x="4" y="8"/>
                  </a:cxn>
                  <a:cxn ang="0">
                    <a:pos x="2" y="8"/>
                  </a:cxn>
                  <a:cxn ang="0">
                    <a:pos x="0" y="6"/>
                  </a:cxn>
                  <a:cxn ang="0">
                    <a:pos x="0" y="0"/>
                  </a:cxn>
                  <a:cxn ang="0">
                    <a:pos x="0" y="0"/>
                  </a:cxn>
                </a:cxnLst>
                <a:rect l="0" t="0" r="r" b="b"/>
                <a:pathLst>
                  <a:path w="10" h="8">
                    <a:moveTo>
                      <a:pt x="0" y="0"/>
                    </a:moveTo>
                    <a:lnTo>
                      <a:pt x="0" y="0"/>
                    </a:lnTo>
                    <a:lnTo>
                      <a:pt x="10" y="0"/>
                    </a:lnTo>
                    <a:lnTo>
                      <a:pt x="10" y="0"/>
                    </a:lnTo>
                    <a:lnTo>
                      <a:pt x="10" y="2"/>
                    </a:lnTo>
                    <a:lnTo>
                      <a:pt x="6" y="4"/>
                    </a:lnTo>
                    <a:lnTo>
                      <a:pt x="4" y="4"/>
                    </a:lnTo>
                    <a:lnTo>
                      <a:pt x="4" y="8"/>
                    </a:lnTo>
                    <a:lnTo>
                      <a:pt x="4" y="8"/>
                    </a:lnTo>
                    <a:lnTo>
                      <a:pt x="2"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0" name="Freeform 96"/>
              <p:cNvSpPr>
                <a:spLocks/>
              </p:cNvSpPr>
              <p:nvPr userDrawn="1"/>
            </p:nvSpPr>
            <p:spPr bwMode="auto">
              <a:xfrm>
                <a:off x="3373" y="518"/>
                <a:ext cx="2" cy="1"/>
              </a:xfrm>
              <a:custGeom>
                <a:avLst/>
                <a:gdLst/>
                <a:ahLst/>
                <a:cxnLst>
                  <a:cxn ang="0">
                    <a:pos x="10" y="2"/>
                  </a:cxn>
                  <a:cxn ang="0">
                    <a:pos x="10" y="2"/>
                  </a:cxn>
                  <a:cxn ang="0">
                    <a:pos x="10" y="6"/>
                  </a:cxn>
                  <a:cxn ang="0">
                    <a:pos x="6" y="6"/>
                  </a:cxn>
                  <a:cxn ang="0">
                    <a:pos x="4" y="4"/>
                  </a:cxn>
                  <a:cxn ang="0">
                    <a:pos x="2" y="6"/>
                  </a:cxn>
                  <a:cxn ang="0">
                    <a:pos x="2" y="6"/>
                  </a:cxn>
                  <a:cxn ang="0">
                    <a:pos x="0" y="4"/>
                  </a:cxn>
                  <a:cxn ang="0">
                    <a:pos x="0" y="4"/>
                  </a:cxn>
                  <a:cxn ang="0">
                    <a:pos x="4" y="2"/>
                  </a:cxn>
                  <a:cxn ang="0">
                    <a:pos x="8" y="0"/>
                  </a:cxn>
                  <a:cxn ang="0">
                    <a:pos x="10" y="2"/>
                  </a:cxn>
                  <a:cxn ang="0">
                    <a:pos x="10" y="2"/>
                  </a:cxn>
                </a:cxnLst>
                <a:rect l="0" t="0" r="r" b="b"/>
                <a:pathLst>
                  <a:path w="10" h="6">
                    <a:moveTo>
                      <a:pt x="10" y="2"/>
                    </a:moveTo>
                    <a:lnTo>
                      <a:pt x="10" y="2"/>
                    </a:lnTo>
                    <a:lnTo>
                      <a:pt x="10" y="6"/>
                    </a:lnTo>
                    <a:lnTo>
                      <a:pt x="6" y="6"/>
                    </a:lnTo>
                    <a:lnTo>
                      <a:pt x="4" y="4"/>
                    </a:lnTo>
                    <a:lnTo>
                      <a:pt x="2" y="6"/>
                    </a:lnTo>
                    <a:lnTo>
                      <a:pt x="2" y="6"/>
                    </a:lnTo>
                    <a:lnTo>
                      <a:pt x="0" y="4"/>
                    </a:lnTo>
                    <a:lnTo>
                      <a:pt x="0" y="4"/>
                    </a:lnTo>
                    <a:lnTo>
                      <a:pt x="4" y="2"/>
                    </a:lnTo>
                    <a:lnTo>
                      <a:pt x="8" y="0"/>
                    </a:lnTo>
                    <a:lnTo>
                      <a:pt x="10" y="2"/>
                    </a:lnTo>
                    <a:lnTo>
                      <a:pt x="1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1" name="Freeform 97"/>
              <p:cNvSpPr>
                <a:spLocks/>
              </p:cNvSpPr>
              <p:nvPr userDrawn="1"/>
            </p:nvSpPr>
            <p:spPr bwMode="auto">
              <a:xfrm>
                <a:off x="4027" y="535"/>
                <a:ext cx="2" cy="1"/>
              </a:xfrm>
              <a:custGeom>
                <a:avLst/>
                <a:gdLst/>
                <a:ahLst/>
                <a:cxnLst>
                  <a:cxn ang="0">
                    <a:pos x="10" y="6"/>
                  </a:cxn>
                  <a:cxn ang="0">
                    <a:pos x="10" y="6"/>
                  </a:cxn>
                  <a:cxn ang="0">
                    <a:pos x="4" y="4"/>
                  </a:cxn>
                  <a:cxn ang="0">
                    <a:pos x="2" y="2"/>
                  </a:cxn>
                  <a:cxn ang="0">
                    <a:pos x="0" y="0"/>
                  </a:cxn>
                  <a:cxn ang="0">
                    <a:pos x="0" y="0"/>
                  </a:cxn>
                  <a:cxn ang="0">
                    <a:pos x="8" y="0"/>
                  </a:cxn>
                  <a:cxn ang="0">
                    <a:pos x="10" y="2"/>
                  </a:cxn>
                  <a:cxn ang="0">
                    <a:pos x="10" y="6"/>
                  </a:cxn>
                  <a:cxn ang="0">
                    <a:pos x="10" y="6"/>
                  </a:cxn>
                </a:cxnLst>
                <a:rect l="0" t="0" r="r" b="b"/>
                <a:pathLst>
                  <a:path w="10" h="6">
                    <a:moveTo>
                      <a:pt x="10" y="6"/>
                    </a:moveTo>
                    <a:lnTo>
                      <a:pt x="10" y="6"/>
                    </a:lnTo>
                    <a:lnTo>
                      <a:pt x="4" y="4"/>
                    </a:lnTo>
                    <a:lnTo>
                      <a:pt x="2" y="2"/>
                    </a:lnTo>
                    <a:lnTo>
                      <a:pt x="0" y="0"/>
                    </a:lnTo>
                    <a:lnTo>
                      <a:pt x="0" y="0"/>
                    </a:lnTo>
                    <a:lnTo>
                      <a:pt x="8" y="0"/>
                    </a:lnTo>
                    <a:lnTo>
                      <a:pt x="10" y="2"/>
                    </a:lnTo>
                    <a:lnTo>
                      <a:pt x="10" y="6"/>
                    </a:lnTo>
                    <a:lnTo>
                      <a:pt x="10"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2" name="Freeform 98"/>
              <p:cNvSpPr>
                <a:spLocks/>
              </p:cNvSpPr>
              <p:nvPr userDrawn="1"/>
            </p:nvSpPr>
            <p:spPr bwMode="auto">
              <a:xfrm>
                <a:off x="4143" y="631"/>
                <a:ext cx="2" cy="6"/>
              </a:xfrm>
              <a:custGeom>
                <a:avLst/>
                <a:gdLst/>
                <a:ahLst/>
                <a:cxnLst>
                  <a:cxn ang="0">
                    <a:pos x="8" y="0"/>
                  </a:cxn>
                  <a:cxn ang="0">
                    <a:pos x="8" y="0"/>
                  </a:cxn>
                  <a:cxn ang="0">
                    <a:pos x="12" y="12"/>
                  </a:cxn>
                  <a:cxn ang="0">
                    <a:pos x="14" y="18"/>
                  </a:cxn>
                  <a:cxn ang="0">
                    <a:pos x="14" y="22"/>
                  </a:cxn>
                  <a:cxn ang="0">
                    <a:pos x="14" y="22"/>
                  </a:cxn>
                  <a:cxn ang="0">
                    <a:pos x="10" y="20"/>
                  </a:cxn>
                  <a:cxn ang="0">
                    <a:pos x="8" y="18"/>
                  </a:cxn>
                  <a:cxn ang="0">
                    <a:pos x="8" y="12"/>
                  </a:cxn>
                  <a:cxn ang="0">
                    <a:pos x="6" y="6"/>
                  </a:cxn>
                  <a:cxn ang="0">
                    <a:pos x="4" y="4"/>
                  </a:cxn>
                  <a:cxn ang="0">
                    <a:pos x="0" y="4"/>
                  </a:cxn>
                  <a:cxn ang="0">
                    <a:pos x="0" y="4"/>
                  </a:cxn>
                  <a:cxn ang="0">
                    <a:pos x="2" y="0"/>
                  </a:cxn>
                  <a:cxn ang="0">
                    <a:pos x="8" y="0"/>
                  </a:cxn>
                  <a:cxn ang="0">
                    <a:pos x="8" y="0"/>
                  </a:cxn>
                </a:cxnLst>
                <a:rect l="0" t="0" r="r" b="b"/>
                <a:pathLst>
                  <a:path w="14" h="22">
                    <a:moveTo>
                      <a:pt x="8" y="0"/>
                    </a:moveTo>
                    <a:lnTo>
                      <a:pt x="8" y="0"/>
                    </a:lnTo>
                    <a:lnTo>
                      <a:pt x="12" y="12"/>
                    </a:lnTo>
                    <a:lnTo>
                      <a:pt x="14" y="18"/>
                    </a:lnTo>
                    <a:lnTo>
                      <a:pt x="14" y="22"/>
                    </a:lnTo>
                    <a:lnTo>
                      <a:pt x="14" y="22"/>
                    </a:lnTo>
                    <a:lnTo>
                      <a:pt x="10" y="20"/>
                    </a:lnTo>
                    <a:lnTo>
                      <a:pt x="8" y="18"/>
                    </a:lnTo>
                    <a:lnTo>
                      <a:pt x="8" y="12"/>
                    </a:lnTo>
                    <a:lnTo>
                      <a:pt x="6" y="6"/>
                    </a:lnTo>
                    <a:lnTo>
                      <a:pt x="4" y="4"/>
                    </a:lnTo>
                    <a:lnTo>
                      <a:pt x="0" y="4"/>
                    </a:lnTo>
                    <a:lnTo>
                      <a:pt x="0" y="4"/>
                    </a:lnTo>
                    <a:lnTo>
                      <a:pt x="2"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3" name="Freeform 99"/>
              <p:cNvSpPr>
                <a:spLocks/>
              </p:cNvSpPr>
              <p:nvPr userDrawn="1"/>
            </p:nvSpPr>
            <p:spPr bwMode="auto">
              <a:xfrm>
                <a:off x="3169" y="654"/>
                <a:ext cx="1" cy="6"/>
              </a:xfrm>
              <a:custGeom>
                <a:avLst/>
                <a:gdLst/>
                <a:ahLst/>
                <a:cxnLst>
                  <a:cxn ang="0">
                    <a:pos x="8" y="0"/>
                  </a:cxn>
                  <a:cxn ang="0">
                    <a:pos x="8" y="0"/>
                  </a:cxn>
                  <a:cxn ang="0">
                    <a:pos x="10" y="4"/>
                  </a:cxn>
                  <a:cxn ang="0">
                    <a:pos x="10" y="10"/>
                  </a:cxn>
                  <a:cxn ang="0">
                    <a:pos x="10" y="14"/>
                  </a:cxn>
                  <a:cxn ang="0">
                    <a:pos x="12" y="16"/>
                  </a:cxn>
                  <a:cxn ang="0">
                    <a:pos x="16" y="16"/>
                  </a:cxn>
                  <a:cxn ang="0">
                    <a:pos x="16" y="16"/>
                  </a:cxn>
                  <a:cxn ang="0">
                    <a:pos x="14" y="20"/>
                  </a:cxn>
                  <a:cxn ang="0">
                    <a:pos x="12" y="22"/>
                  </a:cxn>
                  <a:cxn ang="0">
                    <a:pos x="8" y="24"/>
                  </a:cxn>
                  <a:cxn ang="0">
                    <a:pos x="8" y="24"/>
                  </a:cxn>
                  <a:cxn ang="0">
                    <a:pos x="10" y="18"/>
                  </a:cxn>
                  <a:cxn ang="0">
                    <a:pos x="6" y="14"/>
                  </a:cxn>
                  <a:cxn ang="0">
                    <a:pos x="0" y="12"/>
                  </a:cxn>
                  <a:cxn ang="0">
                    <a:pos x="0" y="12"/>
                  </a:cxn>
                  <a:cxn ang="0">
                    <a:pos x="0" y="4"/>
                  </a:cxn>
                  <a:cxn ang="0">
                    <a:pos x="0" y="4"/>
                  </a:cxn>
                  <a:cxn ang="0">
                    <a:pos x="4" y="6"/>
                  </a:cxn>
                  <a:cxn ang="0">
                    <a:pos x="6" y="6"/>
                  </a:cxn>
                  <a:cxn ang="0">
                    <a:pos x="8" y="0"/>
                  </a:cxn>
                  <a:cxn ang="0">
                    <a:pos x="8" y="0"/>
                  </a:cxn>
                </a:cxnLst>
                <a:rect l="0" t="0" r="r" b="b"/>
                <a:pathLst>
                  <a:path w="16" h="24">
                    <a:moveTo>
                      <a:pt x="8" y="0"/>
                    </a:moveTo>
                    <a:lnTo>
                      <a:pt x="8" y="0"/>
                    </a:lnTo>
                    <a:lnTo>
                      <a:pt x="10" y="4"/>
                    </a:lnTo>
                    <a:lnTo>
                      <a:pt x="10" y="10"/>
                    </a:lnTo>
                    <a:lnTo>
                      <a:pt x="10" y="14"/>
                    </a:lnTo>
                    <a:lnTo>
                      <a:pt x="12" y="16"/>
                    </a:lnTo>
                    <a:lnTo>
                      <a:pt x="16" y="16"/>
                    </a:lnTo>
                    <a:lnTo>
                      <a:pt x="16" y="16"/>
                    </a:lnTo>
                    <a:lnTo>
                      <a:pt x="14" y="20"/>
                    </a:lnTo>
                    <a:lnTo>
                      <a:pt x="12" y="22"/>
                    </a:lnTo>
                    <a:lnTo>
                      <a:pt x="8" y="24"/>
                    </a:lnTo>
                    <a:lnTo>
                      <a:pt x="8" y="24"/>
                    </a:lnTo>
                    <a:lnTo>
                      <a:pt x="10" y="18"/>
                    </a:lnTo>
                    <a:lnTo>
                      <a:pt x="6" y="14"/>
                    </a:lnTo>
                    <a:lnTo>
                      <a:pt x="0" y="12"/>
                    </a:lnTo>
                    <a:lnTo>
                      <a:pt x="0" y="12"/>
                    </a:lnTo>
                    <a:lnTo>
                      <a:pt x="0" y="4"/>
                    </a:lnTo>
                    <a:lnTo>
                      <a:pt x="0" y="4"/>
                    </a:lnTo>
                    <a:lnTo>
                      <a:pt x="4" y="6"/>
                    </a:lnTo>
                    <a:lnTo>
                      <a:pt x="6" y="6"/>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4" name="Freeform 100"/>
              <p:cNvSpPr>
                <a:spLocks/>
              </p:cNvSpPr>
              <p:nvPr userDrawn="1"/>
            </p:nvSpPr>
            <p:spPr bwMode="auto">
              <a:xfrm>
                <a:off x="3176" y="658"/>
                <a:ext cx="2" cy="2"/>
              </a:xfrm>
              <a:custGeom>
                <a:avLst/>
                <a:gdLst/>
                <a:ahLst/>
                <a:cxnLst>
                  <a:cxn ang="0">
                    <a:pos x="0" y="0"/>
                  </a:cxn>
                  <a:cxn ang="0">
                    <a:pos x="0" y="0"/>
                  </a:cxn>
                  <a:cxn ang="0">
                    <a:pos x="4" y="0"/>
                  </a:cxn>
                  <a:cxn ang="0">
                    <a:pos x="4" y="2"/>
                  </a:cxn>
                  <a:cxn ang="0">
                    <a:pos x="4" y="10"/>
                  </a:cxn>
                  <a:cxn ang="0">
                    <a:pos x="4" y="10"/>
                  </a:cxn>
                  <a:cxn ang="0">
                    <a:pos x="0" y="6"/>
                  </a:cxn>
                  <a:cxn ang="0">
                    <a:pos x="0" y="2"/>
                  </a:cxn>
                  <a:cxn ang="0">
                    <a:pos x="0" y="0"/>
                  </a:cxn>
                  <a:cxn ang="0">
                    <a:pos x="0" y="0"/>
                  </a:cxn>
                </a:cxnLst>
                <a:rect l="0" t="0" r="r" b="b"/>
                <a:pathLst>
                  <a:path w="4" h="10">
                    <a:moveTo>
                      <a:pt x="0" y="0"/>
                    </a:moveTo>
                    <a:lnTo>
                      <a:pt x="0" y="0"/>
                    </a:lnTo>
                    <a:lnTo>
                      <a:pt x="4" y="0"/>
                    </a:lnTo>
                    <a:lnTo>
                      <a:pt x="4" y="2"/>
                    </a:lnTo>
                    <a:lnTo>
                      <a:pt x="4" y="10"/>
                    </a:lnTo>
                    <a:lnTo>
                      <a:pt x="4" y="10"/>
                    </a:lnTo>
                    <a:lnTo>
                      <a:pt x="0" y="6"/>
                    </a:lnTo>
                    <a:lnTo>
                      <a:pt x="0"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5" name="Freeform 101"/>
              <p:cNvSpPr>
                <a:spLocks/>
              </p:cNvSpPr>
              <p:nvPr userDrawn="1"/>
            </p:nvSpPr>
            <p:spPr bwMode="auto">
              <a:xfrm>
                <a:off x="4174" y="660"/>
                <a:ext cx="3" cy="0"/>
              </a:xfrm>
              <a:custGeom>
                <a:avLst/>
                <a:gdLst/>
                <a:ahLst/>
                <a:cxnLst>
                  <a:cxn ang="0">
                    <a:pos x="0" y="0"/>
                  </a:cxn>
                  <a:cxn ang="0">
                    <a:pos x="0" y="0"/>
                  </a:cxn>
                  <a:cxn ang="0">
                    <a:pos x="14" y="0"/>
                  </a:cxn>
                  <a:cxn ang="0">
                    <a:pos x="14" y="0"/>
                  </a:cxn>
                  <a:cxn ang="0">
                    <a:pos x="14" y="2"/>
                  </a:cxn>
                  <a:cxn ang="0">
                    <a:pos x="14" y="4"/>
                  </a:cxn>
                  <a:cxn ang="0">
                    <a:pos x="8" y="4"/>
                  </a:cxn>
                  <a:cxn ang="0">
                    <a:pos x="4" y="2"/>
                  </a:cxn>
                  <a:cxn ang="0">
                    <a:pos x="0" y="0"/>
                  </a:cxn>
                  <a:cxn ang="0">
                    <a:pos x="0" y="0"/>
                  </a:cxn>
                </a:cxnLst>
                <a:rect l="0" t="0" r="r" b="b"/>
                <a:pathLst>
                  <a:path w="14" h="4">
                    <a:moveTo>
                      <a:pt x="0" y="0"/>
                    </a:moveTo>
                    <a:lnTo>
                      <a:pt x="0" y="0"/>
                    </a:lnTo>
                    <a:lnTo>
                      <a:pt x="14" y="0"/>
                    </a:lnTo>
                    <a:lnTo>
                      <a:pt x="14" y="0"/>
                    </a:lnTo>
                    <a:lnTo>
                      <a:pt x="14" y="2"/>
                    </a:lnTo>
                    <a:lnTo>
                      <a:pt x="14" y="4"/>
                    </a:lnTo>
                    <a:lnTo>
                      <a:pt x="8" y="4"/>
                    </a:lnTo>
                    <a:lnTo>
                      <a:pt x="4"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6" name="Freeform 102"/>
              <p:cNvSpPr>
                <a:spLocks/>
              </p:cNvSpPr>
              <p:nvPr userDrawn="1"/>
            </p:nvSpPr>
            <p:spPr bwMode="auto">
              <a:xfrm>
                <a:off x="4094" y="665"/>
                <a:ext cx="9" cy="28"/>
              </a:xfrm>
              <a:custGeom>
                <a:avLst/>
                <a:gdLst/>
                <a:ahLst/>
                <a:cxnLst>
                  <a:cxn ang="0">
                    <a:pos x="20" y="0"/>
                  </a:cxn>
                  <a:cxn ang="0">
                    <a:pos x="20" y="0"/>
                  </a:cxn>
                  <a:cxn ang="0">
                    <a:pos x="24" y="0"/>
                  </a:cxn>
                  <a:cxn ang="0">
                    <a:pos x="24" y="2"/>
                  </a:cxn>
                  <a:cxn ang="0">
                    <a:pos x="28" y="8"/>
                  </a:cxn>
                  <a:cxn ang="0">
                    <a:pos x="30" y="24"/>
                  </a:cxn>
                  <a:cxn ang="0">
                    <a:pos x="30" y="24"/>
                  </a:cxn>
                  <a:cxn ang="0">
                    <a:pos x="34" y="26"/>
                  </a:cxn>
                  <a:cxn ang="0">
                    <a:pos x="36" y="30"/>
                  </a:cxn>
                  <a:cxn ang="0">
                    <a:pos x="38" y="38"/>
                  </a:cxn>
                  <a:cxn ang="0">
                    <a:pos x="40" y="48"/>
                  </a:cxn>
                  <a:cxn ang="0">
                    <a:pos x="42" y="56"/>
                  </a:cxn>
                  <a:cxn ang="0">
                    <a:pos x="42" y="56"/>
                  </a:cxn>
                  <a:cxn ang="0">
                    <a:pos x="40" y="60"/>
                  </a:cxn>
                  <a:cxn ang="0">
                    <a:pos x="38" y="62"/>
                  </a:cxn>
                  <a:cxn ang="0">
                    <a:pos x="34" y="62"/>
                  </a:cxn>
                  <a:cxn ang="0">
                    <a:pos x="34" y="62"/>
                  </a:cxn>
                  <a:cxn ang="0">
                    <a:pos x="36" y="84"/>
                  </a:cxn>
                  <a:cxn ang="0">
                    <a:pos x="34" y="102"/>
                  </a:cxn>
                  <a:cxn ang="0">
                    <a:pos x="34" y="102"/>
                  </a:cxn>
                  <a:cxn ang="0">
                    <a:pos x="30" y="98"/>
                  </a:cxn>
                  <a:cxn ang="0">
                    <a:pos x="24" y="96"/>
                  </a:cxn>
                  <a:cxn ang="0">
                    <a:pos x="14" y="90"/>
                  </a:cxn>
                  <a:cxn ang="0">
                    <a:pos x="14" y="90"/>
                  </a:cxn>
                  <a:cxn ang="0">
                    <a:pos x="14" y="88"/>
                  </a:cxn>
                  <a:cxn ang="0">
                    <a:pos x="16" y="86"/>
                  </a:cxn>
                  <a:cxn ang="0">
                    <a:pos x="18" y="84"/>
                  </a:cxn>
                  <a:cxn ang="0">
                    <a:pos x="18" y="82"/>
                  </a:cxn>
                  <a:cxn ang="0">
                    <a:pos x="18" y="82"/>
                  </a:cxn>
                  <a:cxn ang="0">
                    <a:pos x="18" y="80"/>
                  </a:cxn>
                  <a:cxn ang="0">
                    <a:pos x="16" y="80"/>
                  </a:cxn>
                  <a:cxn ang="0">
                    <a:pos x="10" y="80"/>
                  </a:cxn>
                  <a:cxn ang="0">
                    <a:pos x="10" y="80"/>
                  </a:cxn>
                  <a:cxn ang="0">
                    <a:pos x="10" y="72"/>
                  </a:cxn>
                  <a:cxn ang="0">
                    <a:pos x="8" y="70"/>
                  </a:cxn>
                  <a:cxn ang="0">
                    <a:pos x="4" y="72"/>
                  </a:cxn>
                  <a:cxn ang="0">
                    <a:pos x="4" y="72"/>
                  </a:cxn>
                  <a:cxn ang="0">
                    <a:pos x="6" y="66"/>
                  </a:cxn>
                  <a:cxn ang="0">
                    <a:pos x="6" y="60"/>
                  </a:cxn>
                  <a:cxn ang="0">
                    <a:pos x="4" y="56"/>
                  </a:cxn>
                  <a:cxn ang="0">
                    <a:pos x="0" y="52"/>
                  </a:cxn>
                  <a:cxn ang="0">
                    <a:pos x="0" y="52"/>
                  </a:cxn>
                  <a:cxn ang="0">
                    <a:pos x="2" y="46"/>
                  </a:cxn>
                  <a:cxn ang="0">
                    <a:pos x="2" y="42"/>
                  </a:cxn>
                  <a:cxn ang="0">
                    <a:pos x="2" y="36"/>
                  </a:cxn>
                  <a:cxn ang="0">
                    <a:pos x="2" y="28"/>
                  </a:cxn>
                  <a:cxn ang="0">
                    <a:pos x="2" y="28"/>
                  </a:cxn>
                  <a:cxn ang="0">
                    <a:pos x="6" y="28"/>
                  </a:cxn>
                  <a:cxn ang="0">
                    <a:pos x="10" y="26"/>
                  </a:cxn>
                  <a:cxn ang="0">
                    <a:pos x="12" y="22"/>
                  </a:cxn>
                  <a:cxn ang="0">
                    <a:pos x="14" y="18"/>
                  </a:cxn>
                  <a:cxn ang="0">
                    <a:pos x="14" y="18"/>
                  </a:cxn>
                  <a:cxn ang="0">
                    <a:pos x="18" y="16"/>
                  </a:cxn>
                  <a:cxn ang="0">
                    <a:pos x="22" y="20"/>
                  </a:cxn>
                  <a:cxn ang="0">
                    <a:pos x="22" y="20"/>
                  </a:cxn>
                  <a:cxn ang="0">
                    <a:pos x="24" y="16"/>
                  </a:cxn>
                  <a:cxn ang="0">
                    <a:pos x="24" y="10"/>
                  </a:cxn>
                  <a:cxn ang="0">
                    <a:pos x="20" y="0"/>
                  </a:cxn>
                  <a:cxn ang="0">
                    <a:pos x="20" y="0"/>
                  </a:cxn>
                </a:cxnLst>
                <a:rect l="0" t="0" r="r" b="b"/>
                <a:pathLst>
                  <a:path w="42" h="102">
                    <a:moveTo>
                      <a:pt x="20" y="0"/>
                    </a:moveTo>
                    <a:lnTo>
                      <a:pt x="20" y="0"/>
                    </a:lnTo>
                    <a:lnTo>
                      <a:pt x="24" y="0"/>
                    </a:lnTo>
                    <a:lnTo>
                      <a:pt x="24" y="2"/>
                    </a:lnTo>
                    <a:lnTo>
                      <a:pt x="28" y="8"/>
                    </a:lnTo>
                    <a:lnTo>
                      <a:pt x="30" y="24"/>
                    </a:lnTo>
                    <a:lnTo>
                      <a:pt x="30" y="24"/>
                    </a:lnTo>
                    <a:lnTo>
                      <a:pt x="34" y="26"/>
                    </a:lnTo>
                    <a:lnTo>
                      <a:pt x="36" y="30"/>
                    </a:lnTo>
                    <a:lnTo>
                      <a:pt x="38" y="38"/>
                    </a:lnTo>
                    <a:lnTo>
                      <a:pt x="40" y="48"/>
                    </a:lnTo>
                    <a:lnTo>
                      <a:pt x="42" y="56"/>
                    </a:lnTo>
                    <a:lnTo>
                      <a:pt x="42" y="56"/>
                    </a:lnTo>
                    <a:lnTo>
                      <a:pt x="40" y="60"/>
                    </a:lnTo>
                    <a:lnTo>
                      <a:pt x="38" y="62"/>
                    </a:lnTo>
                    <a:lnTo>
                      <a:pt x="34" y="62"/>
                    </a:lnTo>
                    <a:lnTo>
                      <a:pt x="34" y="62"/>
                    </a:lnTo>
                    <a:lnTo>
                      <a:pt x="36" y="84"/>
                    </a:lnTo>
                    <a:lnTo>
                      <a:pt x="34" y="102"/>
                    </a:lnTo>
                    <a:lnTo>
                      <a:pt x="34" y="102"/>
                    </a:lnTo>
                    <a:lnTo>
                      <a:pt x="30" y="98"/>
                    </a:lnTo>
                    <a:lnTo>
                      <a:pt x="24" y="96"/>
                    </a:lnTo>
                    <a:lnTo>
                      <a:pt x="14" y="90"/>
                    </a:lnTo>
                    <a:lnTo>
                      <a:pt x="14" y="90"/>
                    </a:lnTo>
                    <a:lnTo>
                      <a:pt x="14" y="88"/>
                    </a:lnTo>
                    <a:lnTo>
                      <a:pt x="16" y="86"/>
                    </a:lnTo>
                    <a:lnTo>
                      <a:pt x="18" y="84"/>
                    </a:lnTo>
                    <a:lnTo>
                      <a:pt x="18" y="82"/>
                    </a:lnTo>
                    <a:lnTo>
                      <a:pt x="18" y="82"/>
                    </a:lnTo>
                    <a:lnTo>
                      <a:pt x="18" y="80"/>
                    </a:lnTo>
                    <a:lnTo>
                      <a:pt x="16" y="80"/>
                    </a:lnTo>
                    <a:lnTo>
                      <a:pt x="10" y="80"/>
                    </a:lnTo>
                    <a:lnTo>
                      <a:pt x="10" y="80"/>
                    </a:lnTo>
                    <a:lnTo>
                      <a:pt x="10" y="72"/>
                    </a:lnTo>
                    <a:lnTo>
                      <a:pt x="8" y="70"/>
                    </a:lnTo>
                    <a:lnTo>
                      <a:pt x="4" y="72"/>
                    </a:lnTo>
                    <a:lnTo>
                      <a:pt x="4" y="72"/>
                    </a:lnTo>
                    <a:lnTo>
                      <a:pt x="6" y="66"/>
                    </a:lnTo>
                    <a:lnTo>
                      <a:pt x="6" y="60"/>
                    </a:lnTo>
                    <a:lnTo>
                      <a:pt x="4" y="56"/>
                    </a:lnTo>
                    <a:lnTo>
                      <a:pt x="0" y="52"/>
                    </a:lnTo>
                    <a:lnTo>
                      <a:pt x="0" y="52"/>
                    </a:lnTo>
                    <a:lnTo>
                      <a:pt x="2" y="46"/>
                    </a:lnTo>
                    <a:lnTo>
                      <a:pt x="2" y="42"/>
                    </a:lnTo>
                    <a:lnTo>
                      <a:pt x="2" y="36"/>
                    </a:lnTo>
                    <a:lnTo>
                      <a:pt x="2" y="28"/>
                    </a:lnTo>
                    <a:lnTo>
                      <a:pt x="2" y="28"/>
                    </a:lnTo>
                    <a:lnTo>
                      <a:pt x="6" y="28"/>
                    </a:lnTo>
                    <a:lnTo>
                      <a:pt x="10" y="26"/>
                    </a:lnTo>
                    <a:lnTo>
                      <a:pt x="12" y="22"/>
                    </a:lnTo>
                    <a:lnTo>
                      <a:pt x="14" y="18"/>
                    </a:lnTo>
                    <a:lnTo>
                      <a:pt x="14" y="18"/>
                    </a:lnTo>
                    <a:lnTo>
                      <a:pt x="18" y="16"/>
                    </a:lnTo>
                    <a:lnTo>
                      <a:pt x="22" y="20"/>
                    </a:lnTo>
                    <a:lnTo>
                      <a:pt x="22" y="20"/>
                    </a:lnTo>
                    <a:lnTo>
                      <a:pt x="24" y="16"/>
                    </a:lnTo>
                    <a:lnTo>
                      <a:pt x="24" y="1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7" name="Freeform 103"/>
              <p:cNvSpPr>
                <a:spLocks/>
              </p:cNvSpPr>
              <p:nvPr userDrawn="1"/>
            </p:nvSpPr>
            <p:spPr bwMode="auto">
              <a:xfrm>
                <a:off x="3153" y="680"/>
                <a:ext cx="5" cy="13"/>
              </a:xfrm>
              <a:custGeom>
                <a:avLst/>
                <a:gdLst/>
                <a:ahLst/>
                <a:cxnLst>
                  <a:cxn ang="0">
                    <a:pos x="26" y="0"/>
                  </a:cxn>
                  <a:cxn ang="0">
                    <a:pos x="26" y="0"/>
                  </a:cxn>
                  <a:cxn ang="0">
                    <a:pos x="22" y="14"/>
                  </a:cxn>
                  <a:cxn ang="0">
                    <a:pos x="18" y="30"/>
                  </a:cxn>
                  <a:cxn ang="0">
                    <a:pos x="10" y="44"/>
                  </a:cxn>
                  <a:cxn ang="0">
                    <a:pos x="6" y="50"/>
                  </a:cxn>
                  <a:cxn ang="0">
                    <a:pos x="0" y="54"/>
                  </a:cxn>
                  <a:cxn ang="0">
                    <a:pos x="0" y="54"/>
                  </a:cxn>
                  <a:cxn ang="0">
                    <a:pos x="0" y="46"/>
                  </a:cxn>
                  <a:cxn ang="0">
                    <a:pos x="0" y="38"/>
                  </a:cxn>
                  <a:cxn ang="0">
                    <a:pos x="4" y="32"/>
                  </a:cxn>
                  <a:cxn ang="0">
                    <a:pos x="8" y="24"/>
                  </a:cxn>
                  <a:cxn ang="0">
                    <a:pos x="18" y="12"/>
                  </a:cxn>
                  <a:cxn ang="0">
                    <a:pos x="22" y="6"/>
                  </a:cxn>
                  <a:cxn ang="0">
                    <a:pos x="26" y="0"/>
                  </a:cxn>
                  <a:cxn ang="0">
                    <a:pos x="26" y="0"/>
                  </a:cxn>
                </a:cxnLst>
                <a:rect l="0" t="0" r="r" b="b"/>
                <a:pathLst>
                  <a:path w="26" h="54">
                    <a:moveTo>
                      <a:pt x="26" y="0"/>
                    </a:moveTo>
                    <a:lnTo>
                      <a:pt x="26" y="0"/>
                    </a:lnTo>
                    <a:lnTo>
                      <a:pt x="22" y="14"/>
                    </a:lnTo>
                    <a:lnTo>
                      <a:pt x="18" y="30"/>
                    </a:lnTo>
                    <a:lnTo>
                      <a:pt x="10" y="44"/>
                    </a:lnTo>
                    <a:lnTo>
                      <a:pt x="6" y="50"/>
                    </a:lnTo>
                    <a:lnTo>
                      <a:pt x="0" y="54"/>
                    </a:lnTo>
                    <a:lnTo>
                      <a:pt x="0" y="54"/>
                    </a:lnTo>
                    <a:lnTo>
                      <a:pt x="0" y="46"/>
                    </a:lnTo>
                    <a:lnTo>
                      <a:pt x="0" y="38"/>
                    </a:lnTo>
                    <a:lnTo>
                      <a:pt x="4" y="32"/>
                    </a:lnTo>
                    <a:lnTo>
                      <a:pt x="8" y="24"/>
                    </a:lnTo>
                    <a:lnTo>
                      <a:pt x="18" y="12"/>
                    </a:lnTo>
                    <a:lnTo>
                      <a:pt x="22" y="6"/>
                    </a:lnTo>
                    <a:lnTo>
                      <a:pt x="26" y="0"/>
                    </a:lnTo>
                    <a:lnTo>
                      <a:pt x="2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8" name="Freeform 104"/>
              <p:cNvSpPr>
                <a:spLocks/>
              </p:cNvSpPr>
              <p:nvPr userDrawn="1"/>
            </p:nvSpPr>
            <p:spPr bwMode="auto">
              <a:xfrm>
                <a:off x="4264" y="682"/>
                <a:ext cx="1" cy="4"/>
              </a:xfrm>
              <a:custGeom>
                <a:avLst/>
                <a:gdLst/>
                <a:ahLst/>
                <a:cxnLst>
                  <a:cxn ang="0">
                    <a:pos x="4" y="0"/>
                  </a:cxn>
                  <a:cxn ang="0">
                    <a:pos x="4" y="0"/>
                  </a:cxn>
                  <a:cxn ang="0">
                    <a:pos x="10" y="4"/>
                  </a:cxn>
                  <a:cxn ang="0">
                    <a:pos x="10" y="12"/>
                  </a:cxn>
                  <a:cxn ang="0">
                    <a:pos x="10" y="12"/>
                  </a:cxn>
                  <a:cxn ang="0">
                    <a:pos x="6" y="10"/>
                  </a:cxn>
                  <a:cxn ang="0">
                    <a:pos x="4" y="10"/>
                  </a:cxn>
                  <a:cxn ang="0">
                    <a:pos x="2" y="6"/>
                  </a:cxn>
                  <a:cxn ang="0">
                    <a:pos x="0" y="2"/>
                  </a:cxn>
                  <a:cxn ang="0">
                    <a:pos x="0" y="2"/>
                  </a:cxn>
                  <a:cxn ang="0">
                    <a:pos x="4" y="2"/>
                  </a:cxn>
                  <a:cxn ang="0">
                    <a:pos x="4" y="0"/>
                  </a:cxn>
                  <a:cxn ang="0">
                    <a:pos x="4" y="0"/>
                  </a:cxn>
                </a:cxnLst>
                <a:rect l="0" t="0" r="r" b="b"/>
                <a:pathLst>
                  <a:path w="10" h="12">
                    <a:moveTo>
                      <a:pt x="4" y="0"/>
                    </a:moveTo>
                    <a:lnTo>
                      <a:pt x="4" y="0"/>
                    </a:lnTo>
                    <a:lnTo>
                      <a:pt x="10" y="4"/>
                    </a:lnTo>
                    <a:lnTo>
                      <a:pt x="10" y="12"/>
                    </a:lnTo>
                    <a:lnTo>
                      <a:pt x="10" y="12"/>
                    </a:lnTo>
                    <a:lnTo>
                      <a:pt x="6" y="10"/>
                    </a:lnTo>
                    <a:lnTo>
                      <a:pt x="4" y="10"/>
                    </a:lnTo>
                    <a:lnTo>
                      <a:pt x="2" y="6"/>
                    </a:lnTo>
                    <a:lnTo>
                      <a:pt x="0" y="2"/>
                    </a:lnTo>
                    <a:lnTo>
                      <a:pt x="0" y="2"/>
                    </a:lnTo>
                    <a:lnTo>
                      <a:pt x="4" y="2"/>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99" name="Freeform 105"/>
              <p:cNvSpPr>
                <a:spLocks/>
              </p:cNvSpPr>
              <p:nvPr userDrawn="1"/>
            </p:nvSpPr>
            <p:spPr bwMode="auto">
              <a:xfrm>
                <a:off x="4274" y="686"/>
                <a:ext cx="2" cy="2"/>
              </a:xfrm>
              <a:custGeom>
                <a:avLst/>
                <a:gdLst/>
                <a:ahLst/>
                <a:cxnLst>
                  <a:cxn ang="0">
                    <a:pos x="8" y="8"/>
                  </a:cxn>
                  <a:cxn ang="0">
                    <a:pos x="8" y="8"/>
                  </a:cxn>
                  <a:cxn ang="0">
                    <a:pos x="6" y="6"/>
                  </a:cxn>
                  <a:cxn ang="0">
                    <a:pos x="4" y="6"/>
                  </a:cxn>
                  <a:cxn ang="0">
                    <a:pos x="0" y="4"/>
                  </a:cxn>
                  <a:cxn ang="0">
                    <a:pos x="0" y="4"/>
                  </a:cxn>
                  <a:cxn ang="0">
                    <a:pos x="2" y="0"/>
                  </a:cxn>
                  <a:cxn ang="0">
                    <a:pos x="6" y="0"/>
                  </a:cxn>
                  <a:cxn ang="0">
                    <a:pos x="8" y="2"/>
                  </a:cxn>
                  <a:cxn ang="0">
                    <a:pos x="8" y="8"/>
                  </a:cxn>
                  <a:cxn ang="0">
                    <a:pos x="8" y="8"/>
                  </a:cxn>
                </a:cxnLst>
                <a:rect l="0" t="0" r="r" b="b"/>
                <a:pathLst>
                  <a:path w="8" h="8">
                    <a:moveTo>
                      <a:pt x="8" y="8"/>
                    </a:moveTo>
                    <a:lnTo>
                      <a:pt x="8" y="8"/>
                    </a:lnTo>
                    <a:lnTo>
                      <a:pt x="6" y="6"/>
                    </a:lnTo>
                    <a:lnTo>
                      <a:pt x="4" y="6"/>
                    </a:lnTo>
                    <a:lnTo>
                      <a:pt x="0" y="4"/>
                    </a:lnTo>
                    <a:lnTo>
                      <a:pt x="0" y="4"/>
                    </a:lnTo>
                    <a:lnTo>
                      <a:pt x="2" y="0"/>
                    </a:lnTo>
                    <a:lnTo>
                      <a:pt x="6" y="0"/>
                    </a:lnTo>
                    <a:lnTo>
                      <a:pt x="8" y="2"/>
                    </a:lnTo>
                    <a:lnTo>
                      <a:pt x="8" y="8"/>
                    </a:lnTo>
                    <a:lnTo>
                      <a:pt x="8"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0" name="Freeform 106"/>
              <p:cNvSpPr>
                <a:spLocks/>
              </p:cNvSpPr>
              <p:nvPr userDrawn="1"/>
            </p:nvSpPr>
            <p:spPr bwMode="auto">
              <a:xfrm>
                <a:off x="4278" y="688"/>
                <a:ext cx="3" cy="4"/>
              </a:xfrm>
              <a:custGeom>
                <a:avLst/>
                <a:gdLst/>
                <a:ahLst/>
                <a:cxnLst>
                  <a:cxn ang="0">
                    <a:pos x="10" y="0"/>
                  </a:cxn>
                  <a:cxn ang="0">
                    <a:pos x="10" y="0"/>
                  </a:cxn>
                  <a:cxn ang="0">
                    <a:pos x="12" y="6"/>
                  </a:cxn>
                  <a:cxn ang="0">
                    <a:pos x="10" y="12"/>
                  </a:cxn>
                  <a:cxn ang="0">
                    <a:pos x="10" y="12"/>
                  </a:cxn>
                  <a:cxn ang="0">
                    <a:pos x="4" y="12"/>
                  </a:cxn>
                  <a:cxn ang="0">
                    <a:pos x="0" y="10"/>
                  </a:cxn>
                  <a:cxn ang="0">
                    <a:pos x="0" y="10"/>
                  </a:cxn>
                  <a:cxn ang="0">
                    <a:pos x="2" y="6"/>
                  </a:cxn>
                  <a:cxn ang="0">
                    <a:pos x="4" y="4"/>
                  </a:cxn>
                  <a:cxn ang="0">
                    <a:pos x="10" y="0"/>
                  </a:cxn>
                  <a:cxn ang="0">
                    <a:pos x="10" y="0"/>
                  </a:cxn>
                </a:cxnLst>
                <a:rect l="0" t="0" r="r" b="b"/>
                <a:pathLst>
                  <a:path w="12" h="12">
                    <a:moveTo>
                      <a:pt x="10" y="0"/>
                    </a:moveTo>
                    <a:lnTo>
                      <a:pt x="10" y="0"/>
                    </a:lnTo>
                    <a:lnTo>
                      <a:pt x="12" y="6"/>
                    </a:lnTo>
                    <a:lnTo>
                      <a:pt x="10" y="12"/>
                    </a:lnTo>
                    <a:lnTo>
                      <a:pt x="10" y="12"/>
                    </a:lnTo>
                    <a:lnTo>
                      <a:pt x="4" y="12"/>
                    </a:lnTo>
                    <a:lnTo>
                      <a:pt x="0" y="10"/>
                    </a:lnTo>
                    <a:lnTo>
                      <a:pt x="0" y="10"/>
                    </a:lnTo>
                    <a:lnTo>
                      <a:pt x="2" y="6"/>
                    </a:lnTo>
                    <a:lnTo>
                      <a:pt x="4"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1" name="Freeform 107"/>
              <p:cNvSpPr>
                <a:spLocks/>
              </p:cNvSpPr>
              <p:nvPr userDrawn="1"/>
            </p:nvSpPr>
            <p:spPr bwMode="auto">
              <a:xfrm>
                <a:off x="4273" y="693"/>
                <a:ext cx="3" cy="5"/>
              </a:xfrm>
              <a:custGeom>
                <a:avLst/>
                <a:gdLst/>
                <a:ahLst/>
                <a:cxnLst>
                  <a:cxn ang="0">
                    <a:pos x="10" y="0"/>
                  </a:cxn>
                  <a:cxn ang="0">
                    <a:pos x="10" y="0"/>
                  </a:cxn>
                  <a:cxn ang="0">
                    <a:pos x="12" y="4"/>
                  </a:cxn>
                  <a:cxn ang="0">
                    <a:pos x="12" y="10"/>
                  </a:cxn>
                  <a:cxn ang="0">
                    <a:pos x="12" y="14"/>
                  </a:cxn>
                  <a:cxn ang="0">
                    <a:pos x="14" y="18"/>
                  </a:cxn>
                  <a:cxn ang="0">
                    <a:pos x="14" y="18"/>
                  </a:cxn>
                  <a:cxn ang="0">
                    <a:pos x="12" y="16"/>
                  </a:cxn>
                  <a:cxn ang="0">
                    <a:pos x="8" y="16"/>
                  </a:cxn>
                  <a:cxn ang="0">
                    <a:pos x="4" y="20"/>
                  </a:cxn>
                  <a:cxn ang="0">
                    <a:pos x="4" y="20"/>
                  </a:cxn>
                  <a:cxn ang="0">
                    <a:pos x="2" y="16"/>
                  </a:cxn>
                  <a:cxn ang="0">
                    <a:pos x="2" y="14"/>
                  </a:cxn>
                  <a:cxn ang="0">
                    <a:pos x="2" y="12"/>
                  </a:cxn>
                  <a:cxn ang="0">
                    <a:pos x="0" y="10"/>
                  </a:cxn>
                  <a:cxn ang="0">
                    <a:pos x="0" y="10"/>
                  </a:cxn>
                  <a:cxn ang="0">
                    <a:pos x="2" y="8"/>
                  </a:cxn>
                  <a:cxn ang="0">
                    <a:pos x="6" y="6"/>
                  </a:cxn>
                  <a:cxn ang="0">
                    <a:pos x="10" y="4"/>
                  </a:cxn>
                  <a:cxn ang="0">
                    <a:pos x="10" y="0"/>
                  </a:cxn>
                  <a:cxn ang="0">
                    <a:pos x="10" y="0"/>
                  </a:cxn>
                </a:cxnLst>
                <a:rect l="0" t="0" r="r" b="b"/>
                <a:pathLst>
                  <a:path w="14" h="20">
                    <a:moveTo>
                      <a:pt x="10" y="0"/>
                    </a:moveTo>
                    <a:lnTo>
                      <a:pt x="10" y="0"/>
                    </a:lnTo>
                    <a:lnTo>
                      <a:pt x="12" y="4"/>
                    </a:lnTo>
                    <a:lnTo>
                      <a:pt x="12" y="10"/>
                    </a:lnTo>
                    <a:lnTo>
                      <a:pt x="12" y="14"/>
                    </a:lnTo>
                    <a:lnTo>
                      <a:pt x="14" y="18"/>
                    </a:lnTo>
                    <a:lnTo>
                      <a:pt x="14" y="18"/>
                    </a:lnTo>
                    <a:lnTo>
                      <a:pt x="12" y="16"/>
                    </a:lnTo>
                    <a:lnTo>
                      <a:pt x="8" y="16"/>
                    </a:lnTo>
                    <a:lnTo>
                      <a:pt x="4" y="20"/>
                    </a:lnTo>
                    <a:lnTo>
                      <a:pt x="4" y="20"/>
                    </a:lnTo>
                    <a:lnTo>
                      <a:pt x="2" y="16"/>
                    </a:lnTo>
                    <a:lnTo>
                      <a:pt x="2" y="14"/>
                    </a:lnTo>
                    <a:lnTo>
                      <a:pt x="2" y="12"/>
                    </a:lnTo>
                    <a:lnTo>
                      <a:pt x="0" y="10"/>
                    </a:lnTo>
                    <a:lnTo>
                      <a:pt x="0" y="10"/>
                    </a:lnTo>
                    <a:lnTo>
                      <a:pt x="2" y="8"/>
                    </a:lnTo>
                    <a:lnTo>
                      <a:pt x="6" y="6"/>
                    </a:lnTo>
                    <a:lnTo>
                      <a:pt x="10"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2" name="Freeform 108"/>
              <p:cNvSpPr>
                <a:spLocks/>
              </p:cNvSpPr>
              <p:nvPr userDrawn="1"/>
            </p:nvSpPr>
            <p:spPr bwMode="auto">
              <a:xfrm>
                <a:off x="4094" y="693"/>
                <a:ext cx="19" cy="40"/>
              </a:xfrm>
              <a:custGeom>
                <a:avLst/>
                <a:gdLst/>
                <a:ahLst/>
                <a:cxnLst>
                  <a:cxn ang="0">
                    <a:pos x="38" y="0"/>
                  </a:cxn>
                  <a:cxn ang="0">
                    <a:pos x="52" y="10"/>
                  </a:cxn>
                  <a:cxn ang="0">
                    <a:pos x="64" y="28"/>
                  </a:cxn>
                  <a:cxn ang="0">
                    <a:pos x="70" y="46"/>
                  </a:cxn>
                  <a:cxn ang="0">
                    <a:pos x="66" y="66"/>
                  </a:cxn>
                  <a:cxn ang="0">
                    <a:pos x="70" y="74"/>
                  </a:cxn>
                  <a:cxn ang="0">
                    <a:pos x="76" y="100"/>
                  </a:cxn>
                  <a:cxn ang="0">
                    <a:pos x="76" y="136"/>
                  </a:cxn>
                  <a:cxn ang="0">
                    <a:pos x="54" y="130"/>
                  </a:cxn>
                  <a:cxn ang="0">
                    <a:pos x="54" y="136"/>
                  </a:cxn>
                  <a:cxn ang="0">
                    <a:pos x="54" y="146"/>
                  </a:cxn>
                  <a:cxn ang="0">
                    <a:pos x="50" y="152"/>
                  </a:cxn>
                  <a:cxn ang="0">
                    <a:pos x="42" y="150"/>
                  </a:cxn>
                  <a:cxn ang="0">
                    <a:pos x="36" y="152"/>
                  </a:cxn>
                  <a:cxn ang="0">
                    <a:pos x="34" y="146"/>
                  </a:cxn>
                  <a:cxn ang="0">
                    <a:pos x="30" y="142"/>
                  </a:cxn>
                  <a:cxn ang="0">
                    <a:pos x="26" y="148"/>
                  </a:cxn>
                  <a:cxn ang="0">
                    <a:pos x="22" y="144"/>
                  </a:cxn>
                  <a:cxn ang="0">
                    <a:pos x="20" y="138"/>
                  </a:cxn>
                  <a:cxn ang="0">
                    <a:pos x="24" y="132"/>
                  </a:cxn>
                  <a:cxn ang="0">
                    <a:pos x="20" y="102"/>
                  </a:cxn>
                  <a:cxn ang="0">
                    <a:pos x="22" y="98"/>
                  </a:cxn>
                  <a:cxn ang="0">
                    <a:pos x="26" y="98"/>
                  </a:cxn>
                  <a:cxn ang="0">
                    <a:pos x="26" y="94"/>
                  </a:cxn>
                  <a:cxn ang="0">
                    <a:pos x="22" y="88"/>
                  </a:cxn>
                  <a:cxn ang="0">
                    <a:pos x="18" y="82"/>
                  </a:cxn>
                  <a:cxn ang="0">
                    <a:pos x="20" y="78"/>
                  </a:cxn>
                  <a:cxn ang="0">
                    <a:pos x="20" y="66"/>
                  </a:cxn>
                  <a:cxn ang="0">
                    <a:pos x="12" y="50"/>
                  </a:cxn>
                  <a:cxn ang="0">
                    <a:pos x="2" y="46"/>
                  </a:cxn>
                  <a:cxn ang="0">
                    <a:pos x="2" y="34"/>
                  </a:cxn>
                  <a:cxn ang="0">
                    <a:pos x="0" y="24"/>
                  </a:cxn>
                  <a:cxn ang="0">
                    <a:pos x="12" y="28"/>
                  </a:cxn>
                  <a:cxn ang="0">
                    <a:pos x="24" y="22"/>
                  </a:cxn>
                  <a:cxn ang="0">
                    <a:pos x="34" y="12"/>
                  </a:cxn>
                  <a:cxn ang="0">
                    <a:pos x="38" y="0"/>
                  </a:cxn>
                </a:cxnLst>
                <a:rect l="0" t="0" r="r" b="b"/>
                <a:pathLst>
                  <a:path w="76" h="152">
                    <a:moveTo>
                      <a:pt x="38" y="0"/>
                    </a:moveTo>
                    <a:lnTo>
                      <a:pt x="38" y="0"/>
                    </a:lnTo>
                    <a:lnTo>
                      <a:pt x="46" y="4"/>
                    </a:lnTo>
                    <a:lnTo>
                      <a:pt x="52" y="10"/>
                    </a:lnTo>
                    <a:lnTo>
                      <a:pt x="60" y="18"/>
                    </a:lnTo>
                    <a:lnTo>
                      <a:pt x="64" y="28"/>
                    </a:lnTo>
                    <a:lnTo>
                      <a:pt x="68" y="36"/>
                    </a:lnTo>
                    <a:lnTo>
                      <a:pt x="70" y="46"/>
                    </a:lnTo>
                    <a:lnTo>
                      <a:pt x="70" y="56"/>
                    </a:lnTo>
                    <a:lnTo>
                      <a:pt x="66" y="66"/>
                    </a:lnTo>
                    <a:lnTo>
                      <a:pt x="66" y="66"/>
                    </a:lnTo>
                    <a:lnTo>
                      <a:pt x="70" y="74"/>
                    </a:lnTo>
                    <a:lnTo>
                      <a:pt x="74" y="82"/>
                    </a:lnTo>
                    <a:lnTo>
                      <a:pt x="76" y="100"/>
                    </a:lnTo>
                    <a:lnTo>
                      <a:pt x="76" y="136"/>
                    </a:lnTo>
                    <a:lnTo>
                      <a:pt x="76" y="136"/>
                    </a:lnTo>
                    <a:lnTo>
                      <a:pt x="64" y="134"/>
                    </a:lnTo>
                    <a:lnTo>
                      <a:pt x="54" y="130"/>
                    </a:lnTo>
                    <a:lnTo>
                      <a:pt x="54" y="130"/>
                    </a:lnTo>
                    <a:lnTo>
                      <a:pt x="54" y="136"/>
                    </a:lnTo>
                    <a:lnTo>
                      <a:pt x="54" y="142"/>
                    </a:lnTo>
                    <a:lnTo>
                      <a:pt x="54" y="146"/>
                    </a:lnTo>
                    <a:lnTo>
                      <a:pt x="52" y="150"/>
                    </a:lnTo>
                    <a:lnTo>
                      <a:pt x="50" y="152"/>
                    </a:lnTo>
                    <a:lnTo>
                      <a:pt x="50" y="152"/>
                    </a:lnTo>
                    <a:lnTo>
                      <a:pt x="42" y="150"/>
                    </a:lnTo>
                    <a:lnTo>
                      <a:pt x="36" y="152"/>
                    </a:lnTo>
                    <a:lnTo>
                      <a:pt x="36" y="152"/>
                    </a:lnTo>
                    <a:lnTo>
                      <a:pt x="36" y="148"/>
                    </a:lnTo>
                    <a:lnTo>
                      <a:pt x="34" y="146"/>
                    </a:lnTo>
                    <a:lnTo>
                      <a:pt x="32" y="144"/>
                    </a:lnTo>
                    <a:lnTo>
                      <a:pt x="30" y="142"/>
                    </a:lnTo>
                    <a:lnTo>
                      <a:pt x="30" y="142"/>
                    </a:lnTo>
                    <a:lnTo>
                      <a:pt x="26" y="148"/>
                    </a:lnTo>
                    <a:lnTo>
                      <a:pt x="26" y="148"/>
                    </a:lnTo>
                    <a:lnTo>
                      <a:pt x="22" y="144"/>
                    </a:lnTo>
                    <a:lnTo>
                      <a:pt x="20" y="138"/>
                    </a:lnTo>
                    <a:lnTo>
                      <a:pt x="20" y="138"/>
                    </a:lnTo>
                    <a:lnTo>
                      <a:pt x="24" y="136"/>
                    </a:lnTo>
                    <a:lnTo>
                      <a:pt x="24" y="132"/>
                    </a:lnTo>
                    <a:lnTo>
                      <a:pt x="24" y="122"/>
                    </a:lnTo>
                    <a:lnTo>
                      <a:pt x="20" y="102"/>
                    </a:lnTo>
                    <a:lnTo>
                      <a:pt x="20" y="102"/>
                    </a:lnTo>
                    <a:lnTo>
                      <a:pt x="22" y="98"/>
                    </a:lnTo>
                    <a:lnTo>
                      <a:pt x="24" y="98"/>
                    </a:lnTo>
                    <a:lnTo>
                      <a:pt x="26" y="98"/>
                    </a:lnTo>
                    <a:lnTo>
                      <a:pt x="26" y="94"/>
                    </a:lnTo>
                    <a:lnTo>
                      <a:pt x="26" y="94"/>
                    </a:lnTo>
                    <a:lnTo>
                      <a:pt x="24" y="90"/>
                    </a:lnTo>
                    <a:lnTo>
                      <a:pt x="22" y="88"/>
                    </a:lnTo>
                    <a:lnTo>
                      <a:pt x="18" y="86"/>
                    </a:lnTo>
                    <a:lnTo>
                      <a:pt x="18" y="82"/>
                    </a:lnTo>
                    <a:lnTo>
                      <a:pt x="18" y="82"/>
                    </a:lnTo>
                    <a:lnTo>
                      <a:pt x="20" y="78"/>
                    </a:lnTo>
                    <a:lnTo>
                      <a:pt x="20" y="72"/>
                    </a:lnTo>
                    <a:lnTo>
                      <a:pt x="20" y="66"/>
                    </a:lnTo>
                    <a:lnTo>
                      <a:pt x="18" y="60"/>
                    </a:lnTo>
                    <a:lnTo>
                      <a:pt x="12" y="50"/>
                    </a:lnTo>
                    <a:lnTo>
                      <a:pt x="6" y="48"/>
                    </a:lnTo>
                    <a:lnTo>
                      <a:pt x="2" y="46"/>
                    </a:lnTo>
                    <a:lnTo>
                      <a:pt x="2" y="46"/>
                    </a:lnTo>
                    <a:lnTo>
                      <a:pt x="2" y="34"/>
                    </a:lnTo>
                    <a:lnTo>
                      <a:pt x="0" y="24"/>
                    </a:lnTo>
                    <a:lnTo>
                      <a:pt x="0" y="24"/>
                    </a:lnTo>
                    <a:lnTo>
                      <a:pt x="6" y="28"/>
                    </a:lnTo>
                    <a:lnTo>
                      <a:pt x="12" y="28"/>
                    </a:lnTo>
                    <a:lnTo>
                      <a:pt x="18" y="26"/>
                    </a:lnTo>
                    <a:lnTo>
                      <a:pt x="24" y="22"/>
                    </a:lnTo>
                    <a:lnTo>
                      <a:pt x="30" y="18"/>
                    </a:lnTo>
                    <a:lnTo>
                      <a:pt x="34" y="12"/>
                    </a:lnTo>
                    <a:lnTo>
                      <a:pt x="38" y="0"/>
                    </a:lnTo>
                    <a:lnTo>
                      <a:pt x="3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3" name="Freeform 109"/>
              <p:cNvSpPr>
                <a:spLocks/>
              </p:cNvSpPr>
              <p:nvPr userDrawn="1"/>
            </p:nvSpPr>
            <p:spPr bwMode="auto">
              <a:xfrm>
                <a:off x="3149" y="697"/>
                <a:ext cx="2" cy="9"/>
              </a:xfrm>
              <a:custGeom>
                <a:avLst/>
                <a:gdLst/>
                <a:ahLst/>
                <a:cxnLst>
                  <a:cxn ang="0">
                    <a:pos x="0" y="32"/>
                  </a:cxn>
                  <a:cxn ang="0">
                    <a:pos x="0" y="32"/>
                  </a:cxn>
                  <a:cxn ang="0">
                    <a:pos x="0" y="24"/>
                  </a:cxn>
                  <a:cxn ang="0">
                    <a:pos x="2" y="14"/>
                  </a:cxn>
                  <a:cxn ang="0">
                    <a:pos x="6" y="6"/>
                  </a:cxn>
                  <a:cxn ang="0">
                    <a:pos x="10" y="0"/>
                  </a:cxn>
                  <a:cxn ang="0">
                    <a:pos x="10" y="0"/>
                  </a:cxn>
                  <a:cxn ang="0">
                    <a:pos x="14" y="0"/>
                  </a:cxn>
                  <a:cxn ang="0">
                    <a:pos x="14" y="2"/>
                  </a:cxn>
                  <a:cxn ang="0">
                    <a:pos x="14" y="8"/>
                  </a:cxn>
                  <a:cxn ang="0">
                    <a:pos x="14" y="8"/>
                  </a:cxn>
                  <a:cxn ang="0">
                    <a:pos x="12" y="6"/>
                  </a:cxn>
                  <a:cxn ang="0">
                    <a:pos x="12" y="8"/>
                  </a:cxn>
                  <a:cxn ang="0">
                    <a:pos x="8" y="14"/>
                  </a:cxn>
                  <a:cxn ang="0">
                    <a:pos x="0" y="32"/>
                  </a:cxn>
                  <a:cxn ang="0">
                    <a:pos x="0" y="32"/>
                  </a:cxn>
                </a:cxnLst>
                <a:rect l="0" t="0" r="r" b="b"/>
                <a:pathLst>
                  <a:path w="14" h="32">
                    <a:moveTo>
                      <a:pt x="0" y="32"/>
                    </a:moveTo>
                    <a:lnTo>
                      <a:pt x="0" y="32"/>
                    </a:lnTo>
                    <a:lnTo>
                      <a:pt x="0" y="24"/>
                    </a:lnTo>
                    <a:lnTo>
                      <a:pt x="2" y="14"/>
                    </a:lnTo>
                    <a:lnTo>
                      <a:pt x="6" y="6"/>
                    </a:lnTo>
                    <a:lnTo>
                      <a:pt x="10" y="0"/>
                    </a:lnTo>
                    <a:lnTo>
                      <a:pt x="10" y="0"/>
                    </a:lnTo>
                    <a:lnTo>
                      <a:pt x="14" y="0"/>
                    </a:lnTo>
                    <a:lnTo>
                      <a:pt x="14" y="2"/>
                    </a:lnTo>
                    <a:lnTo>
                      <a:pt x="14" y="8"/>
                    </a:lnTo>
                    <a:lnTo>
                      <a:pt x="14" y="8"/>
                    </a:lnTo>
                    <a:lnTo>
                      <a:pt x="12" y="6"/>
                    </a:lnTo>
                    <a:lnTo>
                      <a:pt x="12" y="8"/>
                    </a:lnTo>
                    <a:lnTo>
                      <a:pt x="8" y="14"/>
                    </a:lnTo>
                    <a:lnTo>
                      <a:pt x="0" y="32"/>
                    </a:lnTo>
                    <a:lnTo>
                      <a:pt x="0" y="3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4" name="Freeform 110"/>
              <p:cNvSpPr>
                <a:spLocks/>
              </p:cNvSpPr>
              <p:nvPr userDrawn="1"/>
            </p:nvSpPr>
            <p:spPr bwMode="auto">
              <a:xfrm>
                <a:off x="3122" y="699"/>
                <a:ext cx="3" cy="6"/>
              </a:xfrm>
              <a:custGeom>
                <a:avLst/>
                <a:gdLst/>
                <a:ahLst/>
                <a:cxnLst>
                  <a:cxn ang="0">
                    <a:pos x="10" y="0"/>
                  </a:cxn>
                  <a:cxn ang="0">
                    <a:pos x="10" y="0"/>
                  </a:cxn>
                  <a:cxn ang="0">
                    <a:pos x="12" y="2"/>
                  </a:cxn>
                  <a:cxn ang="0">
                    <a:pos x="14" y="6"/>
                  </a:cxn>
                  <a:cxn ang="0">
                    <a:pos x="10" y="16"/>
                  </a:cxn>
                  <a:cxn ang="0">
                    <a:pos x="6" y="24"/>
                  </a:cxn>
                  <a:cxn ang="0">
                    <a:pos x="2" y="28"/>
                  </a:cxn>
                  <a:cxn ang="0">
                    <a:pos x="2" y="28"/>
                  </a:cxn>
                  <a:cxn ang="0">
                    <a:pos x="0" y="26"/>
                  </a:cxn>
                  <a:cxn ang="0">
                    <a:pos x="0" y="22"/>
                  </a:cxn>
                  <a:cxn ang="0">
                    <a:pos x="4" y="14"/>
                  </a:cxn>
                  <a:cxn ang="0">
                    <a:pos x="8" y="6"/>
                  </a:cxn>
                  <a:cxn ang="0">
                    <a:pos x="10" y="0"/>
                  </a:cxn>
                  <a:cxn ang="0">
                    <a:pos x="10" y="0"/>
                  </a:cxn>
                </a:cxnLst>
                <a:rect l="0" t="0" r="r" b="b"/>
                <a:pathLst>
                  <a:path w="14" h="28">
                    <a:moveTo>
                      <a:pt x="10" y="0"/>
                    </a:moveTo>
                    <a:lnTo>
                      <a:pt x="10" y="0"/>
                    </a:lnTo>
                    <a:lnTo>
                      <a:pt x="12" y="2"/>
                    </a:lnTo>
                    <a:lnTo>
                      <a:pt x="14" y="6"/>
                    </a:lnTo>
                    <a:lnTo>
                      <a:pt x="10" y="16"/>
                    </a:lnTo>
                    <a:lnTo>
                      <a:pt x="6" y="24"/>
                    </a:lnTo>
                    <a:lnTo>
                      <a:pt x="2" y="28"/>
                    </a:lnTo>
                    <a:lnTo>
                      <a:pt x="2" y="28"/>
                    </a:lnTo>
                    <a:lnTo>
                      <a:pt x="0" y="26"/>
                    </a:lnTo>
                    <a:lnTo>
                      <a:pt x="0" y="22"/>
                    </a:lnTo>
                    <a:lnTo>
                      <a:pt x="4" y="14"/>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5" name="Freeform 111"/>
              <p:cNvSpPr>
                <a:spLocks/>
              </p:cNvSpPr>
              <p:nvPr userDrawn="1"/>
            </p:nvSpPr>
            <p:spPr bwMode="auto">
              <a:xfrm>
                <a:off x="4286" y="702"/>
                <a:ext cx="9" cy="7"/>
              </a:xfrm>
              <a:custGeom>
                <a:avLst/>
                <a:gdLst/>
                <a:ahLst/>
                <a:cxnLst>
                  <a:cxn ang="0">
                    <a:pos x="14" y="16"/>
                  </a:cxn>
                  <a:cxn ang="0">
                    <a:pos x="14" y="16"/>
                  </a:cxn>
                  <a:cxn ang="0">
                    <a:pos x="14" y="14"/>
                  </a:cxn>
                  <a:cxn ang="0">
                    <a:pos x="10" y="14"/>
                  </a:cxn>
                  <a:cxn ang="0">
                    <a:pos x="10" y="14"/>
                  </a:cxn>
                  <a:cxn ang="0">
                    <a:pos x="10" y="14"/>
                  </a:cxn>
                  <a:cxn ang="0">
                    <a:pos x="10" y="16"/>
                  </a:cxn>
                  <a:cxn ang="0">
                    <a:pos x="10" y="20"/>
                  </a:cxn>
                  <a:cxn ang="0">
                    <a:pos x="10" y="20"/>
                  </a:cxn>
                  <a:cxn ang="0">
                    <a:pos x="6" y="20"/>
                  </a:cxn>
                  <a:cxn ang="0">
                    <a:pos x="2" y="18"/>
                  </a:cxn>
                  <a:cxn ang="0">
                    <a:pos x="0" y="16"/>
                  </a:cxn>
                  <a:cxn ang="0">
                    <a:pos x="0" y="10"/>
                  </a:cxn>
                  <a:cxn ang="0">
                    <a:pos x="0" y="10"/>
                  </a:cxn>
                  <a:cxn ang="0">
                    <a:pos x="6" y="8"/>
                  </a:cxn>
                  <a:cxn ang="0">
                    <a:pos x="6" y="6"/>
                  </a:cxn>
                  <a:cxn ang="0">
                    <a:pos x="6" y="2"/>
                  </a:cxn>
                  <a:cxn ang="0">
                    <a:pos x="6" y="2"/>
                  </a:cxn>
                  <a:cxn ang="0">
                    <a:pos x="8" y="2"/>
                  </a:cxn>
                  <a:cxn ang="0">
                    <a:pos x="10" y="2"/>
                  </a:cxn>
                  <a:cxn ang="0">
                    <a:pos x="14" y="0"/>
                  </a:cxn>
                  <a:cxn ang="0">
                    <a:pos x="16" y="0"/>
                  </a:cxn>
                  <a:cxn ang="0">
                    <a:pos x="16" y="0"/>
                  </a:cxn>
                  <a:cxn ang="0">
                    <a:pos x="18" y="8"/>
                  </a:cxn>
                  <a:cxn ang="0">
                    <a:pos x="22" y="12"/>
                  </a:cxn>
                  <a:cxn ang="0">
                    <a:pos x="32" y="18"/>
                  </a:cxn>
                  <a:cxn ang="0">
                    <a:pos x="32" y="18"/>
                  </a:cxn>
                  <a:cxn ang="0">
                    <a:pos x="28" y="22"/>
                  </a:cxn>
                  <a:cxn ang="0">
                    <a:pos x="26" y="28"/>
                  </a:cxn>
                  <a:cxn ang="0">
                    <a:pos x="26" y="28"/>
                  </a:cxn>
                  <a:cxn ang="0">
                    <a:pos x="24" y="26"/>
                  </a:cxn>
                  <a:cxn ang="0">
                    <a:pos x="18" y="24"/>
                  </a:cxn>
                  <a:cxn ang="0">
                    <a:pos x="12" y="24"/>
                  </a:cxn>
                  <a:cxn ang="0">
                    <a:pos x="12" y="24"/>
                  </a:cxn>
                  <a:cxn ang="0">
                    <a:pos x="12" y="22"/>
                  </a:cxn>
                  <a:cxn ang="0">
                    <a:pos x="12" y="20"/>
                  </a:cxn>
                  <a:cxn ang="0">
                    <a:pos x="14" y="16"/>
                  </a:cxn>
                  <a:cxn ang="0">
                    <a:pos x="14" y="16"/>
                  </a:cxn>
                </a:cxnLst>
                <a:rect l="0" t="0" r="r" b="b"/>
                <a:pathLst>
                  <a:path w="32" h="28">
                    <a:moveTo>
                      <a:pt x="14" y="16"/>
                    </a:moveTo>
                    <a:lnTo>
                      <a:pt x="14" y="16"/>
                    </a:lnTo>
                    <a:lnTo>
                      <a:pt x="14" y="14"/>
                    </a:lnTo>
                    <a:lnTo>
                      <a:pt x="10" y="14"/>
                    </a:lnTo>
                    <a:lnTo>
                      <a:pt x="10" y="14"/>
                    </a:lnTo>
                    <a:lnTo>
                      <a:pt x="10" y="14"/>
                    </a:lnTo>
                    <a:lnTo>
                      <a:pt x="10" y="16"/>
                    </a:lnTo>
                    <a:lnTo>
                      <a:pt x="10" y="20"/>
                    </a:lnTo>
                    <a:lnTo>
                      <a:pt x="10" y="20"/>
                    </a:lnTo>
                    <a:lnTo>
                      <a:pt x="6" y="20"/>
                    </a:lnTo>
                    <a:lnTo>
                      <a:pt x="2" y="18"/>
                    </a:lnTo>
                    <a:lnTo>
                      <a:pt x="0" y="16"/>
                    </a:lnTo>
                    <a:lnTo>
                      <a:pt x="0" y="10"/>
                    </a:lnTo>
                    <a:lnTo>
                      <a:pt x="0" y="10"/>
                    </a:lnTo>
                    <a:lnTo>
                      <a:pt x="6" y="8"/>
                    </a:lnTo>
                    <a:lnTo>
                      <a:pt x="6" y="6"/>
                    </a:lnTo>
                    <a:lnTo>
                      <a:pt x="6" y="2"/>
                    </a:lnTo>
                    <a:lnTo>
                      <a:pt x="6" y="2"/>
                    </a:lnTo>
                    <a:lnTo>
                      <a:pt x="8" y="2"/>
                    </a:lnTo>
                    <a:lnTo>
                      <a:pt x="10" y="2"/>
                    </a:lnTo>
                    <a:lnTo>
                      <a:pt x="14" y="0"/>
                    </a:lnTo>
                    <a:lnTo>
                      <a:pt x="16" y="0"/>
                    </a:lnTo>
                    <a:lnTo>
                      <a:pt x="16" y="0"/>
                    </a:lnTo>
                    <a:lnTo>
                      <a:pt x="18" y="8"/>
                    </a:lnTo>
                    <a:lnTo>
                      <a:pt x="22" y="12"/>
                    </a:lnTo>
                    <a:lnTo>
                      <a:pt x="32" y="18"/>
                    </a:lnTo>
                    <a:lnTo>
                      <a:pt x="32" y="18"/>
                    </a:lnTo>
                    <a:lnTo>
                      <a:pt x="28" y="22"/>
                    </a:lnTo>
                    <a:lnTo>
                      <a:pt x="26" y="28"/>
                    </a:lnTo>
                    <a:lnTo>
                      <a:pt x="26" y="28"/>
                    </a:lnTo>
                    <a:lnTo>
                      <a:pt x="24" y="26"/>
                    </a:lnTo>
                    <a:lnTo>
                      <a:pt x="18" y="24"/>
                    </a:lnTo>
                    <a:lnTo>
                      <a:pt x="12" y="24"/>
                    </a:lnTo>
                    <a:lnTo>
                      <a:pt x="12" y="24"/>
                    </a:lnTo>
                    <a:lnTo>
                      <a:pt x="12" y="22"/>
                    </a:lnTo>
                    <a:lnTo>
                      <a:pt x="12" y="20"/>
                    </a:lnTo>
                    <a:lnTo>
                      <a:pt x="14" y="16"/>
                    </a:lnTo>
                    <a:lnTo>
                      <a:pt x="14" y="1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6" name="Freeform 112"/>
              <p:cNvSpPr>
                <a:spLocks/>
              </p:cNvSpPr>
              <p:nvPr userDrawn="1"/>
            </p:nvSpPr>
            <p:spPr bwMode="auto">
              <a:xfrm>
                <a:off x="4274" y="713"/>
                <a:ext cx="3" cy="2"/>
              </a:xfrm>
              <a:custGeom>
                <a:avLst/>
                <a:gdLst/>
                <a:ahLst/>
                <a:cxnLst>
                  <a:cxn ang="0">
                    <a:pos x="0" y="2"/>
                  </a:cxn>
                  <a:cxn ang="0">
                    <a:pos x="0" y="2"/>
                  </a:cxn>
                  <a:cxn ang="0">
                    <a:pos x="2" y="2"/>
                  </a:cxn>
                  <a:cxn ang="0">
                    <a:pos x="4" y="0"/>
                  </a:cxn>
                  <a:cxn ang="0">
                    <a:pos x="10" y="2"/>
                  </a:cxn>
                  <a:cxn ang="0">
                    <a:pos x="12" y="6"/>
                  </a:cxn>
                  <a:cxn ang="0">
                    <a:pos x="12" y="8"/>
                  </a:cxn>
                  <a:cxn ang="0">
                    <a:pos x="10" y="10"/>
                  </a:cxn>
                  <a:cxn ang="0">
                    <a:pos x="10" y="10"/>
                  </a:cxn>
                  <a:cxn ang="0">
                    <a:pos x="6" y="6"/>
                  </a:cxn>
                  <a:cxn ang="0">
                    <a:pos x="0" y="2"/>
                  </a:cxn>
                  <a:cxn ang="0">
                    <a:pos x="0" y="2"/>
                  </a:cxn>
                </a:cxnLst>
                <a:rect l="0" t="0" r="r" b="b"/>
                <a:pathLst>
                  <a:path w="12" h="10">
                    <a:moveTo>
                      <a:pt x="0" y="2"/>
                    </a:moveTo>
                    <a:lnTo>
                      <a:pt x="0" y="2"/>
                    </a:lnTo>
                    <a:lnTo>
                      <a:pt x="2" y="2"/>
                    </a:lnTo>
                    <a:lnTo>
                      <a:pt x="4" y="0"/>
                    </a:lnTo>
                    <a:lnTo>
                      <a:pt x="10" y="2"/>
                    </a:lnTo>
                    <a:lnTo>
                      <a:pt x="12" y="6"/>
                    </a:lnTo>
                    <a:lnTo>
                      <a:pt x="12" y="8"/>
                    </a:lnTo>
                    <a:lnTo>
                      <a:pt x="10" y="10"/>
                    </a:lnTo>
                    <a:lnTo>
                      <a:pt x="10" y="10"/>
                    </a:lnTo>
                    <a:lnTo>
                      <a:pt x="6" y="6"/>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7" name="Freeform 113"/>
              <p:cNvSpPr>
                <a:spLocks/>
              </p:cNvSpPr>
              <p:nvPr userDrawn="1"/>
            </p:nvSpPr>
            <p:spPr bwMode="auto">
              <a:xfrm>
                <a:off x="4290" y="715"/>
                <a:ext cx="6" cy="7"/>
              </a:xfrm>
              <a:custGeom>
                <a:avLst/>
                <a:gdLst/>
                <a:ahLst/>
                <a:cxnLst>
                  <a:cxn ang="0">
                    <a:pos x="12" y="0"/>
                  </a:cxn>
                  <a:cxn ang="0">
                    <a:pos x="12" y="0"/>
                  </a:cxn>
                  <a:cxn ang="0">
                    <a:pos x="18" y="14"/>
                  </a:cxn>
                  <a:cxn ang="0">
                    <a:pos x="20" y="20"/>
                  </a:cxn>
                  <a:cxn ang="0">
                    <a:pos x="18" y="28"/>
                  </a:cxn>
                  <a:cxn ang="0">
                    <a:pos x="18" y="28"/>
                  </a:cxn>
                  <a:cxn ang="0">
                    <a:pos x="14" y="26"/>
                  </a:cxn>
                  <a:cxn ang="0">
                    <a:pos x="12" y="22"/>
                  </a:cxn>
                  <a:cxn ang="0">
                    <a:pos x="8" y="14"/>
                  </a:cxn>
                  <a:cxn ang="0">
                    <a:pos x="6" y="8"/>
                  </a:cxn>
                  <a:cxn ang="0">
                    <a:pos x="4" y="6"/>
                  </a:cxn>
                  <a:cxn ang="0">
                    <a:pos x="0" y="4"/>
                  </a:cxn>
                  <a:cxn ang="0">
                    <a:pos x="0" y="4"/>
                  </a:cxn>
                  <a:cxn ang="0">
                    <a:pos x="2" y="2"/>
                  </a:cxn>
                  <a:cxn ang="0">
                    <a:pos x="4" y="0"/>
                  </a:cxn>
                  <a:cxn ang="0">
                    <a:pos x="12" y="0"/>
                  </a:cxn>
                  <a:cxn ang="0">
                    <a:pos x="12" y="0"/>
                  </a:cxn>
                </a:cxnLst>
                <a:rect l="0" t="0" r="r" b="b"/>
                <a:pathLst>
                  <a:path w="20" h="28">
                    <a:moveTo>
                      <a:pt x="12" y="0"/>
                    </a:moveTo>
                    <a:lnTo>
                      <a:pt x="12" y="0"/>
                    </a:lnTo>
                    <a:lnTo>
                      <a:pt x="18" y="14"/>
                    </a:lnTo>
                    <a:lnTo>
                      <a:pt x="20" y="20"/>
                    </a:lnTo>
                    <a:lnTo>
                      <a:pt x="18" y="28"/>
                    </a:lnTo>
                    <a:lnTo>
                      <a:pt x="18" y="28"/>
                    </a:lnTo>
                    <a:lnTo>
                      <a:pt x="14" y="26"/>
                    </a:lnTo>
                    <a:lnTo>
                      <a:pt x="12" y="22"/>
                    </a:lnTo>
                    <a:lnTo>
                      <a:pt x="8" y="14"/>
                    </a:lnTo>
                    <a:lnTo>
                      <a:pt x="6" y="8"/>
                    </a:lnTo>
                    <a:lnTo>
                      <a:pt x="4" y="6"/>
                    </a:lnTo>
                    <a:lnTo>
                      <a:pt x="0" y="4"/>
                    </a:lnTo>
                    <a:lnTo>
                      <a:pt x="0" y="4"/>
                    </a:lnTo>
                    <a:lnTo>
                      <a:pt x="2" y="2"/>
                    </a:lnTo>
                    <a:lnTo>
                      <a:pt x="4"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8" name="Freeform 114"/>
              <p:cNvSpPr>
                <a:spLocks/>
              </p:cNvSpPr>
              <p:nvPr userDrawn="1"/>
            </p:nvSpPr>
            <p:spPr bwMode="auto">
              <a:xfrm>
                <a:off x="3137" y="716"/>
                <a:ext cx="1" cy="6"/>
              </a:xfrm>
              <a:custGeom>
                <a:avLst/>
                <a:gdLst/>
                <a:ahLst/>
                <a:cxnLst>
                  <a:cxn ang="0">
                    <a:pos x="0" y="0"/>
                  </a:cxn>
                  <a:cxn ang="0">
                    <a:pos x="0" y="0"/>
                  </a:cxn>
                  <a:cxn ang="0">
                    <a:pos x="4" y="6"/>
                  </a:cxn>
                  <a:cxn ang="0">
                    <a:pos x="4" y="14"/>
                  </a:cxn>
                  <a:cxn ang="0">
                    <a:pos x="0" y="28"/>
                  </a:cxn>
                  <a:cxn ang="0">
                    <a:pos x="0" y="28"/>
                  </a:cxn>
                  <a:cxn ang="0">
                    <a:pos x="0" y="22"/>
                  </a:cxn>
                  <a:cxn ang="0">
                    <a:pos x="0" y="14"/>
                  </a:cxn>
                  <a:cxn ang="0">
                    <a:pos x="0" y="0"/>
                  </a:cxn>
                  <a:cxn ang="0">
                    <a:pos x="0" y="0"/>
                  </a:cxn>
                </a:cxnLst>
                <a:rect l="0" t="0" r="r" b="b"/>
                <a:pathLst>
                  <a:path w="4" h="28">
                    <a:moveTo>
                      <a:pt x="0" y="0"/>
                    </a:moveTo>
                    <a:lnTo>
                      <a:pt x="0" y="0"/>
                    </a:lnTo>
                    <a:lnTo>
                      <a:pt x="4" y="6"/>
                    </a:lnTo>
                    <a:lnTo>
                      <a:pt x="4" y="14"/>
                    </a:lnTo>
                    <a:lnTo>
                      <a:pt x="0" y="28"/>
                    </a:lnTo>
                    <a:lnTo>
                      <a:pt x="0" y="28"/>
                    </a:lnTo>
                    <a:lnTo>
                      <a:pt x="0" y="22"/>
                    </a:lnTo>
                    <a:lnTo>
                      <a:pt x="0"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09" name="Freeform 115"/>
              <p:cNvSpPr>
                <a:spLocks/>
              </p:cNvSpPr>
              <p:nvPr userDrawn="1"/>
            </p:nvSpPr>
            <p:spPr bwMode="auto">
              <a:xfrm>
                <a:off x="4047" y="716"/>
                <a:ext cx="7" cy="6"/>
              </a:xfrm>
              <a:custGeom>
                <a:avLst/>
                <a:gdLst/>
                <a:ahLst/>
                <a:cxnLst>
                  <a:cxn ang="0">
                    <a:pos x="16" y="0"/>
                  </a:cxn>
                  <a:cxn ang="0">
                    <a:pos x="16" y="0"/>
                  </a:cxn>
                  <a:cxn ang="0">
                    <a:pos x="18" y="4"/>
                  </a:cxn>
                  <a:cxn ang="0">
                    <a:pos x="20" y="8"/>
                  </a:cxn>
                  <a:cxn ang="0">
                    <a:pos x="22" y="10"/>
                  </a:cxn>
                  <a:cxn ang="0">
                    <a:pos x="22" y="16"/>
                  </a:cxn>
                  <a:cxn ang="0">
                    <a:pos x="22" y="16"/>
                  </a:cxn>
                  <a:cxn ang="0">
                    <a:pos x="14" y="14"/>
                  </a:cxn>
                  <a:cxn ang="0">
                    <a:pos x="10" y="12"/>
                  </a:cxn>
                  <a:cxn ang="0">
                    <a:pos x="6" y="8"/>
                  </a:cxn>
                  <a:cxn ang="0">
                    <a:pos x="0" y="10"/>
                  </a:cxn>
                  <a:cxn ang="0">
                    <a:pos x="0" y="10"/>
                  </a:cxn>
                  <a:cxn ang="0">
                    <a:pos x="0" y="2"/>
                  </a:cxn>
                  <a:cxn ang="0">
                    <a:pos x="0" y="2"/>
                  </a:cxn>
                  <a:cxn ang="0">
                    <a:pos x="2" y="0"/>
                  </a:cxn>
                  <a:cxn ang="0">
                    <a:pos x="6" y="0"/>
                  </a:cxn>
                  <a:cxn ang="0">
                    <a:pos x="16" y="0"/>
                  </a:cxn>
                  <a:cxn ang="0">
                    <a:pos x="16" y="0"/>
                  </a:cxn>
                </a:cxnLst>
                <a:rect l="0" t="0" r="r" b="b"/>
                <a:pathLst>
                  <a:path w="22" h="16">
                    <a:moveTo>
                      <a:pt x="16" y="0"/>
                    </a:moveTo>
                    <a:lnTo>
                      <a:pt x="16" y="0"/>
                    </a:lnTo>
                    <a:lnTo>
                      <a:pt x="18" y="4"/>
                    </a:lnTo>
                    <a:lnTo>
                      <a:pt x="20" y="8"/>
                    </a:lnTo>
                    <a:lnTo>
                      <a:pt x="22" y="10"/>
                    </a:lnTo>
                    <a:lnTo>
                      <a:pt x="22" y="16"/>
                    </a:lnTo>
                    <a:lnTo>
                      <a:pt x="22" y="16"/>
                    </a:lnTo>
                    <a:lnTo>
                      <a:pt x="14" y="14"/>
                    </a:lnTo>
                    <a:lnTo>
                      <a:pt x="10" y="12"/>
                    </a:lnTo>
                    <a:lnTo>
                      <a:pt x="6" y="8"/>
                    </a:lnTo>
                    <a:lnTo>
                      <a:pt x="0" y="10"/>
                    </a:lnTo>
                    <a:lnTo>
                      <a:pt x="0" y="10"/>
                    </a:lnTo>
                    <a:lnTo>
                      <a:pt x="0" y="2"/>
                    </a:lnTo>
                    <a:lnTo>
                      <a:pt x="0" y="2"/>
                    </a:lnTo>
                    <a:lnTo>
                      <a:pt x="2" y="0"/>
                    </a:lnTo>
                    <a:lnTo>
                      <a:pt x="6" y="0"/>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0" name="Freeform 116"/>
              <p:cNvSpPr>
                <a:spLocks/>
              </p:cNvSpPr>
              <p:nvPr userDrawn="1"/>
            </p:nvSpPr>
            <p:spPr bwMode="auto">
              <a:xfrm>
                <a:off x="4031" y="719"/>
                <a:ext cx="13" cy="12"/>
              </a:xfrm>
              <a:custGeom>
                <a:avLst/>
                <a:gdLst/>
                <a:ahLst/>
                <a:cxnLst>
                  <a:cxn ang="0">
                    <a:pos x="32" y="0"/>
                  </a:cxn>
                  <a:cxn ang="0">
                    <a:pos x="32" y="0"/>
                  </a:cxn>
                  <a:cxn ang="0">
                    <a:pos x="34" y="4"/>
                  </a:cxn>
                  <a:cxn ang="0">
                    <a:pos x="34" y="8"/>
                  </a:cxn>
                  <a:cxn ang="0">
                    <a:pos x="36" y="12"/>
                  </a:cxn>
                  <a:cxn ang="0">
                    <a:pos x="36" y="16"/>
                  </a:cxn>
                  <a:cxn ang="0">
                    <a:pos x="36" y="16"/>
                  </a:cxn>
                  <a:cxn ang="0">
                    <a:pos x="38" y="14"/>
                  </a:cxn>
                  <a:cxn ang="0">
                    <a:pos x="40" y="12"/>
                  </a:cxn>
                  <a:cxn ang="0">
                    <a:pos x="42" y="12"/>
                  </a:cxn>
                  <a:cxn ang="0">
                    <a:pos x="44" y="12"/>
                  </a:cxn>
                  <a:cxn ang="0">
                    <a:pos x="44" y="12"/>
                  </a:cxn>
                  <a:cxn ang="0">
                    <a:pos x="44" y="14"/>
                  </a:cxn>
                  <a:cxn ang="0">
                    <a:pos x="46" y="14"/>
                  </a:cxn>
                  <a:cxn ang="0">
                    <a:pos x="50" y="16"/>
                  </a:cxn>
                  <a:cxn ang="0">
                    <a:pos x="50" y="16"/>
                  </a:cxn>
                  <a:cxn ang="0">
                    <a:pos x="42" y="28"/>
                  </a:cxn>
                  <a:cxn ang="0">
                    <a:pos x="38" y="44"/>
                  </a:cxn>
                  <a:cxn ang="0">
                    <a:pos x="38" y="44"/>
                  </a:cxn>
                  <a:cxn ang="0">
                    <a:pos x="32" y="44"/>
                  </a:cxn>
                  <a:cxn ang="0">
                    <a:pos x="30" y="40"/>
                  </a:cxn>
                  <a:cxn ang="0">
                    <a:pos x="26" y="38"/>
                  </a:cxn>
                  <a:cxn ang="0">
                    <a:pos x="18" y="38"/>
                  </a:cxn>
                  <a:cxn ang="0">
                    <a:pos x="18" y="38"/>
                  </a:cxn>
                  <a:cxn ang="0">
                    <a:pos x="18" y="32"/>
                  </a:cxn>
                  <a:cxn ang="0">
                    <a:pos x="16" y="26"/>
                  </a:cxn>
                  <a:cxn ang="0">
                    <a:pos x="16" y="26"/>
                  </a:cxn>
                  <a:cxn ang="0">
                    <a:pos x="12" y="26"/>
                  </a:cxn>
                  <a:cxn ang="0">
                    <a:pos x="10" y="28"/>
                  </a:cxn>
                  <a:cxn ang="0">
                    <a:pos x="10" y="32"/>
                  </a:cxn>
                  <a:cxn ang="0">
                    <a:pos x="8" y="32"/>
                  </a:cxn>
                  <a:cxn ang="0">
                    <a:pos x="8" y="32"/>
                  </a:cxn>
                  <a:cxn ang="0">
                    <a:pos x="4" y="32"/>
                  </a:cxn>
                  <a:cxn ang="0">
                    <a:pos x="2" y="30"/>
                  </a:cxn>
                  <a:cxn ang="0">
                    <a:pos x="0" y="26"/>
                  </a:cxn>
                  <a:cxn ang="0">
                    <a:pos x="0" y="26"/>
                  </a:cxn>
                  <a:cxn ang="0">
                    <a:pos x="6" y="20"/>
                  </a:cxn>
                  <a:cxn ang="0">
                    <a:pos x="10" y="12"/>
                  </a:cxn>
                  <a:cxn ang="0">
                    <a:pos x="14" y="10"/>
                  </a:cxn>
                  <a:cxn ang="0">
                    <a:pos x="18" y="8"/>
                  </a:cxn>
                  <a:cxn ang="0">
                    <a:pos x="22" y="6"/>
                  </a:cxn>
                  <a:cxn ang="0">
                    <a:pos x="28" y="6"/>
                  </a:cxn>
                  <a:cxn ang="0">
                    <a:pos x="28" y="6"/>
                  </a:cxn>
                  <a:cxn ang="0">
                    <a:pos x="32" y="4"/>
                  </a:cxn>
                  <a:cxn ang="0">
                    <a:pos x="32" y="0"/>
                  </a:cxn>
                  <a:cxn ang="0">
                    <a:pos x="32" y="0"/>
                  </a:cxn>
                </a:cxnLst>
                <a:rect l="0" t="0" r="r" b="b"/>
                <a:pathLst>
                  <a:path w="50" h="44">
                    <a:moveTo>
                      <a:pt x="32" y="0"/>
                    </a:moveTo>
                    <a:lnTo>
                      <a:pt x="32" y="0"/>
                    </a:lnTo>
                    <a:lnTo>
                      <a:pt x="34" y="4"/>
                    </a:lnTo>
                    <a:lnTo>
                      <a:pt x="34" y="8"/>
                    </a:lnTo>
                    <a:lnTo>
                      <a:pt x="36" y="12"/>
                    </a:lnTo>
                    <a:lnTo>
                      <a:pt x="36" y="16"/>
                    </a:lnTo>
                    <a:lnTo>
                      <a:pt x="36" y="16"/>
                    </a:lnTo>
                    <a:lnTo>
                      <a:pt x="38" y="14"/>
                    </a:lnTo>
                    <a:lnTo>
                      <a:pt x="40" y="12"/>
                    </a:lnTo>
                    <a:lnTo>
                      <a:pt x="42" y="12"/>
                    </a:lnTo>
                    <a:lnTo>
                      <a:pt x="44" y="12"/>
                    </a:lnTo>
                    <a:lnTo>
                      <a:pt x="44" y="12"/>
                    </a:lnTo>
                    <a:lnTo>
                      <a:pt x="44" y="14"/>
                    </a:lnTo>
                    <a:lnTo>
                      <a:pt x="46" y="14"/>
                    </a:lnTo>
                    <a:lnTo>
                      <a:pt x="50" y="16"/>
                    </a:lnTo>
                    <a:lnTo>
                      <a:pt x="50" y="16"/>
                    </a:lnTo>
                    <a:lnTo>
                      <a:pt x="42" y="28"/>
                    </a:lnTo>
                    <a:lnTo>
                      <a:pt x="38" y="44"/>
                    </a:lnTo>
                    <a:lnTo>
                      <a:pt x="38" y="44"/>
                    </a:lnTo>
                    <a:lnTo>
                      <a:pt x="32" y="44"/>
                    </a:lnTo>
                    <a:lnTo>
                      <a:pt x="30" y="40"/>
                    </a:lnTo>
                    <a:lnTo>
                      <a:pt x="26" y="38"/>
                    </a:lnTo>
                    <a:lnTo>
                      <a:pt x="18" y="38"/>
                    </a:lnTo>
                    <a:lnTo>
                      <a:pt x="18" y="38"/>
                    </a:lnTo>
                    <a:lnTo>
                      <a:pt x="18" y="32"/>
                    </a:lnTo>
                    <a:lnTo>
                      <a:pt x="16" y="26"/>
                    </a:lnTo>
                    <a:lnTo>
                      <a:pt x="16" y="26"/>
                    </a:lnTo>
                    <a:lnTo>
                      <a:pt x="12" y="26"/>
                    </a:lnTo>
                    <a:lnTo>
                      <a:pt x="10" y="28"/>
                    </a:lnTo>
                    <a:lnTo>
                      <a:pt x="10" y="32"/>
                    </a:lnTo>
                    <a:lnTo>
                      <a:pt x="8" y="32"/>
                    </a:lnTo>
                    <a:lnTo>
                      <a:pt x="8" y="32"/>
                    </a:lnTo>
                    <a:lnTo>
                      <a:pt x="4" y="32"/>
                    </a:lnTo>
                    <a:lnTo>
                      <a:pt x="2" y="30"/>
                    </a:lnTo>
                    <a:lnTo>
                      <a:pt x="0" y="26"/>
                    </a:lnTo>
                    <a:lnTo>
                      <a:pt x="0" y="26"/>
                    </a:lnTo>
                    <a:lnTo>
                      <a:pt x="6" y="20"/>
                    </a:lnTo>
                    <a:lnTo>
                      <a:pt x="10" y="12"/>
                    </a:lnTo>
                    <a:lnTo>
                      <a:pt x="14" y="10"/>
                    </a:lnTo>
                    <a:lnTo>
                      <a:pt x="18" y="8"/>
                    </a:lnTo>
                    <a:lnTo>
                      <a:pt x="22" y="6"/>
                    </a:lnTo>
                    <a:lnTo>
                      <a:pt x="28" y="6"/>
                    </a:lnTo>
                    <a:lnTo>
                      <a:pt x="28" y="6"/>
                    </a:lnTo>
                    <a:lnTo>
                      <a:pt x="32" y="4"/>
                    </a:lnTo>
                    <a:lnTo>
                      <a:pt x="32" y="0"/>
                    </a:lnTo>
                    <a:lnTo>
                      <a:pt x="3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1" name="Freeform 117"/>
              <p:cNvSpPr>
                <a:spLocks/>
              </p:cNvSpPr>
              <p:nvPr userDrawn="1"/>
            </p:nvSpPr>
            <p:spPr bwMode="auto">
              <a:xfrm>
                <a:off x="4303" y="726"/>
                <a:ext cx="3" cy="4"/>
              </a:xfrm>
              <a:custGeom>
                <a:avLst/>
                <a:gdLst/>
                <a:ahLst/>
                <a:cxnLst>
                  <a:cxn ang="0">
                    <a:pos x="18" y="0"/>
                  </a:cxn>
                  <a:cxn ang="0">
                    <a:pos x="18" y="0"/>
                  </a:cxn>
                  <a:cxn ang="0">
                    <a:pos x="18" y="6"/>
                  </a:cxn>
                  <a:cxn ang="0">
                    <a:pos x="16" y="8"/>
                  </a:cxn>
                  <a:cxn ang="0">
                    <a:pos x="14" y="10"/>
                  </a:cxn>
                  <a:cxn ang="0">
                    <a:pos x="14" y="14"/>
                  </a:cxn>
                  <a:cxn ang="0">
                    <a:pos x="14" y="14"/>
                  </a:cxn>
                  <a:cxn ang="0">
                    <a:pos x="8" y="10"/>
                  </a:cxn>
                  <a:cxn ang="0">
                    <a:pos x="6" y="10"/>
                  </a:cxn>
                  <a:cxn ang="0">
                    <a:pos x="0" y="10"/>
                  </a:cxn>
                  <a:cxn ang="0">
                    <a:pos x="0" y="10"/>
                  </a:cxn>
                  <a:cxn ang="0">
                    <a:pos x="2" y="8"/>
                  </a:cxn>
                  <a:cxn ang="0">
                    <a:pos x="2" y="6"/>
                  </a:cxn>
                  <a:cxn ang="0">
                    <a:pos x="8" y="4"/>
                  </a:cxn>
                  <a:cxn ang="0">
                    <a:pos x="18" y="0"/>
                  </a:cxn>
                  <a:cxn ang="0">
                    <a:pos x="18" y="0"/>
                  </a:cxn>
                </a:cxnLst>
                <a:rect l="0" t="0" r="r" b="b"/>
                <a:pathLst>
                  <a:path w="18" h="14">
                    <a:moveTo>
                      <a:pt x="18" y="0"/>
                    </a:moveTo>
                    <a:lnTo>
                      <a:pt x="18" y="0"/>
                    </a:lnTo>
                    <a:lnTo>
                      <a:pt x="18" y="6"/>
                    </a:lnTo>
                    <a:lnTo>
                      <a:pt x="16" y="8"/>
                    </a:lnTo>
                    <a:lnTo>
                      <a:pt x="14" y="10"/>
                    </a:lnTo>
                    <a:lnTo>
                      <a:pt x="14" y="14"/>
                    </a:lnTo>
                    <a:lnTo>
                      <a:pt x="14" y="14"/>
                    </a:lnTo>
                    <a:lnTo>
                      <a:pt x="8" y="10"/>
                    </a:lnTo>
                    <a:lnTo>
                      <a:pt x="6" y="10"/>
                    </a:lnTo>
                    <a:lnTo>
                      <a:pt x="0" y="10"/>
                    </a:lnTo>
                    <a:lnTo>
                      <a:pt x="0" y="10"/>
                    </a:lnTo>
                    <a:lnTo>
                      <a:pt x="2" y="8"/>
                    </a:lnTo>
                    <a:lnTo>
                      <a:pt x="2" y="6"/>
                    </a:lnTo>
                    <a:lnTo>
                      <a:pt x="8" y="4"/>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2" name="Freeform 118"/>
              <p:cNvSpPr>
                <a:spLocks/>
              </p:cNvSpPr>
              <p:nvPr userDrawn="1"/>
            </p:nvSpPr>
            <p:spPr bwMode="auto">
              <a:xfrm>
                <a:off x="4237" y="727"/>
                <a:ext cx="6" cy="6"/>
              </a:xfrm>
              <a:custGeom>
                <a:avLst/>
                <a:gdLst/>
                <a:ahLst/>
                <a:cxnLst>
                  <a:cxn ang="0">
                    <a:pos x="4" y="0"/>
                  </a:cxn>
                  <a:cxn ang="0">
                    <a:pos x="4" y="0"/>
                  </a:cxn>
                  <a:cxn ang="0">
                    <a:pos x="14" y="12"/>
                  </a:cxn>
                  <a:cxn ang="0">
                    <a:pos x="22" y="26"/>
                  </a:cxn>
                  <a:cxn ang="0">
                    <a:pos x="22" y="26"/>
                  </a:cxn>
                  <a:cxn ang="0">
                    <a:pos x="20" y="26"/>
                  </a:cxn>
                  <a:cxn ang="0">
                    <a:pos x="18" y="26"/>
                  </a:cxn>
                  <a:cxn ang="0">
                    <a:pos x="14" y="24"/>
                  </a:cxn>
                  <a:cxn ang="0">
                    <a:pos x="10" y="22"/>
                  </a:cxn>
                  <a:cxn ang="0">
                    <a:pos x="8" y="22"/>
                  </a:cxn>
                  <a:cxn ang="0">
                    <a:pos x="4" y="22"/>
                  </a:cxn>
                  <a:cxn ang="0">
                    <a:pos x="4" y="22"/>
                  </a:cxn>
                  <a:cxn ang="0">
                    <a:pos x="0" y="18"/>
                  </a:cxn>
                  <a:cxn ang="0">
                    <a:pos x="0" y="16"/>
                  </a:cxn>
                  <a:cxn ang="0">
                    <a:pos x="0" y="12"/>
                  </a:cxn>
                  <a:cxn ang="0">
                    <a:pos x="0" y="12"/>
                  </a:cxn>
                  <a:cxn ang="0">
                    <a:pos x="4" y="12"/>
                  </a:cxn>
                  <a:cxn ang="0">
                    <a:pos x="4" y="8"/>
                  </a:cxn>
                  <a:cxn ang="0">
                    <a:pos x="4" y="0"/>
                  </a:cxn>
                  <a:cxn ang="0">
                    <a:pos x="4" y="0"/>
                  </a:cxn>
                </a:cxnLst>
                <a:rect l="0" t="0" r="r" b="b"/>
                <a:pathLst>
                  <a:path w="22" h="26">
                    <a:moveTo>
                      <a:pt x="4" y="0"/>
                    </a:moveTo>
                    <a:lnTo>
                      <a:pt x="4" y="0"/>
                    </a:lnTo>
                    <a:lnTo>
                      <a:pt x="14" y="12"/>
                    </a:lnTo>
                    <a:lnTo>
                      <a:pt x="22" y="26"/>
                    </a:lnTo>
                    <a:lnTo>
                      <a:pt x="22" y="26"/>
                    </a:lnTo>
                    <a:lnTo>
                      <a:pt x="20" y="26"/>
                    </a:lnTo>
                    <a:lnTo>
                      <a:pt x="18" y="26"/>
                    </a:lnTo>
                    <a:lnTo>
                      <a:pt x="14" y="24"/>
                    </a:lnTo>
                    <a:lnTo>
                      <a:pt x="10" y="22"/>
                    </a:lnTo>
                    <a:lnTo>
                      <a:pt x="8" y="22"/>
                    </a:lnTo>
                    <a:lnTo>
                      <a:pt x="4" y="22"/>
                    </a:lnTo>
                    <a:lnTo>
                      <a:pt x="4" y="22"/>
                    </a:lnTo>
                    <a:lnTo>
                      <a:pt x="0" y="18"/>
                    </a:lnTo>
                    <a:lnTo>
                      <a:pt x="0" y="16"/>
                    </a:lnTo>
                    <a:lnTo>
                      <a:pt x="0" y="12"/>
                    </a:lnTo>
                    <a:lnTo>
                      <a:pt x="0" y="12"/>
                    </a:lnTo>
                    <a:lnTo>
                      <a:pt x="4" y="12"/>
                    </a:lnTo>
                    <a:lnTo>
                      <a:pt x="4" y="8"/>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3" name="Freeform 119"/>
              <p:cNvSpPr>
                <a:spLocks/>
              </p:cNvSpPr>
              <p:nvPr userDrawn="1"/>
            </p:nvSpPr>
            <p:spPr bwMode="auto">
              <a:xfrm>
                <a:off x="4283" y="727"/>
                <a:ext cx="4" cy="5"/>
              </a:xfrm>
              <a:custGeom>
                <a:avLst/>
                <a:gdLst/>
                <a:ahLst/>
                <a:cxnLst>
                  <a:cxn ang="0">
                    <a:pos x="0" y="0"/>
                  </a:cxn>
                  <a:cxn ang="0">
                    <a:pos x="0" y="0"/>
                  </a:cxn>
                  <a:cxn ang="0">
                    <a:pos x="8" y="2"/>
                  </a:cxn>
                  <a:cxn ang="0">
                    <a:pos x="12" y="4"/>
                  </a:cxn>
                  <a:cxn ang="0">
                    <a:pos x="18" y="14"/>
                  </a:cxn>
                  <a:cxn ang="0">
                    <a:pos x="18" y="14"/>
                  </a:cxn>
                  <a:cxn ang="0">
                    <a:pos x="12" y="14"/>
                  </a:cxn>
                  <a:cxn ang="0">
                    <a:pos x="8" y="10"/>
                  </a:cxn>
                  <a:cxn ang="0">
                    <a:pos x="0" y="0"/>
                  </a:cxn>
                  <a:cxn ang="0">
                    <a:pos x="0" y="0"/>
                  </a:cxn>
                </a:cxnLst>
                <a:rect l="0" t="0" r="r" b="b"/>
                <a:pathLst>
                  <a:path w="18" h="14">
                    <a:moveTo>
                      <a:pt x="0" y="0"/>
                    </a:moveTo>
                    <a:lnTo>
                      <a:pt x="0" y="0"/>
                    </a:lnTo>
                    <a:lnTo>
                      <a:pt x="8" y="2"/>
                    </a:lnTo>
                    <a:lnTo>
                      <a:pt x="12" y="4"/>
                    </a:lnTo>
                    <a:lnTo>
                      <a:pt x="18" y="14"/>
                    </a:lnTo>
                    <a:lnTo>
                      <a:pt x="18" y="14"/>
                    </a:lnTo>
                    <a:lnTo>
                      <a:pt x="12" y="14"/>
                    </a:lnTo>
                    <a:lnTo>
                      <a:pt x="8" y="10"/>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 name="Freeform 120"/>
              <p:cNvSpPr>
                <a:spLocks/>
              </p:cNvSpPr>
              <p:nvPr userDrawn="1"/>
            </p:nvSpPr>
            <p:spPr bwMode="auto">
              <a:xfrm>
                <a:off x="4298" y="730"/>
                <a:ext cx="3" cy="4"/>
              </a:xfrm>
              <a:custGeom>
                <a:avLst/>
                <a:gdLst/>
                <a:ahLst/>
                <a:cxnLst>
                  <a:cxn ang="0">
                    <a:pos x="6" y="0"/>
                  </a:cxn>
                  <a:cxn ang="0">
                    <a:pos x="6" y="0"/>
                  </a:cxn>
                  <a:cxn ang="0">
                    <a:pos x="8" y="2"/>
                  </a:cxn>
                  <a:cxn ang="0">
                    <a:pos x="10" y="4"/>
                  </a:cxn>
                  <a:cxn ang="0">
                    <a:pos x="8" y="8"/>
                  </a:cxn>
                  <a:cxn ang="0">
                    <a:pos x="4" y="12"/>
                  </a:cxn>
                  <a:cxn ang="0">
                    <a:pos x="0" y="12"/>
                  </a:cxn>
                  <a:cxn ang="0">
                    <a:pos x="0" y="12"/>
                  </a:cxn>
                  <a:cxn ang="0">
                    <a:pos x="0" y="8"/>
                  </a:cxn>
                  <a:cxn ang="0">
                    <a:pos x="2" y="6"/>
                  </a:cxn>
                  <a:cxn ang="0">
                    <a:pos x="4" y="4"/>
                  </a:cxn>
                  <a:cxn ang="0">
                    <a:pos x="6" y="0"/>
                  </a:cxn>
                  <a:cxn ang="0">
                    <a:pos x="6" y="0"/>
                  </a:cxn>
                </a:cxnLst>
                <a:rect l="0" t="0" r="r" b="b"/>
                <a:pathLst>
                  <a:path w="10" h="12">
                    <a:moveTo>
                      <a:pt x="6" y="0"/>
                    </a:moveTo>
                    <a:lnTo>
                      <a:pt x="6" y="0"/>
                    </a:lnTo>
                    <a:lnTo>
                      <a:pt x="8" y="2"/>
                    </a:lnTo>
                    <a:lnTo>
                      <a:pt x="10" y="4"/>
                    </a:lnTo>
                    <a:lnTo>
                      <a:pt x="8" y="8"/>
                    </a:lnTo>
                    <a:lnTo>
                      <a:pt x="4" y="12"/>
                    </a:lnTo>
                    <a:lnTo>
                      <a:pt x="0" y="12"/>
                    </a:lnTo>
                    <a:lnTo>
                      <a:pt x="0" y="12"/>
                    </a:lnTo>
                    <a:lnTo>
                      <a:pt x="0" y="8"/>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 name="Freeform 121"/>
              <p:cNvSpPr>
                <a:spLocks/>
              </p:cNvSpPr>
              <p:nvPr userDrawn="1"/>
            </p:nvSpPr>
            <p:spPr bwMode="auto">
              <a:xfrm>
                <a:off x="4287" y="733"/>
                <a:ext cx="3" cy="0"/>
              </a:xfrm>
              <a:custGeom>
                <a:avLst/>
                <a:gdLst/>
                <a:ahLst/>
                <a:cxnLst>
                  <a:cxn ang="0">
                    <a:pos x="0" y="0"/>
                  </a:cxn>
                  <a:cxn ang="0">
                    <a:pos x="0" y="0"/>
                  </a:cxn>
                  <a:cxn ang="0">
                    <a:pos x="2" y="2"/>
                  </a:cxn>
                  <a:cxn ang="0">
                    <a:pos x="6" y="2"/>
                  </a:cxn>
                  <a:cxn ang="0">
                    <a:pos x="10" y="0"/>
                  </a:cxn>
                  <a:cxn ang="0">
                    <a:pos x="10" y="2"/>
                  </a:cxn>
                  <a:cxn ang="0">
                    <a:pos x="10" y="2"/>
                  </a:cxn>
                  <a:cxn ang="0">
                    <a:pos x="10" y="4"/>
                  </a:cxn>
                  <a:cxn ang="0">
                    <a:pos x="10" y="6"/>
                  </a:cxn>
                  <a:cxn ang="0">
                    <a:pos x="4" y="6"/>
                  </a:cxn>
                  <a:cxn ang="0">
                    <a:pos x="0" y="4"/>
                  </a:cxn>
                  <a:cxn ang="0">
                    <a:pos x="0" y="0"/>
                  </a:cxn>
                  <a:cxn ang="0">
                    <a:pos x="0" y="0"/>
                  </a:cxn>
                </a:cxnLst>
                <a:rect l="0" t="0" r="r" b="b"/>
                <a:pathLst>
                  <a:path w="10" h="6">
                    <a:moveTo>
                      <a:pt x="0" y="0"/>
                    </a:moveTo>
                    <a:lnTo>
                      <a:pt x="0" y="0"/>
                    </a:lnTo>
                    <a:lnTo>
                      <a:pt x="2" y="2"/>
                    </a:lnTo>
                    <a:lnTo>
                      <a:pt x="6" y="2"/>
                    </a:lnTo>
                    <a:lnTo>
                      <a:pt x="10" y="0"/>
                    </a:lnTo>
                    <a:lnTo>
                      <a:pt x="10" y="2"/>
                    </a:lnTo>
                    <a:lnTo>
                      <a:pt x="10" y="2"/>
                    </a:lnTo>
                    <a:lnTo>
                      <a:pt x="10" y="4"/>
                    </a:lnTo>
                    <a:lnTo>
                      <a:pt x="10" y="6"/>
                    </a:lnTo>
                    <a:lnTo>
                      <a:pt x="4" y="6"/>
                    </a:lnTo>
                    <a:lnTo>
                      <a:pt x="0"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 name="Freeform 122"/>
              <p:cNvSpPr>
                <a:spLocks/>
              </p:cNvSpPr>
              <p:nvPr userDrawn="1"/>
            </p:nvSpPr>
            <p:spPr bwMode="auto">
              <a:xfrm>
                <a:off x="4281" y="733"/>
                <a:ext cx="1" cy="0"/>
              </a:xfrm>
              <a:custGeom>
                <a:avLst/>
                <a:gdLst/>
                <a:ahLst/>
                <a:cxnLst>
                  <a:cxn ang="0">
                    <a:pos x="2" y="0"/>
                  </a:cxn>
                  <a:cxn ang="0">
                    <a:pos x="2" y="0"/>
                  </a:cxn>
                  <a:cxn ang="0">
                    <a:pos x="4" y="2"/>
                  </a:cxn>
                  <a:cxn ang="0">
                    <a:pos x="4" y="6"/>
                  </a:cxn>
                  <a:cxn ang="0">
                    <a:pos x="4" y="10"/>
                  </a:cxn>
                  <a:cxn ang="0">
                    <a:pos x="2" y="12"/>
                  </a:cxn>
                  <a:cxn ang="0">
                    <a:pos x="0" y="12"/>
                  </a:cxn>
                  <a:cxn ang="0">
                    <a:pos x="0" y="12"/>
                  </a:cxn>
                  <a:cxn ang="0">
                    <a:pos x="0" y="4"/>
                  </a:cxn>
                  <a:cxn ang="0">
                    <a:pos x="2" y="0"/>
                  </a:cxn>
                  <a:cxn ang="0">
                    <a:pos x="2" y="0"/>
                  </a:cxn>
                </a:cxnLst>
                <a:rect l="0" t="0" r="r" b="b"/>
                <a:pathLst>
                  <a:path w="4" h="12">
                    <a:moveTo>
                      <a:pt x="2" y="0"/>
                    </a:moveTo>
                    <a:lnTo>
                      <a:pt x="2" y="0"/>
                    </a:lnTo>
                    <a:lnTo>
                      <a:pt x="4" y="2"/>
                    </a:lnTo>
                    <a:lnTo>
                      <a:pt x="4" y="6"/>
                    </a:lnTo>
                    <a:lnTo>
                      <a:pt x="4" y="10"/>
                    </a:lnTo>
                    <a:lnTo>
                      <a:pt x="2" y="12"/>
                    </a:lnTo>
                    <a:lnTo>
                      <a:pt x="0" y="12"/>
                    </a:lnTo>
                    <a:lnTo>
                      <a:pt x="0" y="12"/>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 name="Freeform 123"/>
              <p:cNvSpPr>
                <a:spLocks/>
              </p:cNvSpPr>
              <p:nvPr userDrawn="1"/>
            </p:nvSpPr>
            <p:spPr bwMode="auto">
              <a:xfrm>
                <a:off x="4017" y="733"/>
                <a:ext cx="4" cy="5"/>
              </a:xfrm>
              <a:custGeom>
                <a:avLst/>
                <a:gdLst/>
                <a:ahLst/>
                <a:cxnLst>
                  <a:cxn ang="0">
                    <a:pos x="8" y="0"/>
                  </a:cxn>
                  <a:cxn ang="0">
                    <a:pos x="8" y="0"/>
                  </a:cxn>
                  <a:cxn ang="0">
                    <a:pos x="14" y="0"/>
                  </a:cxn>
                  <a:cxn ang="0">
                    <a:pos x="20" y="2"/>
                  </a:cxn>
                  <a:cxn ang="0">
                    <a:pos x="20" y="2"/>
                  </a:cxn>
                  <a:cxn ang="0">
                    <a:pos x="18" y="6"/>
                  </a:cxn>
                  <a:cxn ang="0">
                    <a:pos x="14" y="10"/>
                  </a:cxn>
                  <a:cxn ang="0">
                    <a:pos x="10" y="12"/>
                  </a:cxn>
                  <a:cxn ang="0">
                    <a:pos x="10" y="16"/>
                  </a:cxn>
                  <a:cxn ang="0">
                    <a:pos x="10" y="16"/>
                  </a:cxn>
                  <a:cxn ang="0">
                    <a:pos x="6" y="16"/>
                  </a:cxn>
                  <a:cxn ang="0">
                    <a:pos x="4" y="16"/>
                  </a:cxn>
                  <a:cxn ang="0">
                    <a:pos x="4" y="14"/>
                  </a:cxn>
                  <a:cxn ang="0">
                    <a:pos x="2" y="16"/>
                  </a:cxn>
                  <a:cxn ang="0">
                    <a:pos x="2" y="16"/>
                  </a:cxn>
                  <a:cxn ang="0">
                    <a:pos x="0" y="12"/>
                  </a:cxn>
                  <a:cxn ang="0">
                    <a:pos x="2" y="8"/>
                  </a:cxn>
                  <a:cxn ang="0">
                    <a:pos x="6" y="4"/>
                  </a:cxn>
                  <a:cxn ang="0">
                    <a:pos x="8" y="0"/>
                  </a:cxn>
                  <a:cxn ang="0">
                    <a:pos x="8" y="0"/>
                  </a:cxn>
                </a:cxnLst>
                <a:rect l="0" t="0" r="r" b="b"/>
                <a:pathLst>
                  <a:path w="20" h="16">
                    <a:moveTo>
                      <a:pt x="8" y="0"/>
                    </a:moveTo>
                    <a:lnTo>
                      <a:pt x="8" y="0"/>
                    </a:lnTo>
                    <a:lnTo>
                      <a:pt x="14" y="0"/>
                    </a:lnTo>
                    <a:lnTo>
                      <a:pt x="20" y="2"/>
                    </a:lnTo>
                    <a:lnTo>
                      <a:pt x="20" y="2"/>
                    </a:lnTo>
                    <a:lnTo>
                      <a:pt x="18" y="6"/>
                    </a:lnTo>
                    <a:lnTo>
                      <a:pt x="14" y="10"/>
                    </a:lnTo>
                    <a:lnTo>
                      <a:pt x="10" y="12"/>
                    </a:lnTo>
                    <a:lnTo>
                      <a:pt x="10" y="16"/>
                    </a:lnTo>
                    <a:lnTo>
                      <a:pt x="10" y="16"/>
                    </a:lnTo>
                    <a:lnTo>
                      <a:pt x="6" y="16"/>
                    </a:lnTo>
                    <a:lnTo>
                      <a:pt x="4" y="16"/>
                    </a:lnTo>
                    <a:lnTo>
                      <a:pt x="4" y="14"/>
                    </a:lnTo>
                    <a:lnTo>
                      <a:pt x="2" y="16"/>
                    </a:lnTo>
                    <a:lnTo>
                      <a:pt x="2" y="16"/>
                    </a:lnTo>
                    <a:lnTo>
                      <a:pt x="0" y="12"/>
                    </a:lnTo>
                    <a:lnTo>
                      <a:pt x="2" y="8"/>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 name="Freeform 124"/>
              <p:cNvSpPr>
                <a:spLocks/>
              </p:cNvSpPr>
              <p:nvPr userDrawn="1"/>
            </p:nvSpPr>
            <p:spPr bwMode="auto">
              <a:xfrm>
                <a:off x="4243" y="737"/>
                <a:ext cx="2" cy="4"/>
              </a:xfrm>
              <a:custGeom>
                <a:avLst/>
                <a:gdLst/>
                <a:ahLst/>
                <a:cxnLst>
                  <a:cxn ang="0">
                    <a:pos x="0" y="0"/>
                  </a:cxn>
                  <a:cxn ang="0">
                    <a:pos x="0" y="0"/>
                  </a:cxn>
                  <a:cxn ang="0">
                    <a:pos x="4" y="0"/>
                  </a:cxn>
                  <a:cxn ang="0">
                    <a:pos x="6" y="2"/>
                  </a:cxn>
                  <a:cxn ang="0">
                    <a:pos x="10" y="2"/>
                  </a:cxn>
                  <a:cxn ang="0">
                    <a:pos x="14" y="2"/>
                  </a:cxn>
                  <a:cxn ang="0">
                    <a:pos x="14" y="2"/>
                  </a:cxn>
                  <a:cxn ang="0">
                    <a:pos x="14" y="6"/>
                  </a:cxn>
                  <a:cxn ang="0">
                    <a:pos x="14" y="8"/>
                  </a:cxn>
                  <a:cxn ang="0">
                    <a:pos x="12" y="10"/>
                  </a:cxn>
                  <a:cxn ang="0">
                    <a:pos x="12" y="14"/>
                  </a:cxn>
                  <a:cxn ang="0">
                    <a:pos x="12" y="14"/>
                  </a:cxn>
                  <a:cxn ang="0">
                    <a:pos x="8" y="12"/>
                  </a:cxn>
                  <a:cxn ang="0">
                    <a:pos x="4" y="10"/>
                  </a:cxn>
                  <a:cxn ang="0">
                    <a:pos x="2" y="4"/>
                  </a:cxn>
                  <a:cxn ang="0">
                    <a:pos x="0" y="0"/>
                  </a:cxn>
                  <a:cxn ang="0">
                    <a:pos x="0" y="0"/>
                  </a:cxn>
                </a:cxnLst>
                <a:rect l="0" t="0" r="r" b="b"/>
                <a:pathLst>
                  <a:path w="14" h="14">
                    <a:moveTo>
                      <a:pt x="0" y="0"/>
                    </a:moveTo>
                    <a:lnTo>
                      <a:pt x="0" y="0"/>
                    </a:lnTo>
                    <a:lnTo>
                      <a:pt x="4" y="0"/>
                    </a:lnTo>
                    <a:lnTo>
                      <a:pt x="6" y="2"/>
                    </a:lnTo>
                    <a:lnTo>
                      <a:pt x="10" y="2"/>
                    </a:lnTo>
                    <a:lnTo>
                      <a:pt x="14" y="2"/>
                    </a:lnTo>
                    <a:lnTo>
                      <a:pt x="14" y="2"/>
                    </a:lnTo>
                    <a:lnTo>
                      <a:pt x="14" y="6"/>
                    </a:lnTo>
                    <a:lnTo>
                      <a:pt x="14" y="8"/>
                    </a:lnTo>
                    <a:lnTo>
                      <a:pt x="12" y="10"/>
                    </a:lnTo>
                    <a:lnTo>
                      <a:pt x="12" y="14"/>
                    </a:lnTo>
                    <a:lnTo>
                      <a:pt x="12" y="14"/>
                    </a:lnTo>
                    <a:lnTo>
                      <a:pt x="8" y="12"/>
                    </a:lnTo>
                    <a:lnTo>
                      <a:pt x="4" y="10"/>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 name="Freeform 125"/>
              <p:cNvSpPr>
                <a:spLocks/>
              </p:cNvSpPr>
              <p:nvPr userDrawn="1"/>
            </p:nvSpPr>
            <p:spPr bwMode="auto">
              <a:xfrm>
                <a:off x="4284" y="737"/>
                <a:ext cx="1" cy="1"/>
              </a:xfrm>
              <a:custGeom>
                <a:avLst/>
                <a:gdLst/>
                <a:ahLst/>
                <a:cxnLst>
                  <a:cxn ang="0">
                    <a:pos x="6" y="0"/>
                  </a:cxn>
                  <a:cxn ang="0">
                    <a:pos x="6" y="0"/>
                  </a:cxn>
                  <a:cxn ang="0">
                    <a:pos x="6" y="2"/>
                  </a:cxn>
                  <a:cxn ang="0">
                    <a:pos x="4" y="4"/>
                  </a:cxn>
                  <a:cxn ang="0">
                    <a:pos x="4" y="8"/>
                  </a:cxn>
                  <a:cxn ang="0">
                    <a:pos x="4" y="10"/>
                  </a:cxn>
                  <a:cxn ang="0">
                    <a:pos x="4" y="10"/>
                  </a:cxn>
                  <a:cxn ang="0">
                    <a:pos x="2" y="8"/>
                  </a:cxn>
                  <a:cxn ang="0">
                    <a:pos x="0" y="4"/>
                  </a:cxn>
                  <a:cxn ang="0">
                    <a:pos x="2" y="0"/>
                  </a:cxn>
                  <a:cxn ang="0">
                    <a:pos x="6" y="0"/>
                  </a:cxn>
                  <a:cxn ang="0">
                    <a:pos x="6" y="0"/>
                  </a:cxn>
                </a:cxnLst>
                <a:rect l="0" t="0" r="r" b="b"/>
                <a:pathLst>
                  <a:path w="6" h="10">
                    <a:moveTo>
                      <a:pt x="6" y="0"/>
                    </a:moveTo>
                    <a:lnTo>
                      <a:pt x="6" y="0"/>
                    </a:lnTo>
                    <a:lnTo>
                      <a:pt x="6" y="2"/>
                    </a:lnTo>
                    <a:lnTo>
                      <a:pt x="4" y="4"/>
                    </a:lnTo>
                    <a:lnTo>
                      <a:pt x="4" y="8"/>
                    </a:lnTo>
                    <a:lnTo>
                      <a:pt x="4" y="10"/>
                    </a:lnTo>
                    <a:lnTo>
                      <a:pt x="4" y="10"/>
                    </a:lnTo>
                    <a:lnTo>
                      <a:pt x="2" y="8"/>
                    </a:lnTo>
                    <a:lnTo>
                      <a:pt x="0" y="4"/>
                    </a:lnTo>
                    <a:lnTo>
                      <a:pt x="2" y="0"/>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 name="Freeform 126"/>
              <p:cNvSpPr>
                <a:spLocks/>
              </p:cNvSpPr>
              <p:nvPr userDrawn="1"/>
            </p:nvSpPr>
            <p:spPr bwMode="auto">
              <a:xfrm>
                <a:off x="4310" y="738"/>
                <a:ext cx="1" cy="0"/>
              </a:xfrm>
              <a:custGeom>
                <a:avLst/>
                <a:gdLst/>
                <a:ahLst/>
                <a:cxnLst>
                  <a:cxn ang="0">
                    <a:pos x="0" y="0"/>
                  </a:cxn>
                  <a:cxn ang="0">
                    <a:pos x="0" y="0"/>
                  </a:cxn>
                  <a:cxn ang="0">
                    <a:pos x="2" y="0"/>
                  </a:cxn>
                  <a:cxn ang="0">
                    <a:pos x="6" y="0"/>
                  </a:cxn>
                  <a:cxn ang="0">
                    <a:pos x="8" y="4"/>
                  </a:cxn>
                  <a:cxn ang="0">
                    <a:pos x="8" y="8"/>
                  </a:cxn>
                  <a:cxn ang="0">
                    <a:pos x="8" y="8"/>
                  </a:cxn>
                  <a:cxn ang="0">
                    <a:pos x="4" y="8"/>
                  </a:cxn>
                  <a:cxn ang="0">
                    <a:pos x="2" y="6"/>
                  </a:cxn>
                  <a:cxn ang="0">
                    <a:pos x="2" y="2"/>
                  </a:cxn>
                  <a:cxn ang="0">
                    <a:pos x="0" y="0"/>
                  </a:cxn>
                  <a:cxn ang="0">
                    <a:pos x="0" y="0"/>
                  </a:cxn>
                </a:cxnLst>
                <a:rect l="0" t="0" r="r" b="b"/>
                <a:pathLst>
                  <a:path w="8" h="8">
                    <a:moveTo>
                      <a:pt x="0" y="0"/>
                    </a:moveTo>
                    <a:lnTo>
                      <a:pt x="0" y="0"/>
                    </a:lnTo>
                    <a:lnTo>
                      <a:pt x="2" y="0"/>
                    </a:lnTo>
                    <a:lnTo>
                      <a:pt x="6" y="0"/>
                    </a:lnTo>
                    <a:lnTo>
                      <a:pt x="8" y="4"/>
                    </a:lnTo>
                    <a:lnTo>
                      <a:pt x="8" y="8"/>
                    </a:lnTo>
                    <a:lnTo>
                      <a:pt x="8" y="8"/>
                    </a:lnTo>
                    <a:lnTo>
                      <a:pt x="4" y="8"/>
                    </a:lnTo>
                    <a:lnTo>
                      <a:pt x="2" y="6"/>
                    </a:lnTo>
                    <a:lnTo>
                      <a:pt x="2"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 name="Freeform 127"/>
              <p:cNvSpPr>
                <a:spLocks/>
              </p:cNvSpPr>
              <p:nvPr userDrawn="1"/>
            </p:nvSpPr>
            <p:spPr bwMode="auto">
              <a:xfrm>
                <a:off x="4295" y="738"/>
                <a:ext cx="3" cy="6"/>
              </a:xfrm>
              <a:custGeom>
                <a:avLst/>
                <a:gdLst/>
                <a:ahLst/>
                <a:cxnLst>
                  <a:cxn ang="0">
                    <a:pos x="6" y="0"/>
                  </a:cxn>
                  <a:cxn ang="0">
                    <a:pos x="6" y="0"/>
                  </a:cxn>
                  <a:cxn ang="0">
                    <a:pos x="10" y="2"/>
                  </a:cxn>
                  <a:cxn ang="0">
                    <a:pos x="10" y="8"/>
                  </a:cxn>
                  <a:cxn ang="0">
                    <a:pos x="10" y="18"/>
                  </a:cxn>
                  <a:cxn ang="0">
                    <a:pos x="10" y="18"/>
                  </a:cxn>
                  <a:cxn ang="0">
                    <a:pos x="6" y="18"/>
                  </a:cxn>
                  <a:cxn ang="0">
                    <a:pos x="4" y="16"/>
                  </a:cxn>
                  <a:cxn ang="0">
                    <a:pos x="4" y="14"/>
                  </a:cxn>
                  <a:cxn ang="0">
                    <a:pos x="0" y="14"/>
                  </a:cxn>
                  <a:cxn ang="0">
                    <a:pos x="0" y="14"/>
                  </a:cxn>
                  <a:cxn ang="0">
                    <a:pos x="0" y="10"/>
                  </a:cxn>
                  <a:cxn ang="0">
                    <a:pos x="2" y="6"/>
                  </a:cxn>
                  <a:cxn ang="0">
                    <a:pos x="4" y="4"/>
                  </a:cxn>
                  <a:cxn ang="0">
                    <a:pos x="6" y="0"/>
                  </a:cxn>
                  <a:cxn ang="0">
                    <a:pos x="6" y="0"/>
                  </a:cxn>
                </a:cxnLst>
                <a:rect l="0" t="0" r="r" b="b"/>
                <a:pathLst>
                  <a:path w="10" h="18">
                    <a:moveTo>
                      <a:pt x="6" y="0"/>
                    </a:moveTo>
                    <a:lnTo>
                      <a:pt x="6" y="0"/>
                    </a:lnTo>
                    <a:lnTo>
                      <a:pt x="10" y="2"/>
                    </a:lnTo>
                    <a:lnTo>
                      <a:pt x="10" y="8"/>
                    </a:lnTo>
                    <a:lnTo>
                      <a:pt x="10" y="18"/>
                    </a:lnTo>
                    <a:lnTo>
                      <a:pt x="10" y="18"/>
                    </a:lnTo>
                    <a:lnTo>
                      <a:pt x="6" y="18"/>
                    </a:lnTo>
                    <a:lnTo>
                      <a:pt x="4" y="16"/>
                    </a:lnTo>
                    <a:lnTo>
                      <a:pt x="4" y="14"/>
                    </a:lnTo>
                    <a:lnTo>
                      <a:pt x="0" y="14"/>
                    </a:lnTo>
                    <a:lnTo>
                      <a:pt x="0" y="14"/>
                    </a:lnTo>
                    <a:lnTo>
                      <a:pt x="0" y="10"/>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 name="Freeform 128"/>
              <p:cNvSpPr>
                <a:spLocks/>
              </p:cNvSpPr>
              <p:nvPr userDrawn="1"/>
            </p:nvSpPr>
            <p:spPr bwMode="auto">
              <a:xfrm>
                <a:off x="4316" y="738"/>
                <a:ext cx="6" cy="6"/>
              </a:xfrm>
              <a:custGeom>
                <a:avLst/>
                <a:gdLst/>
                <a:ahLst/>
                <a:cxnLst>
                  <a:cxn ang="0">
                    <a:pos x="12" y="0"/>
                  </a:cxn>
                  <a:cxn ang="0">
                    <a:pos x="12" y="0"/>
                  </a:cxn>
                  <a:cxn ang="0">
                    <a:pos x="14" y="2"/>
                  </a:cxn>
                  <a:cxn ang="0">
                    <a:pos x="18" y="4"/>
                  </a:cxn>
                  <a:cxn ang="0">
                    <a:pos x="18" y="4"/>
                  </a:cxn>
                  <a:cxn ang="0">
                    <a:pos x="14" y="8"/>
                  </a:cxn>
                  <a:cxn ang="0">
                    <a:pos x="12" y="10"/>
                  </a:cxn>
                  <a:cxn ang="0">
                    <a:pos x="14" y="12"/>
                  </a:cxn>
                  <a:cxn ang="0">
                    <a:pos x="14" y="12"/>
                  </a:cxn>
                  <a:cxn ang="0">
                    <a:pos x="8" y="16"/>
                  </a:cxn>
                  <a:cxn ang="0">
                    <a:pos x="0" y="16"/>
                  </a:cxn>
                  <a:cxn ang="0">
                    <a:pos x="0" y="16"/>
                  </a:cxn>
                  <a:cxn ang="0">
                    <a:pos x="2" y="12"/>
                  </a:cxn>
                  <a:cxn ang="0">
                    <a:pos x="2" y="10"/>
                  </a:cxn>
                  <a:cxn ang="0">
                    <a:pos x="6" y="8"/>
                  </a:cxn>
                  <a:cxn ang="0">
                    <a:pos x="10" y="6"/>
                  </a:cxn>
                  <a:cxn ang="0">
                    <a:pos x="12" y="4"/>
                  </a:cxn>
                  <a:cxn ang="0">
                    <a:pos x="12" y="0"/>
                  </a:cxn>
                  <a:cxn ang="0">
                    <a:pos x="12" y="0"/>
                  </a:cxn>
                </a:cxnLst>
                <a:rect l="0" t="0" r="r" b="b"/>
                <a:pathLst>
                  <a:path w="18" h="16">
                    <a:moveTo>
                      <a:pt x="12" y="0"/>
                    </a:moveTo>
                    <a:lnTo>
                      <a:pt x="12" y="0"/>
                    </a:lnTo>
                    <a:lnTo>
                      <a:pt x="14" y="2"/>
                    </a:lnTo>
                    <a:lnTo>
                      <a:pt x="18" y="4"/>
                    </a:lnTo>
                    <a:lnTo>
                      <a:pt x="18" y="4"/>
                    </a:lnTo>
                    <a:lnTo>
                      <a:pt x="14" y="8"/>
                    </a:lnTo>
                    <a:lnTo>
                      <a:pt x="12" y="10"/>
                    </a:lnTo>
                    <a:lnTo>
                      <a:pt x="14" y="12"/>
                    </a:lnTo>
                    <a:lnTo>
                      <a:pt x="14" y="12"/>
                    </a:lnTo>
                    <a:lnTo>
                      <a:pt x="8" y="16"/>
                    </a:lnTo>
                    <a:lnTo>
                      <a:pt x="0" y="16"/>
                    </a:lnTo>
                    <a:lnTo>
                      <a:pt x="0" y="16"/>
                    </a:lnTo>
                    <a:lnTo>
                      <a:pt x="2" y="12"/>
                    </a:lnTo>
                    <a:lnTo>
                      <a:pt x="2" y="10"/>
                    </a:lnTo>
                    <a:lnTo>
                      <a:pt x="6" y="8"/>
                    </a:lnTo>
                    <a:lnTo>
                      <a:pt x="10" y="6"/>
                    </a:lnTo>
                    <a:lnTo>
                      <a:pt x="12" y="4"/>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 name="Freeform 129"/>
              <p:cNvSpPr>
                <a:spLocks/>
              </p:cNvSpPr>
              <p:nvPr userDrawn="1"/>
            </p:nvSpPr>
            <p:spPr bwMode="auto">
              <a:xfrm>
                <a:off x="4324" y="744"/>
                <a:ext cx="3" cy="11"/>
              </a:xfrm>
              <a:custGeom>
                <a:avLst/>
                <a:gdLst/>
                <a:ahLst/>
                <a:cxnLst>
                  <a:cxn ang="0">
                    <a:pos x="4" y="0"/>
                  </a:cxn>
                  <a:cxn ang="0">
                    <a:pos x="4" y="0"/>
                  </a:cxn>
                  <a:cxn ang="0">
                    <a:pos x="10" y="0"/>
                  </a:cxn>
                  <a:cxn ang="0">
                    <a:pos x="10" y="0"/>
                  </a:cxn>
                  <a:cxn ang="0">
                    <a:pos x="12" y="6"/>
                  </a:cxn>
                  <a:cxn ang="0">
                    <a:pos x="12" y="12"/>
                  </a:cxn>
                  <a:cxn ang="0">
                    <a:pos x="12" y="16"/>
                  </a:cxn>
                  <a:cxn ang="0">
                    <a:pos x="14" y="20"/>
                  </a:cxn>
                  <a:cxn ang="0">
                    <a:pos x="14" y="20"/>
                  </a:cxn>
                  <a:cxn ang="0">
                    <a:pos x="12" y="24"/>
                  </a:cxn>
                  <a:cxn ang="0">
                    <a:pos x="10" y="26"/>
                  </a:cxn>
                  <a:cxn ang="0">
                    <a:pos x="8" y="30"/>
                  </a:cxn>
                  <a:cxn ang="0">
                    <a:pos x="10" y="36"/>
                  </a:cxn>
                  <a:cxn ang="0">
                    <a:pos x="10" y="36"/>
                  </a:cxn>
                  <a:cxn ang="0">
                    <a:pos x="2" y="30"/>
                  </a:cxn>
                  <a:cxn ang="0">
                    <a:pos x="0" y="20"/>
                  </a:cxn>
                  <a:cxn ang="0">
                    <a:pos x="0" y="10"/>
                  </a:cxn>
                  <a:cxn ang="0">
                    <a:pos x="4" y="0"/>
                  </a:cxn>
                  <a:cxn ang="0">
                    <a:pos x="4" y="0"/>
                  </a:cxn>
                </a:cxnLst>
                <a:rect l="0" t="0" r="r" b="b"/>
                <a:pathLst>
                  <a:path w="14" h="36">
                    <a:moveTo>
                      <a:pt x="4" y="0"/>
                    </a:moveTo>
                    <a:lnTo>
                      <a:pt x="4" y="0"/>
                    </a:lnTo>
                    <a:lnTo>
                      <a:pt x="10" y="0"/>
                    </a:lnTo>
                    <a:lnTo>
                      <a:pt x="10" y="0"/>
                    </a:lnTo>
                    <a:lnTo>
                      <a:pt x="12" y="6"/>
                    </a:lnTo>
                    <a:lnTo>
                      <a:pt x="12" y="12"/>
                    </a:lnTo>
                    <a:lnTo>
                      <a:pt x="12" y="16"/>
                    </a:lnTo>
                    <a:lnTo>
                      <a:pt x="14" y="20"/>
                    </a:lnTo>
                    <a:lnTo>
                      <a:pt x="14" y="20"/>
                    </a:lnTo>
                    <a:lnTo>
                      <a:pt x="12" y="24"/>
                    </a:lnTo>
                    <a:lnTo>
                      <a:pt x="10" y="26"/>
                    </a:lnTo>
                    <a:lnTo>
                      <a:pt x="8" y="30"/>
                    </a:lnTo>
                    <a:lnTo>
                      <a:pt x="10" y="36"/>
                    </a:lnTo>
                    <a:lnTo>
                      <a:pt x="10" y="36"/>
                    </a:lnTo>
                    <a:lnTo>
                      <a:pt x="2" y="30"/>
                    </a:lnTo>
                    <a:lnTo>
                      <a:pt x="0" y="20"/>
                    </a:lnTo>
                    <a:lnTo>
                      <a:pt x="0" y="10"/>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 name="Freeform 130"/>
              <p:cNvSpPr>
                <a:spLocks/>
              </p:cNvSpPr>
              <p:nvPr userDrawn="1"/>
            </p:nvSpPr>
            <p:spPr bwMode="auto">
              <a:xfrm>
                <a:off x="4274" y="758"/>
                <a:ext cx="2" cy="4"/>
              </a:xfrm>
              <a:custGeom>
                <a:avLst/>
                <a:gdLst/>
                <a:ahLst/>
                <a:cxnLst>
                  <a:cxn ang="0">
                    <a:pos x="2" y="0"/>
                  </a:cxn>
                  <a:cxn ang="0">
                    <a:pos x="2" y="0"/>
                  </a:cxn>
                  <a:cxn ang="0">
                    <a:pos x="2" y="2"/>
                  </a:cxn>
                  <a:cxn ang="0">
                    <a:pos x="4" y="2"/>
                  </a:cxn>
                  <a:cxn ang="0">
                    <a:pos x="6" y="4"/>
                  </a:cxn>
                  <a:cxn ang="0">
                    <a:pos x="8" y="4"/>
                  </a:cxn>
                  <a:cxn ang="0">
                    <a:pos x="8" y="4"/>
                  </a:cxn>
                  <a:cxn ang="0">
                    <a:pos x="8" y="8"/>
                  </a:cxn>
                  <a:cxn ang="0">
                    <a:pos x="10" y="10"/>
                  </a:cxn>
                  <a:cxn ang="0">
                    <a:pos x="10" y="16"/>
                  </a:cxn>
                  <a:cxn ang="0">
                    <a:pos x="10" y="16"/>
                  </a:cxn>
                  <a:cxn ang="0">
                    <a:pos x="6" y="14"/>
                  </a:cxn>
                  <a:cxn ang="0">
                    <a:pos x="2" y="10"/>
                  </a:cxn>
                  <a:cxn ang="0">
                    <a:pos x="0" y="4"/>
                  </a:cxn>
                  <a:cxn ang="0">
                    <a:pos x="2" y="0"/>
                  </a:cxn>
                  <a:cxn ang="0">
                    <a:pos x="2" y="0"/>
                  </a:cxn>
                </a:cxnLst>
                <a:rect l="0" t="0" r="r" b="b"/>
                <a:pathLst>
                  <a:path w="10" h="16">
                    <a:moveTo>
                      <a:pt x="2" y="0"/>
                    </a:moveTo>
                    <a:lnTo>
                      <a:pt x="2" y="0"/>
                    </a:lnTo>
                    <a:lnTo>
                      <a:pt x="2" y="2"/>
                    </a:lnTo>
                    <a:lnTo>
                      <a:pt x="4" y="2"/>
                    </a:lnTo>
                    <a:lnTo>
                      <a:pt x="6" y="4"/>
                    </a:lnTo>
                    <a:lnTo>
                      <a:pt x="8" y="4"/>
                    </a:lnTo>
                    <a:lnTo>
                      <a:pt x="8" y="4"/>
                    </a:lnTo>
                    <a:lnTo>
                      <a:pt x="8" y="8"/>
                    </a:lnTo>
                    <a:lnTo>
                      <a:pt x="10" y="10"/>
                    </a:lnTo>
                    <a:lnTo>
                      <a:pt x="10" y="16"/>
                    </a:lnTo>
                    <a:lnTo>
                      <a:pt x="10" y="16"/>
                    </a:lnTo>
                    <a:lnTo>
                      <a:pt x="6" y="14"/>
                    </a:lnTo>
                    <a:lnTo>
                      <a:pt x="2" y="10"/>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 name="Freeform 131"/>
              <p:cNvSpPr>
                <a:spLocks/>
              </p:cNvSpPr>
              <p:nvPr userDrawn="1"/>
            </p:nvSpPr>
            <p:spPr bwMode="auto">
              <a:xfrm>
                <a:off x="4320" y="759"/>
                <a:ext cx="3" cy="7"/>
              </a:xfrm>
              <a:custGeom>
                <a:avLst/>
                <a:gdLst/>
                <a:ahLst/>
                <a:cxnLst>
                  <a:cxn ang="0">
                    <a:pos x="0" y="0"/>
                  </a:cxn>
                  <a:cxn ang="0">
                    <a:pos x="0" y="0"/>
                  </a:cxn>
                  <a:cxn ang="0">
                    <a:pos x="4" y="4"/>
                  </a:cxn>
                  <a:cxn ang="0">
                    <a:pos x="8" y="10"/>
                  </a:cxn>
                  <a:cxn ang="0">
                    <a:pos x="10" y="26"/>
                  </a:cxn>
                  <a:cxn ang="0">
                    <a:pos x="10" y="26"/>
                  </a:cxn>
                  <a:cxn ang="0">
                    <a:pos x="6" y="22"/>
                  </a:cxn>
                  <a:cxn ang="0">
                    <a:pos x="4" y="14"/>
                  </a:cxn>
                  <a:cxn ang="0">
                    <a:pos x="0" y="0"/>
                  </a:cxn>
                  <a:cxn ang="0">
                    <a:pos x="0" y="0"/>
                  </a:cxn>
                </a:cxnLst>
                <a:rect l="0" t="0" r="r" b="b"/>
                <a:pathLst>
                  <a:path w="10" h="26">
                    <a:moveTo>
                      <a:pt x="0" y="0"/>
                    </a:moveTo>
                    <a:lnTo>
                      <a:pt x="0" y="0"/>
                    </a:lnTo>
                    <a:lnTo>
                      <a:pt x="4" y="4"/>
                    </a:lnTo>
                    <a:lnTo>
                      <a:pt x="8" y="10"/>
                    </a:lnTo>
                    <a:lnTo>
                      <a:pt x="10" y="26"/>
                    </a:lnTo>
                    <a:lnTo>
                      <a:pt x="10" y="26"/>
                    </a:lnTo>
                    <a:lnTo>
                      <a:pt x="6" y="22"/>
                    </a:lnTo>
                    <a:lnTo>
                      <a:pt x="4"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 name="Freeform 132"/>
              <p:cNvSpPr>
                <a:spLocks/>
              </p:cNvSpPr>
              <p:nvPr userDrawn="1"/>
            </p:nvSpPr>
            <p:spPr bwMode="auto">
              <a:xfrm>
                <a:off x="4149" y="767"/>
                <a:ext cx="1" cy="0"/>
              </a:xfrm>
              <a:custGeom>
                <a:avLst/>
                <a:gdLst/>
                <a:ahLst/>
                <a:cxnLst>
                  <a:cxn ang="0">
                    <a:pos x="6" y="0"/>
                  </a:cxn>
                  <a:cxn ang="0">
                    <a:pos x="6" y="0"/>
                  </a:cxn>
                  <a:cxn ang="0">
                    <a:pos x="6" y="6"/>
                  </a:cxn>
                  <a:cxn ang="0">
                    <a:pos x="6" y="6"/>
                  </a:cxn>
                  <a:cxn ang="0">
                    <a:pos x="2" y="6"/>
                  </a:cxn>
                  <a:cxn ang="0">
                    <a:pos x="0" y="4"/>
                  </a:cxn>
                  <a:cxn ang="0">
                    <a:pos x="0" y="4"/>
                  </a:cxn>
                  <a:cxn ang="0">
                    <a:pos x="2" y="0"/>
                  </a:cxn>
                  <a:cxn ang="0">
                    <a:pos x="6" y="0"/>
                  </a:cxn>
                  <a:cxn ang="0">
                    <a:pos x="6" y="0"/>
                  </a:cxn>
                </a:cxnLst>
                <a:rect l="0" t="0" r="r" b="b"/>
                <a:pathLst>
                  <a:path w="6" h="6">
                    <a:moveTo>
                      <a:pt x="6" y="0"/>
                    </a:moveTo>
                    <a:lnTo>
                      <a:pt x="6" y="0"/>
                    </a:lnTo>
                    <a:lnTo>
                      <a:pt x="6" y="6"/>
                    </a:lnTo>
                    <a:lnTo>
                      <a:pt x="6" y="6"/>
                    </a:lnTo>
                    <a:lnTo>
                      <a:pt x="2" y="6"/>
                    </a:lnTo>
                    <a:lnTo>
                      <a:pt x="0" y="4"/>
                    </a:lnTo>
                    <a:lnTo>
                      <a:pt x="0" y="4"/>
                    </a:lnTo>
                    <a:lnTo>
                      <a:pt x="2" y="0"/>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 name="Freeform 133"/>
              <p:cNvSpPr>
                <a:spLocks/>
              </p:cNvSpPr>
              <p:nvPr userDrawn="1"/>
            </p:nvSpPr>
            <p:spPr bwMode="auto">
              <a:xfrm>
                <a:off x="4178" y="778"/>
                <a:ext cx="3" cy="4"/>
              </a:xfrm>
              <a:custGeom>
                <a:avLst/>
                <a:gdLst/>
                <a:ahLst/>
                <a:cxnLst>
                  <a:cxn ang="0">
                    <a:pos x="0" y="0"/>
                  </a:cxn>
                  <a:cxn ang="0">
                    <a:pos x="0" y="0"/>
                  </a:cxn>
                  <a:cxn ang="0">
                    <a:pos x="6" y="0"/>
                  </a:cxn>
                  <a:cxn ang="0">
                    <a:pos x="10" y="4"/>
                  </a:cxn>
                  <a:cxn ang="0">
                    <a:pos x="14" y="10"/>
                  </a:cxn>
                  <a:cxn ang="0">
                    <a:pos x="14" y="10"/>
                  </a:cxn>
                  <a:cxn ang="0">
                    <a:pos x="8" y="12"/>
                  </a:cxn>
                  <a:cxn ang="0">
                    <a:pos x="4" y="10"/>
                  </a:cxn>
                  <a:cxn ang="0">
                    <a:pos x="2" y="6"/>
                  </a:cxn>
                  <a:cxn ang="0">
                    <a:pos x="0" y="0"/>
                  </a:cxn>
                  <a:cxn ang="0">
                    <a:pos x="0" y="0"/>
                  </a:cxn>
                </a:cxnLst>
                <a:rect l="0" t="0" r="r" b="b"/>
                <a:pathLst>
                  <a:path w="14" h="12">
                    <a:moveTo>
                      <a:pt x="0" y="0"/>
                    </a:moveTo>
                    <a:lnTo>
                      <a:pt x="0" y="0"/>
                    </a:lnTo>
                    <a:lnTo>
                      <a:pt x="6" y="0"/>
                    </a:lnTo>
                    <a:lnTo>
                      <a:pt x="10" y="4"/>
                    </a:lnTo>
                    <a:lnTo>
                      <a:pt x="14" y="10"/>
                    </a:lnTo>
                    <a:lnTo>
                      <a:pt x="14" y="10"/>
                    </a:lnTo>
                    <a:lnTo>
                      <a:pt x="8" y="12"/>
                    </a:lnTo>
                    <a:lnTo>
                      <a:pt x="4" y="10"/>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 name="Freeform 134"/>
              <p:cNvSpPr>
                <a:spLocks/>
              </p:cNvSpPr>
              <p:nvPr userDrawn="1"/>
            </p:nvSpPr>
            <p:spPr bwMode="auto">
              <a:xfrm>
                <a:off x="3118" y="788"/>
                <a:ext cx="32" cy="57"/>
              </a:xfrm>
              <a:custGeom>
                <a:avLst/>
                <a:gdLst/>
                <a:ahLst/>
                <a:cxnLst>
                  <a:cxn ang="0">
                    <a:pos x="58" y="4"/>
                  </a:cxn>
                  <a:cxn ang="0">
                    <a:pos x="68" y="38"/>
                  </a:cxn>
                  <a:cxn ang="0">
                    <a:pos x="76" y="42"/>
                  </a:cxn>
                  <a:cxn ang="0">
                    <a:pos x="82" y="44"/>
                  </a:cxn>
                  <a:cxn ang="0">
                    <a:pos x="94" y="52"/>
                  </a:cxn>
                  <a:cxn ang="0">
                    <a:pos x="96" y="74"/>
                  </a:cxn>
                  <a:cxn ang="0">
                    <a:pos x="100" y="94"/>
                  </a:cxn>
                  <a:cxn ang="0">
                    <a:pos x="102" y="90"/>
                  </a:cxn>
                  <a:cxn ang="0">
                    <a:pos x="104" y="100"/>
                  </a:cxn>
                  <a:cxn ang="0">
                    <a:pos x="100" y="114"/>
                  </a:cxn>
                  <a:cxn ang="0">
                    <a:pos x="108" y="130"/>
                  </a:cxn>
                  <a:cxn ang="0">
                    <a:pos x="108" y="138"/>
                  </a:cxn>
                  <a:cxn ang="0">
                    <a:pos x="104" y="140"/>
                  </a:cxn>
                  <a:cxn ang="0">
                    <a:pos x="102" y="128"/>
                  </a:cxn>
                  <a:cxn ang="0">
                    <a:pos x="98" y="134"/>
                  </a:cxn>
                  <a:cxn ang="0">
                    <a:pos x="100" y="140"/>
                  </a:cxn>
                  <a:cxn ang="0">
                    <a:pos x="106" y="152"/>
                  </a:cxn>
                  <a:cxn ang="0">
                    <a:pos x="108" y="168"/>
                  </a:cxn>
                  <a:cxn ang="0">
                    <a:pos x="106" y="202"/>
                  </a:cxn>
                  <a:cxn ang="0">
                    <a:pos x="100" y="204"/>
                  </a:cxn>
                  <a:cxn ang="0">
                    <a:pos x="98" y="208"/>
                  </a:cxn>
                  <a:cxn ang="0">
                    <a:pos x="94" y="218"/>
                  </a:cxn>
                  <a:cxn ang="0">
                    <a:pos x="90" y="198"/>
                  </a:cxn>
                  <a:cxn ang="0">
                    <a:pos x="86" y="178"/>
                  </a:cxn>
                  <a:cxn ang="0">
                    <a:pos x="82" y="182"/>
                  </a:cxn>
                  <a:cxn ang="0">
                    <a:pos x="76" y="168"/>
                  </a:cxn>
                  <a:cxn ang="0">
                    <a:pos x="72" y="166"/>
                  </a:cxn>
                  <a:cxn ang="0">
                    <a:pos x="64" y="174"/>
                  </a:cxn>
                  <a:cxn ang="0">
                    <a:pos x="60" y="170"/>
                  </a:cxn>
                  <a:cxn ang="0">
                    <a:pos x="56" y="162"/>
                  </a:cxn>
                  <a:cxn ang="0">
                    <a:pos x="60" y="146"/>
                  </a:cxn>
                  <a:cxn ang="0">
                    <a:pos x="54" y="150"/>
                  </a:cxn>
                  <a:cxn ang="0">
                    <a:pos x="42" y="162"/>
                  </a:cxn>
                  <a:cxn ang="0">
                    <a:pos x="30" y="160"/>
                  </a:cxn>
                  <a:cxn ang="0">
                    <a:pos x="28" y="122"/>
                  </a:cxn>
                  <a:cxn ang="0">
                    <a:pos x="16" y="116"/>
                  </a:cxn>
                  <a:cxn ang="0">
                    <a:pos x="10" y="94"/>
                  </a:cxn>
                  <a:cxn ang="0">
                    <a:pos x="4" y="90"/>
                  </a:cxn>
                  <a:cxn ang="0">
                    <a:pos x="6" y="102"/>
                  </a:cxn>
                  <a:cxn ang="0">
                    <a:pos x="0" y="74"/>
                  </a:cxn>
                  <a:cxn ang="0">
                    <a:pos x="4" y="52"/>
                  </a:cxn>
                  <a:cxn ang="0">
                    <a:pos x="16" y="70"/>
                  </a:cxn>
                  <a:cxn ang="0">
                    <a:pos x="30" y="96"/>
                  </a:cxn>
                  <a:cxn ang="0">
                    <a:pos x="34" y="100"/>
                  </a:cxn>
                  <a:cxn ang="0">
                    <a:pos x="44" y="50"/>
                  </a:cxn>
                  <a:cxn ang="0">
                    <a:pos x="52" y="38"/>
                  </a:cxn>
                  <a:cxn ang="0">
                    <a:pos x="46" y="14"/>
                  </a:cxn>
                  <a:cxn ang="0">
                    <a:pos x="52" y="2"/>
                  </a:cxn>
                </a:cxnLst>
                <a:rect l="0" t="0" r="r" b="b"/>
                <a:pathLst>
                  <a:path w="110" h="218">
                    <a:moveTo>
                      <a:pt x="56" y="0"/>
                    </a:moveTo>
                    <a:lnTo>
                      <a:pt x="56" y="0"/>
                    </a:lnTo>
                    <a:lnTo>
                      <a:pt x="58" y="4"/>
                    </a:lnTo>
                    <a:lnTo>
                      <a:pt x="62" y="10"/>
                    </a:lnTo>
                    <a:lnTo>
                      <a:pt x="66" y="24"/>
                    </a:lnTo>
                    <a:lnTo>
                      <a:pt x="68" y="38"/>
                    </a:lnTo>
                    <a:lnTo>
                      <a:pt x="72" y="48"/>
                    </a:lnTo>
                    <a:lnTo>
                      <a:pt x="72" y="48"/>
                    </a:lnTo>
                    <a:lnTo>
                      <a:pt x="76" y="42"/>
                    </a:lnTo>
                    <a:lnTo>
                      <a:pt x="80" y="38"/>
                    </a:lnTo>
                    <a:lnTo>
                      <a:pt x="80" y="38"/>
                    </a:lnTo>
                    <a:lnTo>
                      <a:pt x="82" y="44"/>
                    </a:lnTo>
                    <a:lnTo>
                      <a:pt x="84" y="50"/>
                    </a:lnTo>
                    <a:lnTo>
                      <a:pt x="88" y="52"/>
                    </a:lnTo>
                    <a:lnTo>
                      <a:pt x="94" y="52"/>
                    </a:lnTo>
                    <a:lnTo>
                      <a:pt x="94" y="52"/>
                    </a:lnTo>
                    <a:lnTo>
                      <a:pt x="94" y="64"/>
                    </a:lnTo>
                    <a:lnTo>
                      <a:pt x="96" y="74"/>
                    </a:lnTo>
                    <a:lnTo>
                      <a:pt x="98" y="82"/>
                    </a:lnTo>
                    <a:lnTo>
                      <a:pt x="100" y="94"/>
                    </a:lnTo>
                    <a:lnTo>
                      <a:pt x="100" y="94"/>
                    </a:lnTo>
                    <a:lnTo>
                      <a:pt x="100" y="92"/>
                    </a:lnTo>
                    <a:lnTo>
                      <a:pt x="102" y="90"/>
                    </a:lnTo>
                    <a:lnTo>
                      <a:pt x="102" y="90"/>
                    </a:lnTo>
                    <a:lnTo>
                      <a:pt x="104" y="92"/>
                    </a:lnTo>
                    <a:lnTo>
                      <a:pt x="104" y="94"/>
                    </a:lnTo>
                    <a:lnTo>
                      <a:pt x="104" y="100"/>
                    </a:lnTo>
                    <a:lnTo>
                      <a:pt x="100" y="108"/>
                    </a:lnTo>
                    <a:lnTo>
                      <a:pt x="100" y="114"/>
                    </a:lnTo>
                    <a:lnTo>
                      <a:pt x="100" y="114"/>
                    </a:lnTo>
                    <a:lnTo>
                      <a:pt x="102" y="120"/>
                    </a:lnTo>
                    <a:lnTo>
                      <a:pt x="104" y="124"/>
                    </a:lnTo>
                    <a:lnTo>
                      <a:pt x="108" y="130"/>
                    </a:lnTo>
                    <a:lnTo>
                      <a:pt x="110" y="136"/>
                    </a:lnTo>
                    <a:lnTo>
                      <a:pt x="110" y="136"/>
                    </a:lnTo>
                    <a:lnTo>
                      <a:pt x="108" y="138"/>
                    </a:lnTo>
                    <a:lnTo>
                      <a:pt x="106" y="142"/>
                    </a:lnTo>
                    <a:lnTo>
                      <a:pt x="106" y="142"/>
                    </a:lnTo>
                    <a:lnTo>
                      <a:pt x="104" y="140"/>
                    </a:lnTo>
                    <a:lnTo>
                      <a:pt x="102" y="136"/>
                    </a:lnTo>
                    <a:lnTo>
                      <a:pt x="102" y="128"/>
                    </a:lnTo>
                    <a:lnTo>
                      <a:pt x="102" y="128"/>
                    </a:lnTo>
                    <a:lnTo>
                      <a:pt x="98" y="128"/>
                    </a:lnTo>
                    <a:lnTo>
                      <a:pt x="98" y="132"/>
                    </a:lnTo>
                    <a:lnTo>
                      <a:pt x="98" y="134"/>
                    </a:lnTo>
                    <a:lnTo>
                      <a:pt x="96" y="136"/>
                    </a:lnTo>
                    <a:lnTo>
                      <a:pt x="96" y="136"/>
                    </a:lnTo>
                    <a:lnTo>
                      <a:pt x="100" y="140"/>
                    </a:lnTo>
                    <a:lnTo>
                      <a:pt x="102" y="146"/>
                    </a:lnTo>
                    <a:lnTo>
                      <a:pt x="104" y="150"/>
                    </a:lnTo>
                    <a:lnTo>
                      <a:pt x="106" y="152"/>
                    </a:lnTo>
                    <a:lnTo>
                      <a:pt x="108" y="152"/>
                    </a:lnTo>
                    <a:lnTo>
                      <a:pt x="108" y="152"/>
                    </a:lnTo>
                    <a:lnTo>
                      <a:pt x="108" y="168"/>
                    </a:lnTo>
                    <a:lnTo>
                      <a:pt x="110" y="184"/>
                    </a:lnTo>
                    <a:lnTo>
                      <a:pt x="108" y="196"/>
                    </a:lnTo>
                    <a:lnTo>
                      <a:pt x="106" y="202"/>
                    </a:lnTo>
                    <a:lnTo>
                      <a:pt x="104" y="206"/>
                    </a:lnTo>
                    <a:lnTo>
                      <a:pt x="104" y="206"/>
                    </a:lnTo>
                    <a:lnTo>
                      <a:pt x="100" y="204"/>
                    </a:lnTo>
                    <a:lnTo>
                      <a:pt x="98" y="202"/>
                    </a:lnTo>
                    <a:lnTo>
                      <a:pt x="98" y="202"/>
                    </a:lnTo>
                    <a:lnTo>
                      <a:pt x="98" y="208"/>
                    </a:lnTo>
                    <a:lnTo>
                      <a:pt x="96" y="210"/>
                    </a:lnTo>
                    <a:lnTo>
                      <a:pt x="94" y="214"/>
                    </a:lnTo>
                    <a:lnTo>
                      <a:pt x="94" y="218"/>
                    </a:lnTo>
                    <a:lnTo>
                      <a:pt x="94" y="218"/>
                    </a:lnTo>
                    <a:lnTo>
                      <a:pt x="90" y="210"/>
                    </a:lnTo>
                    <a:lnTo>
                      <a:pt x="90" y="198"/>
                    </a:lnTo>
                    <a:lnTo>
                      <a:pt x="90" y="188"/>
                    </a:lnTo>
                    <a:lnTo>
                      <a:pt x="86" y="178"/>
                    </a:lnTo>
                    <a:lnTo>
                      <a:pt x="86" y="178"/>
                    </a:lnTo>
                    <a:lnTo>
                      <a:pt x="84" y="180"/>
                    </a:lnTo>
                    <a:lnTo>
                      <a:pt x="82" y="182"/>
                    </a:lnTo>
                    <a:lnTo>
                      <a:pt x="82" y="182"/>
                    </a:lnTo>
                    <a:lnTo>
                      <a:pt x="80" y="178"/>
                    </a:lnTo>
                    <a:lnTo>
                      <a:pt x="78" y="172"/>
                    </a:lnTo>
                    <a:lnTo>
                      <a:pt x="76" y="168"/>
                    </a:lnTo>
                    <a:lnTo>
                      <a:pt x="74" y="164"/>
                    </a:lnTo>
                    <a:lnTo>
                      <a:pt x="74" y="164"/>
                    </a:lnTo>
                    <a:lnTo>
                      <a:pt x="72" y="166"/>
                    </a:lnTo>
                    <a:lnTo>
                      <a:pt x="70" y="168"/>
                    </a:lnTo>
                    <a:lnTo>
                      <a:pt x="64" y="174"/>
                    </a:lnTo>
                    <a:lnTo>
                      <a:pt x="64" y="174"/>
                    </a:lnTo>
                    <a:lnTo>
                      <a:pt x="62" y="172"/>
                    </a:lnTo>
                    <a:lnTo>
                      <a:pt x="60" y="170"/>
                    </a:lnTo>
                    <a:lnTo>
                      <a:pt x="60" y="170"/>
                    </a:lnTo>
                    <a:lnTo>
                      <a:pt x="56" y="168"/>
                    </a:lnTo>
                    <a:lnTo>
                      <a:pt x="56" y="168"/>
                    </a:lnTo>
                    <a:lnTo>
                      <a:pt x="56" y="162"/>
                    </a:lnTo>
                    <a:lnTo>
                      <a:pt x="58" y="156"/>
                    </a:lnTo>
                    <a:lnTo>
                      <a:pt x="60" y="152"/>
                    </a:lnTo>
                    <a:lnTo>
                      <a:pt x="60" y="146"/>
                    </a:lnTo>
                    <a:lnTo>
                      <a:pt x="60" y="146"/>
                    </a:lnTo>
                    <a:lnTo>
                      <a:pt x="56" y="150"/>
                    </a:lnTo>
                    <a:lnTo>
                      <a:pt x="54" y="150"/>
                    </a:lnTo>
                    <a:lnTo>
                      <a:pt x="52" y="148"/>
                    </a:lnTo>
                    <a:lnTo>
                      <a:pt x="52" y="148"/>
                    </a:lnTo>
                    <a:lnTo>
                      <a:pt x="42" y="162"/>
                    </a:lnTo>
                    <a:lnTo>
                      <a:pt x="30" y="176"/>
                    </a:lnTo>
                    <a:lnTo>
                      <a:pt x="30" y="176"/>
                    </a:lnTo>
                    <a:lnTo>
                      <a:pt x="30" y="160"/>
                    </a:lnTo>
                    <a:lnTo>
                      <a:pt x="32" y="138"/>
                    </a:lnTo>
                    <a:lnTo>
                      <a:pt x="30" y="130"/>
                    </a:lnTo>
                    <a:lnTo>
                      <a:pt x="28" y="122"/>
                    </a:lnTo>
                    <a:lnTo>
                      <a:pt x="24" y="118"/>
                    </a:lnTo>
                    <a:lnTo>
                      <a:pt x="16" y="116"/>
                    </a:lnTo>
                    <a:lnTo>
                      <a:pt x="16" y="116"/>
                    </a:lnTo>
                    <a:lnTo>
                      <a:pt x="16" y="108"/>
                    </a:lnTo>
                    <a:lnTo>
                      <a:pt x="14" y="100"/>
                    </a:lnTo>
                    <a:lnTo>
                      <a:pt x="10" y="94"/>
                    </a:lnTo>
                    <a:lnTo>
                      <a:pt x="8" y="88"/>
                    </a:lnTo>
                    <a:lnTo>
                      <a:pt x="8" y="88"/>
                    </a:lnTo>
                    <a:lnTo>
                      <a:pt x="4" y="90"/>
                    </a:lnTo>
                    <a:lnTo>
                      <a:pt x="4" y="94"/>
                    </a:lnTo>
                    <a:lnTo>
                      <a:pt x="4" y="98"/>
                    </a:lnTo>
                    <a:lnTo>
                      <a:pt x="6" y="102"/>
                    </a:lnTo>
                    <a:lnTo>
                      <a:pt x="6" y="102"/>
                    </a:lnTo>
                    <a:lnTo>
                      <a:pt x="0" y="90"/>
                    </a:lnTo>
                    <a:lnTo>
                      <a:pt x="0" y="74"/>
                    </a:lnTo>
                    <a:lnTo>
                      <a:pt x="0" y="64"/>
                    </a:lnTo>
                    <a:lnTo>
                      <a:pt x="2" y="58"/>
                    </a:lnTo>
                    <a:lnTo>
                      <a:pt x="4" y="52"/>
                    </a:lnTo>
                    <a:lnTo>
                      <a:pt x="8" y="48"/>
                    </a:lnTo>
                    <a:lnTo>
                      <a:pt x="8" y="48"/>
                    </a:lnTo>
                    <a:lnTo>
                      <a:pt x="16" y="70"/>
                    </a:lnTo>
                    <a:lnTo>
                      <a:pt x="24" y="96"/>
                    </a:lnTo>
                    <a:lnTo>
                      <a:pt x="24" y="96"/>
                    </a:lnTo>
                    <a:lnTo>
                      <a:pt x="30" y="96"/>
                    </a:lnTo>
                    <a:lnTo>
                      <a:pt x="32" y="98"/>
                    </a:lnTo>
                    <a:lnTo>
                      <a:pt x="34" y="100"/>
                    </a:lnTo>
                    <a:lnTo>
                      <a:pt x="34" y="100"/>
                    </a:lnTo>
                    <a:lnTo>
                      <a:pt x="38" y="84"/>
                    </a:lnTo>
                    <a:lnTo>
                      <a:pt x="40" y="66"/>
                    </a:lnTo>
                    <a:lnTo>
                      <a:pt x="44" y="50"/>
                    </a:lnTo>
                    <a:lnTo>
                      <a:pt x="46" y="44"/>
                    </a:lnTo>
                    <a:lnTo>
                      <a:pt x="52" y="38"/>
                    </a:lnTo>
                    <a:lnTo>
                      <a:pt x="52" y="38"/>
                    </a:lnTo>
                    <a:lnTo>
                      <a:pt x="50" y="22"/>
                    </a:lnTo>
                    <a:lnTo>
                      <a:pt x="48" y="18"/>
                    </a:lnTo>
                    <a:lnTo>
                      <a:pt x="46" y="14"/>
                    </a:lnTo>
                    <a:lnTo>
                      <a:pt x="46" y="14"/>
                    </a:lnTo>
                    <a:lnTo>
                      <a:pt x="48" y="4"/>
                    </a:lnTo>
                    <a:lnTo>
                      <a:pt x="52" y="2"/>
                    </a:lnTo>
                    <a:lnTo>
                      <a:pt x="56" y="0"/>
                    </a:lnTo>
                    <a:lnTo>
                      <a:pt x="5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 name="Freeform 135"/>
              <p:cNvSpPr>
                <a:spLocks/>
              </p:cNvSpPr>
              <p:nvPr userDrawn="1"/>
            </p:nvSpPr>
            <p:spPr bwMode="auto">
              <a:xfrm>
                <a:off x="3128" y="803"/>
                <a:ext cx="1" cy="6"/>
              </a:xfrm>
              <a:custGeom>
                <a:avLst/>
                <a:gdLst/>
                <a:ahLst/>
                <a:cxnLst>
                  <a:cxn ang="0">
                    <a:pos x="2" y="0"/>
                  </a:cxn>
                  <a:cxn ang="0">
                    <a:pos x="2" y="0"/>
                  </a:cxn>
                  <a:cxn ang="0">
                    <a:pos x="6" y="10"/>
                  </a:cxn>
                  <a:cxn ang="0">
                    <a:pos x="6" y="24"/>
                  </a:cxn>
                  <a:cxn ang="0">
                    <a:pos x="6" y="24"/>
                  </a:cxn>
                  <a:cxn ang="0">
                    <a:pos x="4" y="22"/>
                  </a:cxn>
                  <a:cxn ang="0">
                    <a:pos x="2" y="20"/>
                  </a:cxn>
                  <a:cxn ang="0">
                    <a:pos x="0" y="14"/>
                  </a:cxn>
                  <a:cxn ang="0">
                    <a:pos x="2" y="0"/>
                  </a:cxn>
                  <a:cxn ang="0">
                    <a:pos x="2" y="0"/>
                  </a:cxn>
                </a:cxnLst>
                <a:rect l="0" t="0" r="r" b="b"/>
                <a:pathLst>
                  <a:path w="6" h="24">
                    <a:moveTo>
                      <a:pt x="2" y="0"/>
                    </a:moveTo>
                    <a:lnTo>
                      <a:pt x="2" y="0"/>
                    </a:lnTo>
                    <a:lnTo>
                      <a:pt x="6" y="10"/>
                    </a:lnTo>
                    <a:lnTo>
                      <a:pt x="6" y="24"/>
                    </a:lnTo>
                    <a:lnTo>
                      <a:pt x="6" y="24"/>
                    </a:lnTo>
                    <a:lnTo>
                      <a:pt x="4" y="22"/>
                    </a:lnTo>
                    <a:lnTo>
                      <a:pt x="2" y="20"/>
                    </a:lnTo>
                    <a:lnTo>
                      <a:pt x="0" y="1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 name="Freeform 136"/>
              <p:cNvSpPr>
                <a:spLocks/>
              </p:cNvSpPr>
              <p:nvPr userDrawn="1"/>
            </p:nvSpPr>
            <p:spPr bwMode="auto">
              <a:xfrm>
                <a:off x="4632" y="809"/>
                <a:ext cx="1" cy="6"/>
              </a:xfrm>
              <a:custGeom>
                <a:avLst/>
                <a:gdLst/>
                <a:ahLst/>
                <a:cxnLst>
                  <a:cxn ang="0">
                    <a:pos x="0" y="0"/>
                  </a:cxn>
                  <a:cxn ang="0">
                    <a:pos x="0" y="0"/>
                  </a:cxn>
                  <a:cxn ang="0">
                    <a:pos x="4" y="4"/>
                  </a:cxn>
                  <a:cxn ang="0">
                    <a:pos x="6" y="10"/>
                  </a:cxn>
                  <a:cxn ang="0">
                    <a:pos x="8" y="18"/>
                  </a:cxn>
                  <a:cxn ang="0">
                    <a:pos x="6" y="22"/>
                  </a:cxn>
                  <a:cxn ang="0">
                    <a:pos x="6" y="22"/>
                  </a:cxn>
                  <a:cxn ang="0">
                    <a:pos x="2" y="12"/>
                  </a:cxn>
                  <a:cxn ang="0">
                    <a:pos x="0" y="0"/>
                  </a:cxn>
                  <a:cxn ang="0">
                    <a:pos x="0" y="0"/>
                  </a:cxn>
                </a:cxnLst>
                <a:rect l="0" t="0" r="r" b="b"/>
                <a:pathLst>
                  <a:path w="8" h="22">
                    <a:moveTo>
                      <a:pt x="0" y="0"/>
                    </a:moveTo>
                    <a:lnTo>
                      <a:pt x="0" y="0"/>
                    </a:lnTo>
                    <a:lnTo>
                      <a:pt x="4" y="4"/>
                    </a:lnTo>
                    <a:lnTo>
                      <a:pt x="6" y="10"/>
                    </a:lnTo>
                    <a:lnTo>
                      <a:pt x="8" y="18"/>
                    </a:lnTo>
                    <a:lnTo>
                      <a:pt x="6" y="22"/>
                    </a:lnTo>
                    <a:lnTo>
                      <a:pt x="6" y="22"/>
                    </a:lnTo>
                    <a:lnTo>
                      <a:pt x="2" y="1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 name="Freeform 137"/>
              <p:cNvSpPr>
                <a:spLocks/>
              </p:cNvSpPr>
              <p:nvPr userDrawn="1"/>
            </p:nvSpPr>
            <p:spPr bwMode="auto">
              <a:xfrm>
                <a:off x="4575" y="833"/>
                <a:ext cx="3" cy="7"/>
              </a:xfrm>
              <a:custGeom>
                <a:avLst/>
                <a:gdLst/>
                <a:ahLst/>
                <a:cxnLst>
                  <a:cxn ang="0">
                    <a:pos x="2" y="0"/>
                  </a:cxn>
                  <a:cxn ang="0">
                    <a:pos x="2" y="0"/>
                  </a:cxn>
                  <a:cxn ang="0">
                    <a:pos x="8" y="12"/>
                  </a:cxn>
                  <a:cxn ang="0">
                    <a:pos x="14" y="26"/>
                  </a:cxn>
                  <a:cxn ang="0">
                    <a:pos x="14" y="26"/>
                  </a:cxn>
                  <a:cxn ang="0">
                    <a:pos x="8" y="22"/>
                  </a:cxn>
                  <a:cxn ang="0">
                    <a:pos x="2" y="16"/>
                  </a:cxn>
                  <a:cxn ang="0">
                    <a:pos x="0" y="8"/>
                  </a:cxn>
                  <a:cxn ang="0">
                    <a:pos x="2" y="0"/>
                  </a:cxn>
                  <a:cxn ang="0">
                    <a:pos x="2" y="0"/>
                  </a:cxn>
                </a:cxnLst>
                <a:rect l="0" t="0" r="r" b="b"/>
                <a:pathLst>
                  <a:path w="14" h="26">
                    <a:moveTo>
                      <a:pt x="2" y="0"/>
                    </a:moveTo>
                    <a:lnTo>
                      <a:pt x="2" y="0"/>
                    </a:lnTo>
                    <a:lnTo>
                      <a:pt x="8" y="12"/>
                    </a:lnTo>
                    <a:lnTo>
                      <a:pt x="14" y="26"/>
                    </a:lnTo>
                    <a:lnTo>
                      <a:pt x="14" y="26"/>
                    </a:lnTo>
                    <a:lnTo>
                      <a:pt x="8" y="22"/>
                    </a:lnTo>
                    <a:lnTo>
                      <a:pt x="2" y="16"/>
                    </a:lnTo>
                    <a:lnTo>
                      <a:pt x="0"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 name="Freeform 138"/>
              <p:cNvSpPr>
                <a:spLocks/>
              </p:cNvSpPr>
              <p:nvPr userDrawn="1"/>
            </p:nvSpPr>
            <p:spPr bwMode="auto">
              <a:xfrm>
                <a:off x="3149" y="848"/>
                <a:ext cx="11" cy="17"/>
              </a:xfrm>
              <a:custGeom>
                <a:avLst/>
                <a:gdLst/>
                <a:ahLst/>
                <a:cxnLst>
                  <a:cxn ang="0">
                    <a:pos x="16" y="0"/>
                  </a:cxn>
                  <a:cxn ang="0">
                    <a:pos x="16" y="0"/>
                  </a:cxn>
                  <a:cxn ang="0">
                    <a:pos x="20" y="8"/>
                  </a:cxn>
                  <a:cxn ang="0">
                    <a:pos x="28" y="18"/>
                  </a:cxn>
                  <a:cxn ang="0">
                    <a:pos x="40" y="36"/>
                  </a:cxn>
                  <a:cxn ang="0">
                    <a:pos x="44" y="44"/>
                  </a:cxn>
                  <a:cxn ang="0">
                    <a:pos x="44" y="52"/>
                  </a:cxn>
                  <a:cxn ang="0">
                    <a:pos x="42" y="56"/>
                  </a:cxn>
                  <a:cxn ang="0">
                    <a:pos x="38" y="60"/>
                  </a:cxn>
                  <a:cxn ang="0">
                    <a:pos x="28" y="64"/>
                  </a:cxn>
                  <a:cxn ang="0">
                    <a:pos x="28" y="64"/>
                  </a:cxn>
                  <a:cxn ang="0">
                    <a:pos x="14" y="50"/>
                  </a:cxn>
                  <a:cxn ang="0">
                    <a:pos x="8" y="42"/>
                  </a:cxn>
                  <a:cxn ang="0">
                    <a:pos x="0" y="36"/>
                  </a:cxn>
                  <a:cxn ang="0">
                    <a:pos x="0" y="36"/>
                  </a:cxn>
                  <a:cxn ang="0">
                    <a:pos x="8" y="16"/>
                  </a:cxn>
                  <a:cxn ang="0">
                    <a:pos x="12" y="8"/>
                  </a:cxn>
                  <a:cxn ang="0">
                    <a:pos x="16" y="0"/>
                  </a:cxn>
                  <a:cxn ang="0">
                    <a:pos x="16" y="0"/>
                  </a:cxn>
                </a:cxnLst>
                <a:rect l="0" t="0" r="r" b="b"/>
                <a:pathLst>
                  <a:path w="44" h="64">
                    <a:moveTo>
                      <a:pt x="16" y="0"/>
                    </a:moveTo>
                    <a:lnTo>
                      <a:pt x="16" y="0"/>
                    </a:lnTo>
                    <a:lnTo>
                      <a:pt x="20" y="8"/>
                    </a:lnTo>
                    <a:lnTo>
                      <a:pt x="28" y="18"/>
                    </a:lnTo>
                    <a:lnTo>
                      <a:pt x="40" y="36"/>
                    </a:lnTo>
                    <a:lnTo>
                      <a:pt x="44" y="44"/>
                    </a:lnTo>
                    <a:lnTo>
                      <a:pt x="44" y="52"/>
                    </a:lnTo>
                    <a:lnTo>
                      <a:pt x="42" y="56"/>
                    </a:lnTo>
                    <a:lnTo>
                      <a:pt x="38" y="60"/>
                    </a:lnTo>
                    <a:lnTo>
                      <a:pt x="28" y="64"/>
                    </a:lnTo>
                    <a:lnTo>
                      <a:pt x="28" y="64"/>
                    </a:lnTo>
                    <a:lnTo>
                      <a:pt x="14" y="50"/>
                    </a:lnTo>
                    <a:lnTo>
                      <a:pt x="8" y="42"/>
                    </a:lnTo>
                    <a:lnTo>
                      <a:pt x="0" y="36"/>
                    </a:lnTo>
                    <a:lnTo>
                      <a:pt x="0" y="36"/>
                    </a:lnTo>
                    <a:lnTo>
                      <a:pt x="8" y="16"/>
                    </a:lnTo>
                    <a:lnTo>
                      <a:pt x="12" y="8"/>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3" name="Freeform 139"/>
              <p:cNvSpPr>
                <a:spLocks/>
              </p:cNvSpPr>
              <p:nvPr userDrawn="1"/>
            </p:nvSpPr>
            <p:spPr bwMode="auto">
              <a:xfrm>
                <a:off x="4606" y="850"/>
                <a:ext cx="2" cy="1"/>
              </a:xfrm>
              <a:custGeom>
                <a:avLst/>
                <a:gdLst/>
                <a:ahLst/>
                <a:cxnLst>
                  <a:cxn ang="0">
                    <a:pos x="4" y="10"/>
                  </a:cxn>
                  <a:cxn ang="0">
                    <a:pos x="4" y="10"/>
                  </a:cxn>
                  <a:cxn ang="0">
                    <a:pos x="2" y="10"/>
                  </a:cxn>
                  <a:cxn ang="0">
                    <a:pos x="2" y="10"/>
                  </a:cxn>
                  <a:cxn ang="0">
                    <a:pos x="0" y="6"/>
                  </a:cxn>
                  <a:cxn ang="0">
                    <a:pos x="2" y="0"/>
                  </a:cxn>
                  <a:cxn ang="0">
                    <a:pos x="2" y="0"/>
                  </a:cxn>
                  <a:cxn ang="0">
                    <a:pos x="6" y="0"/>
                  </a:cxn>
                  <a:cxn ang="0">
                    <a:pos x="6" y="4"/>
                  </a:cxn>
                  <a:cxn ang="0">
                    <a:pos x="6" y="6"/>
                  </a:cxn>
                  <a:cxn ang="0">
                    <a:pos x="4" y="10"/>
                  </a:cxn>
                  <a:cxn ang="0">
                    <a:pos x="4" y="10"/>
                  </a:cxn>
                </a:cxnLst>
                <a:rect l="0" t="0" r="r" b="b"/>
                <a:pathLst>
                  <a:path w="6" h="10">
                    <a:moveTo>
                      <a:pt x="4" y="10"/>
                    </a:moveTo>
                    <a:lnTo>
                      <a:pt x="4" y="10"/>
                    </a:lnTo>
                    <a:lnTo>
                      <a:pt x="2" y="10"/>
                    </a:lnTo>
                    <a:lnTo>
                      <a:pt x="2" y="10"/>
                    </a:lnTo>
                    <a:lnTo>
                      <a:pt x="0" y="6"/>
                    </a:lnTo>
                    <a:lnTo>
                      <a:pt x="2" y="0"/>
                    </a:lnTo>
                    <a:lnTo>
                      <a:pt x="2" y="0"/>
                    </a:lnTo>
                    <a:lnTo>
                      <a:pt x="6" y="0"/>
                    </a:lnTo>
                    <a:lnTo>
                      <a:pt x="6" y="4"/>
                    </a:lnTo>
                    <a:lnTo>
                      <a:pt x="6" y="6"/>
                    </a:lnTo>
                    <a:lnTo>
                      <a:pt x="4" y="10"/>
                    </a:lnTo>
                    <a:lnTo>
                      <a:pt x="4"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4" name="Freeform 140"/>
              <p:cNvSpPr>
                <a:spLocks/>
              </p:cNvSpPr>
              <p:nvPr userDrawn="1"/>
            </p:nvSpPr>
            <p:spPr bwMode="auto">
              <a:xfrm>
                <a:off x="3162" y="873"/>
                <a:ext cx="2" cy="0"/>
              </a:xfrm>
              <a:custGeom>
                <a:avLst/>
                <a:gdLst/>
                <a:ahLst/>
                <a:cxnLst>
                  <a:cxn ang="0">
                    <a:pos x="0" y="0"/>
                  </a:cxn>
                  <a:cxn ang="0">
                    <a:pos x="0" y="0"/>
                  </a:cxn>
                  <a:cxn ang="0">
                    <a:pos x="4" y="0"/>
                  </a:cxn>
                  <a:cxn ang="0">
                    <a:pos x="8" y="2"/>
                  </a:cxn>
                  <a:cxn ang="0">
                    <a:pos x="10" y="4"/>
                  </a:cxn>
                  <a:cxn ang="0">
                    <a:pos x="8" y="6"/>
                  </a:cxn>
                  <a:cxn ang="0">
                    <a:pos x="8" y="6"/>
                  </a:cxn>
                  <a:cxn ang="0">
                    <a:pos x="2" y="4"/>
                  </a:cxn>
                  <a:cxn ang="0">
                    <a:pos x="0" y="0"/>
                  </a:cxn>
                  <a:cxn ang="0">
                    <a:pos x="0" y="0"/>
                  </a:cxn>
                </a:cxnLst>
                <a:rect l="0" t="0" r="r" b="b"/>
                <a:pathLst>
                  <a:path w="10" h="6">
                    <a:moveTo>
                      <a:pt x="0" y="0"/>
                    </a:moveTo>
                    <a:lnTo>
                      <a:pt x="0" y="0"/>
                    </a:lnTo>
                    <a:lnTo>
                      <a:pt x="4" y="0"/>
                    </a:lnTo>
                    <a:lnTo>
                      <a:pt x="8" y="2"/>
                    </a:lnTo>
                    <a:lnTo>
                      <a:pt x="10" y="4"/>
                    </a:lnTo>
                    <a:lnTo>
                      <a:pt x="8" y="6"/>
                    </a:lnTo>
                    <a:lnTo>
                      <a:pt x="8"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5" name="Freeform 141"/>
              <p:cNvSpPr>
                <a:spLocks/>
              </p:cNvSpPr>
              <p:nvPr userDrawn="1"/>
            </p:nvSpPr>
            <p:spPr bwMode="auto">
              <a:xfrm>
                <a:off x="3749" y="890"/>
                <a:ext cx="6" cy="9"/>
              </a:xfrm>
              <a:custGeom>
                <a:avLst/>
                <a:gdLst/>
                <a:ahLst/>
                <a:cxnLst>
                  <a:cxn ang="0">
                    <a:pos x="12" y="0"/>
                  </a:cxn>
                  <a:cxn ang="0">
                    <a:pos x="12" y="0"/>
                  </a:cxn>
                  <a:cxn ang="0">
                    <a:pos x="12" y="4"/>
                  </a:cxn>
                  <a:cxn ang="0">
                    <a:pos x="14" y="6"/>
                  </a:cxn>
                  <a:cxn ang="0">
                    <a:pos x="16" y="6"/>
                  </a:cxn>
                  <a:cxn ang="0">
                    <a:pos x="16" y="6"/>
                  </a:cxn>
                  <a:cxn ang="0">
                    <a:pos x="10" y="20"/>
                  </a:cxn>
                  <a:cxn ang="0">
                    <a:pos x="6" y="24"/>
                  </a:cxn>
                  <a:cxn ang="0">
                    <a:pos x="2" y="30"/>
                  </a:cxn>
                  <a:cxn ang="0">
                    <a:pos x="2" y="30"/>
                  </a:cxn>
                  <a:cxn ang="0">
                    <a:pos x="0" y="18"/>
                  </a:cxn>
                  <a:cxn ang="0">
                    <a:pos x="0" y="10"/>
                  </a:cxn>
                  <a:cxn ang="0">
                    <a:pos x="0" y="6"/>
                  </a:cxn>
                  <a:cxn ang="0">
                    <a:pos x="2" y="4"/>
                  </a:cxn>
                  <a:cxn ang="0">
                    <a:pos x="6" y="2"/>
                  </a:cxn>
                  <a:cxn ang="0">
                    <a:pos x="12" y="0"/>
                  </a:cxn>
                  <a:cxn ang="0">
                    <a:pos x="12" y="0"/>
                  </a:cxn>
                </a:cxnLst>
                <a:rect l="0" t="0" r="r" b="b"/>
                <a:pathLst>
                  <a:path w="16" h="30">
                    <a:moveTo>
                      <a:pt x="12" y="0"/>
                    </a:moveTo>
                    <a:lnTo>
                      <a:pt x="12" y="0"/>
                    </a:lnTo>
                    <a:lnTo>
                      <a:pt x="12" y="4"/>
                    </a:lnTo>
                    <a:lnTo>
                      <a:pt x="14" y="6"/>
                    </a:lnTo>
                    <a:lnTo>
                      <a:pt x="16" y="6"/>
                    </a:lnTo>
                    <a:lnTo>
                      <a:pt x="16" y="6"/>
                    </a:lnTo>
                    <a:lnTo>
                      <a:pt x="10" y="20"/>
                    </a:lnTo>
                    <a:lnTo>
                      <a:pt x="6" y="24"/>
                    </a:lnTo>
                    <a:lnTo>
                      <a:pt x="2" y="30"/>
                    </a:lnTo>
                    <a:lnTo>
                      <a:pt x="2" y="30"/>
                    </a:lnTo>
                    <a:lnTo>
                      <a:pt x="0" y="18"/>
                    </a:lnTo>
                    <a:lnTo>
                      <a:pt x="0" y="10"/>
                    </a:lnTo>
                    <a:lnTo>
                      <a:pt x="0" y="6"/>
                    </a:lnTo>
                    <a:lnTo>
                      <a:pt x="2" y="4"/>
                    </a:lnTo>
                    <a:lnTo>
                      <a:pt x="6" y="2"/>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6" name="Freeform 142"/>
              <p:cNvSpPr>
                <a:spLocks/>
              </p:cNvSpPr>
              <p:nvPr userDrawn="1"/>
            </p:nvSpPr>
            <p:spPr bwMode="auto">
              <a:xfrm>
                <a:off x="3807" y="893"/>
                <a:ext cx="7" cy="6"/>
              </a:xfrm>
              <a:custGeom>
                <a:avLst/>
                <a:gdLst/>
                <a:ahLst/>
                <a:cxnLst>
                  <a:cxn ang="0">
                    <a:pos x="22" y="0"/>
                  </a:cxn>
                  <a:cxn ang="0">
                    <a:pos x="22" y="0"/>
                  </a:cxn>
                  <a:cxn ang="0">
                    <a:pos x="26" y="4"/>
                  </a:cxn>
                  <a:cxn ang="0">
                    <a:pos x="26" y="8"/>
                  </a:cxn>
                  <a:cxn ang="0">
                    <a:pos x="24" y="12"/>
                  </a:cxn>
                  <a:cxn ang="0">
                    <a:pos x="20" y="16"/>
                  </a:cxn>
                  <a:cxn ang="0">
                    <a:pos x="12" y="20"/>
                  </a:cxn>
                  <a:cxn ang="0">
                    <a:pos x="0" y="22"/>
                  </a:cxn>
                  <a:cxn ang="0">
                    <a:pos x="0" y="22"/>
                  </a:cxn>
                  <a:cxn ang="0">
                    <a:pos x="2" y="16"/>
                  </a:cxn>
                  <a:cxn ang="0">
                    <a:pos x="4" y="14"/>
                  </a:cxn>
                  <a:cxn ang="0">
                    <a:pos x="2" y="10"/>
                  </a:cxn>
                  <a:cxn ang="0">
                    <a:pos x="2" y="10"/>
                  </a:cxn>
                  <a:cxn ang="0">
                    <a:pos x="14" y="6"/>
                  </a:cxn>
                  <a:cxn ang="0">
                    <a:pos x="20" y="4"/>
                  </a:cxn>
                  <a:cxn ang="0">
                    <a:pos x="22" y="0"/>
                  </a:cxn>
                  <a:cxn ang="0">
                    <a:pos x="22" y="0"/>
                  </a:cxn>
                </a:cxnLst>
                <a:rect l="0" t="0" r="r" b="b"/>
                <a:pathLst>
                  <a:path w="26" h="22">
                    <a:moveTo>
                      <a:pt x="22" y="0"/>
                    </a:moveTo>
                    <a:lnTo>
                      <a:pt x="22" y="0"/>
                    </a:lnTo>
                    <a:lnTo>
                      <a:pt x="26" y="4"/>
                    </a:lnTo>
                    <a:lnTo>
                      <a:pt x="26" y="8"/>
                    </a:lnTo>
                    <a:lnTo>
                      <a:pt x="24" y="12"/>
                    </a:lnTo>
                    <a:lnTo>
                      <a:pt x="20" y="16"/>
                    </a:lnTo>
                    <a:lnTo>
                      <a:pt x="12" y="20"/>
                    </a:lnTo>
                    <a:lnTo>
                      <a:pt x="0" y="22"/>
                    </a:lnTo>
                    <a:lnTo>
                      <a:pt x="0" y="22"/>
                    </a:lnTo>
                    <a:lnTo>
                      <a:pt x="2" y="16"/>
                    </a:lnTo>
                    <a:lnTo>
                      <a:pt x="4" y="14"/>
                    </a:lnTo>
                    <a:lnTo>
                      <a:pt x="2" y="10"/>
                    </a:lnTo>
                    <a:lnTo>
                      <a:pt x="2" y="10"/>
                    </a:lnTo>
                    <a:lnTo>
                      <a:pt x="14" y="6"/>
                    </a:lnTo>
                    <a:lnTo>
                      <a:pt x="20" y="4"/>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7" name="Freeform 143"/>
              <p:cNvSpPr>
                <a:spLocks/>
              </p:cNvSpPr>
              <p:nvPr userDrawn="1"/>
            </p:nvSpPr>
            <p:spPr bwMode="auto">
              <a:xfrm>
                <a:off x="3764" y="900"/>
                <a:ext cx="11" cy="9"/>
              </a:xfrm>
              <a:custGeom>
                <a:avLst/>
                <a:gdLst/>
                <a:ahLst/>
                <a:cxnLst>
                  <a:cxn ang="0">
                    <a:pos x="44" y="2"/>
                  </a:cxn>
                  <a:cxn ang="0">
                    <a:pos x="44" y="2"/>
                  </a:cxn>
                  <a:cxn ang="0">
                    <a:pos x="42" y="6"/>
                  </a:cxn>
                  <a:cxn ang="0">
                    <a:pos x="38" y="8"/>
                  </a:cxn>
                  <a:cxn ang="0">
                    <a:pos x="32" y="8"/>
                  </a:cxn>
                  <a:cxn ang="0">
                    <a:pos x="28" y="10"/>
                  </a:cxn>
                  <a:cxn ang="0">
                    <a:pos x="28" y="10"/>
                  </a:cxn>
                  <a:cxn ang="0">
                    <a:pos x="26" y="20"/>
                  </a:cxn>
                  <a:cxn ang="0">
                    <a:pos x="22" y="28"/>
                  </a:cxn>
                  <a:cxn ang="0">
                    <a:pos x="14" y="34"/>
                  </a:cxn>
                  <a:cxn ang="0">
                    <a:pos x="6" y="36"/>
                  </a:cxn>
                  <a:cxn ang="0">
                    <a:pos x="6" y="36"/>
                  </a:cxn>
                  <a:cxn ang="0">
                    <a:pos x="4" y="24"/>
                  </a:cxn>
                  <a:cxn ang="0">
                    <a:pos x="0" y="12"/>
                  </a:cxn>
                  <a:cxn ang="0">
                    <a:pos x="0" y="12"/>
                  </a:cxn>
                  <a:cxn ang="0">
                    <a:pos x="6" y="14"/>
                  </a:cxn>
                  <a:cxn ang="0">
                    <a:pos x="12" y="12"/>
                  </a:cxn>
                  <a:cxn ang="0">
                    <a:pos x="24" y="6"/>
                  </a:cxn>
                  <a:cxn ang="0">
                    <a:pos x="34" y="0"/>
                  </a:cxn>
                  <a:cxn ang="0">
                    <a:pos x="38" y="0"/>
                  </a:cxn>
                  <a:cxn ang="0">
                    <a:pos x="44" y="2"/>
                  </a:cxn>
                  <a:cxn ang="0">
                    <a:pos x="44" y="2"/>
                  </a:cxn>
                </a:cxnLst>
                <a:rect l="0" t="0" r="r" b="b"/>
                <a:pathLst>
                  <a:path w="44" h="36">
                    <a:moveTo>
                      <a:pt x="44" y="2"/>
                    </a:moveTo>
                    <a:lnTo>
                      <a:pt x="44" y="2"/>
                    </a:lnTo>
                    <a:lnTo>
                      <a:pt x="42" y="6"/>
                    </a:lnTo>
                    <a:lnTo>
                      <a:pt x="38" y="8"/>
                    </a:lnTo>
                    <a:lnTo>
                      <a:pt x="32" y="8"/>
                    </a:lnTo>
                    <a:lnTo>
                      <a:pt x="28" y="10"/>
                    </a:lnTo>
                    <a:lnTo>
                      <a:pt x="28" y="10"/>
                    </a:lnTo>
                    <a:lnTo>
                      <a:pt x="26" y="20"/>
                    </a:lnTo>
                    <a:lnTo>
                      <a:pt x="22" y="28"/>
                    </a:lnTo>
                    <a:lnTo>
                      <a:pt x="14" y="34"/>
                    </a:lnTo>
                    <a:lnTo>
                      <a:pt x="6" y="36"/>
                    </a:lnTo>
                    <a:lnTo>
                      <a:pt x="6" y="36"/>
                    </a:lnTo>
                    <a:lnTo>
                      <a:pt x="4" y="24"/>
                    </a:lnTo>
                    <a:lnTo>
                      <a:pt x="0" y="12"/>
                    </a:lnTo>
                    <a:lnTo>
                      <a:pt x="0" y="12"/>
                    </a:lnTo>
                    <a:lnTo>
                      <a:pt x="6" y="14"/>
                    </a:lnTo>
                    <a:lnTo>
                      <a:pt x="12" y="12"/>
                    </a:lnTo>
                    <a:lnTo>
                      <a:pt x="24" y="6"/>
                    </a:lnTo>
                    <a:lnTo>
                      <a:pt x="34" y="0"/>
                    </a:lnTo>
                    <a:lnTo>
                      <a:pt x="38" y="0"/>
                    </a:lnTo>
                    <a:lnTo>
                      <a:pt x="44" y="2"/>
                    </a:lnTo>
                    <a:lnTo>
                      <a:pt x="44"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8" name="Freeform 144"/>
              <p:cNvSpPr>
                <a:spLocks/>
              </p:cNvSpPr>
              <p:nvPr userDrawn="1"/>
            </p:nvSpPr>
            <p:spPr bwMode="auto">
              <a:xfrm>
                <a:off x="3182" y="902"/>
                <a:ext cx="2" cy="5"/>
              </a:xfrm>
              <a:custGeom>
                <a:avLst/>
                <a:gdLst/>
                <a:ahLst/>
                <a:cxnLst>
                  <a:cxn ang="0">
                    <a:pos x="4" y="0"/>
                  </a:cxn>
                  <a:cxn ang="0">
                    <a:pos x="4" y="0"/>
                  </a:cxn>
                  <a:cxn ang="0">
                    <a:pos x="6" y="2"/>
                  </a:cxn>
                  <a:cxn ang="0">
                    <a:pos x="10" y="2"/>
                  </a:cxn>
                  <a:cxn ang="0">
                    <a:pos x="10" y="2"/>
                  </a:cxn>
                  <a:cxn ang="0">
                    <a:pos x="8" y="8"/>
                  </a:cxn>
                  <a:cxn ang="0">
                    <a:pos x="8" y="14"/>
                  </a:cxn>
                  <a:cxn ang="0">
                    <a:pos x="8" y="14"/>
                  </a:cxn>
                  <a:cxn ang="0">
                    <a:pos x="4" y="14"/>
                  </a:cxn>
                  <a:cxn ang="0">
                    <a:pos x="0" y="12"/>
                  </a:cxn>
                  <a:cxn ang="0">
                    <a:pos x="0" y="12"/>
                  </a:cxn>
                  <a:cxn ang="0">
                    <a:pos x="2" y="6"/>
                  </a:cxn>
                  <a:cxn ang="0">
                    <a:pos x="4" y="0"/>
                  </a:cxn>
                  <a:cxn ang="0">
                    <a:pos x="4" y="0"/>
                  </a:cxn>
                </a:cxnLst>
                <a:rect l="0" t="0" r="r" b="b"/>
                <a:pathLst>
                  <a:path w="10" h="14">
                    <a:moveTo>
                      <a:pt x="4" y="0"/>
                    </a:moveTo>
                    <a:lnTo>
                      <a:pt x="4" y="0"/>
                    </a:lnTo>
                    <a:lnTo>
                      <a:pt x="6" y="2"/>
                    </a:lnTo>
                    <a:lnTo>
                      <a:pt x="10" y="2"/>
                    </a:lnTo>
                    <a:lnTo>
                      <a:pt x="10" y="2"/>
                    </a:lnTo>
                    <a:lnTo>
                      <a:pt x="8" y="8"/>
                    </a:lnTo>
                    <a:lnTo>
                      <a:pt x="8" y="14"/>
                    </a:lnTo>
                    <a:lnTo>
                      <a:pt x="8" y="14"/>
                    </a:lnTo>
                    <a:lnTo>
                      <a:pt x="4" y="14"/>
                    </a:lnTo>
                    <a:lnTo>
                      <a:pt x="0" y="12"/>
                    </a:lnTo>
                    <a:lnTo>
                      <a:pt x="0" y="12"/>
                    </a:lnTo>
                    <a:lnTo>
                      <a:pt x="2" y="6"/>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9" name="Freeform 145"/>
              <p:cNvSpPr>
                <a:spLocks/>
              </p:cNvSpPr>
              <p:nvPr userDrawn="1"/>
            </p:nvSpPr>
            <p:spPr bwMode="auto">
              <a:xfrm>
                <a:off x="3757" y="905"/>
                <a:ext cx="2" cy="2"/>
              </a:xfrm>
              <a:custGeom>
                <a:avLst/>
                <a:gdLst/>
                <a:ahLst/>
                <a:cxnLst>
                  <a:cxn ang="0">
                    <a:pos x="12" y="0"/>
                  </a:cxn>
                  <a:cxn ang="0">
                    <a:pos x="12" y="0"/>
                  </a:cxn>
                  <a:cxn ang="0">
                    <a:pos x="12" y="6"/>
                  </a:cxn>
                  <a:cxn ang="0">
                    <a:pos x="10" y="10"/>
                  </a:cxn>
                  <a:cxn ang="0">
                    <a:pos x="8" y="12"/>
                  </a:cxn>
                  <a:cxn ang="0">
                    <a:pos x="2" y="12"/>
                  </a:cxn>
                  <a:cxn ang="0">
                    <a:pos x="2" y="12"/>
                  </a:cxn>
                  <a:cxn ang="0">
                    <a:pos x="0" y="8"/>
                  </a:cxn>
                  <a:cxn ang="0">
                    <a:pos x="2" y="2"/>
                  </a:cxn>
                  <a:cxn ang="0">
                    <a:pos x="6" y="0"/>
                  </a:cxn>
                  <a:cxn ang="0">
                    <a:pos x="12" y="0"/>
                  </a:cxn>
                  <a:cxn ang="0">
                    <a:pos x="12" y="0"/>
                  </a:cxn>
                </a:cxnLst>
                <a:rect l="0" t="0" r="r" b="b"/>
                <a:pathLst>
                  <a:path w="12" h="12">
                    <a:moveTo>
                      <a:pt x="12" y="0"/>
                    </a:moveTo>
                    <a:lnTo>
                      <a:pt x="12" y="0"/>
                    </a:lnTo>
                    <a:lnTo>
                      <a:pt x="12" y="6"/>
                    </a:lnTo>
                    <a:lnTo>
                      <a:pt x="10" y="10"/>
                    </a:lnTo>
                    <a:lnTo>
                      <a:pt x="8" y="12"/>
                    </a:lnTo>
                    <a:lnTo>
                      <a:pt x="2" y="12"/>
                    </a:lnTo>
                    <a:lnTo>
                      <a:pt x="2" y="12"/>
                    </a:lnTo>
                    <a:lnTo>
                      <a:pt x="0" y="8"/>
                    </a:lnTo>
                    <a:lnTo>
                      <a:pt x="2" y="2"/>
                    </a:lnTo>
                    <a:lnTo>
                      <a:pt x="6"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0" name="Freeform 146"/>
              <p:cNvSpPr>
                <a:spLocks/>
              </p:cNvSpPr>
              <p:nvPr userDrawn="1"/>
            </p:nvSpPr>
            <p:spPr bwMode="auto">
              <a:xfrm>
                <a:off x="3776" y="907"/>
                <a:ext cx="6" cy="6"/>
              </a:xfrm>
              <a:custGeom>
                <a:avLst/>
                <a:gdLst/>
                <a:ahLst/>
                <a:cxnLst>
                  <a:cxn ang="0">
                    <a:pos x="10" y="0"/>
                  </a:cxn>
                  <a:cxn ang="0">
                    <a:pos x="10" y="0"/>
                  </a:cxn>
                  <a:cxn ang="0">
                    <a:pos x="16" y="2"/>
                  </a:cxn>
                  <a:cxn ang="0">
                    <a:pos x="24" y="4"/>
                  </a:cxn>
                  <a:cxn ang="0">
                    <a:pos x="24" y="4"/>
                  </a:cxn>
                  <a:cxn ang="0">
                    <a:pos x="22" y="16"/>
                  </a:cxn>
                  <a:cxn ang="0">
                    <a:pos x="20" y="28"/>
                  </a:cxn>
                  <a:cxn ang="0">
                    <a:pos x="20" y="28"/>
                  </a:cxn>
                  <a:cxn ang="0">
                    <a:pos x="14" y="30"/>
                  </a:cxn>
                  <a:cxn ang="0">
                    <a:pos x="8" y="30"/>
                  </a:cxn>
                  <a:cxn ang="0">
                    <a:pos x="8" y="30"/>
                  </a:cxn>
                  <a:cxn ang="0">
                    <a:pos x="6" y="28"/>
                  </a:cxn>
                  <a:cxn ang="0">
                    <a:pos x="6" y="26"/>
                  </a:cxn>
                  <a:cxn ang="0">
                    <a:pos x="4" y="22"/>
                  </a:cxn>
                  <a:cxn ang="0">
                    <a:pos x="0" y="24"/>
                  </a:cxn>
                  <a:cxn ang="0">
                    <a:pos x="0" y="24"/>
                  </a:cxn>
                  <a:cxn ang="0">
                    <a:pos x="2" y="16"/>
                  </a:cxn>
                  <a:cxn ang="0">
                    <a:pos x="4" y="12"/>
                  </a:cxn>
                  <a:cxn ang="0">
                    <a:pos x="8" y="6"/>
                  </a:cxn>
                  <a:cxn ang="0">
                    <a:pos x="10" y="0"/>
                  </a:cxn>
                  <a:cxn ang="0">
                    <a:pos x="10" y="0"/>
                  </a:cxn>
                </a:cxnLst>
                <a:rect l="0" t="0" r="r" b="b"/>
                <a:pathLst>
                  <a:path w="24" h="30">
                    <a:moveTo>
                      <a:pt x="10" y="0"/>
                    </a:moveTo>
                    <a:lnTo>
                      <a:pt x="10" y="0"/>
                    </a:lnTo>
                    <a:lnTo>
                      <a:pt x="16" y="2"/>
                    </a:lnTo>
                    <a:lnTo>
                      <a:pt x="24" y="4"/>
                    </a:lnTo>
                    <a:lnTo>
                      <a:pt x="24" y="4"/>
                    </a:lnTo>
                    <a:lnTo>
                      <a:pt x="22" y="16"/>
                    </a:lnTo>
                    <a:lnTo>
                      <a:pt x="20" y="28"/>
                    </a:lnTo>
                    <a:lnTo>
                      <a:pt x="20" y="28"/>
                    </a:lnTo>
                    <a:lnTo>
                      <a:pt x="14" y="30"/>
                    </a:lnTo>
                    <a:lnTo>
                      <a:pt x="8" y="30"/>
                    </a:lnTo>
                    <a:lnTo>
                      <a:pt x="8" y="30"/>
                    </a:lnTo>
                    <a:lnTo>
                      <a:pt x="6" y="28"/>
                    </a:lnTo>
                    <a:lnTo>
                      <a:pt x="6" y="26"/>
                    </a:lnTo>
                    <a:lnTo>
                      <a:pt x="4" y="22"/>
                    </a:lnTo>
                    <a:lnTo>
                      <a:pt x="0" y="24"/>
                    </a:lnTo>
                    <a:lnTo>
                      <a:pt x="0" y="24"/>
                    </a:lnTo>
                    <a:lnTo>
                      <a:pt x="2" y="16"/>
                    </a:lnTo>
                    <a:lnTo>
                      <a:pt x="4" y="12"/>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1" name="Freeform 147"/>
              <p:cNvSpPr>
                <a:spLocks/>
              </p:cNvSpPr>
              <p:nvPr userDrawn="1"/>
            </p:nvSpPr>
            <p:spPr bwMode="auto">
              <a:xfrm>
                <a:off x="3744" y="907"/>
                <a:ext cx="2" cy="5"/>
              </a:xfrm>
              <a:custGeom>
                <a:avLst/>
                <a:gdLst/>
                <a:ahLst/>
                <a:cxnLst>
                  <a:cxn ang="0">
                    <a:pos x="10" y="0"/>
                  </a:cxn>
                  <a:cxn ang="0">
                    <a:pos x="10" y="0"/>
                  </a:cxn>
                  <a:cxn ang="0">
                    <a:pos x="14" y="2"/>
                  </a:cxn>
                  <a:cxn ang="0">
                    <a:pos x="14" y="6"/>
                  </a:cxn>
                  <a:cxn ang="0">
                    <a:pos x="14" y="8"/>
                  </a:cxn>
                  <a:cxn ang="0">
                    <a:pos x="12" y="12"/>
                  </a:cxn>
                  <a:cxn ang="0">
                    <a:pos x="8" y="12"/>
                  </a:cxn>
                  <a:cxn ang="0">
                    <a:pos x="6" y="14"/>
                  </a:cxn>
                  <a:cxn ang="0">
                    <a:pos x="2" y="12"/>
                  </a:cxn>
                  <a:cxn ang="0">
                    <a:pos x="0" y="8"/>
                  </a:cxn>
                  <a:cxn ang="0">
                    <a:pos x="0" y="8"/>
                  </a:cxn>
                  <a:cxn ang="0">
                    <a:pos x="6" y="8"/>
                  </a:cxn>
                  <a:cxn ang="0">
                    <a:pos x="8" y="6"/>
                  </a:cxn>
                  <a:cxn ang="0">
                    <a:pos x="10" y="0"/>
                  </a:cxn>
                  <a:cxn ang="0">
                    <a:pos x="10" y="0"/>
                  </a:cxn>
                </a:cxnLst>
                <a:rect l="0" t="0" r="r" b="b"/>
                <a:pathLst>
                  <a:path w="14" h="14">
                    <a:moveTo>
                      <a:pt x="10" y="0"/>
                    </a:moveTo>
                    <a:lnTo>
                      <a:pt x="10" y="0"/>
                    </a:lnTo>
                    <a:lnTo>
                      <a:pt x="14" y="2"/>
                    </a:lnTo>
                    <a:lnTo>
                      <a:pt x="14" y="6"/>
                    </a:lnTo>
                    <a:lnTo>
                      <a:pt x="14" y="8"/>
                    </a:lnTo>
                    <a:lnTo>
                      <a:pt x="12" y="12"/>
                    </a:lnTo>
                    <a:lnTo>
                      <a:pt x="8" y="12"/>
                    </a:lnTo>
                    <a:lnTo>
                      <a:pt x="6" y="14"/>
                    </a:lnTo>
                    <a:lnTo>
                      <a:pt x="2" y="12"/>
                    </a:lnTo>
                    <a:lnTo>
                      <a:pt x="0" y="8"/>
                    </a:lnTo>
                    <a:lnTo>
                      <a:pt x="0" y="8"/>
                    </a:lnTo>
                    <a:lnTo>
                      <a:pt x="6" y="8"/>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2" name="Freeform 148"/>
              <p:cNvSpPr>
                <a:spLocks/>
              </p:cNvSpPr>
              <p:nvPr userDrawn="1"/>
            </p:nvSpPr>
            <p:spPr bwMode="auto">
              <a:xfrm>
                <a:off x="3176" y="916"/>
                <a:ext cx="6" cy="9"/>
              </a:xfrm>
              <a:custGeom>
                <a:avLst/>
                <a:gdLst/>
                <a:ahLst/>
                <a:cxnLst>
                  <a:cxn ang="0">
                    <a:pos x="4" y="0"/>
                  </a:cxn>
                  <a:cxn ang="0">
                    <a:pos x="4" y="0"/>
                  </a:cxn>
                  <a:cxn ang="0">
                    <a:pos x="8" y="0"/>
                  </a:cxn>
                  <a:cxn ang="0">
                    <a:pos x="8" y="4"/>
                  </a:cxn>
                  <a:cxn ang="0">
                    <a:pos x="8" y="10"/>
                  </a:cxn>
                  <a:cxn ang="0">
                    <a:pos x="8" y="10"/>
                  </a:cxn>
                  <a:cxn ang="0">
                    <a:pos x="10" y="10"/>
                  </a:cxn>
                  <a:cxn ang="0">
                    <a:pos x="12" y="10"/>
                  </a:cxn>
                  <a:cxn ang="0">
                    <a:pos x="14" y="6"/>
                  </a:cxn>
                  <a:cxn ang="0">
                    <a:pos x="14" y="2"/>
                  </a:cxn>
                  <a:cxn ang="0">
                    <a:pos x="16" y="0"/>
                  </a:cxn>
                  <a:cxn ang="0">
                    <a:pos x="18" y="0"/>
                  </a:cxn>
                  <a:cxn ang="0">
                    <a:pos x="18" y="0"/>
                  </a:cxn>
                  <a:cxn ang="0">
                    <a:pos x="16" y="8"/>
                  </a:cxn>
                  <a:cxn ang="0">
                    <a:pos x="18" y="12"/>
                  </a:cxn>
                  <a:cxn ang="0">
                    <a:pos x="20" y="26"/>
                  </a:cxn>
                  <a:cxn ang="0">
                    <a:pos x="20" y="26"/>
                  </a:cxn>
                  <a:cxn ang="0">
                    <a:pos x="14" y="20"/>
                  </a:cxn>
                  <a:cxn ang="0">
                    <a:pos x="12" y="18"/>
                  </a:cxn>
                  <a:cxn ang="0">
                    <a:pos x="12" y="12"/>
                  </a:cxn>
                  <a:cxn ang="0">
                    <a:pos x="12" y="12"/>
                  </a:cxn>
                  <a:cxn ang="0">
                    <a:pos x="10" y="14"/>
                  </a:cxn>
                  <a:cxn ang="0">
                    <a:pos x="8" y="16"/>
                  </a:cxn>
                  <a:cxn ang="0">
                    <a:pos x="6" y="20"/>
                  </a:cxn>
                  <a:cxn ang="0">
                    <a:pos x="6" y="26"/>
                  </a:cxn>
                  <a:cxn ang="0">
                    <a:pos x="4" y="28"/>
                  </a:cxn>
                  <a:cxn ang="0">
                    <a:pos x="0" y="28"/>
                  </a:cxn>
                  <a:cxn ang="0">
                    <a:pos x="0" y="28"/>
                  </a:cxn>
                  <a:cxn ang="0">
                    <a:pos x="0" y="20"/>
                  </a:cxn>
                  <a:cxn ang="0">
                    <a:pos x="2" y="14"/>
                  </a:cxn>
                  <a:cxn ang="0">
                    <a:pos x="4" y="0"/>
                  </a:cxn>
                  <a:cxn ang="0">
                    <a:pos x="4" y="0"/>
                  </a:cxn>
                </a:cxnLst>
                <a:rect l="0" t="0" r="r" b="b"/>
                <a:pathLst>
                  <a:path w="20" h="28">
                    <a:moveTo>
                      <a:pt x="4" y="0"/>
                    </a:moveTo>
                    <a:lnTo>
                      <a:pt x="4" y="0"/>
                    </a:lnTo>
                    <a:lnTo>
                      <a:pt x="8" y="0"/>
                    </a:lnTo>
                    <a:lnTo>
                      <a:pt x="8" y="4"/>
                    </a:lnTo>
                    <a:lnTo>
                      <a:pt x="8" y="10"/>
                    </a:lnTo>
                    <a:lnTo>
                      <a:pt x="8" y="10"/>
                    </a:lnTo>
                    <a:lnTo>
                      <a:pt x="10" y="10"/>
                    </a:lnTo>
                    <a:lnTo>
                      <a:pt x="12" y="10"/>
                    </a:lnTo>
                    <a:lnTo>
                      <a:pt x="14" y="6"/>
                    </a:lnTo>
                    <a:lnTo>
                      <a:pt x="14" y="2"/>
                    </a:lnTo>
                    <a:lnTo>
                      <a:pt x="16" y="0"/>
                    </a:lnTo>
                    <a:lnTo>
                      <a:pt x="18" y="0"/>
                    </a:lnTo>
                    <a:lnTo>
                      <a:pt x="18" y="0"/>
                    </a:lnTo>
                    <a:lnTo>
                      <a:pt x="16" y="8"/>
                    </a:lnTo>
                    <a:lnTo>
                      <a:pt x="18" y="12"/>
                    </a:lnTo>
                    <a:lnTo>
                      <a:pt x="20" y="26"/>
                    </a:lnTo>
                    <a:lnTo>
                      <a:pt x="20" y="26"/>
                    </a:lnTo>
                    <a:lnTo>
                      <a:pt x="14" y="20"/>
                    </a:lnTo>
                    <a:lnTo>
                      <a:pt x="12" y="18"/>
                    </a:lnTo>
                    <a:lnTo>
                      <a:pt x="12" y="12"/>
                    </a:lnTo>
                    <a:lnTo>
                      <a:pt x="12" y="12"/>
                    </a:lnTo>
                    <a:lnTo>
                      <a:pt x="10" y="14"/>
                    </a:lnTo>
                    <a:lnTo>
                      <a:pt x="8" y="16"/>
                    </a:lnTo>
                    <a:lnTo>
                      <a:pt x="6" y="20"/>
                    </a:lnTo>
                    <a:lnTo>
                      <a:pt x="6" y="26"/>
                    </a:lnTo>
                    <a:lnTo>
                      <a:pt x="4" y="28"/>
                    </a:lnTo>
                    <a:lnTo>
                      <a:pt x="0" y="28"/>
                    </a:lnTo>
                    <a:lnTo>
                      <a:pt x="0" y="28"/>
                    </a:lnTo>
                    <a:lnTo>
                      <a:pt x="0" y="20"/>
                    </a:lnTo>
                    <a:lnTo>
                      <a:pt x="2" y="14"/>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3" name="Freeform 149"/>
              <p:cNvSpPr>
                <a:spLocks/>
              </p:cNvSpPr>
              <p:nvPr userDrawn="1"/>
            </p:nvSpPr>
            <p:spPr bwMode="auto">
              <a:xfrm>
                <a:off x="3178" y="924"/>
                <a:ext cx="2" cy="0"/>
              </a:xfrm>
              <a:custGeom>
                <a:avLst/>
                <a:gdLst/>
                <a:ahLst/>
                <a:cxnLst>
                  <a:cxn ang="0">
                    <a:pos x="0" y="0"/>
                  </a:cxn>
                  <a:cxn ang="0">
                    <a:pos x="0" y="0"/>
                  </a:cxn>
                  <a:cxn ang="0">
                    <a:pos x="4" y="0"/>
                  </a:cxn>
                  <a:cxn ang="0">
                    <a:pos x="6" y="2"/>
                  </a:cxn>
                  <a:cxn ang="0">
                    <a:pos x="6" y="8"/>
                  </a:cxn>
                  <a:cxn ang="0">
                    <a:pos x="6" y="8"/>
                  </a:cxn>
                  <a:cxn ang="0">
                    <a:pos x="2" y="8"/>
                  </a:cxn>
                  <a:cxn ang="0">
                    <a:pos x="0" y="6"/>
                  </a:cxn>
                  <a:cxn ang="0">
                    <a:pos x="0" y="0"/>
                  </a:cxn>
                  <a:cxn ang="0">
                    <a:pos x="0" y="0"/>
                  </a:cxn>
                </a:cxnLst>
                <a:rect l="0" t="0" r="r" b="b"/>
                <a:pathLst>
                  <a:path w="6" h="8">
                    <a:moveTo>
                      <a:pt x="0" y="0"/>
                    </a:moveTo>
                    <a:lnTo>
                      <a:pt x="0" y="0"/>
                    </a:lnTo>
                    <a:lnTo>
                      <a:pt x="4" y="0"/>
                    </a:lnTo>
                    <a:lnTo>
                      <a:pt x="6" y="2"/>
                    </a:lnTo>
                    <a:lnTo>
                      <a:pt x="6" y="8"/>
                    </a:lnTo>
                    <a:lnTo>
                      <a:pt x="6" y="8"/>
                    </a:lnTo>
                    <a:lnTo>
                      <a:pt x="2"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4" name="Freeform 150"/>
              <p:cNvSpPr>
                <a:spLocks/>
              </p:cNvSpPr>
              <p:nvPr userDrawn="1"/>
            </p:nvSpPr>
            <p:spPr bwMode="auto">
              <a:xfrm>
                <a:off x="3103" y="932"/>
                <a:ext cx="4" cy="10"/>
              </a:xfrm>
              <a:custGeom>
                <a:avLst/>
                <a:gdLst/>
                <a:ahLst/>
                <a:cxnLst>
                  <a:cxn ang="0">
                    <a:pos x="8" y="0"/>
                  </a:cxn>
                  <a:cxn ang="0">
                    <a:pos x="8" y="0"/>
                  </a:cxn>
                  <a:cxn ang="0">
                    <a:pos x="10" y="0"/>
                  </a:cxn>
                  <a:cxn ang="0">
                    <a:pos x="14" y="2"/>
                  </a:cxn>
                  <a:cxn ang="0">
                    <a:pos x="14" y="2"/>
                  </a:cxn>
                  <a:cxn ang="0">
                    <a:pos x="12" y="22"/>
                  </a:cxn>
                  <a:cxn ang="0">
                    <a:pos x="12" y="30"/>
                  </a:cxn>
                  <a:cxn ang="0">
                    <a:pos x="8" y="38"/>
                  </a:cxn>
                  <a:cxn ang="0">
                    <a:pos x="8" y="38"/>
                  </a:cxn>
                  <a:cxn ang="0">
                    <a:pos x="4" y="36"/>
                  </a:cxn>
                  <a:cxn ang="0">
                    <a:pos x="2" y="32"/>
                  </a:cxn>
                  <a:cxn ang="0">
                    <a:pos x="0" y="28"/>
                  </a:cxn>
                  <a:cxn ang="0">
                    <a:pos x="0" y="22"/>
                  </a:cxn>
                  <a:cxn ang="0">
                    <a:pos x="4" y="10"/>
                  </a:cxn>
                  <a:cxn ang="0">
                    <a:pos x="8" y="0"/>
                  </a:cxn>
                  <a:cxn ang="0">
                    <a:pos x="8" y="0"/>
                  </a:cxn>
                </a:cxnLst>
                <a:rect l="0" t="0" r="r" b="b"/>
                <a:pathLst>
                  <a:path w="14" h="38">
                    <a:moveTo>
                      <a:pt x="8" y="0"/>
                    </a:moveTo>
                    <a:lnTo>
                      <a:pt x="8" y="0"/>
                    </a:lnTo>
                    <a:lnTo>
                      <a:pt x="10" y="0"/>
                    </a:lnTo>
                    <a:lnTo>
                      <a:pt x="14" y="2"/>
                    </a:lnTo>
                    <a:lnTo>
                      <a:pt x="14" y="2"/>
                    </a:lnTo>
                    <a:lnTo>
                      <a:pt x="12" y="22"/>
                    </a:lnTo>
                    <a:lnTo>
                      <a:pt x="12" y="30"/>
                    </a:lnTo>
                    <a:lnTo>
                      <a:pt x="8" y="38"/>
                    </a:lnTo>
                    <a:lnTo>
                      <a:pt x="8" y="38"/>
                    </a:lnTo>
                    <a:lnTo>
                      <a:pt x="4" y="36"/>
                    </a:lnTo>
                    <a:lnTo>
                      <a:pt x="2" y="32"/>
                    </a:lnTo>
                    <a:lnTo>
                      <a:pt x="0" y="28"/>
                    </a:lnTo>
                    <a:lnTo>
                      <a:pt x="0" y="22"/>
                    </a:lnTo>
                    <a:lnTo>
                      <a:pt x="4" y="1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5" name="Freeform 151"/>
              <p:cNvSpPr>
                <a:spLocks/>
              </p:cNvSpPr>
              <p:nvPr userDrawn="1"/>
            </p:nvSpPr>
            <p:spPr bwMode="auto">
              <a:xfrm>
                <a:off x="3110" y="938"/>
                <a:ext cx="1" cy="5"/>
              </a:xfrm>
              <a:custGeom>
                <a:avLst/>
                <a:gdLst/>
                <a:ahLst/>
                <a:cxnLst>
                  <a:cxn ang="0">
                    <a:pos x="0" y="0"/>
                  </a:cxn>
                  <a:cxn ang="0">
                    <a:pos x="0" y="0"/>
                  </a:cxn>
                  <a:cxn ang="0">
                    <a:pos x="4" y="2"/>
                  </a:cxn>
                  <a:cxn ang="0">
                    <a:pos x="4" y="6"/>
                  </a:cxn>
                  <a:cxn ang="0">
                    <a:pos x="4" y="16"/>
                  </a:cxn>
                  <a:cxn ang="0">
                    <a:pos x="4" y="16"/>
                  </a:cxn>
                  <a:cxn ang="0">
                    <a:pos x="2" y="8"/>
                  </a:cxn>
                  <a:cxn ang="0">
                    <a:pos x="0" y="0"/>
                  </a:cxn>
                  <a:cxn ang="0">
                    <a:pos x="0" y="0"/>
                  </a:cxn>
                </a:cxnLst>
                <a:rect l="0" t="0" r="r" b="b"/>
                <a:pathLst>
                  <a:path w="4" h="16">
                    <a:moveTo>
                      <a:pt x="0" y="0"/>
                    </a:moveTo>
                    <a:lnTo>
                      <a:pt x="0" y="0"/>
                    </a:lnTo>
                    <a:lnTo>
                      <a:pt x="4" y="2"/>
                    </a:lnTo>
                    <a:lnTo>
                      <a:pt x="4" y="6"/>
                    </a:lnTo>
                    <a:lnTo>
                      <a:pt x="4" y="16"/>
                    </a:lnTo>
                    <a:lnTo>
                      <a:pt x="4" y="16"/>
                    </a:lnTo>
                    <a:lnTo>
                      <a:pt x="2"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6" name="Freeform 152"/>
              <p:cNvSpPr>
                <a:spLocks/>
              </p:cNvSpPr>
              <p:nvPr userDrawn="1"/>
            </p:nvSpPr>
            <p:spPr bwMode="auto">
              <a:xfrm>
                <a:off x="3175" y="945"/>
                <a:ext cx="2" cy="10"/>
              </a:xfrm>
              <a:custGeom>
                <a:avLst/>
                <a:gdLst/>
                <a:ahLst/>
                <a:cxnLst>
                  <a:cxn ang="0">
                    <a:pos x="2" y="0"/>
                  </a:cxn>
                  <a:cxn ang="0">
                    <a:pos x="2" y="0"/>
                  </a:cxn>
                  <a:cxn ang="0">
                    <a:pos x="6" y="2"/>
                  </a:cxn>
                  <a:cxn ang="0">
                    <a:pos x="8" y="6"/>
                  </a:cxn>
                  <a:cxn ang="0">
                    <a:pos x="8" y="16"/>
                  </a:cxn>
                  <a:cxn ang="0">
                    <a:pos x="6" y="28"/>
                  </a:cxn>
                  <a:cxn ang="0">
                    <a:pos x="6" y="38"/>
                  </a:cxn>
                  <a:cxn ang="0">
                    <a:pos x="6" y="38"/>
                  </a:cxn>
                  <a:cxn ang="0">
                    <a:pos x="4" y="36"/>
                  </a:cxn>
                  <a:cxn ang="0">
                    <a:pos x="2" y="34"/>
                  </a:cxn>
                  <a:cxn ang="0">
                    <a:pos x="0" y="24"/>
                  </a:cxn>
                  <a:cxn ang="0">
                    <a:pos x="0" y="12"/>
                  </a:cxn>
                  <a:cxn ang="0">
                    <a:pos x="2" y="0"/>
                  </a:cxn>
                  <a:cxn ang="0">
                    <a:pos x="2" y="0"/>
                  </a:cxn>
                </a:cxnLst>
                <a:rect l="0" t="0" r="r" b="b"/>
                <a:pathLst>
                  <a:path w="8" h="38">
                    <a:moveTo>
                      <a:pt x="2" y="0"/>
                    </a:moveTo>
                    <a:lnTo>
                      <a:pt x="2" y="0"/>
                    </a:lnTo>
                    <a:lnTo>
                      <a:pt x="6" y="2"/>
                    </a:lnTo>
                    <a:lnTo>
                      <a:pt x="8" y="6"/>
                    </a:lnTo>
                    <a:lnTo>
                      <a:pt x="8" y="16"/>
                    </a:lnTo>
                    <a:lnTo>
                      <a:pt x="6" y="28"/>
                    </a:lnTo>
                    <a:lnTo>
                      <a:pt x="6" y="38"/>
                    </a:lnTo>
                    <a:lnTo>
                      <a:pt x="6" y="38"/>
                    </a:lnTo>
                    <a:lnTo>
                      <a:pt x="4" y="36"/>
                    </a:lnTo>
                    <a:lnTo>
                      <a:pt x="2" y="34"/>
                    </a:lnTo>
                    <a:lnTo>
                      <a:pt x="0" y="24"/>
                    </a:lnTo>
                    <a:lnTo>
                      <a:pt x="0" y="12"/>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7" name="Freeform 153"/>
              <p:cNvSpPr>
                <a:spLocks/>
              </p:cNvSpPr>
              <p:nvPr userDrawn="1"/>
            </p:nvSpPr>
            <p:spPr bwMode="auto">
              <a:xfrm>
                <a:off x="3171" y="958"/>
                <a:ext cx="3" cy="6"/>
              </a:xfrm>
              <a:custGeom>
                <a:avLst/>
                <a:gdLst/>
                <a:ahLst/>
                <a:cxnLst>
                  <a:cxn ang="0">
                    <a:pos x="6" y="0"/>
                  </a:cxn>
                  <a:cxn ang="0">
                    <a:pos x="6" y="0"/>
                  </a:cxn>
                  <a:cxn ang="0">
                    <a:pos x="10" y="6"/>
                  </a:cxn>
                  <a:cxn ang="0">
                    <a:pos x="8" y="14"/>
                  </a:cxn>
                  <a:cxn ang="0">
                    <a:pos x="4" y="26"/>
                  </a:cxn>
                  <a:cxn ang="0">
                    <a:pos x="4" y="26"/>
                  </a:cxn>
                  <a:cxn ang="0">
                    <a:pos x="0" y="24"/>
                  </a:cxn>
                  <a:cxn ang="0">
                    <a:pos x="0" y="20"/>
                  </a:cxn>
                  <a:cxn ang="0">
                    <a:pos x="0" y="14"/>
                  </a:cxn>
                  <a:cxn ang="0">
                    <a:pos x="6" y="0"/>
                  </a:cxn>
                  <a:cxn ang="0">
                    <a:pos x="6" y="0"/>
                  </a:cxn>
                </a:cxnLst>
                <a:rect l="0" t="0" r="r" b="b"/>
                <a:pathLst>
                  <a:path w="10" h="26">
                    <a:moveTo>
                      <a:pt x="6" y="0"/>
                    </a:moveTo>
                    <a:lnTo>
                      <a:pt x="6" y="0"/>
                    </a:lnTo>
                    <a:lnTo>
                      <a:pt x="10" y="6"/>
                    </a:lnTo>
                    <a:lnTo>
                      <a:pt x="8" y="14"/>
                    </a:lnTo>
                    <a:lnTo>
                      <a:pt x="4" y="26"/>
                    </a:lnTo>
                    <a:lnTo>
                      <a:pt x="4" y="26"/>
                    </a:lnTo>
                    <a:lnTo>
                      <a:pt x="0" y="24"/>
                    </a:lnTo>
                    <a:lnTo>
                      <a:pt x="0" y="20"/>
                    </a:lnTo>
                    <a:lnTo>
                      <a:pt x="0" y="1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8" name="Freeform 154"/>
              <p:cNvSpPr>
                <a:spLocks/>
              </p:cNvSpPr>
              <p:nvPr userDrawn="1"/>
            </p:nvSpPr>
            <p:spPr bwMode="auto">
              <a:xfrm>
                <a:off x="3165" y="969"/>
                <a:ext cx="2" cy="6"/>
              </a:xfrm>
              <a:custGeom>
                <a:avLst/>
                <a:gdLst/>
                <a:ahLst/>
                <a:cxnLst>
                  <a:cxn ang="0">
                    <a:pos x="6" y="0"/>
                  </a:cxn>
                  <a:cxn ang="0">
                    <a:pos x="6" y="0"/>
                  </a:cxn>
                  <a:cxn ang="0">
                    <a:pos x="8" y="4"/>
                  </a:cxn>
                  <a:cxn ang="0">
                    <a:pos x="8" y="8"/>
                  </a:cxn>
                  <a:cxn ang="0">
                    <a:pos x="4" y="18"/>
                  </a:cxn>
                  <a:cxn ang="0">
                    <a:pos x="4" y="18"/>
                  </a:cxn>
                  <a:cxn ang="0">
                    <a:pos x="0" y="14"/>
                  </a:cxn>
                  <a:cxn ang="0">
                    <a:pos x="2" y="8"/>
                  </a:cxn>
                  <a:cxn ang="0">
                    <a:pos x="6" y="0"/>
                  </a:cxn>
                  <a:cxn ang="0">
                    <a:pos x="6" y="0"/>
                  </a:cxn>
                </a:cxnLst>
                <a:rect l="0" t="0" r="r" b="b"/>
                <a:pathLst>
                  <a:path w="8" h="18">
                    <a:moveTo>
                      <a:pt x="6" y="0"/>
                    </a:moveTo>
                    <a:lnTo>
                      <a:pt x="6" y="0"/>
                    </a:lnTo>
                    <a:lnTo>
                      <a:pt x="8" y="4"/>
                    </a:lnTo>
                    <a:lnTo>
                      <a:pt x="8" y="8"/>
                    </a:lnTo>
                    <a:lnTo>
                      <a:pt x="4" y="18"/>
                    </a:lnTo>
                    <a:lnTo>
                      <a:pt x="4" y="18"/>
                    </a:lnTo>
                    <a:lnTo>
                      <a:pt x="0" y="14"/>
                    </a:lnTo>
                    <a:lnTo>
                      <a:pt x="2" y="8"/>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49" name="Freeform 155"/>
              <p:cNvSpPr>
                <a:spLocks/>
              </p:cNvSpPr>
              <p:nvPr userDrawn="1"/>
            </p:nvSpPr>
            <p:spPr bwMode="auto">
              <a:xfrm>
                <a:off x="3178" y="980"/>
                <a:ext cx="2" cy="6"/>
              </a:xfrm>
              <a:custGeom>
                <a:avLst/>
                <a:gdLst/>
                <a:ahLst/>
                <a:cxnLst>
                  <a:cxn ang="0">
                    <a:pos x="2" y="0"/>
                  </a:cxn>
                  <a:cxn ang="0">
                    <a:pos x="2" y="0"/>
                  </a:cxn>
                  <a:cxn ang="0">
                    <a:pos x="4" y="2"/>
                  </a:cxn>
                  <a:cxn ang="0">
                    <a:pos x="6" y="4"/>
                  </a:cxn>
                  <a:cxn ang="0">
                    <a:pos x="6" y="8"/>
                  </a:cxn>
                  <a:cxn ang="0">
                    <a:pos x="4" y="14"/>
                  </a:cxn>
                  <a:cxn ang="0">
                    <a:pos x="6" y="20"/>
                  </a:cxn>
                  <a:cxn ang="0">
                    <a:pos x="6" y="20"/>
                  </a:cxn>
                  <a:cxn ang="0">
                    <a:pos x="2" y="16"/>
                  </a:cxn>
                  <a:cxn ang="0">
                    <a:pos x="0" y="12"/>
                  </a:cxn>
                  <a:cxn ang="0">
                    <a:pos x="2" y="0"/>
                  </a:cxn>
                  <a:cxn ang="0">
                    <a:pos x="2" y="0"/>
                  </a:cxn>
                </a:cxnLst>
                <a:rect l="0" t="0" r="r" b="b"/>
                <a:pathLst>
                  <a:path w="6" h="20">
                    <a:moveTo>
                      <a:pt x="2" y="0"/>
                    </a:moveTo>
                    <a:lnTo>
                      <a:pt x="2" y="0"/>
                    </a:lnTo>
                    <a:lnTo>
                      <a:pt x="4" y="2"/>
                    </a:lnTo>
                    <a:lnTo>
                      <a:pt x="6" y="4"/>
                    </a:lnTo>
                    <a:lnTo>
                      <a:pt x="6" y="8"/>
                    </a:lnTo>
                    <a:lnTo>
                      <a:pt x="4" y="14"/>
                    </a:lnTo>
                    <a:lnTo>
                      <a:pt x="6" y="20"/>
                    </a:lnTo>
                    <a:lnTo>
                      <a:pt x="6" y="20"/>
                    </a:lnTo>
                    <a:lnTo>
                      <a:pt x="2" y="16"/>
                    </a:lnTo>
                    <a:lnTo>
                      <a:pt x="0" y="12"/>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0" name="Freeform 156"/>
              <p:cNvSpPr>
                <a:spLocks/>
              </p:cNvSpPr>
              <p:nvPr userDrawn="1"/>
            </p:nvSpPr>
            <p:spPr bwMode="auto">
              <a:xfrm>
                <a:off x="3157" y="986"/>
                <a:ext cx="2" cy="4"/>
              </a:xfrm>
              <a:custGeom>
                <a:avLst/>
                <a:gdLst/>
                <a:ahLst/>
                <a:cxnLst>
                  <a:cxn ang="0">
                    <a:pos x="6" y="0"/>
                  </a:cxn>
                  <a:cxn ang="0">
                    <a:pos x="6" y="0"/>
                  </a:cxn>
                  <a:cxn ang="0">
                    <a:pos x="8" y="0"/>
                  </a:cxn>
                  <a:cxn ang="0">
                    <a:pos x="8" y="2"/>
                  </a:cxn>
                  <a:cxn ang="0">
                    <a:pos x="8" y="6"/>
                  </a:cxn>
                  <a:cxn ang="0">
                    <a:pos x="6" y="10"/>
                  </a:cxn>
                  <a:cxn ang="0">
                    <a:pos x="4" y="12"/>
                  </a:cxn>
                  <a:cxn ang="0">
                    <a:pos x="4" y="12"/>
                  </a:cxn>
                  <a:cxn ang="0">
                    <a:pos x="0" y="10"/>
                  </a:cxn>
                  <a:cxn ang="0">
                    <a:pos x="2" y="6"/>
                  </a:cxn>
                  <a:cxn ang="0">
                    <a:pos x="4" y="4"/>
                  </a:cxn>
                  <a:cxn ang="0">
                    <a:pos x="6" y="0"/>
                  </a:cxn>
                  <a:cxn ang="0">
                    <a:pos x="6" y="0"/>
                  </a:cxn>
                </a:cxnLst>
                <a:rect l="0" t="0" r="r" b="b"/>
                <a:pathLst>
                  <a:path w="8" h="12">
                    <a:moveTo>
                      <a:pt x="6" y="0"/>
                    </a:moveTo>
                    <a:lnTo>
                      <a:pt x="6" y="0"/>
                    </a:lnTo>
                    <a:lnTo>
                      <a:pt x="8" y="0"/>
                    </a:lnTo>
                    <a:lnTo>
                      <a:pt x="8" y="2"/>
                    </a:lnTo>
                    <a:lnTo>
                      <a:pt x="8" y="6"/>
                    </a:lnTo>
                    <a:lnTo>
                      <a:pt x="6" y="10"/>
                    </a:lnTo>
                    <a:lnTo>
                      <a:pt x="4" y="12"/>
                    </a:lnTo>
                    <a:lnTo>
                      <a:pt x="4" y="12"/>
                    </a:lnTo>
                    <a:lnTo>
                      <a:pt x="0" y="10"/>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1" name="Freeform 157"/>
              <p:cNvSpPr>
                <a:spLocks/>
              </p:cNvSpPr>
              <p:nvPr userDrawn="1"/>
            </p:nvSpPr>
            <p:spPr bwMode="auto">
              <a:xfrm>
                <a:off x="3137" y="988"/>
                <a:ext cx="5" cy="6"/>
              </a:xfrm>
              <a:custGeom>
                <a:avLst/>
                <a:gdLst/>
                <a:ahLst/>
                <a:cxnLst>
                  <a:cxn ang="0">
                    <a:pos x="0" y="0"/>
                  </a:cxn>
                  <a:cxn ang="0">
                    <a:pos x="0" y="0"/>
                  </a:cxn>
                  <a:cxn ang="0">
                    <a:pos x="4" y="2"/>
                  </a:cxn>
                  <a:cxn ang="0">
                    <a:pos x="6" y="4"/>
                  </a:cxn>
                  <a:cxn ang="0">
                    <a:pos x="8" y="12"/>
                  </a:cxn>
                  <a:cxn ang="0">
                    <a:pos x="8" y="12"/>
                  </a:cxn>
                  <a:cxn ang="0">
                    <a:pos x="12" y="12"/>
                  </a:cxn>
                  <a:cxn ang="0">
                    <a:pos x="14" y="12"/>
                  </a:cxn>
                  <a:cxn ang="0">
                    <a:pos x="16" y="8"/>
                  </a:cxn>
                  <a:cxn ang="0">
                    <a:pos x="16" y="8"/>
                  </a:cxn>
                  <a:cxn ang="0">
                    <a:pos x="18" y="10"/>
                  </a:cxn>
                  <a:cxn ang="0">
                    <a:pos x="18" y="14"/>
                  </a:cxn>
                  <a:cxn ang="0">
                    <a:pos x="16" y="20"/>
                  </a:cxn>
                  <a:cxn ang="0">
                    <a:pos x="16" y="24"/>
                  </a:cxn>
                  <a:cxn ang="0">
                    <a:pos x="16" y="24"/>
                  </a:cxn>
                  <a:cxn ang="0">
                    <a:pos x="14" y="22"/>
                  </a:cxn>
                  <a:cxn ang="0">
                    <a:pos x="12" y="22"/>
                  </a:cxn>
                  <a:cxn ang="0">
                    <a:pos x="6" y="24"/>
                  </a:cxn>
                  <a:cxn ang="0">
                    <a:pos x="6" y="24"/>
                  </a:cxn>
                  <a:cxn ang="0">
                    <a:pos x="6" y="18"/>
                  </a:cxn>
                  <a:cxn ang="0">
                    <a:pos x="2" y="12"/>
                  </a:cxn>
                  <a:cxn ang="0">
                    <a:pos x="0" y="8"/>
                  </a:cxn>
                  <a:cxn ang="0">
                    <a:pos x="0" y="0"/>
                  </a:cxn>
                  <a:cxn ang="0">
                    <a:pos x="0" y="0"/>
                  </a:cxn>
                </a:cxnLst>
                <a:rect l="0" t="0" r="r" b="b"/>
                <a:pathLst>
                  <a:path w="18" h="24">
                    <a:moveTo>
                      <a:pt x="0" y="0"/>
                    </a:moveTo>
                    <a:lnTo>
                      <a:pt x="0" y="0"/>
                    </a:lnTo>
                    <a:lnTo>
                      <a:pt x="4" y="2"/>
                    </a:lnTo>
                    <a:lnTo>
                      <a:pt x="6" y="4"/>
                    </a:lnTo>
                    <a:lnTo>
                      <a:pt x="8" y="12"/>
                    </a:lnTo>
                    <a:lnTo>
                      <a:pt x="8" y="12"/>
                    </a:lnTo>
                    <a:lnTo>
                      <a:pt x="12" y="12"/>
                    </a:lnTo>
                    <a:lnTo>
                      <a:pt x="14" y="12"/>
                    </a:lnTo>
                    <a:lnTo>
                      <a:pt x="16" y="8"/>
                    </a:lnTo>
                    <a:lnTo>
                      <a:pt x="16" y="8"/>
                    </a:lnTo>
                    <a:lnTo>
                      <a:pt x="18" y="10"/>
                    </a:lnTo>
                    <a:lnTo>
                      <a:pt x="18" y="14"/>
                    </a:lnTo>
                    <a:lnTo>
                      <a:pt x="16" y="20"/>
                    </a:lnTo>
                    <a:lnTo>
                      <a:pt x="16" y="24"/>
                    </a:lnTo>
                    <a:lnTo>
                      <a:pt x="16" y="24"/>
                    </a:lnTo>
                    <a:lnTo>
                      <a:pt x="14" y="22"/>
                    </a:lnTo>
                    <a:lnTo>
                      <a:pt x="12" y="22"/>
                    </a:lnTo>
                    <a:lnTo>
                      <a:pt x="6" y="24"/>
                    </a:lnTo>
                    <a:lnTo>
                      <a:pt x="6" y="24"/>
                    </a:lnTo>
                    <a:lnTo>
                      <a:pt x="6" y="18"/>
                    </a:lnTo>
                    <a:lnTo>
                      <a:pt x="2"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2" name="Freeform 158"/>
              <p:cNvSpPr>
                <a:spLocks/>
              </p:cNvSpPr>
              <p:nvPr userDrawn="1"/>
            </p:nvSpPr>
            <p:spPr bwMode="auto">
              <a:xfrm>
                <a:off x="3162" y="1008"/>
                <a:ext cx="2" cy="1"/>
              </a:xfrm>
              <a:custGeom>
                <a:avLst/>
                <a:gdLst/>
                <a:ahLst/>
                <a:cxnLst>
                  <a:cxn ang="0">
                    <a:pos x="8" y="0"/>
                  </a:cxn>
                  <a:cxn ang="0">
                    <a:pos x="8" y="0"/>
                  </a:cxn>
                  <a:cxn ang="0">
                    <a:pos x="10" y="2"/>
                  </a:cxn>
                  <a:cxn ang="0">
                    <a:pos x="10" y="6"/>
                  </a:cxn>
                  <a:cxn ang="0">
                    <a:pos x="10" y="6"/>
                  </a:cxn>
                  <a:cxn ang="0">
                    <a:pos x="6" y="8"/>
                  </a:cxn>
                  <a:cxn ang="0">
                    <a:pos x="0" y="6"/>
                  </a:cxn>
                  <a:cxn ang="0">
                    <a:pos x="0" y="6"/>
                  </a:cxn>
                  <a:cxn ang="0">
                    <a:pos x="2" y="4"/>
                  </a:cxn>
                  <a:cxn ang="0">
                    <a:pos x="4" y="4"/>
                  </a:cxn>
                  <a:cxn ang="0">
                    <a:pos x="8" y="2"/>
                  </a:cxn>
                  <a:cxn ang="0">
                    <a:pos x="8" y="0"/>
                  </a:cxn>
                  <a:cxn ang="0">
                    <a:pos x="8" y="0"/>
                  </a:cxn>
                </a:cxnLst>
                <a:rect l="0" t="0" r="r" b="b"/>
                <a:pathLst>
                  <a:path w="10" h="8">
                    <a:moveTo>
                      <a:pt x="8" y="0"/>
                    </a:moveTo>
                    <a:lnTo>
                      <a:pt x="8" y="0"/>
                    </a:lnTo>
                    <a:lnTo>
                      <a:pt x="10" y="2"/>
                    </a:lnTo>
                    <a:lnTo>
                      <a:pt x="10" y="6"/>
                    </a:lnTo>
                    <a:lnTo>
                      <a:pt x="10" y="6"/>
                    </a:lnTo>
                    <a:lnTo>
                      <a:pt x="6" y="8"/>
                    </a:lnTo>
                    <a:lnTo>
                      <a:pt x="0" y="6"/>
                    </a:lnTo>
                    <a:lnTo>
                      <a:pt x="0" y="6"/>
                    </a:lnTo>
                    <a:lnTo>
                      <a:pt x="2" y="4"/>
                    </a:lnTo>
                    <a:lnTo>
                      <a:pt x="4" y="4"/>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3" name="Freeform 159"/>
              <p:cNvSpPr>
                <a:spLocks/>
              </p:cNvSpPr>
              <p:nvPr userDrawn="1"/>
            </p:nvSpPr>
            <p:spPr bwMode="auto">
              <a:xfrm>
                <a:off x="3149" y="1012"/>
                <a:ext cx="10" cy="13"/>
              </a:xfrm>
              <a:custGeom>
                <a:avLst/>
                <a:gdLst/>
                <a:ahLst/>
                <a:cxnLst>
                  <a:cxn ang="0">
                    <a:pos x="14" y="0"/>
                  </a:cxn>
                  <a:cxn ang="0">
                    <a:pos x="14" y="0"/>
                  </a:cxn>
                  <a:cxn ang="0">
                    <a:pos x="20" y="0"/>
                  </a:cxn>
                  <a:cxn ang="0">
                    <a:pos x="26" y="2"/>
                  </a:cxn>
                  <a:cxn ang="0">
                    <a:pos x="36" y="10"/>
                  </a:cxn>
                  <a:cxn ang="0">
                    <a:pos x="36" y="10"/>
                  </a:cxn>
                  <a:cxn ang="0">
                    <a:pos x="32" y="18"/>
                  </a:cxn>
                  <a:cxn ang="0">
                    <a:pos x="30" y="30"/>
                  </a:cxn>
                  <a:cxn ang="0">
                    <a:pos x="28" y="54"/>
                  </a:cxn>
                  <a:cxn ang="0">
                    <a:pos x="28" y="54"/>
                  </a:cxn>
                  <a:cxn ang="0">
                    <a:pos x="18" y="52"/>
                  </a:cxn>
                  <a:cxn ang="0">
                    <a:pos x="10" y="46"/>
                  </a:cxn>
                  <a:cxn ang="0">
                    <a:pos x="4" y="40"/>
                  </a:cxn>
                  <a:cxn ang="0">
                    <a:pos x="0" y="32"/>
                  </a:cxn>
                  <a:cxn ang="0">
                    <a:pos x="0" y="32"/>
                  </a:cxn>
                  <a:cxn ang="0">
                    <a:pos x="4" y="34"/>
                  </a:cxn>
                  <a:cxn ang="0">
                    <a:pos x="8" y="32"/>
                  </a:cxn>
                  <a:cxn ang="0">
                    <a:pos x="10" y="32"/>
                  </a:cxn>
                  <a:cxn ang="0">
                    <a:pos x="14" y="34"/>
                  </a:cxn>
                  <a:cxn ang="0">
                    <a:pos x="14" y="34"/>
                  </a:cxn>
                  <a:cxn ang="0">
                    <a:pos x="16" y="26"/>
                  </a:cxn>
                  <a:cxn ang="0">
                    <a:pos x="16" y="16"/>
                  </a:cxn>
                  <a:cxn ang="0">
                    <a:pos x="16" y="8"/>
                  </a:cxn>
                  <a:cxn ang="0">
                    <a:pos x="14" y="0"/>
                  </a:cxn>
                  <a:cxn ang="0">
                    <a:pos x="14" y="0"/>
                  </a:cxn>
                </a:cxnLst>
                <a:rect l="0" t="0" r="r" b="b"/>
                <a:pathLst>
                  <a:path w="36" h="54">
                    <a:moveTo>
                      <a:pt x="14" y="0"/>
                    </a:moveTo>
                    <a:lnTo>
                      <a:pt x="14" y="0"/>
                    </a:lnTo>
                    <a:lnTo>
                      <a:pt x="20" y="0"/>
                    </a:lnTo>
                    <a:lnTo>
                      <a:pt x="26" y="2"/>
                    </a:lnTo>
                    <a:lnTo>
                      <a:pt x="36" y="10"/>
                    </a:lnTo>
                    <a:lnTo>
                      <a:pt x="36" y="10"/>
                    </a:lnTo>
                    <a:lnTo>
                      <a:pt x="32" y="18"/>
                    </a:lnTo>
                    <a:lnTo>
                      <a:pt x="30" y="30"/>
                    </a:lnTo>
                    <a:lnTo>
                      <a:pt x="28" y="54"/>
                    </a:lnTo>
                    <a:lnTo>
                      <a:pt x="28" y="54"/>
                    </a:lnTo>
                    <a:lnTo>
                      <a:pt x="18" y="52"/>
                    </a:lnTo>
                    <a:lnTo>
                      <a:pt x="10" y="46"/>
                    </a:lnTo>
                    <a:lnTo>
                      <a:pt x="4" y="40"/>
                    </a:lnTo>
                    <a:lnTo>
                      <a:pt x="0" y="32"/>
                    </a:lnTo>
                    <a:lnTo>
                      <a:pt x="0" y="32"/>
                    </a:lnTo>
                    <a:lnTo>
                      <a:pt x="4" y="34"/>
                    </a:lnTo>
                    <a:lnTo>
                      <a:pt x="8" y="32"/>
                    </a:lnTo>
                    <a:lnTo>
                      <a:pt x="10" y="32"/>
                    </a:lnTo>
                    <a:lnTo>
                      <a:pt x="14" y="34"/>
                    </a:lnTo>
                    <a:lnTo>
                      <a:pt x="14" y="34"/>
                    </a:lnTo>
                    <a:lnTo>
                      <a:pt x="16" y="26"/>
                    </a:lnTo>
                    <a:lnTo>
                      <a:pt x="16" y="16"/>
                    </a:lnTo>
                    <a:lnTo>
                      <a:pt x="16" y="8"/>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4" name="Freeform 160"/>
              <p:cNvSpPr>
                <a:spLocks/>
              </p:cNvSpPr>
              <p:nvPr userDrawn="1"/>
            </p:nvSpPr>
            <p:spPr bwMode="auto">
              <a:xfrm>
                <a:off x="4552" y="1031"/>
                <a:ext cx="1" cy="4"/>
              </a:xfrm>
              <a:custGeom>
                <a:avLst/>
                <a:gdLst/>
                <a:ahLst/>
                <a:cxnLst>
                  <a:cxn ang="0">
                    <a:pos x="2" y="0"/>
                  </a:cxn>
                  <a:cxn ang="0">
                    <a:pos x="2" y="0"/>
                  </a:cxn>
                  <a:cxn ang="0">
                    <a:pos x="6" y="2"/>
                  </a:cxn>
                  <a:cxn ang="0">
                    <a:pos x="12" y="6"/>
                  </a:cxn>
                  <a:cxn ang="0">
                    <a:pos x="14" y="10"/>
                  </a:cxn>
                  <a:cxn ang="0">
                    <a:pos x="16" y="18"/>
                  </a:cxn>
                  <a:cxn ang="0">
                    <a:pos x="16" y="18"/>
                  </a:cxn>
                  <a:cxn ang="0">
                    <a:pos x="12" y="16"/>
                  </a:cxn>
                  <a:cxn ang="0">
                    <a:pos x="10" y="16"/>
                  </a:cxn>
                  <a:cxn ang="0">
                    <a:pos x="6" y="14"/>
                  </a:cxn>
                  <a:cxn ang="0">
                    <a:pos x="2" y="14"/>
                  </a:cxn>
                  <a:cxn ang="0">
                    <a:pos x="2" y="14"/>
                  </a:cxn>
                  <a:cxn ang="0">
                    <a:pos x="0" y="8"/>
                  </a:cxn>
                  <a:cxn ang="0">
                    <a:pos x="2" y="0"/>
                  </a:cxn>
                  <a:cxn ang="0">
                    <a:pos x="2" y="0"/>
                  </a:cxn>
                </a:cxnLst>
                <a:rect l="0" t="0" r="r" b="b"/>
                <a:pathLst>
                  <a:path w="16" h="18">
                    <a:moveTo>
                      <a:pt x="2" y="0"/>
                    </a:moveTo>
                    <a:lnTo>
                      <a:pt x="2" y="0"/>
                    </a:lnTo>
                    <a:lnTo>
                      <a:pt x="6" y="2"/>
                    </a:lnTo>
                    <a:lnTo>
                      <a:pt x="12" y="6"/>
                    </a:lnTo>
                    <a:lnTo>
                      <a:pt x="14" y="10"/>
                    </a:lnTo>
                    <a:lnTo>
                      <a:pt x="16" y="18"/>
                    </a:lnTo>
                    <a:lnTo>
                      <a:pt x="16" y="18"/>
                    </a:lnTo>
                    <a:lnTo>
                      <a:pt x="12" y="16"/>
                    </a:lnTo>
                    <a:lnTo>
                      <a:pt x="10" y="16"/>
                    </a:lnTo>
                    <a:lnTo>
                      <a:pt x="6" y="14"/>
                    </a:lnTo>
                    <a:lnTo>
                      <a:pt x="2" y="14"/>
                    </a:lnTo>
                    <a:lnTo>
                      <a:pt x="2" y="14"/>
                    </a:lnTo>
                    <a:lnTo>
                      <a:pt x="0"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5" name="Freeform 161"/>
              <p:cNvSpPr>
                <a:spLocks/>
              </p:cNvSpPr>
              <p:nvPr userDrawn="1"/>
            </p:nvSpPr>
            <p:spPr bwMode="auto">
              <a:xfrm>
                <a:off x="3741" y="1053"/>
                <a:ext cx="2" cy="5"/>
              </a:xfrm>
              <a:custGeom>
                <a:avLst/>
                <a:gdLst/>
                <a:ahLst/>
                <a:cxnLst>
                  <a:cxn ang="0">
                    <a:pos x="10" y="0"/>
                  </a:cxn>
                  <a:cxn ang="0">
                    <a:pos x="10" y="0"/>
                  </a:cxn>
                  <a:cxn ang="0">
                    <a:pos x="8" y="6"/>
                  </a:cxn>
                  <a:cxn ang="0">
                    <a:pos x="6" y="12"/>
                  </a:cxn>
                  <a:cxn ang="0">
                    <a:pos x="4" y="16"/>
                  </a:cxn>
                  <a:cxn ang="0">
                    <a:pos x="2" y="18"/>
                  </a:cxn>
                  <a:cxn ang="0">
                    <a:pos x="0" y="18"/>
                  </a:cxn>
                  <a:cxn ang="0">
                    <a:pos x="0" y="18"/>
                  </a:cxn>
                  <a:cxn ang="0">
                    <a:pos x="2" y="6"/>
                  </a:cxn>
                  <a:cxn ang="0">
                    <a:pos x="6" y="2"/>
                  </a:cxn>
                  <a:cxn ang="0">
                    <a:pos x="10" y="0"/>
                  </a:cxn>
                  <a:cxn ang="0">
                    <a:pos x="10" y="0"/>
                  </a:cxn>
                </a:cxnLst>
                <a:rect l="0" t="0" r="r" b="b"/>
                <a:pathLst>
                  <a:path w="10" h="18">
                    <a:moveTo>
                      <a:pt x="10" y="0"/>
                    </a:moveTo>
                    <a:lnTo>
                      <a:pt x="10" y="0"/>
                    </a:lnTo>
                    <a:lnTo>
                      <a:pt x="8" y="6"/>
                    </a:lnTo>
                    <a:lnTo>
                      <a:pt x="6" y="12"/>
                    </a:lnTo>
                    <a:lnTo>
                      <a:pt x="4" y="16"/>
                    </a:lnTo>
                    <a:lnTo>
                      <a:pt x="2" y="18"/>
                    </a:lnTo>
                    <a:lnTo>
                      <a:pt x="0" y="18"/>
                    </a:lnTo>
                    <a:lnTo>
                      <a:pt x="0" y="18"/>
                    </a:lnTo>
                    <a:lnTo>
                      <a:pt x="2" y="6"/>
                    </a:lnTo>
                    <a:lnTo>
                      <a:pt x="6"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6" name="Freeform 162"/>
              <p:cNvSpPr>
                <a:spLocks/>
              </p:cNvSpPr>
              <p:nvPr userDrawn="1"/>
            </p:nvSpPr>
            <p:spPr bwMode="auto">
              <a:xfrm>
                <a:off x="4537" y="1057"/>
                <a:ext cx="3" cy="5"/>
              </a:xfrm>
              <a:custGeom>
                <a:avLst/>
                <a:gdLst/>
                <a:ahLst/>
                <a:cxnLst>
                  <a:cxn ang="0">
                    <a:pos x="2" y="0"/>
                  </a:cxn>
                  <a:cxn ang="0">
                    <a:pos x="2" y="0"/>
                  </a:cxn>
                  <a:cxn ang="0">
                    <a:pos x="4" y="0"/>
                  </a:cxn>
                  <a:cxn ang="0">
                    <a:pos x="4" y="2"/>
                  </a:cxn>
                  <a:cxn ang="0">
                    <a:pos x="4" y="2"/>
                  </a:cxn>
                  <a:cxn ang="0">
                    <a:pos x="4" y="4"/>
                  </a:cxn>
                  <a:cxn ang="0">
                    <a:pos x="6" y="2"/>
                  </a:cxn>
                  <a:cxn ang="0">
                    <a:pos x="6" y="2"/>
                  </a:cxn>
                  <a:cxn ang="0">
                    <a:pos x="8" y="4"/>
                  </a:cxn>
                  <a:cxn ang="0">
                    <a:pos x="8" y="6"/>
                  </a:cxn>
                  <a:cxn ang="0">
                    <a:pos x="6" y="10"/>
                  </a:cxn>
                  <a:cxn ang="0">
                    <a:pos x="6" y="10"/>
                  </a:cxn>
                  <a:cxn ang="0">
                    <a:pos x="12" y="10"/>
                  </a:cxn>
                  <a:cxn ang="0">
                    <a:pos x="14" y="6"/>
                  </a:cxn>
                  <a:cxn ang="0">
                    <a:pos x="14" y="6"/>
                  </a:cxn>
                  <a:cxn ang="0">
                    <a:pos x="16" y="8"/>
                  </a:cxn>
                  <a:cxn ang="0">
                    <a:pos x="16" y="10"/>
                  </a:cxn>
                  <a:cxn ang="0">
                    <a:pos x="18" y="10"/>
                  </a:cxn>
                  <a:cxn ang="0">
                    <a:pos x="18" y="10"/>
                  </a:cxn>
                  <a:cxn ang="0">
                    <a:pos x="12" y="16"/>
                  </a:cxn>
                  <a:cxn ang="0">
                    <a:pos x="2" y="18"/>
                  </a:cxn>
                  <a:cxn ang="0">
                    <a:pos x="2" y="18"/>
                  </a:cxn>
                  <a:cxn ang="0">
                    <a:pos x="2" y="16"/>
                  </a:cxn>
                  <a:cxn ang="0">
                    <a:pos x="2" y="14"/>
                  </a:cxn>
                  <a:cxn ang="0">
                    <a:pos x="6" y="16"/>
                  </a:cxn>
                  <a:cxn ang="0">
                    <a:pos x="6" y="16"/>
                  </a:cxn>
                  <a:cxn ang="0">
                    <a:pos x="4" y="12"/>
                  </a:cxn>
                  <a:cxn ang="0">
                    <a:pos x="0" y="10"/>
                  </a:cxn>
                  <a:cxn ang="0">
                    <a:pos x="0" y="10"/>
                  </a:cxn>
                  <a:cxn ang="0">
                    <a:pos x="0" y="6"/>
                  </a:cxn>
                  <a:cxn ang="0">
                    <a:pos x="0" y="4"/>
                  </a:cxn>
                  <a:cxn ang="0">
                    <a:pos x="2" y="4"/>
                  </a:cxn>
                  <a:cxn ang="0">
                    <a:pos x="2" y="0"/>
                  </a:cxn>
                  <a:cxn ang="0">
                    <a:pos x="2" y="0"/>
                  </a:cxn>
                </a:cxnLst>
                <a:rect l="0" t="0" r="r" b="b"/>
                <a:pathLst>
                  <a:path w="18" h="18">
                    <a:moveTo>
                      <a:pt x="2" y="0"/>
                    </a:moveTo>
                    <a:lnTo>
                      <a:pt x="2" y="0"/>
                    </a:lnTo>
                    <a:lnTo>
                      <a:pt x="4" y="0"/>
                    </a:lnTo>
                    <a:lnTo>
                      <a:pt x="4" y="2"/>
                    </a:lnTo>
                    <a:lnTo>
                      <a:pt x="4" y="2"/>
                    </a:lnTo>
                    <a:lnTo>
                      <a:pt x="4" y="4"/>
                    </a:lnTo>
                    <a:lnTo>
                      <a:pt x="6" y="2"/>
                    </a:lnTo>
                    <a:lnTo>
                      <a:pt x="6" y="2"/>
                    </a:lnTo>
                    <a:lnTo>
                      <a:pt x="8" y="4"/>
                    </a:lnTo>
                    <a:lnTo>
                      <a:pt x="8" y="6"/>
                    </a:lnTo>
                    <a:lnTo>
                      <a:pt x="6" y="10"/>
                    </a:lnTo>
                    <a:lnTo>
                      <a:pt x="6" y="10"/>
                    </a:lnTo>
                    <a:lnTo>
                      <a:pt x="12" y="10"/>
                    </a:lnTo>
                    <a:lnTo>
                      <a:pt x="14" y="6"/>
                    </a:lnTo>
                    <a:lnTo>
                      <a:pt x="14" y="6"/>
                    </a:lnTo>
                    <a:lnTo>
                      <a:pt x="16" y="8"/>
                    </a:lnTo>
                    <a:lnTo>
                      <a:pt x="16" y="10"/>
                    </a:lnTo>
                    <a:lnTo>
                      <a:pt x="18" y="10"/>
                    </a:lnTo>
                    <a:lnTo>
                      <a:pt x="18" y="10"/>
                    </a:lnTo>
                    <a:lnTo>
                      <a:pt x="12" y="16"/>
                    </a:lnTo>
                    <a:lnTo>
                      <a:pt x="2" y="18"/>
                    </a:lnTo>
                    <a:lnTo>
                      <a:pt x="2" y="18"/>
                    </a:lnTo>
                    <a:lnTo>
                      <a:pt x="2" y="16"/>
                    </a:lnTo>
                    <a:lnTo>
                      <a:pt x="2" y="14"/>
                    </a:lnTo>
                    <a:lnTo>
                      <a:pt x="6" y="16"/>
                    </a:lnTo>
                    <a:lnTo>
                      <a:pt x="6" y="16"/>
                    </a:lnTo>
                    <a:lnTo>
                      <a:pt x="4" y="12"/>
                    </a:lnTo>
                    <a:lnTo>
                      <a:pt x="0" y="10"/>
                    </a:lnTo>
                    <a:lnTo>
                      <a:pt x="0" y="10"/>
                    </a:lnTo>
                    <a:lnTo>
                      <a:pt x="0" y="6"/>
                    </a:lnTo>
                    <a:lnTo>
                      <a:pt x="0" y="4"/>
                    </a:lnTo>
                    <a:lnTo>
                      <a:pt x="2"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7" name="Freeform 163"/>
              <p:cNvSpPr>
                <a:spLocks/>
              </p:cNvSpPr>
              <p:nvPr userDrawn="1"/>
            </p:nvSpPr>
            <p:spPr bwMode="auto">
              <a:xfrm>
                <a:off x="3720" y="1202"/>
                <a:ext cx="2" cy="2"/>
              </a:xfrm>
              <a:custGeom>
                <a:avLst/>
                <a:gdLst/>
                <a:ahLst/>
                <a:cxnLst>
                  <a:cxn ang="0">
                    <a:pos x="10" y="0"/>
                  </a:cxn>
                  <a:cxn ang="0">
                    <a:pos x="10" y="0"/>
                  </a:cxn>
                  <a:cxn ang="0">
                    <a:pos x="10" y="2"/>
                  </a:cxn>
                  <a:cxn ang="0">
                    <a:pos x="8" y="4"/>
                  </a:cxn>
                  <a:cxn ang="0">
                    <a:pos x="8" y="4"/>
                  </a:cxn>
                  <a:cxn ang="0">
                    <a:pos x="6" y="8"/>
                  </a:cxn>
                  <a:cxn ang="0">
                    <a:pos x="6" y="8"/>
                  </a:cxn>
                  <a:cxn ang="0">
                    <a:pos x="4" y="4"/>
                  </a:cxn>
                  <a:cxn ang="0">
                    <a:pos x="2" y="4"/>
                  </a:cxn>
                  <a:cxn ang="0">
                    <a:pos x="0" y="4"/>
                  </a:cxn>
                  <a:cxn ang="0">
                    <a:pos x="0" y="4"/>
                  </a:cxn>
                  <a:cxn ang="0">
                    <a:pos x="4" y="0"/>
                  </a:cxn>
                  <a:cxn ang="0">
                    <a:pos x="10" y="0"/>
                  </a:cxn>
                  <a:cxn ang="0">
                    <a:pos x="10" y="0"/>
                  </a:cxn>
                </a:cxnLst>
                <a:rect l="0" t="0" r="r" b="b"/>
                <a:pathLst>
                  <a:path w="10" h="8">
                    <a:moveTo>
                      <a:pt x="10" y="0"/>
                    </a:moveTo>
                    <a:lnTo>
                      <a:pt x="10" y="0"/>
                    </a:lnTo>
                    <a:lnTo>
                      <a:pt x="10" y="2"/>
                    </a:lnTo>
                    <a:lnTo>
                      <a:pt x="8" y="4"/>
                    </a:lnTo>
                    <a:lnTo>
                      <a:pt x="8" y="4"/>
                    </a:lnTo>
                    <a:lnTo>
                      <a:pt x="6" y="8"/>
                    </a:lnTo>
                    <a:lnTo>
                      <a:pt x="6" y="8"/>
                    </a:lnTo>
                    <a:lnTo>
                      <a:pt x="4" y="4"/>
                    </a:lnTo>
                    <a:lnTo>
                      <a:pt x="2" y="4"/>
                    </a:lnTo>
                    <a:lnTo>
                      <a:pt x="0" y="4"/>
                    </a:lnTo>
                    <a:lnTo>
                      <a:pt x="0" y="4"/>
                    </a:lnTo>
                    <a:lnTo>
                      <a:pt x="4" y="0"/>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8" name="Freeform 164"/>
              <p:cNvSpPr>
                <a:spLocks/>
              </p:cNvSpPr>
              <p:nvPr userDrawn="1"/>
            </p:nvSpPr>
            <p:spPr bwMode="auto">
              <a:xfrm>
                <a:off x="3726" y="1202"/>
                <a:ext cx="3" cy="2"/>
              </a:xfrm>
              <a:custGeom>
                <a:avLst/>
                <a:gdLst/>
                <a:ahLst/>
                <a:cxnLst>
                  <a:cxn ang="0">
                    <a:pos x="8" y="0"/>
                  </a:cxn>
                  <a:cxn ang="0">
                    <a:pos x="8" y="0"/>
                  </a:cxn>
                  <a:cxn ang="0">
                    <a:pos x="14" y="0"/>
                  </a:cxn>
                  <a:cxn ang="0">
                    <a:pos x="14" y="0"/>
                  </a:cxn>
                  <a:cxn ang="0">
                    <a:pos x="12" y="4"/>
                  </a:cxn>
                  <a:cxn ang="0">
                    <a:pos x="12" y="6"/>
                  </a:cxn>
                  <a:cxn ang="0">
                    <a:pos x="10" y="8"/>
                  </a:cxn>
                  <a:cxn ang="0">
                    <a:pos x="12" y="10"/>
                  </a:cxn>
                  <a:cxn ang="0">
                    <a:pos x="12" y="10"/>
                  </a:cxn>
                  <a:cxn ang="0">
                    <a:pos x="4" y="10"/>
                  </a:cxn>
                  <a:cxn ang="0">
                    <a:pos x="0" y="8"/>
                  </a:cxn>
                  <a:cxn ang="0">
                    <a:pos x="0" y="8"/>
                  </a:cxn>
                  <a:cxn ang="0">
                    <a:pos x="0" y="6"/>
                  </a:cxn>
                  <a:cxn ang="0">
                    <a:pos x="0" y="6"/>
                  </a:cxn>
                  <a:cxn ang="0">
                    <a:pos x="4" y="4"/>
                  </a:cxn>
                  <a:cxn ang="0">
                    <a:pos x="6" y="2"/>
                  </a:cxn>
                  <a:cxn ang="0">
                    <a:pos x="8" y="2"/>
                  </a:cxn>
                  <a:cxn ang="0">
                    <a:pos x="8" y="0"/>
                  </a:cxn>
                  <a:cxn ang="0">
                    <a:pos x="8" y="0"/>
                  </a:cxn>
                </a:cxnLst>
                <a:rect l="0" t="0" r="r" b="b"/>
                <a:pathLst>
                  <a:path w="14" h="10">
                    <a:moveTo>
                      <a:pt x="8" y="0"/>
                    </a:moveTo>
                    <a:lnTo>
                      <a:pt x="8" y="0"/>
                    </a:lnTo>
                    <a:lnTo>
                      <a:pt x="14" y="0"/>
                    </a:lnTo>
                    <a:lnTo>
                      <a:pt x="14" y="0"/>
                    </a:lnTo>
                    <a:lnTo>
                      <a:pt x="12" y="4"/>
                    </a:lnTo>
                    <a:lnTo>
                      <a:pt x="12" y="6"/>
                    </a:lnTo>
                    <a:lnTo>
                      <a:pt x="10" y="8"/>
                    </a:lnTo>
                    <a:lnTo>
                      <a:pt x="12" y="10"/>
                    </a:lnTo>
                    <a:lnTo>
                      <a:pt x="12" y="10"/>
                    </a:lnTo>
                    <a:lnTo>
                      <a:pt x="4" y="10"/>
                    </a:lnTo>
                    <a:lnTo>
                      <a:pt x="0" y="8"/>
                    </a:lnTo>
                    <a:lnTo>
                      <a:pt x="0" y="8"/>
                    </a:lnTo>
                    <a:lnTo>
                      <a:pt x="0" y="6"/>
                    </a:lnTo>
                    <a:lnTo>
                      <a:pt x="0" y="6"/>
                    </a:lnTo>
                    <a:lnTo>
                      <a:pt x="4" y="4"/>
                    </a:lnTo>
                    <a:lnTo>
                      <a:pt x="6" y="2"/>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59" name="Freeform 165"/>
              <p:cNvSpPr>
                <a:spLocks/>
              </p:cNvSpPr>
              <p:nvPr userDrawn="1"/>
            </p:nvSpPr>
            <p:spPr bwMode="auto">
              <a:xfrm>
                <a:off x="3722" y="1205"/>
                <a:ext cx="3" cy="4"/>
              </a:xfrm>
              <a:custGeom>
                <a:avLst/>
                <a:gdLst/>
                <a:ahLst/>
                <a:cxnLst>
                  <a:cxn ang="0">
                    <a:pos x="2" y="0"/>
                  </a:cxn>
                  <a:cxn ang="0">
                    <a:pos x="2" y="0"/>
                  </a:cxn>
                  <a:cxn ang="0">
                    <a:pos x="8" y="2"/>
                  </a:cxn>
                  <a:cxn ang="0">
                    <a:pos x="10" y="6"/>
                  </a:cxn>
                  <a:cxn ang="0">
                    <a:pos x="8" y="8"/>
                  </a:cxn>
                  <a:cxn ang="0">
                    <a:pos x="2" y="10"/>
                  </a:cxn>
                  <a:cxn ang="0">
                    <a:pos x="2" y="10"/>
                  </a:cxn>
                  <a:cxn ang="0">
                    <a:pos x="0" y="6"/>
                  </a:cxn>
                  <a:cxn ang="0">
                    <a:pos x="2" y="0"/>
                  </a:cxn>
                  <a:cxn ang="0">
                    <a:pos x="2" y="0"/>
                  </a:cxn>
                </a:cxnLst>
                <a:rect l="0" t="0" r="r" b="b"/>
                <a:pathLst>
                  <a:path w="10" h="10">
                    <a:moveTo>
                      <a:pt x="2" y="0"/>
                    </a:moveTo>
                    <a:lnTo>
                      <a:pt x="2" y="0"/>
                    </a:lnTo>
                    <a:lnTo>
                      <a:pt x="8" y="2"/>
                    </a:lnTo>
                    <a:lnTo>
                      <a:pt x="10" y="6"/>
                    </a:lnTo>
                    <a:lnTo>
                      <a:pt x="8" y="8"/>
                    </a:lnTo>
                    <a:lnTo>
                      <a:pt x="2" y="10"/>
                    </a:lnTo>
                    <a:lnTo>
                      <a:pt x="2" y="10"/>
                    </a:lnTo>
                    <a:lnTo>
                      <a:pt x="0" y="6"/>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0" name="Freeform 166"/>
              <p:cNvSpPr>
                <a:spLocks/>
              </p:cNvSpPr>
              <p:nvPr userDrawn="1"/>
            </p:nvSpPr>
            <p:spPr bwMode="auto">
              <a:xfrm>
                <a:off x="3722" y="1209"/>
                <a:ext cx="6" cy="2"/>
              </a:xfrm>
              <a:custGeom>
                <a:avLst/>
                <a:gdLst/>
                <a:ahLst/>
                <a:cxnLst>
                  <a:cxn ang="0">
                    <a:pos x="6" y="0"/>
                  </a:cxn>
                  <a:cxn ang="0">
                    <a:pos x="6" y="0"/>
                  </a:cxn>
                  <a:cxn ang="0">
                    <a:pos x="10" y="2"/>
                  </a:cxn>
                  <a:cxn ang="0">
                    <a:pos x="12" y="4"/>
                  </a:cxn>
                  <a:cxn ang="0">
                    <a:pos x="14" y="6"/>
                  </a:cxn>
                  <a:cxn ang="0">
                    <a:pos x="18" y="2"/>
                  </a:cxn>
                  <a:cxn ang="0">
                    <a:pos x="18" y="2"/>
                  </a:cxn>
                  <a:cxn ang="0">
                    <a:pos x="20" y="4"/>
                  </a:cxn>
                  <a:cxn ang="0">
                    <a:pos x="22" y="6"/>
                  </a:cxn>
                  <a:cxn ang="0">
                    <a:pos x="22" y="14"/>
                  </a:cxn>
                  <a:cxn ang="0">
                    <a:pos x="22" y="14"/>
                  </a:cxn>
                  <a:cxn ang="0">
                    <a:pos x="18" y="14"/>
                  </a:cxn>
                  <a:cxn ang="0">
                    <a:pos x="18" y="12"/>
                  </a:cxn>
                  <a:cxn ang="0">
                    <a:pos x="18" y="6"/>
                  </a:cxn>
                  <a:cxn ang="0">
                    <a:pos x="18" y="6"/>
                  </a:cxn>
                  <a:cxn ang="0">
                    <a:pos x="8" y="10"/>
                  </a:cxn>
                  <a:cxn ang="0">
                    <a:pos x="4" y="10"/>
                  </a:cxn>
                  <a:cxn ang="0">
                    <a:pos x="0" y="8"/>
                  </a:cxn>
                  <a:cxn ang="0">
                    <a:pos x="0" y="8"/>
                  </a:cxn>
                  <a:cxn ang="0">
                    <a:pos x="2" y="6"/>
                  </a:cxn>
                  <a:cxn ang="0">
                    <a:pos x="4" y="6"/>
                  </a:cxn>
                  <a:cxn ang="0">
                    <a:pos x="6" y="4"/>
                  </a:cxn>
                  <a:cxn ang="0">
                    <a:pos x="6" y="0"/>
                  </a:cxn>
                  <a:cxn ang="0">
                    <a:pos x="6" y="0"/>
                  </a:cxn>
                </a:cxnLst>
                <a:rect l="0" t="0" r="r" b="b"/>
                <a:pathLst>
                  <a:path w="22" h="14">
                    <a:moveTo>
                      <a:pt x="6" y="0"/>
                    </a:moveTo>
                    <a:lnTo>
                      <a:pt x="6" y="0"/>
                    </a:lnTo>
                    <a:lnTo>
                      <a:pt x="10" y="2"/>
                    </a:lnTo>
                    <a:lnTo>
                      <a:pt x="12" y="4"/>
                    </a:lnTo>
                    <a:lnTo>
                      <a:pt x="14" y="6"/>
                    </a:lnTo>
                    <a:lnTo>
                      <a:pt x="18" y="2"/>
                    </a:lnTo>
                    <a:lnTo>
                      <a:pt x="18" y="2"/>
                    </a:lnTo>
                    <a:lnTo>
                      <a:pt x="20" y="4"/>
                    </a:lnTo>
                    <a:lnTo>
                      <a:pt x="22" y="6"/>
                    </a:lnTo>
                    <a:lnTo>
                      <a:pt x="22" y="14"/>
                    </a:lnTo>
                    <a:lnTo>
                      <a:pt x="22" y="14"/>
                    </a:lnTo>
                    <a:lnTo>
                      <a:pt x="18" y="14"/>
                    </a:lnTo>
                    <a:lnTo>
                      <a:pt x="18" y="12"/>
                    </a:lnTo>
                    <a:lnTo>
                      <a:pt x="18" y="6"/>
                    </a:lnTo>
                    <a:lnTo>
                      <a:pt x="18" y="6"/>
                    </a:lnTo>
                    <a:lnTo>
                      <a:pt x="8" y="10"/>
                    </a:lnTo>
                    <a:lnTo>
                      <a:pt x="4" y="10"/>
                    </a:lnTo>
                    <a:lnTo>
                      <a:pt x="0" y="8"/>
                    </a:lnTo>
                    <a:lnTo>
                      <a:pt x="0" y="8"/>
                    </a:lnTo>
                    <a:lnTo>
                      <a:pt x="2" y="6"/>
                    </a:lnTo>
                    <a:lnTo>
                      <a:pt x="4" y="6"/>
                    </a:lnTo>
                    <a:lnTo>
                      <a:pt x="6"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1" name="Freeform 167"/>
              <p:cNvSpPr>
                <a:spLocks/>
              </p:cNvSpPr>
              <p:nvPr userDrawn="1"/>
            </p:nvSpPr>
            <p:spPr bwMode="auto">
              <a:xfrm>
                <a:off x="3741" y="1216"/>
                <a:ext cx="1" cy="1"/>
              </a:xfrm>
              <a:custGeom>
                <a:avLst/>
                <a:gdLst/>
                <a:ahLst/>
                <a:cxnLst>
                  <a:cxn ang="0">
                    <a:pos x="0" y="0"/>
                  </a:cxn>
                  <a:cxn ang="0">
                    <a:pos x="0" y="0"/>
                  </a:cxn>
                  <a:cxn ang="0">
                    <a:pos x="4" y="0"/>
                  </a:cxn>
                  <a:cxn ang="0">
                    <a:pos x="6" y="2"/>
                  </a:cxn>
                  <a:cxn ang="0">
                    <a:pos x="6" y="12"/>
                  </a:cxn>
                  <a:cxn ang="0">
                    <a:pos x="6" y="12"/>
                  </a:cxn>
                  <a:cxn ang="0">
                    <a:pos x="2" y="12"/>
                  </a:cxn>
                  <a:cxn ang="0">
                    <a:pos x="0" y="8"/>
                  </a:cxn>
                  <a:cxn ang="0">
                    <a:pos x="0" y="0"/>
                  </a:cxn>
                  <a:cxn ang="0">
                    <a:pos x="0" y="0"/>
                  </a:cxn>
                </a:cxnLst>
                <a:rect l="0" t="0" r="r" b="b"/>
                <a:pathLst>
                  <a:path w="6" h="12">
                    <a:moveTo>
                      <a:pt x="0" y="0"/>
                    </a:moveTo>
                    <a:lnTo>
                      <a:pt x="0" y="0"/>
                    </a:lnTo>
                    <a:lnTo>
                      <a:pt x="4" y="0"/>
                    </a:lnTo>
                    <a:lnTo>
                      <a:pt x="6" y="2"/>
                    </a:lnTo>
                    <a:lnTo>
                      <a:pt x="6" y="12"/>
                    </a:lnTo>
                    <a:lnTo>
                      <a:pt x="6" y="12"/>
                    </a:lnTo>
                    <a:lnTo>
                      <a:pt x="2"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2" name="Freeform 168"/>
              <p:cNvSpPr>
                <a:spLocks/>
              </p:cNvSpPr>
              <p:nvPr userDrawn="1"/>
            </p:nvSpPr>
            <p:spPr bwMode="auto">
              <a:xfrm>
                <a:off x="3251" y="1264"/>
                <a:ext cx="6" cy="4"/>
              </a:xfrm>
              <a:custGeom>
                <a:avLst/>
                <a:gdLst/>
                <a:ahLst/>
                <a:cxnLst>
                  <a:cxn ang="0">
                    <a:pos x="16" y="18"/>
                  </a:cxn>
                  <a:cxn ang="0">
                    <a:pos x="16" y="18"/>
                  </a:cxn>
                  <a:cxn ang="0">
                    <a:pos x="10" y="16"/>
                  </a:cxn>
                  <a:cxn ang="0">
                    <a:pos x="6" y="12"/>
                  </a:cxn>
                  <a:cxn ang="0">
                    <a:pos x="2" y="8"/>
                  </a:cxn>
                  <a:cxn ang="0">
                    <a:pos x="0" y="2"/>
                  </a:cxn>
                  <a:cxn ang="0">
                    <a:pos x="0" y="2"/>
                  </a:cxn>
                  <a:cxn ang="0">
                    <a:pos x="4" y="0"/>
                  </a:cxn>
                  <a:cxn ang="0">
                    <a:pos x="10" y="0"/>
                  </a:cxn>
                  <a:cxn ang="0">
                    <a:pos x="12" y="2"/>
                  </a:cxn>
                  <a:cxn ang="0">
                    <a:pos x="16" y="4"/>
                  </a:cxn>
                  <a:cxn ang="0">
                    <a:pos x="18" y="8"/>
                  </a:cxn>
                  <a:cxn ang="0">
                    <a:pos x="20" y="12"/>
                  </a:cxn>
                  <a:cxn ang="0">
                    <a:pos x="18" y="16"/>
                  </a:cxn>
                  <a:cxn ang="0">
                    <a:pos x="16" y="18"/>
                  </a:cxn>
                  <a:cxn ang="0">
                    <a:pos x="16" y="18"/>
                  </a:cxn>
                </a:cxnLst>
                <a:rect l="0" t="0" r="r" b="b"/>
                <a:pathLst>
                  <a:path w="20" h="18">
                    <a:moveTo>
                      <a:pt x="16" y="18"/>
                    </a:moveTo>
                    <a:lnTo>
                      <a:pt x="16" y="18"/>
                    </a:lnTo>
                    <a:lnTo>
                      <a:pt x="10" y="16"/>
                    </a:lnTo>
                    <a:lnTo>
                      <a:pt x="6" y="12"/>
                    </a:lnTo>
                    <a:lnTo>
                      <a:pt x="2" y="8"/>
                    </a:lnTo>
                    <a:lnTo>
                      <a:pt x="0" y="2"/>
                    </a:lnTo>
                    <a:lnTo>
                      <a:pt x="0" y="2"/>
                    </a:lnTo>
                    <a:lnTo>
                      <a:pt x="4" y="0"/>
                    </a:lnTo>
                    <a:lnTo>
                      <a:pt x="10" y="0"/>
                    </a:lnTo>
                    <a:lnTo>
                      <a:pt x="12" y="2"/>
                    </a:lnTo>
                    <a:lnTo>
                      <a:pt x="16" y="4"/>
                    </a:lnTo>
                    <a:lnTo>
                      <a:pt x="18" y="8"/>
                    </a:lnTo>
                    <a:lnTo>
                      <a:pt x="20" y="12"/>
                    </a:lnTo>
                    <a:lnTo>
                      <a:pt x="18" y="16"/>
                    </a:lnTo>
                    <a:lnTo>
                      <a:pt x="16" y="18"/>
                    </a:lnTo>
                    <a:lnTo>
                      <a:pt x="16" y="1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3" name="Freeform 169"/>
              <p:cNvSpPr>
                <a:spLocks/>
              </p:cNvSpPr>
              <p:nvPr userDrawn="1"/>
            </p:nvSpPr>
            <p:spPr bwMode="auto">
              <a:xfrm>
                <a:off x="3239" y="1267"/>
                <a:ext cx="4" cy="5"/>
              </a:xfrm>
              <a:custGeom>
                <a:avLst/>
                <a:gdLst/>
                <a:ahLst/>
                <a:cxnLst>
                  <a:cxn ang="0">
                    <a:pos x="10" y="0"/>
                  </a:cxn>
                  <a:cxn ang="0">
                    <a:pos x="10" y="0"/>
                  </a:cxn>
                  <a:cxn ang="0">
                    <a:pos x="10" y="8"/>
                  </a:cxn>
                  <a:cxn ang="0">
                    <a:pos x="8" y="12"/>
                  </a:cxn>
                  <a:cxn ang="0">
                    <a:pos x="4" y="20"/>
                  </a:cxn>
                  <a:cxn ang="0">
                    <a:pos x="4" y="20"/>
                  </a:cxn>
                  <a:cxn ang="0">
                    <a:pos x="2" y="18"/>
                  </a:cxn>
                  <a:cxn ang="0">
                    <a:pos x="0" y="16"/>
                  </a:cxn>
                  <a:cxn ang="0">
                    <a:pos x="0" y="8"/>
                  </a:cxn>
                  <a:cxn ang="0">
                    <a:pos x="4" y="2"/>
                  </a:cxn>
                  <a:cxn ang="0">
                    <a:pos x="6" y="2"/>
                  </a:cxn>
                  <a:cxn ang="0">
                    <a:pos x="10" y="0"/>
                  </a:cxn>
                  <a:cxn ang="0">
                    <a:pos x="10" y="0"/>
                  </a:cxn>
                </a:cxnLst>
                <a:rect l="0" t="0" r="r" b="b"/>
                <a:pathLst>
                  <a:path w="10" h="20">
                    <a:moveTo>
                      <a:pt x="10" y="0"/>
                    </a:moveTo>
                    <a:lnTo>
                      <a:pt x="10" y="0"/>
                    </a:lnTo>
                    <a:lnTo>
                      <a:pt x="10" y="8"/>
                    </a:lnTo>
                    <a:lnTo>
                      <a:pt x="8" y="12"/>
                    </a:lnTo>
                    <a:lnTo>
                      <a:pt x="4" y="20"/>
                    </a:lnTo>
                    <a:lnTo>
                      <a:pt x="4" y="20"/>
                    </a:lnTo>
                    <a:lnTo>
                      <a:pt x="2" y="18"/>
                    </a:lnTo>
                    <a:lnTo>
                      <a:pt x="0" y="16"/>
                    </a:lnTo>
                    <a:lnTo>
                      <a:pt x="0" y="8"/>
                    </a:lnTo>
                    <a:lnTo>
                      <a:pt x="4" y="2"/>
                    </a:lnTo>
                    <a:lnTo>
                      <a:pt x="6"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4" name="Freeform 170"/>
              <p:cNvSpPr>
                <a:spLocks/>
              </p:cNvSpPr>
              <p:nvPr userDrawn="1"/>
            </p:nvSpPr>
            <p:spPr bwMode="auto">
              <a:xfrm>
                <a:off x="3243" y="1275"/>
                <a:ext cx="3" cy="13"/>
              </a:xfrm>
              <a:custGeom>
                <a:avLst/>
                <a:gdLst/>
                <a:ahLst/>
                <a:cxnLst>
                  <a:cxn ang="0">
                    <a:pos x="0" y="0"/>
                  </a:cxn>
                  <a:cxn ang="0">
                    <a:pos x="0" y="0"/>
                  </a:cxn>
                  <a:cxn ang="0">
                    <a:pos x="2" y="2"/>
                  </a:cxn>
                  <a:cxn ang="0">
                    <a:pos x="6" y="4"/>
                  </a:cxn>
                  <a:cxn ang="0">
                    <a:pos x="10" y="6"/>
                  </a:cxn>
                  <a:cxn ang="0">
                    <a:pos x="12" y="12"/>
                  </a:cxn>
                  <a:cxn ang="0">
                    <a:pos x="12" y="12"/>
                  </a:cxn>
                  <a:cxn ang="0">
                    <a:pos x="6" y="12"/>
                  </a:cxn>
                  <a:cxn ang="0">
                    <a:pos x="4" y="16"/>
                  </a:cxn>
                  <a:cxn ang="0">
                    <a:pos x="4" y="22"/>
                  </a:cxn>
                  <a:cxn ang="0">
                    <a:pos x="6" y="28"/>
                  </a:cxn>
                  <a:cxn ang="0">
                    <a:pos x="10" y="42"/>
                  </a:cxn>
                  <a:cxn ang="0">
                    <a:pos x="14" y="52"/>
                  </a:cxn>
                  <a:cxn ang="0">
                    <a:pos x="14" y="52"/>
                  </a:cxn>
                  <a:cxn ang="0">
                    <a:pos x="6" y="42"/>
                  </a:cxn>
                  <a:cxn ang="0">
                    <a:pos x="2" y="30"/>
                  </a:cxn>
                  <a:cxn ang="0">
                    <a:pos x="0" y="16"/>
                  </a:cxn>
                  <a:cxn ang="0">
                    <a:pos x="0" y="0"/>
                  </a:cxn>
                  <a:cxn ang="0">
                    <a:pos x="0" y="0"/>
                  </a:cxn>
                </a:cxnLst>
                <a:rect l="0" t="0" r="r" b="b"/>
                <a:pathLst>
                  <a:path w="14" h="52">
                    <a:moveTo>
                      <a:pt x="0" y="0"/>
                    </a:moveTo>
                    <a:lnTo>
                      <a:pt x="0" y="0"/>
                    </a:lnTo>
                    <a:lnTo>
                      <a:pt x="2" y="2"/>
                    </a:lnTo>
                    <a:lnTo>
                      <a:pt x="6" y="4"/>
                    </a:lnTo>
                    <a:lnTo>
                      <a:pt x="10" y="6"/>
                    </a:lnTo>
                    <a:lnTo>
                      <a:pt x="12" y="12"/>
                    </a:lnTo>
                    <a:lnTo>
                      <a:pt x="12" y="12"/>
                    </a:lnTo>
                    <a:lnTo>
                      <a:pt x="6" y="12"/>
                    </a:lnTo>
                    <a:lnTo>
                      <a:pt x="4" y="16"/>
                    </a:lnTo>
                    <a:lnTo>
                      <a:pt x="4" y="22"/>
                    </a:lnTo>
                    <a:lnTo>
                      <a:pt x="6" y="28"/>
                    </a:lnTo>
                    <a:lnTo>
                      <a:pt x="10" y="42"/>
                    </a:lnTo>
                    <a:lnTo>
                      <a:pt x="14" y="52"/>
                    </a:lnTo>
                    <a:lnTo>
                      <a:pt x="14" y="52"/>
                    </a:lnTo>
                    <a:lnTo>
                      <a:pt x="6" y="42"/>
                    </a:lnTo>
                    <a:lnTo>
                      <a:pt x="2" y="30"/>
                    </a:lnTo>
                    <a:lnTo>
                      <a:pt x="0" y="1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5" name="Freeform 171"/>
              <p:cNvSpPr>
                <a:spLocks/>
              </p:cNvSpPr>
              <p:nvPr userDrawn="1"/>
            </p:nvSpPr>
            <p:spPr bwMode="auto">
              <a:xfrm>
                <a:off x="4113" y="1356"/>
                <a:ext cx="9" cy="9"/>
              </a:xfrm>
              <a:custGeom>
                <a:avLst/>
                <a:gdLst/>
                <a:ahLst/>
                <a:cxnLst>
                  <a:cxn ang="0">
                    <a:pos x="34" y="0"/>
                  </a:cxn>
                  <a:cxn ang="0">
                    <a:pos x="34" y="0"/>
                  </a:cxn>
                  <a:cxn ang="0">
                    <a:pos x="34" y="6"/>
                  </a:cxn>
                  <a:cxn ang="0">
                    <a:pos x="32" y="10"/>
                  </a:cxn>
                  <a:cxn ang="0">
                    <a:pos x="28" y="20"/>
                  </a:cxn>
                  <a:cxn ang="0">
                    <a:pos x="22" y="28"/>
                  </a:cxn>
                  <a:cxn ang="0">
                    <a:pos x="14" y="36"/>
                  </a:cxn>
                  <a:cxn ang="0">
                    <a:pos x="14" y="36"/>
                  </a:cxn>
                  <a:cxn ang="0">
                    <a:pos x="6" y="34"/>
                  </a:cxn>
                  <a:cxn ang="0">
                    <a:pos x="0" y="32"/>
                  </a:cxn>
                  <a:cxn ang="0">
                    <a:pos x="0" y="32"/>
                  </a:cxn>
                  <a:cxn ang="0">
                    <a:pos x="0" y="20"/>
                  </a:cxn>
                  <a:cxn ang="0">
                    <a:pos x="0" y="20"/>
                  </a:cxn>
                  <a:cxn ang="0">
                    <a:pos x="12" y="20"/>
                  </a:cxn>
                  <a:cxn ang="0">
                    <a:pos x="12" y="20"/>
                  </a:cxn>
                  <a:cxn ang="0">
                    <a:pos x="14" y="10"/>
                  </a:cxn>
                  <a:cxn ang="0">
                    <a:pos x="18" y="4"/>
                  </a:cxn>
                  <a:cxn ang="0">
                    <a:pos x="24" y="2"/>
                  </a:cxn>
                  <a:cxn ang="0">
                    <a:pos x="34" y="0"/>
                  </a:cxn>
                  <a:cxn ang="0">
                    <a:pos x="34" y="0"/>
                  </a:cxn>
                </a:cxnLst>
                <a:rect l="0" t="0" r="r" b="b"/>
                <a:pathLst>
                  <a:path w="34" h="36">
                    <a:moveTo>
                      <a:pt x="34" y="0"/>
                    </a:moveTo>
                    <a:lnTo>
                      <a:pt x="34" y="0"/>
                    </a:lnTo>
                    <a:lnTo>
                      <a:pt x="34" y="6"/>
                    </a:lnTo>
                    <a:lnTo>
                      <a:pt x="32" y="10"/>
                    </a:lnTo>
                    <a:lnTo>
                      <a:pt x="28" y="20"/>
                    </a:lnTo>
                    <a:lnTo>
                      <a:pt x="22" y="28"/>
                    </a:lnTo>
                    <a:lnTo>
                      <a:pt x="14" y="36"/>
                    </a:lnTo>
                    <a:lnTo>
                      <a:pt x="14" y="36"/>
                    </a:lnTo>
                    <a:lnTo>
                      <a:pt x="6" y="34"/>
                    </a:lnTo>
                    <a:lnTo>
                      <a:pt x="0" y="32"/>
                    </a:lnTo>
                    <a:lnTo>
                      <a:pt x="0" y="32"/>
                    </a:lnTo>
                    <a:lnTo>
                      <a:pt x="0" y="20"/>
                    </a:lnTo>
                    <a:lnTo>
                      <a:pt x="0" y="20"/>
                    </a:lnTo>
                    <a:lnTo>
                      <a:pt x="12" y="20"/>
                    </a:lnTo>
                    <a:lnTo>
                      <a:pt x="12" y="20"/>
                    </a:lnTo>
                    <a:lnTo>
                      <a:pt x="14" y="10"/>
                    </a:lnTo>
                    <a:lnTo>
                      <a:pt x="18" y="4"/>
                    </a:lnTo>
                    <a:lnTo>
                      <a:pt x="24"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6" name="Freeform 172"/>
              <p:cNvSpPr>
                <a:spLocks/>
              </p:cNvSpPr>
              <p:nvPr userDrawn="1"/>
            </p:nvSpPr>
            <p:spPr bwMode="auto">
              <a:xfrm>
                <a:off x="3466" y="1405"/>
                <a:ext cx="2" cy="2"/>
              </a:xfrm>
              <a:custGeom>
                <a:avLst/>
                <a:gdLst/>
                <a:ahLst/>
                <a:cxnLst>
                  <a:cxn ang="0">
                    <a:pos x="0" y="0"/>
                  </a:cxn>
                  <a:cxn ang="0">
                    <a:pos x="0" y="0"/>
                  </a:cxn>
                  <a:cxn ang="0">
                    <a:pos x="4" y="0"/>
                  </a:cxn>
                  <a:cxn ang="0">
                    <a:pos x="6" y="2"/>
                  </a:cxn>
                  <a:cxn ang="0">
                    <a:pos x="8" y="2"/>
                  </a:cxn>
                  <a:cxn ang="0">
                    <a:pos x="10" y="2"/>
                  </a:cxn>
                  <a:cxn ang="0">
                    <a:pos x="10" y="2"/>
                  </a:cxn>
                  <a:cxn ang="0">
                    <a:pos x="8" y="6"/>
                  </a:cxn>
                  <a:cxn ang="0">
                    <a:pos x="4" y="6"/>
                  </a:cxn>
                  <a:cxn ang="0">
                    <a:pos x="2" y="6"/>
                  </a:cxn>
                  <a:cxn ang="0">
                    <a:pos x="0" y="0"/>
                  </a:cxn>
                  <a:cxn ang="0">
                    <a:pos x="0" y="0"/>
                  </a:cxn>
                </a:cxnLst>
                <a:rect l="0" t="0" r="r" b="b"/>
                <a:pathLst>
                  <a:path w="10" h="6">
                    <a:moveTo>
                      <a:pt x="0" y="0"/>
                    </a:moveTo>
                    <a:lnTo>
                      <a:pt x="0" y="0"/>
                    </a:lnTo>
                    <a:lnTo>
                      <a:pt x="4" y="0"/>
                    </a:lnTo>
                    <a:lnTo>
                      <a:pt x="6" y="2"/>
                    </a:lnTo>
                    <a:lnTo>
                      <a:pt x="8" y="2"/>
                    </a:lnTo>
                    <a:lnTo>
                      <a:pt x="10" y="2"/>
                    </a:lnTo>
                    <a:lnTo>
                      <a:pt x="10" y="2"/>
                    </a:lnTo>
                    <a:lnTo>
                      <a:pt x="8" y="6"/>
                    </a:lnTo>
                    <a:lnTo>
                      <a:pt x="4" y="6"/>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7" name="Freeform 173"/>
              <p:cNvSpPr>
                <a:spLocks noEditPoints="1"/>
              </p:cNvSpPr>
              <p:nvPr userDrawn="1"/>
            </p:nvSpPr>
            <p:spPr bwMode="auto">
              <a:xfrm>
                <a:off x="3711" y="168"/>
                <a:ext cx="976" cy="1592"/>
              </a:xfrm>
              <a:custGeom>
                <a:avLst/>
                <a:gdLst/>
                <a:ahLst/>
                <a:cxnLst>
                  <a:cxn ang="0">
                    <a:pos x="1474" y="5592"/>
                  </a:cxn>
                  <a:cxn ang="0">
                    <a:pos x="1544" y="4890"/>
                  </a:cxn>
                  <a:cxn ang="0">
                    <a:pos x="1608" y="4554"/>
                  </a:cxn>
                  <a:cxn ang="0">
                    <a:pos x="1352" y="4486"/>
                  </a:cxn>
                  <a:cxn ang="0">
                    <a:pos x="566" y="4474"/>
                  </a:cxn>
                  <a:cxn ang="0">
                    <a:pos x="208" y="4160"/>
                  </a:cxn>
                  <a:cxn ang="0">
                    <a:pos x="94" y="3948"/>
                  </a:cxn>
                  <a:cxn ang="0">
                    <a:pos x="40" y="3786"/>
                  </a:cxn>
                  <a:cxn ang="0">
                    <a:pos x="196" y="3120"/>
                  </a:cxn>
                  <a:cxn ang="0">
                    <a:pos x="834" y="2364"/>
                  </a:cxn>
                  <a:cxn ang="0">
                    <a:pos x="1252" y="2310"/>
                  </a:cxn>
                  <a:cxn ang="0">
                    <a:pos x="1620" y="2284"/>
                  </a:cxn>
                  <a:cxn ang="0">
                    <a:pos x="1840" y="2562"/>
                  </a:cxn>
                  <a:cxn ang="0">
                    <a:pos x="2328" y="2548"/>
                  </a:cxn>
                  <a:cxn ang="0">
                    <a:pos x="2648" y="2486"/>
                  </a:cxn>
                  <a:cxn ang="0">
                    <a:pos x="2394" y="2208"/>
                  </a:cxn>
                  <a:cxn ang="0">
                    <a:pos x="2212" y="2084"/>
                  </a:cxn>
                  <a:cxn ang="0">
                    <a:pos x="2080" y="1990"/>
                  </a:cxn>
                  <a:cxn ang="0">
                    <a:pos x="2110" y="2114"/>
                  </a:cxn>
                  <a:cxn ang="0">
                    <a:pos x="2102" y="2178"/>
                  </a:cxn>
                  <a:cxn ang="0">
                    <a:pos x="1980" y="2090"/>
                  </a:cxn>
                  <a:cxn ang="0">
                    <a:pos x="1660" y="1772"/>
                  </a:cxn>
                  <a:cxn ang="0">
                    <a:pos x="1716" y="1946"/>
                  </a:cxn>
                  <a:cxn ang="0">
                    <a:pos x="1788" y="2232"/>
                  </a:cxn>
                  <a:cxn ang="0">
                    <a:pos x="1750" y="2062"/>
                  </a:cxn>
                  <a:cxn ang="0">
                    <a:pos x="1370" y="1888"/>
                  </a:cxn>
                  <a:cxn ang="0">
                    <a:pos x="1100" y="2118"/>
                  </a:cxn>
                  <a:cxn ang="0">
                    <a:pos x="812" y="2300"/>
                  </a:cxn>
                  <a:cxn ang="0">
                    <a:pos x="744" y="1918"/>
                  </a:cxn>
                  <a:cxn ang="0">
                    <a:pos x="1068" y="1762"/>
                  </a:cxn>
                  <a:cxn ang="0">
                    <a:pos x="934" y="1586"/>
                  </a:cxn>
                  <a:cxn ang="0">
                    <a:pos x="1208" y="1412"/>
                  </a:cxn>
                  <a:cxn ang="0">
                    <a:pos x="1282" y="1194"/>
                  </a:cxn>
                  <a:cxn ang="0">
                    <a:pos x="1374" y="1258"/>
                  </a:cxn>
                  <a:cxn ang="0">
                    <a:pos x="1598" y="1182"/>
                  </a:cxn>
                  <a:cxn ang="0">
                    <a:pos x="1580" y="956"/>
                  </a:cxn>
                  <a:cxn ang="0">
                    <a:pos x="1456" y="924"/>
                  </a:cxn>
                  <a:cxn ang="0">
                    <a:pos x="1360" y="888"/>
                  </a:cxn>
                  <a:cxn ang="0">
                    <a:pos x="1398" y="1180"/>
                  </a:cxn>
                  <a:cxn ang="0">
                    <a:pos x="1182" y="1026"/>
                  </a:cxn>
                  <a:cxn ang="0">
                    <a:pos x="1136" y="894"/>
                  </a:cxn>
                  <a:cxn ang="0">
                    <a:pos x="1194" y="746"/>
                  </a:cxn>
                  <a:cxn ang="0">
                    <a:pos x="1156" y="628"/>
                  </a:cxn>
                  <a:cxn ang="0">
                    <a:pos x="1190" y="562"/>
                  </a:cxn>
                  <a:cxn ang="0">
                    <a:pos x="1274" y="556"/>
                  </a:cxn>
                  <a:cxn ang="0">
                    <a:pos x="1516" y="692"/>
                  </a:cxn>
                  <a:cxn ang="0">
                    <a:pos x="1520" y="532"/>
                  </a:cxn>
                  <a:cxn ang="0">
                    <a:pos x="1688" y="512"/>
                  </a:cxn>
                  <a:cxn ang="0">
                    <a:pos x="1404" y="374"/>
                  </a:cxn>
                  <a:cxn ang="0">
                    <a:pos x="1348" y="244"/>
                  </a:cxn>
                  <a:cxn ang="0">
                    <a:pos x="1182" y="78"/>
                  </a:cxn>
                  <a:cxn ang="0">
                    <a:pos x="2138" y="372"/>
                  </a:cxn>
                  <a:cxn ang="0">
                    <a:pos x="3550" y="2310"/>
                  </a:cxn>
                  <a:cxn ang="0">
                    <a:pos x="3352" y="2450"/>
                  </a:cxn>
                  <a:cxn ang="0">
                    <a:pos x="3298" y="2584"/>
                  </a:cxn>
                  <a:cxn ang="0">
                    <a:pos x="3518" y="2594"/>
                  </a:cxn>
                  <a:cxn ang="0">
                    <a:pos x="3346" y="3440"/>
                  </a:cxn>
                  <a:cxn ang="0">
                    <a:pos x="3046" y="3068"/>
                  </a:cxn>
                  <a:cxn ang="0">
                    <a:pos x="2674" y="2642"/>
                  </a:cxn>
                  <a:cxn ang="0">
                    <a:pos x="3124" y="3446"/>
                  </a:cxn>
                  <a:cxn ang="0">
                    <a:pos x="3418" y="3540"/>
                  </a:cxn>
                  <a:cxn ang="0">
                    <a:pos x="2910" y="4860"/>
                  </a:cxn>
                  <a:cxn ang="0">
                    <a:pos x="2208" y="5694"/>
                  </a:cxn>
                </a:cxnLst>
                <a:rect l="0" t="0" r="r" b="b"/>
                <a:pathLst>
                  <a:path w="3692" h="6070">
                    <a:moveTo>
                      <a:pt x="1374" y="6070"/>
                    </a:moveTo>
                    <a:lnTo>
                      <a:pt x="1374" y="6070"/>
                    </a:lnTo>
                    <a:lnTo>
                      <a:pt x="1374" y="6068"/>
                    </a:lnTo>
                    <a:lnTo>
                      <a:pt x="1374" y="6066"/>
                    </a:lnTo>
                    <a:lnTo>
                      <a:pt x="1370" y="6066"/>
                    </a:lnTo>
                    <a:lnTo>
                      <a:pt x="1366" y="6066"/>
                    </a:lnTo>
                    <a:lnTo>
                      <a:pt x="1368" y="6062"/>
                    </a:lnTo>
                    <a:lnTo>
                      <a:pt x="1368" y="6062"/>
                    </a:lnTo>
                    <a:lnTo>
                      <a:pt x="1364" y="6062"/>
                    </a:lnTo>
                    <a:lnTo>
                      <a:pt x="1362" y="6064"/>
                    </a:lnTo>
                    <a:lnTo>
                      <a:pt x="1360" y="6064"/>
                    </a:lnTo>
                    <a:lnTo>
                      <a:pt x="1356" y="6064"/>
                    </a:lnTo>
                    <a:lnTo>
                      <a:pt x="1356" y="6064"/>
                    </a:lnTo>
                    <a:lnTo>
                      <a:pt x="1358" y="6064"/>
                    </a:lnTo>
                    <a:lnTo>
                      <a:pt x="1366" y="6060"/>
                    </a:lnTo>
                    <a:lnTo>
                      <a:pt x="1372" y="6052"/>
                    </a:lnTo>
                    <a:lnTo>
                      <a:pt x="1374" y="6050"/>
                    </a:lnTo>
                    <a:lnTo>
                      <a:pt x="1372" y="6046"/>
                    </a:lnTo>
                    <a:lnTo>
                      <a:pt x="1372" y="6046"/>
                    </a:lnTo>
                    <a:lnTo>
                      <a:pt x="1388" y="6042"/>
                    </a:lnTo>
                    <a:lnTo>
                      <a:pt x="1402" y="6034"/>
                    </a:lnTo>
                    <a:lnTo>
                      <a:pt x="1412" y="6024"/>
                    </a:lnTo>
                    <a:lnTo>
                      <a:pt x="1420" y="6014"/>
                    </a:lnTo>
                    <a:lnTo>
                      <a:pt x="1428" y="6000"/>
                    </a:lnTo>
                    <a:lnTo>
                      <a:pt x="1434" y="5986"/>
                    </a:lnTo>
                    <a:lnTo>
                      <a:pt x="1442" y="5956"/>
                    </a:lnTo>
                    <a:lnTo>
                      <a:pt x="1442" y="5956"/>
                    </a:lnTo>
                    <a:lnTo>
                      <a:pt x="1436" y="5952"/>
                    </a:lnTo>
                    <a:lnTo>
                      <a:pt x="1430" y="5946"/>
                    </a:lnTo>
                    <a:lnTo>
                      <a:pt x="1428" y="5940"/>
                    </a:lnTo>
                    <a:lnTo>
                      <a:pt x="1426" y="5934"/>
                    </a:lnTo>
                    <a:lnTo>
                      <a:pt x="1426" y="5926"/>
                    </a:lnTo>
                    <a:lnTo>
                      <a:pt x="1428" y="5918"/>
                    </a:lnTo>
                    <a:lnTo>
                      <a:pt x="1432" y="5912"/>
                    </a:lnTo>
                    <a:lnTo>
                      <a:pt x="1438" y="5908"/>
                    </a:lnTo>
                    <a:lnTo>
                      <a:pt x="1438" y="5908"/>
                    </a:lnTo>
                    <a:lnTo>
                      <a:pt x="1438" y="5902"/>
                    </a:lnTo>
                    <a:lnTo>
                      <a:pt x="1438" y="5896"/>
                    </a:lnTo>
                    <a:lnTo>
                      <a:pt x="1444" y="5884"/>
                    </a:lnTo>
                    <a:lnTo>
                      <a:pt x="1462" y="5862"/>
                    </a:lnTo>
                    <a:lnTo>
                      <a:pt x="1462" y="5862"/>
                    </a:lnTo>
                    <a:lnTo>
                      <a:pt x="1462" y="5846"/>
                    </a:lnTo>
                    <a:lnTo>
                      <a:pt x="1466" y="5834"/>
                    </a:lnTo>
                    <a:lnTo>
                      <a:pt x="1466" y="5834"/>
                    </a:lnTo>
                    <a:lnTo>
                      <a:pt x="1470" y="5832"/>
                    </a:lnTo>
                    <a:lnTo>
                      <a:pt x="1472" y="5830"/>
                    </a:lnTo>
                    <a:lnTo>
                      <a:pt x="1476" y="5822"/>
                    </a:lnTo>
                    <a:lnTo>
                      <a:pt x="1478" y="5812"/>
                    </a:lnTo>
                    <a:lnTo>
                      <a:pt x="1484" y="5802"/>
                    </a:lnTo>
                    <a:lnTo>
                      <a:pt x="1484" y="5802"/>
                    </a:lnTo>
                    <a:lnTo>
                      <a:pt x="1490" y="5796"/>
                    </a:lnTo>
                    <a:lnTo>
                      <a:pt x="1494" y="5794"/>
                    </a:lnTo>
                    <a:lnTo>
                      <a:pt x="1498" y="5790"/>
                    </a:lnTo>
                    <a:lnTo>
                      <a:pt x="1500" y="5786"/>
                    </a:lnTo>
                    <a:lnTo>
                      <a:pt x="1500" y="5786"/>
                    </a:lnTo>
                    <a:lnTo>
                      <a:pt x="1500" y="5780"/>
                    </a:lnTo>
                    <a:lnTo>
                      <a:pt x="1496" y="5770"/>
                    </a:lnTo>
                    <a:lnTo>
                      <a:pt x="1494" y="5762"/>
                    </a:lnTo>
                    <a:lnTo>
                      <a:pt x="1492" y="5754"/>
                    </a:lnTo>
                    <a:lnTo>
                      <a:pt x="1492" y="5754"/>
                    </a:lnTo>
                    <a:lnTo>
                      <a:pt x="1490" y="5744"/>
                    </a:lnTo>
                    <a:lnTo>
                      <a:pt x="1484" y="5734"/>
                    </a:lnTo>
                    <a:lnTo>
                      <a:pt x="1482" y="5728"/>
                    </a:lnTo>
                    <a:lnTo>
                      <a:pt x="1482" y="5724"/>
                    </a:lnTo>
                    <a:lnTo>
                      <a:pt x="1484" y="5718"/>
                    </a:lnTo>
                    <a:lnTo>
                      <a:pt x="1486" y="5712"/>
                    </a:lnTo>
                    <a:lnTo>
                      <a:pt x="1486" y="5712"/>
                    </a:lnTo>
                    <a:lnTo>
                      <a:pt x="1482" y="5704"/>
                    </a:lnTo>
                    <a:lnTo>
                      <a:pt x="1480" y="5696"/>
                    </a:lnTo>
                    <a:lnTo>
                      <a:pt x="1478" y="5686"/>
                    </a:lnTo>
                    <a:lnTo>
                      <a:pt x="1478" y="5678"/>
                    </a:lnTo>
                    <a:lnTo>
                      <a:pt x="1478" y="5678"/>
                    </a:lnTo>
                    <a:lnTo>
                      <a:pt x="1470" y="5668"/>
                    </a:lnTo>
                    <a:lnTo>
                      <a:pt x="1464" y="5658"/>
                    </a:lnTo>
                    <a:lnTo>
                      <a:pt x="1460" y="5646"/>
                    </a:lnTo>
                    <a:lnTo>
                      <a:pt x="1456" y="5634"/>
                    </a:lnTo>
                    <a:lnTo>
                      <a:pt x="1456" y="5634"/>
                    </a:lnTo>
                    <a:lnTo>
                      <a:pt x="1464" y="5612"/>
                    </a:lnTo>
                    <a:lnTo>
                      <a:pt x="1474" y="5592"/>
                    </a:lnTo>
                    <a:lnTo>
                      <a:pt x="1484" y="5572"/>
                    </a:lnTo>
                    <a:lnTo>
                      <a:pt x="1492" y="5548"/>
                    </a:lnTo>
                    <a:lnTo>
                      <a:pt x="1492" y="5548"/>
                    </a:lnTo>
                    <a:lnTo>
                      <a:pt x="1500" y="5546"/>
                    </a:lnTo>
                    <a:lnTo>
                      <a:pt x="1508" y="5540"/>
                    </a:lnTo>
                    <a:lnTo>
                      <a:pt x="1508" y="5540"/>
                    </a:lnTo>
                    <a:lnTo>
                      <a:pt x="1512" y="5530"/>
                    </a:lnTo>
                    <a:lnTo>
                      <a:pt x="1518" y="5520"/>
                    </a:lnTo>
                    <a:lnTo>
                      <a:pt x="1532" y="5504"/>
                    </a:lnTo>
                    <a:lnTo>
                      <a:pt x="1546" y="5486"/>
                    </a:lnTo>
                    <a:lnTo>
                      <a:pt x="1552" y="5476"/>
                    </a:lnTo>
                    <a:lnTo>
                      <a:pt x="1556" y="5464"/>
                    </a:lnTo>
                    <a:lnTo>
                      <a:pt x="1556" y="5464"/>
                    </a:lnTo>
                    <a:lnTo>
                      <a:pt x="1576" y="5440"/>
                    </a:lnTo>
                    <a:lnTo>
                      <a:pt x="1588" y="5430"/>
                    </a:lnTo>
                    <a:lnTo>
                      <a:pt x="1596" y="5426"/>
                    </a:lnTo>
                    <a:lnTo>
                      <a:pt x="1604" y="5422"/>
                    </a:lnTo>
                    <a:lnTo>
                      <a:pt x="1604" y="5422"/>
                    </a:lnTo>
                    <a:lnTo>
                      <a:pt x="1604" y="5418"/>
                    </a:lnTo>
                    <a:lnTo>
                      <a:pt x="1604" y="5416"/>
                    </a:lnTo>
                    <a:lnTo>
                      <a:pt x="1606" y="5414"/>
                    </a:lnTo>
                    <a:lnTo>
                      <a:pt x="1606" y="5412"/>
                    </a:lnTo>
                    <a:lnTo>
                      <a:pt x="1606" y="5412"/>
                    </a:lnTo>
                    <a:lnTo>
                      <a:pt x="1650" y="5388"/>
                    </a:lnTo>
                    <a:lnTo>
                      <a:pt x="1650" y="5388"/>
                    </a:lnTo>
                    <a:lnTo>
                      <a:pt x="1654" y="5378"/>
                    </a:lnTo>
                    <a:lnTo>
                      <a:pt x="1660" y="5366"/>
                    </a:lnTo>
                    <a:lnTo>
                      <a:pt x="1674" y="5344"/>
                    </a:lnTo>
                    <a:lnTo>
                      <a:pt x="1678" y="5334"/>
                    </a:lnTo>
                    <a:lnTo>
                      <a:pt x="1680" y="5322"/>
                    </a:lnTo>
                    <a:lnTo>
                      <a:pt x="1680" y="5312"/>
                    </a:lnTo>
                    <a:lnTo>
                      <a:pt x="1678" y="5308"/>
                    </a:lnTo>
                    <a:lnTo>
                      <a:pt x="1674" y="5302"/>
                    </a:lnTo>
                    <a:lnTo>
                      <a:pt x="1674" y="5302"/>
                    </a:lnTo>
                    <a:lnTo>
                      <a:pt x="1672" y="5280"/>
                    </a:lnTo>
                    <a:lnTo>
                      <a:pt x="1668" y="5254"/>
                    </a:lnTo>
                    <a:lnTo>
                      <a:pt x="1668" y="5240"/>
                    </a:lnTo>
                    <a:lnTo>
                      <a:pt x="1672" y="5230"/>
                    </a:lnTo>
                    <a:lnTo>
                      <a:pt x="1674" y="5224"/>
                    </a:lnTo>
                    <a:lnTo>
                      <a:pt x="1678" y="5222"/>
                    </a:lnTo>
                    <a:lnTo>
                      <a:pt x="1684" y="5218"/>
                    </a:lnTo>
                    <a:lnTo>
                      <a:pt x="1690" y="5216"/>
                    </a:lnTo>
                    <a:lnTo>
                      <a:pt x="1690" y="5216"/>
                    </a:lnTo>
                    <a:lnTo>
                      <a:pt x="1690" y="5200"/>
                    </a:lnTo>
                    <a:lnTo>
                      <a:pt x="1690" y="5182"/>
                    </a:lnTo>
                    <a:lnTo>
                      <a:pt x="1688" y="5166"/>
                    </a:lnTo>
                    <a:lnTo>
                      <a:pt x="1684" y="5150"/>
                    </a:lnTo>
                    <a:lnTo>
                      <a:pt x="1676" y="5120"/>
                    </a:lnTo>
                    <a:lnTo>
                      <a:pt x="1666" y="5088"/>
                    </a:lnTo>
                    <a:lnTo>
                      <a:pt x="1666" y="5088"/>
                    </a:lnTo>
                    <a:lnTo>
                      <a:pt x="1676" y="5086"/>
                    </a:lnTo>
                    <a:lnTo>
                      <a:pt x="1684" y="5084"/>
                    </a:lnTo>
                    <a:lnTo>
                      <a:pt x="1684" y="5084"/>
                    </a:lnTo>
                    <a:lnTo>
                      <a:pt x="1678" y="5082"/>
                    </a:lnTo>
                    <a:lnTo>
                      <a:pt x="1672" y="5078"/>
                    </a:lnTo>
                    <a:lnTo>
                      <a:pt x="1662" y="5072"/>
                    </a:lnTo>
                    <a:lnTo>
                      <a:pt x="1662" y="5072"/>
                    </a:lnTo>
                    <a:lnTo>
                      <a:pt x="1664" y="5056"/>
                    </a:lnTo>
                    <a:lnTo>
                      <a:pt x="1662" y="5040"/>
                    </a:lnTo>
                    <a:lnTo>
                      <a:pt x="1662" y="5034"/>
                    </a:lnTo>
                    <a:lnTo>
                      <a:pt x="1660" y="5028"/>
                    </a:lnTo>
                    <a:lnTo>
                      <a:pt x="1656" y="5024"/>
                    </a:lnTo>
                    <a:lnTo>
                      <a:pt x="1650" y="5022"/>
                    </a:lnTo>
                    <a:lnTo>
                      <a:pt x="1650" y="5022"/>
                    </a:lnTo>
                    <a:lnTo>
                      <a:pt x="1650" y="5014"/>
                    </a:lnTo>
                    <a:lnTo>
                      <a:pt x="1648" y="5006"/>
                    </a:lnTo>
                    <a:lnTo>
                      <a:pt x="1644" y="4998"/>
                    </a:lnTo>
                    <a:lnTo>
                      <a:pt x="1638" y="4992"/>
                    </a:lnTo>
                    <a:lnTo>
                      <a:pt x="1626" y="4982"/>
                    </a:lnTo>
                    <a:lnTo>
                      <a:pt x="1612" y="4972"/>
                    </a:lnTo>
                    <a:lnTo>
                      <a:pt x="1612" y="4972"/>
                    </a:lnTo>
                    <a:lnTo>
                      <a:pt x="1612" y="4962"/>
                    </a:lnTo>
                    <a:lnTo>
                      <a:pt x="1612" y="4962"/>
                    </a:lnTo>
                    <a:lnTo>
                      <a:pt x="1596" y="4948"/>
                    </a:lnTo>
                    <a:lnTo>
                      <a:pt x="1580" y="4932"/>
                    </a:lnTo>
                    <a:lnTo>
                      <a:pt x="1564" y="4914"/>
                    </a:lnTo>
                    <a:lnTo>
                      <a:pt x="1546" y="4900"/>
                    </a:lnTo>
                    <a:lnTo>
                      <a:pt x="1546" y="4900"/>
                    </a:lnTo>
                    <a:lnTo>
                      <a:pt x="1544" y="4890"/>
                    </a:lnTo>
                    <a:lnTo>
                      <a:pt x="1540" y="4880"/>
                    </a:lnTo>
                    <a:lnTo>
                      <a:pt x="1534" y="4872"/>
                    </a:lnTo>
                    <a:lnTo>
                      <a:pt x="1526" y="4866"/>
                    </a:lnTo>
                    <a:lnTo>
                      <a:pt x="1526" y="4866"/>
                    </a:lnTo>
                    <a:lnTo>
                      <a:pt x="1524" y="4846"/>
                    </a:lnTo>
                    <a:lnTo>
                      <a:pt x="1520" y="4830"/>
                    </a:lnTo>
                    <a:lnTo>
                      <a:pt x="1508" y="4800"/>
                    </a:lnTo>
                    <a:lnTo>
                      <a:pt x="1508" y="4800"/>
                    </a:lnTo>
                    <a:lnTo>
                      <a:pt x="1512" y="4802"/>
                    </a:lnTo>
                    <a:lnTo>
                      <a:pt x="1516" y="4804"/>
                    </a:lnTo>
                    <a:lnTo>
                      <a:pt x="1518" y="4804"/>
                    </a:lnTo>
                    <a:lnTo>
                      <a:pt x="1520" y="4808"/>
                    </a:lnTo>
                    <a:lnTo>
                      <a:pt x="1520" y="4808"/>
                    </a:lnTo>
                    <a:lnTo>
                      <a:pt x="1528" y="4802"/>
                    </a:lnTo>
                    <a:lnTo>
                      <a:pt x="1534" y="4796"/>
                    </a:lnTo>
                    <a:lnTo>
                      <a:pt x="1540" y="4788"/>
                    </a:lnTo>
                    <a:lnTo>
                      <a:pt x="1544" y="4778"/>
                    </a:lnTo>
                    <a:lnTo>
                      <a:pt x="1550" y="4760"/>
                    </a:lnTo>
                    <a:lnTo>
                      <a:pt x="1556" y="4740"/>
                    </a:lnTo>
                    <a:lnTo>
                      <a:pt x="1556" y="4740"/>
                    </a:lnTo>
                    <a:lnTo>
                      <a:pt x="1558" y="4742"/>
                    </a:lnTo>
                    <a:lnTo>
                      <a:pt x="1556" y="4744"/>
                    </a:lnTo>
                    <a:lnTo>
                      <a:pt x="1552" y="4748"/>
                    </a:lnTo>
                    <a:lnTo>
                      <a:pt x="1552" y="4750"/>
                    </a:lnTo>
                    <a:lnTo>
                      <a:pt x="1552" y="4750"/>
                    </a:lnTo>
                    <a:lnTo>
                      <a:pt x="1556" y="4752"/>
                    </a:lnTo>
                    <a:lnTo>
                      <a:pt x="1560" y="4752"/>
                    </a:lnTo>
                    <a:lnTo>
                      <a:pt x="1566" y="4750"/>
                    </a:lnTo>
                    <a:lnTo>
                      <a:pt x="1572" y="4750"/>
                    </a:lnTo>
                    <a:lnTo>
                      <a:pt x="1574" y="4752"/>
                    </a:lnTo>
                    <a:lnTo>
                      <a:pt x="1578" y="4756"/>
                    </a:lnTo>
                    <a:lnTo>
                      <a:pt x="1578" y="4756"/>
                    </a:lnTo>
                    <a:lnTo>
                      <a:pt x="1580" y="4752"/>
                    </a:lnTo>
                    <a:lnTo>
                      <a:pt x="1580" y="4748"/>
                    </a:lnTo>
                    <a:lnTo>
                      <a:pt x="1576" y="4742"/>
                    </a:lnTo>
                    <a:lnTo>
                      <a:pt x="1570" y="4740"/>
                    </a:lnTo>
                    <a:lnTo>
                      <a:pt x="1566" y="4740"/>
                    </a:lnTo>
                    <a:lnTo>
                      <a:pt x="1564" y="4742"/>
                    </a:lnTo>
                    <a:lnTo>
                      <a:pt x="1564" y="4742"/>
                    </a:lnTo>
                    <a:lnTo>
                      <a:pt x="1560" y="4738"/>
                    </a:lnTo>
                    <a:lnTo>
                      <a:pt x="1560" y="4734"/>
                    </a:lnTo>
                    <a:lnTo>
                      <a:pt x="1558" y="4728"/>
                    </a:lnTo>
                    <a:lnTo>
                      <a:pt x="1554" y="4726"/>
                    </a:lnTo>
                    <a:lnTo>
                      <a:pt x="1554" y="4726"/>
                    </a:lnTo>
                    <a:lnTo>
                      <a:pt x="1554" y="4724"/>
                    </a:lnTo>
                    <a:lnTo>
                      <a:pt x="1554" y="4724"/>
                    </a:lnTo>
                    <a:lnTo>
                      <a:pt x="1558" y="4722"/>
                    </a:lnTo>
                    <a:lnTo>
                      <a:pt x="1564" y="4724"/>
                    </a:lnTo>
                    <a:lnTo>
                      <a:pt x="1568" y="4722"/>
                    </a:lnTo>
                    <a:lnTo>
                      <a:pt x="1568" y="4722"/>
                    </a:lnTo>
                    <a:lnTo>
                      <a:pt x="1572" y="4718"/>
                    </a:lnTo>
                    <a:lnTo>
                      <a:pt x="1574" y="4712"/>
                    </a:lnTo>
                    <a:lnTo>
                      <a:pt x="1574" y="4698"/>
                    </a:lnTo>
                    <a:lnTo>
                      <a:pt x="1574" y="4698"/>
                    </a:lnTo>
                    <a:lnTo>
                      <a:pt x="1572" y="4694"/>
                    </a:lnTo>
                    <a:lnTo>
                      <a:pt x="1568" y="4692"/>
                    </a:lnTo>
                    <a:lnTo>
                      <a:pt x="1560" y="4688"/>
                    </a:lnTo>
                    <a:lnTo>
                      <a:pt x="1560" y="4688"/>
                    </a:lnTo>
                    <a:lnTo>
                      <a:pt x="1562" y="4684"/>
                    </a:lnTo>
                    <a:lnTo>
                      <a:pt x="1566" y="4680"/>
                    </a:lnTo>
                    <a:lnTo>
                      <a:pt x="1574" y="4674"/>
                    </a:lnTo>
                    <a:lnTo>
                      <a:pt x="1576" y="4672"/>
                    </a:lnTo>
                    <a:lnTo>
                      <a:pt x="1580" y="4666"/>
                    </a:lnTo>
                    <a:lnTo>
                      <a:pt x="1580" y="4662"/>
                    </a:lnTo>
                    <a:lnTo>
                      <a:pt x="1580" y="4654"/>
                    </a:lnTo>
                    <a:lnTo>
                      <a:pt x="1580" y="4654"/>
                    </a:lnTo>
                    <a:lnTo>
                      <a:pt x="1586" y="4652"/>
                    </a:lnTo>
                    <a:lnTo>
                      <a:pt x="1588" y="4648"/>
                    </a:lnTo>
                    <a:lnTo>
                      <a:pt x="1592" y="4644"/>
                    </a:lnTo>
                    <a:lnTo>
                      <a:pt x="1596" y="4642"/>
                    </a:lnTo>
                    <a:lnTo>
                      <a:pt x="1596" y="4642"/>
                    </a:lnTo>
                    <a:lnTo>
                      <a:pt x="1594" y="4632"/>
                    </a:lnTo>
                    <a:lnTo>
                      <a:pt x="1596" y="4620"/>
                    </a:lnTo>
                    <a:lnTo>
                      <a:pt x="1602" y="4600"/>
                    </a:lnTo>
                    <a:lnTo>
                      <a:pt x="1610" y="4580"/>
                    </a:lnTo>
                    <a:lnTo>
                      <a:pt x="1612" y="4570"/>
                    </a:lnTo>
                    <a:lnTo>
                      <a:pt x="1612" y="4560"/>
                    </a:lnTo>
                    <a:lnTo>
                      <a:pt x="1612" y="4560"/>
                    </a:lnTo>
                    <a:lnTo>
                      <a:pt x="1608" y="4554"/>
                    </a:lnTo>
                    <a:lnTo>
                      <a:pt x="1604" y="4550"/>
                    </a:lnTo>
                    <a:lnTo>
                      <a:pt x="1598" y="4546"/>
                    </a:lnTo>
                    <a:lnTo>
                      <a:pt x="1596" y="4540"/>
                    </a:lnTo>
                    <a:lnTo>
                      <a:pt x="1596" y="4540"/>
                    </a:lnTo>
                    <a:lnTo>
                      <a:pt x="1596" y="4532"/>
                    </a:lnTo>
                    <a:lnTo>
                      <a:pt x="1598" y="4524"/>
                    </a:lnTo>
                    <a:lnTo>
                      <a:pt x="1602" y="4520"/>
                    </a:lnTo>
                    <a:lnTo>
                      <a:pt x="1610" y="4514"/>
                    </a:lnTo>
                    <a:lnTo>
                      <a:pt x="1610" y="4514"/>
                    </a:lnTo>
                    <a:lnTo>
                      <a:pt x="1604" y="4510"/>
                    </a:lnTo>
                    <a:lnTo>
                      <a:pt x="1600" y="4510"/>
                    </a:lnTo>
                    <a:lnTo>
                      <a:pt x="1590" y="4510"/>
                    </a:lnTo>
                    <a:lnTo>
                      <a:pt x="1580" y="4514"/>
                    </a:lnTo>
                    <a:lnTo>
                      <a:pt x="1574" y="4516"/>
                    </a:lnTo>
                    <a:lnTo>
                      <a:pt x="1566" y="4516"/>
                    </a:lnTo>
                    <a:lnTo>
                      <a:pt x="1566" y="4516"/>
                    </a:lnTo>
                    <a:lnTo>
                      <a:pt x="1564" y="4508"/>
                    </a:lnTo>
                    <a:lnTo>
                      <a:pt x="1560" y="4500"/>
                    </a:lnTo>
                    <a:lnTo>
                      <a:pt x="1558" y="4490"/>
                    </a:lnTo>
                    <a:lnTo>
                      <a:pt x="1560" y="4480"/>
                    </a:lnTo>
                    <a:lnTo>
                      <a:pt x="1560" y="4480"/>
                    </a:lnTo>
                    <a:lnTo>
                      <a:pt x="1556" y="4478"/>
                    </a:lnTo>
                    <a:lnTo>
                      <a:pt x="1554" y="4478"/>
                    </a:lnTo>
                    <a:lnTo>
                      <a:pt x="1548" y="4480"/>
                    </a:lnTo>
                    <a:lnTo>
                      <a:pt x="1542" y="4484"/>
                    </a:lnTo>
                    <a:lnTo>
                      <a:pt x="1538" y="4484"/>
                    </a:lnTo>
                    <a:lnTo>
                      <a:pt x="1534" y="4484"/>
                    </a:lnTo>
                    <a:lnTo>
                      <a:pt x="1534" y="4484"/>
                    </a:lnTo>
                    <a:lnTo>
                      <a:pt x="1536" y="4478"/>
                    </a:lnTo>
                    <a:lnTo>
                      <a:pt x="1538" y="4474"/>
                    </a:lnTo>
                    <a:lnTo>
                      <a:pt x="1540" y="4470"/>
                    </a:lnTo>
                    <a:lnTo>
                      <a:pt x="1542" y="4466"/>
                    </a:lnTo>
                    <a:lnTo>
                      <a:pt x="1542" y="4466"/>
                    </a:lnTo>
                    <a:lnTo>
                      <a:pt x="1538" y="4466"/>
                    </a:lnTo>
                    <a:lnTo>
                      <a:pt x="1532" y="4466"/>
                    </a:lnTo>
                    <a:lnTo>
                      <a:pt x="1518" y="4464"/>
                    </a:lnTo>
                    <a:lnTo>
                      <a:pt x="1518" y="4464"/>
                    </a:lnTo>
                    <a:lnTo>
                      <a:pt x="1524" y="4470"/>
                    </a:lnTo>
                    <a:lnTo>
                      <a:pt x="1524" y="4474"/>
                    </a:lnTo>
                    <a:lnTo>
                      <a:pt x="1522" y="4478"/>
                    </a:lnTo>
                    <a:lnTo>
                      <a:pt x="1522" y="4478"/>
                    </a:lnTo>
                    <a:lnTo>
                      <a:pt x="1514" y="4484"/>
                    </a:lnTo>
                    <a:lnTo>
                      <a:pt x="1506" y="4486"/>
                    </a:lnTo>
                    <a:lnTo>
                      <a:pt x="1496" y="4486"/>
                    </a:lnTo>
                    <a:lnTo>
                      <a:pt x="1486" y="4486"/>
                    </a:lnTo>
                    <a:lnTo>
                      <a:pt x="1466" y="4484"/>
                    </a:lnTo>
                    <a:lnTo>
                      <a:pt x="1458" y="4484"/>
                    </a:lnTo>
                    <a:lnTo>
                      <a:pt x="1450" y="4486"/>
                    </a:lnTo>
                    <a:lnTo>
                      <a:pt x="1450" y="4486"/>
                    </a:lnTo>
                    <a:lnTo>
                      <a:pt x="1448" y="4484"/>
                    </a:lnTo>
                    <a:lnTo>
                      <a:pt x="1446" y="4480"/>
                    </a:lnTo>
                    <a:lnTo>
                      <a:pt x="1444" y="4478"/>
                    </a:lnTo>
                    <a:lnTo>
                      <a:pt x="1440" y="4478"/>
                    </a:lnTo>
                    <a:lnTo>
                      <a:pt x="1440" y="4478"/>
                    </a:lnTo>
                    <a:lnTo>
                      <a:pt x="1438" y="4480"/>
                    </a:lnTo>
                    <a:lnTo>
                      <a:pt x="1438" y="4486"/>
                    </a:lnTo>
                    <a:lnTo>
                      <a:pt x="1440" y="4492"/>
                    </a:lnTo>
                    <a:lnTo>
                      <a:pt x="1440" y="4494"/>
                    </a:lnTo>
                    <a:lnTo>
                      <a:pt x="1442" y="4494"/>
                    </a:lnTo>
                    <a:lnTo>
                      <a:pt x="1442" y="4494"/>
                    </a:lnTo>
                    <a:lnTo>
                      <a:pt x="1440" y="4498"/>
                    </a:lnTo>
                    <a:lnTo>
                      <a:pt x="1434" y="4498"/>
                    </a:lnTo>
                    <a:lnTo>
                      <a:pt x="1424" y="4500"/>
                    </a:lnTo>
                    <a:lnTo>
                      <a:pt x="1424" y="4500"/>
                    </a:lnTo>
                    <a:lnTo>
                      <a:pt x="1424" y="4486"/>
                    </a:lnTo>
                    <a:lnTo>
                      <a:pt x="1424" y="4486"/>
                    </a:lnTo>
                    <a:lnTo>
                      <a:pt x="1418" y="4488"/>
                    </a:lnTo>
                    <a:lnTo>
                      <a:pt x="1414" y="4490"/>
                    </a:lnTo>
                    <a:lnTo>
                      <a:pt x="1412" y="4494"/>
                    </a:lnTo>
                    <a:lnTo>
                      <a:pt x="1412" y="4500"/>
                    </a:lnTo>
                    <a:lnTo>
                      <a:pt x="1412" y="4500"/>
                    </a:lnTo>
                    <a:lnTo>
                      <a:pt x="1396" y="4502"/>
                    </a:lnTo>
                    <a:lnTo>
                      <a:pt x="1388" y="4504"/>
                    </a:lnTo>
                    <a:lnTo>
                      <a:pt x="1384" y="4508"/>
                    </a:lnTo>
                    <a:lnTo>
                      <a:pt x="1384" y="4508"/>
                    </a:lnTo>
                    <a:lnTo>
                      <a:pt x="1378" y="4502"/>
                    </a:lnTo>
                    <a:lnTo>
                      <a:pt x="1368" y="4498"/>
                    </a:lnTo>
                    <a:lnTo>
                      <a:pt x="1360" y="4492"/>
                    </a:lnTo>
                    <a:lnTo>
                      <a:pt x="1352" y="4486"/>
                    </a:lnTo>
                    <a:lnTo>
                      <a:pt x="1352" y="4486"/>
                    </a:lnTo>
                    <a:lnTo>
                      <a:pt x="1350" y="4468"/>
                    </a:lnTo>
                    <a:lnTo>
                      <a:pt x="1346" y="4450"/>
                    </a:lnTo>
                    <a:lnTo>
                      <a:pt x="1340" y="4430"/>
                    </a:lnTo>
                    <a:lnTo>
                      <a:pt x="1334" y="4424"/>
                    </a:lnTo>
                    <a:lnTo>
                      <a:pt x="1328" y="4418"/>
                    </a:lnTo>
                    <a:lnTo>
                      <a:pt x="1328" y="4418"/>
                    </a:lnTo>
                    <a:lnTo>
                      <a:pt x="1330" y="4414"/>
                    </a:lnTo>
                    <a:lnTo>
                      <a:pt x="1334" y="4410"/>
                    </a:lnTo>
                    <a:lnTo>
                      <a:pt x="1336" y="4408"/>
                    </a:lnTo>
                    <a:lnTo>
                      <a:pt x="1338" y="4404"/>
                    </a:lnTo>
                    <a:lnTo>
                      <a:pt x="1338" y="4404"/>
                    </a:lnTo>
                    <a:lnTo>
                      <a:pt x="1332" y="4406"/>
                    </a:lnTo>
                    <a:lnTo>
                      <a:pt x="1324" y="4408"/>
                    </a:lnTo>
                    <a:lnTo>
                      <a:pt x="1324" y="4408"/>
                    </a:lnTo>
                    <a:lnTo>
                      <a:pt x="1318" y="4396"/>
                    </a:lnTo>
                    <a:lnTo>
                      <a:pt x="1310" y="4388"/>
                    </a:lnTo>
                    <a:lnTo>
                      <a:pt x="1300" y="4380"/>
                    </a:lnTo>
                    <a:lnTo>
                      <a:pt x="1288" y="4376"/>
                    </a:lnTo>
                    <a:lnTo>
                      <a:pt x="1260" y="4368"/>
                    </a:lnTo>
                    <a:lnTo>
                      <a:pt x="1232" y="4362"/>
                    </a:lnTo>
                    <a:lnTo>
                      <a:pt x="1232" y="4362"/>
                    </a:lnTo>
                    <a:lnTo>
                      <a:pt x="1230" y="4362"/>
                    </a:lnTo>
                    <a:lnTo>
                      <a:pt x="1230" y="4366"/>
                    </a:lnTo>
                    <a:lnTo>
                      <a:pt x="1228" y="4368"/>
                    </a:lnTo>
                    <a:lnTo>
                      <a:pt x="1228" y="4370"/>
                    </a:lnTo>
                    <a:lnTo>
                      <a:pt x="1228" y="4370"/>
                    </a:lnTo>
                    <a:lnTo>
                      <a:pt x="1186" y="4372"/>
                    </a:lnTo>
                    <a:lnTo>
                      <a:pt x="1148" y="4378"/>
                    </a:lnTo>
                    <a:lnTo>
                      <a:pt x="1112" y="4386"/>
                    </a:lnTo>
                    <a:lnTo>
                      <a:pt x="1078" y="4396"/>
                    </a:lnTo>
                    <a:lnTo>
                      <a:pt x="1046" y="4406"/>
                    </a:lnTo>
                    <a:lnTo>
                      <a:pt x="1014" y="4420"/>
                    </a:lnTo>
                    <a:lnTo>
                      <a:pt x="984" y="4434"/>
                    </a:lnTo>
                    <a:lnTo>
                      <a:pt x="956" y="4448"/>
                    </a:lnTo>
                    <a:lnTo>
                      <a:pt x="956" y="4448"/>
                    </a:lnTo>
                    <a:lnTo>
                      <a:pt x="942" y="4448"/>
                    </a:lnTo>
                    <a:lnTo>
                      <a:pt x="932" y="4452"/>
                    </a:lnTo>
                    <a:lnTo>
                      <a:pt x="922" y="4456"/>
                    </a:lnTo>
                    <a:lnTo>
                      <a:pt x="914" y="4460"/>
                    </a:lnTo>
                    <a:lnTo>
                      <a:pt x="904" y="4466"/>
                    </a:lnTo>
                    <a:lnTo>
                      <a:pt x="896" y="4470"/>
                    </a:lnTo>
                    <a:lnTo>
                      <a:pt x="884" y="4472"/>
                    </a:lnTo>
                    <a:lnTo>
                      <a:pt x="872" y="4474"/>
                    </a:lnTo>
                    <a:lnTo>
                      <a:pt x="872" y="4474"/>
                    </a:lnTo>
                    <a:lnTo>
                      <a:pt x="862" y="4466"/>
                    </a:lnTo>
                    <a:lnTo>
                      <a:pt x="850" y="4460"/>
                    </a:lnTo>
                    <a:lnTo>
                      <a:pt x="838" y="4456"/>
                    </a:lnTo>
                    <a:lnTo>
                      <a:pt x="824" y="4452"/>
                    </a:lnTo>
                    <a:lnTo>
                      <a:pt x="794" y="4446"/>
                    </a:lnTo>
                    <a:lnTo>
                      <a:pt x="764" y="4440"/>
                    </a:lnTo>
                    <a:lnTo>
                      <a:pt x="764" y="4440"/>
                    </a:lnTo>
                    <a:lnTo>
                      <a:pt x="762" y="4440"/>
                    </a:lnTo>
                    <a:lnTo>
                      <a:pt x="760" y="4438"/>
                    </a:lnTo>
                    <a:lnTo>
                      <a:pt x="760" y="4436"/>
                    </a:lnTo>
                    <a:lnTo>
                      <a:pt x="758" y="4434"/>
                    </a:lnTo>
                    <a:lnTo>
                      <a:pt x="758" y="4434"/>
                    </a:lnTo>
                    <a:lnTo>
                      <a:pt x="756" y="4434"/>
                    </a:lnTo>
                    <a:lnTo>
                      <a:pt x="754" y="4436"/>
                    </a:lnTo>
                    <a:lnTo>
                      <a:pt x="754" y="4440"/>
                    </a:lnTo>
                    <a:lnTo>
                      <a:pt x="752" y="4440"/>
                    </a:lnTo>
                    <a:lnTo>
                      <a:pt x="752" y="4440"/>
                    </a:lnTo>
                    <a:lnTo>
                      <a:pt x="744" y="4436"/>
                    </a:lnTo>
                    <a:lnTo>
                      <a:pt x="738" y="4436"/>
                    </a:lnTo>
                    <a:lnTo>
                      <a:pt x="730" y="4436"/>
                    </a:lnTo>
                    <a:lnTo>
                      <a:pt x="724" y="4436"/>
                    </a:lnTo>
                    <a:lnTo>
                      <a:pt x="708" y="4440"/>
                    </a:lnTo>
                    <a:lnTo>
                      <a:pt x="700" y="4438"/>
                    </a:lnTo>
                    <a:lnTo>
                      <a:pt x="692" y="4436"/>
                    </a:lnTo>
                    <a:lnTo>
                      <a:pt x="692" y="4436"/>
                    </a:lnTo>
                    <a:lnTo>
                      <a:pt x="690" y="4438"/>
                    </a:lnTo>
                    <a:lnTo>
                      <a:pt x="690" y="4438"/>
                    </a:lnTo>
                    <a:lnTo>
                      <a:pt x="694" y="4440"/>
                    </a:lnTo>
                    <a:lnTo>
                      <a:pt x="694" y="4440"/>
                    </a:lnTo>
                    <a:lnTo>
                      <a:pt x="658" y="4444"/>
                    </a:lnTo>
                    <a:lnTo>
                      <a:pt x="624" y="4450"/>
                    </a:lnTo>
                    <a:lnTo>
                      <a:pt x="594" y="4460"/>
                    </a:lnTo>
                    <a:lnTo>
                      <a:pt x="580" y="4466"/>
                    </a:lnTo>
                    <a:lnTo>
                      <a:pt x="566" y="4474"/>
                    </a:lnTo>
                    <a:lnTo>
                      <a:pt x="566" y="4474"/>
                    </a:lnTo>
                    <a:lnTo>
                      <a:pt x="556" y="4472"/>
                    </a:lnTo>
                    <a:lnTo>
                      <a:pt x="548" y="4474"/>
                    </a:lnTo>
                    <a:lnTo>
                      <a:pt x="542" y="4478"/>
                    </a:lnTo>
                    <a:lnTo>
                      <a:pt x="536" y="4482"/>
                    </a:lnTo>
                    <a:lnTo>
                      <a:pt x="536" y="4482"/>
                    </a:lnTo>
                    <a:lnTo>
                      <a:pt x="522" y="4478"/>
                    </a:lnTo>
                    <a:lnTo>
                      <a:pt x="508" y="4472"/>
                    </a:lnTo>
                    <a:lnTo>
                      <a:pt x="484" y="4456"/>
                    </a:lnTo>
                    <a:lnTo>
                      <a:pt x="460" y="4440"/>
                    </a:lnTo>
                    <a:lnTo>
                      <a:pt x="434" y="4428"/>
                    </a:lnTo>
                    <a:lnTo>
                      <a:pt x="434" y="4428"/>
                    </a:lnTo>
                    <a:lnTo>
                      <a:pt x="422" y="4412"/>
                    </a:lnTo>
                    <a:lnTo>
                      <a:pt x="408" y="4396"/>
                    </a:lnTo>
                    <a:lnTo>
                      <a:pt x="396" y="4380"/>
                    </a:lnTo>
                    <a:lnTo>
                      <a:pt x="388" y="4374"/>
                    </a:lnTo>
                    <a:lnTo>
                      <a:pt x="380" y="4368"/>
                    </a:lnTo>
                    <a:lnTo>
                      <a:pt x="380" y="4368"/>
                    </a:lnTo>
                    <a:lnTo>
                      <a:pt x="378" y="4362"/>
                    </a:lnTo>
                    <a:lnTo>
                      <a:pt x="376" y="4358"/>
                    </a:lnTo>
                    <a:lnTo>
                      <a:pt x="372" y="4354"/>
                    </a:lnTo>
                    <a:lnTo>
                      <a:pt x="368" y="4348"/>
                    </a:lnTo>
                    <a:lnTo>
                      <a:pt x="368" y="4348"/>
                    </a:lnTo>
                    <a:lnTo>
                      <a:pt x="360" y="4348"/>
                    </a:lnTo>
                    <a:lnTo>
                      <a:pt x="354" y="4344"/>
                    </a:lnTo>
                    <a:lnTo>
                      <a:pt x="348" y="4340"/>
                    </a:lnTo>
                    <a:lnTo>
                      <a:pt x="342" y="4336"/>
                    </a:lnTo>
                    <a:lnTo>
                      <a:pt x="342" y="4336"/>
                    </a:lnTo>
                    <a:lnTo>
                      <a:pt x="344" y="4332"/>
                    </a:lnTo>
                    <a:lnTo>
                      <a:pt x="342" y="4328"/>
                    </a:lnTo>
                    <a:lnTo>
                      <a:pt x="338" y="4324"/>
                    </a:lnTo>
                    <a:lnTo>
                      <a:pt x="334" y="4320"/>
                    </a:lnTo>
                    <a:lnTo>
                      <a:pt x="322" y="4312"/>
                    </a:lnTo>
                    <a:lnTo>
                      <a:pt x="312" y="4306"/>
                    </a:lnTo>
                    <a:lnTo>
                      <a:pt x="312" y="4306"/>
                    </a:lnTo>
                    <a:lnTo>
                      <a:pt x="304" y="4292"/>
                    </a:lnTo>
                    <a:lnTo>
                      <a:pt x="296" y="4282"/>
                    </a:lnTo>
                    <a:lnTo>
                      <a:pt x="284" y="4274"/>
                    </a:lnTo>
                    <a:lnTo>
                      <a:pt x="272" y="4266"/>
                    </a:lnTo>
                    <a:lnTo>
                      <a:pt x="246" y="4252"/>
                    </a:lnTo>
                    <a:lnTo>
                      <a:pt x="232" y="4246"/>
                    </a:lnTo>
                    <a:lnTo>
                      <a:pt x="220" y="4238"/>
                    </a:lnTo>
                    <a:lnTo>
                      <a:pt x="220" y="4238"/>
                    </a:lnTo>
                    <a:lnTo>
                      <a:pt x="222" y="4234"/>
                    </a:lnTo>
                    <a:lnTo>
                      <a:pt x="224" y="4234"/>
                    </a:lnTo>
                    <a:lnTo>
                      <a:pt x="232" y="4234"/>
                    </a:lnTo>
                    <a:lnTo>
                      <a:pt x="238" y="4236"/>
                    </a:lnTo>
                    <a:lnTo>
                      <a:pt x="242" y="4236"/>
                    </a:lnTo>
                    <a:lnTo>
                      <a:pt x="244" y="4234"/>
                    </a:lnTo>
                    <a:lnTo>
                      <a:pt x="244" y="4234"/>
                    </a:lnTo>
                    <a:lnTo>
                      <a:pt x="240" y="4230"/>
                    </a:lnTo>
                    <a:lnTo>
                      <a:pt x="236" y="4226"/>
                    </a:lnTo>
                    <a:lnTo>
                      <a:pt x="226" y="4222"/>
                    </a:lnTo>
                    <a:lnTo>
                      <a:pt x="226" y="4222"/>
                    </a:lnTo>
                    <a:lnTo>
                      <a:pt x="228" y="4218"/>
                    </a:lnTo>
                    <a:lnTo>
                      <a:pt x="228" y="4212"/>
                    </a:lnTo>
                    <a:lnTo>
                      <a:pt x="226" y="4208"/>
                    </a:lnTo>
                    <a:lnTo>
                      <a:pt x="222" y="4206"/>
                    </a:lnTo>
                    <a:lnTo>
                      <a:pt x="222" y="4206"/>
                    </a:lnTo>
                    <a:lnTo>
                      <a:pt x="226" y="4204"/>
                    </a:lnTo>
                    <a:lnTo>
                      <a:pt x="228" y="4204"/>
                    </a:lnTo>
                    <a:lnTo>
                      <a:pt x="228" y="4204"/>
                    </a:lnTo>
                    <a:lnTo>
                      <a:pt x="220" y="4192"/>
                    </a:lnTo>
                    <a:lnTo>
                      <a:pt x="210" y="4184"/>
                    </a:lnTo>
                    <a:lnTo>
                      <a:pt x="210" y="4184"/>
                    </a:lnTo>
                    <a:lnTo>
                      <a:pt x="212" y="4178"/>
                    </a:lnTo>
                    <a:lnTo>
                      <a:pt x="216" y="4174"/>
                    </a:lnTo>
                    <a:lnTo>
                      <a:pt x="218" y="4170"/>
                    </a:lnTo>
                    <a:lnTo>
                      <a:pt x="220" y="4164"/>
                    </a:lnTo>
                    <a:lnTo>
                      <a:pt x="220" y="4164"/>
                    </a:lnTo>
                    <a:lnTo>
                      <a:pt x="216" y="4164"/>
                    </a:lnTo>
                    <a:lnTo>
                      <a:pt x="214" y="4166"/>
                    </a:lnTo>
                    <a:lnTo>
                      <a:pt x="214" y="4172"/>
                    </a:lnTo>
                    <a:lnTo>
                      <a:pt x="214" y="4172"/>
                    </a:lnTo>
                    <a:lnTo>
                      <a:pt x="212" y="4170"/>
                    </a:lnTo>
                    <a:lnTo>
                      <a:pt x="210" y="4166"/>
                    </a:lnTo>
                    <a:lnTo>
                      <a:pt x="210" y="4162"/>
                    </a:lnTo>
                    <a:lnTo>
                      <a:pt x="208" y="4160"/>
                    </a:lnTo>
                    <a:lnTo>
                      <a:pt x="208" y="4160"/>
                    </a:lnTo>
                    <a:lnTo>
                      <a:pt x="210" y="4156"/>
                    </a:lnTo>
                    <a:lnTo>
                      <a:pt x="214" y="4152"/>
                    </a:lnTo>
                    <a:lnTo>
                      <a:pt x="218" y="4150"/>
                    </a:lnTo>
                    <a:lnTo>
                      <a:pt x="220" y="4144"/>
                    </a:lnTo>
                    <a:lnTo>
                      <a:pt x="220" y="4144"/>
                    </a:lnTo>
                    <a:lnTo>
                      <a:pt x="210" y="4144"/>
                    </a:lnTo>
                    <a:lnTo>
                      <a:pt x="210" y="4144"/>
                    </a:lnTo>
                    <a:lnTo>
                      <a:pt x="206" y="4134"/>
                    </a:lnTo>
                    <a:lnTo>
                      <a:pt x="206" y="4128"/>
                    </a:lnTo>
                    <a:lnTo>
                      <a:pt x="212" y="4126"/>
                    </a:lnTo>
                    <a:lnTo>
                      <a:pt x="212" y="4126"/>
                    </a:lnTo>
                    <a:lnTo>
                      <a:pt x="206" y="4124"/>
                    </a:lnTo>
                    <a:lnTo>
                      <a:pt x="200" y="4120"/>
                    </a:lnTo>
                    <a:lnTo>
                      <a:pt x="200" y="4120"/>
                    </a:lnTo>
                    <a:lnTo>
                      <a:pt x="202" y="4110"/>
                    </a:lnTo>
                    <a:lnTo>
                      <a:pt x="202" y="4102"/>
                    </a:lnTo>
                    <a:lnTo>
                      <a:pt x="202" y="4102"/>
                    </a:lnTo>
                    <a:lnTo>
                      <a:pt x="198" y="4102"/>
                    </a:lnTo>
                    <a:lnTo>
                      <a:pt x="196" y="4100"/>
                    </a:lnTo>
                    <a:lnTo>
                      <a:pt x="186" y="4100"/>
                    </a:lnTo>
                    <a:lnTo>
                      <a:pt x="186" y="4100"/>
                    </a:lnTo>
                    <a:lnTo>
                      <a:pt x="186" y="4096"/>
                    </a:lnTo>
                    <a:lnTo>
                      <a:pt x="188" y="4092"/>
                    </a:lnTo>
                    <a:lnTo>
                      <a:pt x="188" y="4088"/>
                    </a:lnTo>
                    <a:lnTo>
                      <a:pt x="184" y="4084"/>
                    </a:lnTo>
                    <a:lnTo>
                      <a:pt x="184" y="4084"/>
                    </a:lnTo>
                    <a:lnTo>
                      <a:pt x="188" y="4078"/>
                    </a:lnTo>
                    <a:lnTo>
                      <a:pt x="190" y="4072"/>
                    </a:lnTo>
                    <a:lnTo>
                      <a:pt x="190" y="4072"/>
                    </a:lnTo>
                    <a:lnTo>
                      <a:pt x="182" y="4070"/>
                    </a:lnTo>
                    <a:lnTo>
                      <a:pt x="172" y="4068"/>
                    </a:lnTo>
                    <a:lnTo>
                      <a:pt x="172" y="4068"/>
                    </a:lnTo>
                    <a:lnTo>
                      <a:pt x="172" y="4060"/>
                    </a:lnTo>
                    <a:lnTo>
                      <a:pt x="172" y="4060"/>
                    </a:lnTo>
                    <a:lnTo>
                      <a:pt x="164" y="4058"/>
                    </a:lnTo>
                    <a:lnTo>
                      <a:pt x="158" y="4056"/>
                    </a:lnTo>
                    <a:lnTo>
                      <a:pt x="148" y="4048"/>
                    </a:lnTo>
                    <a:lnTo>
                      <a:pt x="142" y="4038"/>
                    </a:lnTo>
                    <a:lnTo>
                      <a:pt x="134" y="4028"/>
                    </a:lnTo>
                    <a:lnTo>
                      <a:pt x="134" y="4028"/>
                    </a:lnTo>
                    <a:lnTo>
                      <a:pt x="140" y="4018"/>
                    </a:lnTo>
                    <a:lnTo>
                      <a:pt x="142" y="4014"/>
                    </a:lnTo>
                    <a:lnTo>
                      <a:pt x="142" y="4008"/>
                    </a:lnTo>
                    <a:lnTo>
                      <a:pt x="142" y="4008"/>
                    </a:lnTo>
                    <a:lnTo>
                      <a:pt x="140" y="4008"/>
                    </a:lnTo>
                    <a:lnTo>
                      <a:pt x="138" y="4010"/>
                    </a:lnTo>
                    <a:lnTo>
                      <a:pt x="136" y="4016"/>
                    </a:lnTo>
                    <a:lnTo>
                      <a:pt x="136" y="4016"/>
                    </a:lnTo>
                    <a:lnTo>
                      <a:pt x="134" y="4014"/>
                    </a:lnTo>
                    <a:lnTo>
                      <a:pt x="132" y="4010"/>
                    </a:lnTo>
                    <a:lnTo>
                      <a:pt x="130" y="4002"/>
                    </a:lnTo>
                    <a:lnTo>
                      <a:pt x="128" y="3996"/>
                    </a:lnTo>
                    <a:lnTo>
                      <a:pt x="124" y="3992"/>
                    </a:lnTo>
                    <a:lnTo>
                      <a:pt x="122" y="3992"/>
                    </a:lnTo>
                    <a:lnTo>
                      <a:pt x="122" y="3992"/>
                    </a:lnTo>
                    <a:lnTo>
                      <a:pt x="134" y="3968"/>
                    </a:lnTo>
                    <a:lnTo>
                      <a:pt x="134" y="3968"/>
                    </a:lnTo>
                    <a:lnTo>
                      <a:pt x="124" y="3976"/>
                    </a:lnTo>
                    <a:lnTo>
                      <a:pt x="118" y="3980"/>
                    </a:lnTo>
                    <a:lnTo>
                      <a:pt x="110" y="3982"/>
                    </a:lnTo>
                    <a:lnTo>
                      <a:pt x="110" y="3982"/>
                    </a:lnTo>
                    <a:lnTo>
                      <a:pt x="110" y="3970"/>
                    </a:lnTo>
                    <a:lnTo>
                      <a:pt x="110" y="3970"/>
                    </a:lnTo>
                    <a:lnTo>
                      <a:pt x="102" y="3970"/>
                    </a:lnTo>
                    <a:lnTo>
                      <a:pt x="94" y="3968"/>
                    </a:lnTo>
                    <a:lnTo>
                      <a:pt x="94" y="3968"/>
                    </a:lnTo>
                    <a:lnTo>
                      <a:pt x="98" y="3962"/>
                    </a:lnTo>
                    <a:lnTo>
                      <a:pt x="96" y="3962"/>
                    </a:lnTo>
                    <a:lnTo>
                      <a:pt x="92" y="3962"/>
                    </a:lnTo>
                    <a:lnTo>
                      <a:pt x="92" y="3962"/>
                    </a:lnTo>
                    <a:lnTo>
                      <a:pt x="96" y="3956"/>
                    </a:lnTo>
                    <a:lnTo>
                      <a:pt x="100" y="3952"/>
                    </a:lnTo>
                    <a:lnTo>
                      <a:pt x="104" y="3950"/>
                    </a:lnTo>
                    <a:lnTo>
                      <a:pt x="104" y="3950"/>
                    </a:lnTo>
                    <a:lnTo>
                      <a:pt x="102" y="3948"/>
                    </a:lnTo>
                    <a:lnTo>
                      <a:pt x="98" y="3946"/>
                    </a:lnTo>
                    <a:lnTo>
                      <a:pt x="98" y="3946"/>
                    </a:lnTo>
                    <a:lnTo>
                      <a:pt x="94" y="3946"/>
                    </a:lnTo>
                    <a:lnTo>
                      <a:pt x="94" y="3948"/>
                    </a:lnTo>
                    <a:lnTo>
                      <a:pt x="92" y="3952"/>
                    </a:lnTo>
                    <a:lnTo>
                      <a:pt x="88" y="3950"/>
                    </a:lnTo>
                    <a:lnTo>
                      <a:pt x="88" y="3950"/>
                    </a:lnTo>
                    <a:lnTo>
                      <a:pt x="90" y="3946"/>
                    </a:lnTo>
                    <a:lnTo>
                      <a:pt x="92" y="3944"/>
                    </a:lnTo>
                    <a:lnTo>
                      <a:pt x="94" y="3940"/>
                    </a:lnTo>
                    <a:lnTo>
                      <a:pt x="92" y="3936"/>
                    </a:lnTo>
                    <a:lnTo>
                      <a:pt x="92" y="3936"/>
                    </a:lnTo>
                    <a:lnTo>
                      <a:pt x="100" y="3930"/>
                    </a:lnTo>
                    <a:lnTo>
                      <a:pt x="108" y="3926"/>
                    </a:lnTo>
                    <a:lnTo>
                      <a:pt x="108" y="3926"/>
                    </a:lnTo>
                    <a:lnTo>
                      <a:pt x="100" y="3926"/>
                    </a:lnTo>
                    <a:lnTo>
                      <a:pt x="90" y="3928"/>
                    </a:lnTo>
                    <a:lnTo>
                      <a:pt x="80" y="3932"/>
                    </a:lnTo>
                    <a:lnTo>
                      <a:pt x="72" y="3936"/>
                    </a:lnTo>
                    <a:lnTo>
                      <a:pt x="72" y="3936"/>
                    </a:lnTo>
                    <a:lnTo>
                      <a:pt x="70" y="3932"/>
                    </a:lnTo>
                    <a:lnTo>
                      <a:pt x="68" y="3930"/>
                    </a:lnTo>
                    <a:lnTo>
                      <a:pt x="68" y="3930"/>
                    </a:lnTo>
                    <a:lnTo>
                      <a:pt x="76" y="3916"/>
                    </a:lnTo>
                    <a:lnTo>
                      <a:pt x="76" y="3916"/>
                    </a:lnTo>
                    <a:lnTo>
                      <a:pt x="68" y="3920"/>
                    </a:lnTo>
                    <a:lnTo>
                      <a:pt x="64" y="3922"/>
                    </a:lnTo>
                    <a:lnTo>
                      <a:pt x="58" y="3922"/>
                    </a:lnTo>
                    <a:lnTo>
                      <a:pt x="58" y="3922"/>
                    </a:lnTo>
                    <a:lnTo>
                      <a:pt x="54" y="3916"/>
                    </a:lnTo>
                    <a:lnTo>
                      <a:pt x="52" y="3906"/>
                    </a:lnTo>
                    <a:lnTo>
                      <a:pt x="52" y="3898"/>
                    </a:lnTo>
                    <a:lnTo>
                      <a:pt x="54" y="3894"/>
                    </a:lnTo>
                    <a:lnTo>
                      <a:pt x="56" y="3892"/>
                    </a:lnTo>
                    <a:lnTo>
                      <a:pt x="56" y="3892"/>
                    </a:lnTo>
                    <a:lnTo>
                      <a:pt x="50" y="3894"/>
                    </a:lnTo>
                    <a:lnTo>
                      <a:pt x="44" y="3896"/>
                    </a:lnTo>
                    <a:lnTo>
                      <a:pt x="38" y="3894"/>
                    </a:lnTo>
                    <a:lnTo>
                      <a:pt x="34" y="3892"/>
                    </a:lnTo>
                    <a:lnTo>
                      <a:pt x="32" y="3888"/>
                    </a:lnTo>
                    <a:lnTo>
                      <a:pt x="28" y="3884"/>
                    </a:lnTo>
                    <a:lnTo>
                      <a:pt x="26" y="3872"/>
                    </a:lnTo>
                    <a:lnTo>
                      <a:pt x="26" y="3860"/>
                    </a:lnTo>
                    <a:lnTo>
                      <a:pt x="28" y="3848"/>
                    </a:lnTo>
                    <a:lnTo>
                      <a:pt x="32" y="3836"/>
                    </a:lnTo>
                    <a:lnTo>
                      <a:pt x="34" y="3832"/>
                    </a:lnTo>
                    <a:lnTo>
                      <a:pt x="38" y="3830"/>
                    </a:lnTo>
                    <a:lnTo>
                      <a:pt x="38" y="3830"/>
                    </a:lnTo>
                    <a:lnTo>
                      <a:pt x="36" y="3828"/>
                    </a:lnTo>
                    <a:lnTo>
                      <a:pt x="34" y="3830"/>
                    </a:lnTo>
                    <a:lnTo>
                      <a:pt x="32" y="3832"/>
                    </a:lnTo>
                    <a:lnTo>
                      <a:pt x="28" y="3832"/>
                    </a:lnTo>
                    <a:lnTo>
                      <a:pt x="28" y="3832"/>
                    </a:lnTo>
                    <a:lnTo>
                      <a:pt x="30" y="3822"/>
                    </a:lnTo>
                    <a:lnTo>
                      <a:pt x="30" y="3814"/>
                    </a:lnTo>
                    <a:lnTo>
                      <a:pt x="30" y="3814"/>
                    </a:lnTo>
                    <a:lnTo>
                      <a:pt x="34" y="3814"/>
                    </a:lnTo>
                    <a:lnTo>
                      <a:pt x="36" y="3814"/>
                    </a:lnTo>
                    <a:lnTo>
                      <a:pt x="38" y="3812"/>
                    </a:lnTo>
                    <a:lnTo>
                      <a:pt x="42" y="3812"/>
                    </a:lnTo>
                    <a:lnTo>
                      <a:pt x="42" y="3812"/>
                    </a:lnTo>
                    <a:lnTo>
                      <a:pt x="44" y="3818"/>
                    </a:lnTo>
                    <a:lnTo>
                      <a:pt x="46" y="3822"/>
                    </a:lnTo>
                    <a:lnTo>
                      <a:pt x="48" y="3826"/>
                    </a:lnTo>
                    <a:lnTo>
                      <a:pt x="50" y="3830"/>
                    </a:lnTo>
                    <a:lnTo>
                      <a:pt x="50" y="3830"/>
                    </a:lnTo>
                    <a:lnTo>
                      <a:pt x="54" y="3826"/>
                    </a:lnTo>
                    <a:lnTo>
                      <a:pt x="56" y="3826"/>
                    </a:lnTo>
                    <a:lnTo>
                      <a:pt x="60" y="3826"/>
                    </a:lnTo>
                    <a:lnTo>
                      <a:pt x="60" y="3826"/>
                    </a:lnTo>
                    <a:lnTo>
                      <a:pt x="56" y="3822"/>
                    </a:lnTo>
                    <a:lnTo>
                      <a:pt x="52" y="3818"/>
                    </a:lnTo>
                    <a:lnTo>
                      <a:pt x="46" y="3808"/>
                    </a:lnTo>
                    <a:lnTo>
                      <a:pt x="46" y="3802"/>
                    </a:lnTo>
                    <a:lnTo>
                      <a:pt x="46" y="3796"/>
                    </a:lnTo>
                    <a:lnTo>
                      <a:pt x="46" y="3790"/>
                    </a:lnTo>
                    <a:lnTo>
                      <a:pt x="50" y="3784"/>
                    </a:lnTo>
                    <a:lnTo>
                      <a:pt x="50" y="3784"/>
                    </a:lnTo>
                    <a:lnTo>
                      <a:pt x="48" y="3782"/>
                    </a:lnTo>
                    <a:lnTo>
                      <a:pt x="46" y="3782"/>
                    </a:lnTo>
                    <a:lnTo>
                      <a:pt x="44" y="3784"/>
                    </a:lnTo>
                    <a:lnTo>
                      <a:pt x="40" y="3786"/>
                    </a:lnTo>
                    <a:lnTo>
                      <a:pt x="40" y="3786"/>
                    </a:lnTo>
                    <a:lnTo>
                      <a:pt x="38" y="3786"/>
                    </a:lnTo>
                    <a:lnTo>
                      <a:pt x="38" y="3786"/>
                    </a:lnTo>
                    <a:lnTo>
                      <a:pt x="38" y="3776"/>
                    </a:lnTo>
                    <a:lnTo>
                      <a:pt x="36" y="3766"/>
                    </a:lnTo>
                    <a:lnTo>
                      <a:pt x="30" y="3750"/>
                    </a:lnTo>
                    <a:lnTo>
                      <a:pt x="24" y="3734"/>
                    </a:lnTo>
                    <a:lnTo>
                      <a:pt x="18" y="3718"/>
                    </a:lnTo>
                    <a:lnTo>
                      <a:pt x="18" y="3718"/>
                    </a:lnTo>
                    <a:lnTo>
                      <a:pt x="12" y="3720"/>
                    </a:lnTo>
                    <a:lnTo>
                      <a:pt x="8" y="3720"/>
                    </a:lnTo>
                    <a:lnTo>
                      <a:pt x="4" y="3722"/>
                    </a:lnTo>
                    <a:lnTo>
                      <a:pt x="0" y="3718"/>
                    </a:lnTo>
                    <a:lnTo>
                      <a:pt x="0" y="3718"/>
                    </a:lnTo>
                    <a:lnTo>
                      <a:pt x="0" y="3716"/>
                    </a:lnTo>
                    <a:lnTo>
                      <a:pt x="4" y="3716"/>
                    </a:lnTo>
                    <a:lnTo>
                      <a:pt x="6" y="3716"/>
                    </a:lnTo>
                    <a:lnTo>
                      <a:pt x="6" y="3710"/>
                    </a:lnTo>
                    <a:lnTo>
                      <a:pt x="6" y="3710"/>
                    </a:lnTo>
                    <a:lnTo>
                      <a:pt x="18" y="3708"/>
                    </a:lnTo>
                    <a:lnTo>
                      <a:pt x="28" y="3702"/>
                    </a:lnTo>
                    <a:lnTo>
                      <a:pt x="36" y="3696"/>
                    </a:lnTo>
                    <a:lnTo>
                      <a:pt x="42" y="3688"/>
                    </a:lnTo>
                    <a:lnTo>
                      <a:pt x="56" y="3670"/>
                    </a:lnTo>
                    <a:lnTo>
                      <a:pt x="64" y="3662"/>
                    </a:lnTo>
                    <a:lnTo>
                      <a:pt x="72" y="3656"/>
                    </a:lnTo>
                    <a:lnTo>
                      <a:pt x="72" y="3656"/>
                    </a:lnTo>
                    <a:lnTo>
                      <a:pt x="76" y="3604"/>
                    </a:lnTo>
                    <a:lnTo>
                      <a:pt x="76" y="3604"/>
                    </a:lnTo>
                    <a:lnTo>
                      <a:pt x="88" y="3588"/>
                    </a:lnTo>
                    <a:lnTo>
                      <a:pt x="98" y="3570"/>
                    </a:lnTo>
                    <a:lnTo>
                      <a:pt x="108" y="3550"/>
                    </a:lnTo>
                    <a:lnTo>
                      <a:pt x="114" y="3528"/>
                    </a:lnTo>
                    <a:lnTo>
                      <a:pt x="120" y="3504"/>
                    </a:lnTo>
                    <a:lnTo>
                      <a:pt x="122" y="3480"/>
                    </a:lnTo>
                    <a:lnTo>
                      <a:pt x="122" y="3456"/>
                    </a:lnTo>
                    <a:lnTo>
                      <a:pt x="122" y="3430"/>
                    </a:lnTo>
                    <a:lnTo>
                      <a:pt x="122" y="3430"/>
                    </a:lnTo>
                    <a:lnTo>
                      <a:pt x="120" y="3426"/>
                    </a:lnTo>
                    <a:lnTo>
                      <a:pt x="118" y="3424"/>
                    </a:lnTo>
                    <a:lnTo>
                      <a:pt x="112" y="3420"/>
                    </a:lnTo>
                    <a:lnTo>
                      <a:pt x="112" y="3420"/>
                    </a:lnTo>
                    <a:lnTo>
                      <a:pt x="112" y="3410"/>
                    </a:lnTo>
                    <a:lnTo>
                      <a:pt x="114" y="3404"/>
                    </a:lnTo>
                    <a:lnTo>
                      <a:pt x="122" y="3392"/>
                    </a:lnTo>
                    <a:lnTo>
                      <a:pt x="126" y="3386"/>
                    </a:lnTo>
                    <a:lnTo>
                      <a:pt x="128" y="3380"/>
                    </a:lnTo>
                    <a:lnTo>
                      <a:pt x="130" y="3372"/>
                    </a:lnTo>
                    <a:lnTo>
                      <a:pt x="128" y="3362"/>
                    </a:lnTo>
                    <a:lnTo>
                      <a:pt x="128" y="3362"/>
                    </a:lnTo>
                    <a:lnTo>
                      <a:pt x="134" y="3362"/>
                    </a:lnTo>
                    <a:lnTo>
                      <a:pt x="134" y="3362"/>
                    </a:lnTo>
                    <a:lnTo>
                      <a:pt x="134" y="3352"/>
                    </a:lnTo>
                    <a:lnTo>
                      <a:pt x="130" y="3342"/>
                    </a:lnTo>
                    <a:lnTo>
                      <a:pt x="128" y="3334"/>
                    </a:lnTo>
                    <a:lnTo>
                      <a:pt x="128" y="3326"/>
                    </a:lnTo>
                    <a:lnTo>
                      <a:pt x="128" y="3326"/>
                    </a:lnTo>
                    <a:lnTo>
                      <a:pt x="120" y="3322"/>
                    </a:lnTo>
                    <a:lnTo>
                      <a:pt x="112" y="3318"/>
                    </a:lnTo>
                    <a:lnTo>
                      <a:pt x="112" y="3318"/>
                    </a:lnTo>
                    <a:lnTo>
                      <a:pt x="114" y="3310"/>
                    </a:lnTo>
                    <a:lnTo>
                      <a:pt x="112" y="3302"/>
                    </a:lnTo>
                    <a:lnTo>
                      <a:pt x="106" y="3286"/>
                    </a:lnTo>
                    <a:lnTo>
                      <a:pt x="106" y="3286"/>
                    </a:lnTo>
                    <a:lnTo>
                      <a:pt x="100" y="3296"/>
                    </a:lnTo>
                    <a:lnTo>
                      <a:pt x="96" y="3300"/>
                    </a:lnTo>
                    <a:lnTo>
                      <a:pt x="92" y="3304"/>
                    </a:lnTo>
                    <a:lnTo>
                      <a:pt x="92" y="3304"/>
                    </a:lnTo>
                    <a:lnTo>
                      <a:pt x="110" y="3242"/>
                    </a:lnTo>
                    <a:lnTo>
                      <a:pt x="110" y="3242"/>
                    </a:lnTo>
                    <a:lnTo>
                      <a:pt x="116" y="3230"/>
                    </a:lnTo>
                    <a:lnTo>
                      <a:pt x="124" y="3218"/>
                    </a:lnTo>
                    <a:lnTo>
                      <a:pt x="144" y="3198"/>
                    </a:lnTo>
                    <a:lnTo>
                      <a:pt x="156" y="3188"/>
                    </a:lnTo>
                    <a:lnTo>
                      <a:pt x="164" y="3176"/>
                    </a:lnTo>
                    <a:lnTo>
                      <a:pt x="172" y="3162"/>
                    </a:lnTo>
                    <a:lnTo>
                      <a:pt x="174" y="3144"/>
                    </a:lnTo>
                    <a:lnTo>
                      <a:pt x="174" y="3144"/>
                    </a:lnTo>
                    <a:lnTo>
                      <a:pt x="186" y="3134"/>
                    </a:lnTo>
                    <a:lnTo>
                      <a:pt x="196" y="3120"/>
                    </a:lnTo>
                    <a:lnTo>
                      <a:pt x="206" y="3108"/>
                    </a:lnTo>
                    <a:lnTo>
                      <a:pt x="218" y="3094"/>
                    </a:lnTo>
                    <a:lnTo>
                      <a:pt x="218" y="3094"/>
                    </a:lnTo>
                    <a:lnTo>
                      <a:pt x="236" y="3080"/>
                    </a:lnTo>
                    <a:lnTo>
                      <a:pt x="246" y="3072"/>
                    </a:lnTo>
                    <a:lnTo>
                      <a:pt x="254" y="3064"/>
                    </a:lnTo>
                    <a:lnTo>
                      <a:pt x="262" y="3054"/>
                    </a:lnTo>
                    <a:lnTo>
                      <a:pt x="266" y="3042"/>
                    </a:lnTo>
                    <a:lnTo>
                      <a:pt x="270" y="3028"/>
                    </a:lnTo>
                    <a:lnTo>
                      <a:pt x="270" y="3012"/>
                    </a:lnTo>
                    <a:lnTo>
                      <a:pt x="270" y="3012"/>
                    </a:lnTo>
                    <a:lnTo>
                      <a:pt x="288" y="2990"/>
                    </a:lnTo>
                    <a:lnTo>
                      <a:pt x="294" y="2976"/>
                    </a:lnTo>
                    <a:lnTo>
                      <a:pt x="300" y="2962"/>
                    </a:lnTo>
                    <a:lnTo>
                      <a:pt x="300" y="2962"/>
                    </a:lnTo>
                    <a:lnTo>
                      <a:pt x="308" y="2956"/>
                    </a:lnTo>
                    <a:lnTo>
                      <a:pt x="316" y="2948"/>
                    </a:lnTo>
                    <a:lnTo>
                      <a:pt x="316" y="2948"/>
                    </a:lnTo>
                    <a:lnTo>
                      <a:pt x="326" y="2948"/>
                    </a:lnTo>
                    <a:lnTo>
                      <a:pt x="326" y="2948"/>
                    </a:lnTo>
                    <a:lnTo>
                      <a:pt x="338" y="2938"/>
                    </a:lnTo>
                    <a:lnTo>
                      <a:pt x="350" y="2926"/>
                    </a:lnTo>
                    <a:lnTo>
                      <a:pt x="368" y="2902"/>
                    </a:lnTo>
                    <a:lnTo>
                      <a:pt x="388" y="2876"/>
                    </a:lnTo>
                    <a:lnTo>
                      <a:pt x="408" y="2850"/>
                    </a:lnTo>
                    <a:lnTo>
                      <a:pt x="408" y="2850"/>
                    </a:lnTo>
                    <a:lnTo>
                      <a:pt x="420" y="2852"/>
                    </a:lnTo>
                    <a:lnTo>
                      <a:pt x="432" y="2850"/>
                    </a:lnTo>
                    <a:lnTo>
                      <a:pt x="442" y="2848"/>
                    </a:lnTo>
                    <a:lnTo>
                      <a:pt x="454" y="2844"/>
                    </a:lnTo>
                    <a:lnTo>
                      <a:pt x="474" y="2834"/>
                    </a:lnTo>
                    <a:lnTo>
                      <a:pt x="494" y="2822"/>
                    </a:lnTo>
                    <a:lnTo>
                      <a:pt x="530" y="2796"/>
                    </a:lnTo>
                    <a:lnTo>
                      <a:pt x="548" y="2784"/>
                    </a:lnTo>
                    <a:lnTo>
                      <a:pt x="566" y="2774"/>
                    </a:lnTo>
                    <a:lnTo>
                      <a:pt x="566" y="2774"/>
                    </a:lnTo>
                    <a:lnTo>
                      <a:pt x="566" y="2770"/>
                    </a:lnTo>
                    <a:lnTo>
                      <a:pt x="568" y="2768"/>
                    </a:lnTo>
                    <a:lnTo>
                      <a:pt x="568" y="2764"/>
                    </a:lnTo>
                    <a:lnTo>
                      <a:pt x="568" y="2760"/>
                    </a:lnTo>
                    <a:lnTo>
                      <a:pt x="568" y="2760"/>
                    </a:lnTo>
                    <a:lnTo>
                      <a:pt x="586" y="2742"/>
                    </a:lnTo>
                    <a:lnTo>
                      <a:pt x="594" y="2732"/>
                    </a:lnTo>
                    <a:lnTo>
                      <a:pt x="600" y="2718"/>
                    </a:lnTo>
                    <a:lnTo>
                      <a:pt x="600" y="2718"/>
                    </a:lnTo>
                    <a:lnTo>
                      <a:pt x="600" y="2710"/>
                    </a:lnTo>
                    <a:lnTo>
                      <a:pt x="600" y="2702"/>
                    </a:lnTo>
                    <a:lnTo>
                      <a:pt x="600" y="2684"/>
                    </a:lnTo>
                    <a:lnTo>
                      <a:pt x="598" y="2666"/>
                    </a:lnTo>
                    <a:lnTo>
                      <a:pt x="600" y="2648"/>
                    </a:lnTo>
                    <a:lnTo>
                      <a:pt x="600" y="2648"/>
                    </a:lnTo>
                    <a:lnTo>
                      <a:pt x="602" y="2638"/>
                    </a:lnTo>
                    <a:lnTo>
                      <a:pt x="606" y="2630"/>
                    </a:lnTo>
                    <a:lnTo>
                      <a:pt x="614" y="2616"/>
                    </a:lnTo>
                    <a:lnTo>
                      <a:pt x="636" y="2592"/>
                    </a:lnTo>
                    <a:lnTo>
                      <a:pt x="636" y="2592"/>
                    </a:lnTo>
                    <a:lnTo>
                      <a:pt x="636" y="2588"/>
                    </a:lnTo>
                    <a:lnTo>
                      <a:pt x="638" y="2586"/>
                    </a:lnTo>
                    <a:lnTo>
                      <a:pt x="638" y="2586"/>
                    </a:lnTo>
                    <a:lnTo>
                      <a:pt x="638" y="2562"/>
                    </a:lnTo>
                    <a:lnTo>
                      <a:pt x="638" y="2562"/>
                    </a:lnTo>
                    <a:lnTo>
                      <a:pt x="650" y="2554"/>
                    </a:lnTo>
                    <a:lnTo>
                      <a:pt x="662" y="2546"/>
                    </a:lnTo>
                    <a:lnTo>
                      <a:pt x="672" y="2536"/>
                    </a:lnTo>
                    <a:lnTo>
                      <a:pt x="680" y="2522"/>
                    </a:lnTo>
                    <a:lnTo>
                      <a:pt x="680" y="2522"/>
                    </a:lnTo>
                    <a:lnTo>
                      <a:pt x="728" y="2496"/>
                    </a:lnTo>
                    <a:lnTo>
                      <a:pt x="752" y="2482"/>
                    </a:lnTo>
                    <a:lnTo>
                      <a:pt x="776" y="2466"/>
                    </a:lnTo>
                    <a:lnTo>
                      <a:pt x="786" y="2458"/>
                    </a:lnTo>
                    <a:lnTo>
                      <a:pt x="794" y="2448"/>
                    </a:lnTo>
                    <a:lnTo>
                      <a:pt x="802" y="2436"/>
                    </a:lnTo>
                    <a:lnTo>
                      <a:pt x="810" y="2424"/>
                    </a:lnTo>
                    <a:lnTo>
                      <a:pt x="816" y="2412"/>
                    </a:lnTo>
                    <a:lnTo>
                      <a:pt x="820" y="2398"/>
                    </a:lnTo>
                    <a:lnTo>
                      <a:pt x="822" y="2380"/>
                    </a:lnTo>
                    <a:lnTo>
                      <a:pt x="824" y="2364"/>
                    </a:lnTo>
                    <a:lnTo>
                      <a:pt x="824" y="2364"/>
                    </a:lnTo>
                    <a:lnTo>
                      <a:pt x="834" y="2364"/>
                    </a:lnTo>
                    <a:lnTo>
                      <a:pt x="842" y="2360"/>
                    </a:lnTo>
                    <a:lnTo>
                      <a:pt x="850" y="2356"/>
                    </a:lnTo>
                    <a:lnTo>
                      <a:pt x="856" y="2354"/>
                    </a:lnTo>
                    <a:lnTo>
                      <a:pt x="856" y="2354"/>
                    </a:lnTo>
                    <a:lnTo>
                      <a:pt x="858" y="2366"/>
                    </a:lnTo>
                    <a:lnTo>
                      <a:pt x="860" y="2378"/>
                    </a:lnTo>
                    <a:lnTo>
                      <a:pt x="864" y="2386"/>
                    </a:lnTo>
                    <a:lnTo>
                      <a:pt x="870" y="2394"/>
                    </a:lnTo>
                    <a:lnTo>
                      <a:pt x="878" y="2400"/>
                    </a:lnTo>
                    <a:lnTo>
                      <a:pt x="886" y="2404"/>
                    </a:lnTo>
                    <a:lnTo>
                      <a:pt x="898" y="2406"/>
                    </a:lnTo>
                    <a:lnTo>
                      <a:pt x="908" y="2408"/>
                    </a:lnTo>
                    <a:lnTo>
                      <a:pt x="908" y="2408"/>
                    </a:lnTo>
                    <a:lnTo>
                      <a:pt x="914" y="2406"/>
                    </a:lnTo>
                    <a:lnTo>
                      <a:pt x="918" y="2404"/>
                    </a:lnTo>
                    <a:lnTo>
                      <a:pt x="924" y="2402"/>
                    </a:lnTo>
                    <a:lnTo>
                      <a:pt x="930" y="2402"/>
                    </a:lnTo>
                    <a:lnTo>
                      <a:pt x="930" y="2402"/>
                    </a:lnTo>
                    <a:lnTo>
                      <a:pt x="934" y="2402"/>
                    </a:lnTo>
                    <a:lnTo>
                      <a:pt x="938" y="2406"/>
                    </a:lnTo>
                    <a:lnTo>
                      <a:pt x="942" y="2408"/>
                    </a:lnTo>
                    <a:lnTo>
                      <a:pt x="946" y="2408"/>
                    </a:lnTo>
                    <a:lnTo>
                      <a:pt x="946" y="2408"/>
                    </a:lnTo>
                    <a:lnTo>
                      <a:pt x="950" y="2406"/>
                    </a:lnTo>
                    <a:lnTo>
                      <a:pt x="952" y="2404"/>
                    </a:lnTo>
                    <a:lnTo>
                      <a:pt x="956" y="2400"/>
                    </a:lnTo>
                    <a:lnTo>
                      <a:pt x="960" y="2394"/>
                    </a:lnTo>
                    <a:lnTo>
                      <a:pt x="962" y="2392"/>
                    </a:lnTo>
                    <a:lnTo>
                      <a:pt x="966" y="2392"/>
                    </a:lnTo>
                    <a:lnTo>
                      <a:pt x="966" y="2392"/>
                    </a:lnTo>
                    <a:lnTo>
                      <a:pt x="968" y="2394"/>
                    </a:lnTo>
                    <a:lnTo>
                      <a:pt x="972" y="2394"/>
                    </a:lnTo>
                    <a:lnTo>
                      <a:pt x="972" y="2394"/>
                    </a:lnTo>
                    <a:lnTo>
                      <a:pt x="972" y="2408"/>
                    </a:lnTo>
                    <a:lnTo>
                      <a:pt x="972" y="2408"/>
                    </a:lnTo>
                    <a:lnTo>
                      <a:pt x="980" y="2412"/>
                    </a:lnTo>
                    <a:lnTo>
                      <a:pt x="990" y="2416"/>
                    </a:lnTo>
                    <a:lnTo>
                      <a:pt x="1000" y="2416"/>
                    </a:lnTo>
                    <a:lnTo>
                      <a:pt x="1012" y="2416"/>
                    </a:lnTo>
                    <a:lnTo>
                      <a:pt x="1022" y="2412"/>
                    </a:lnTo>
                    <a:lnTo>
                      <a:pt x="1030" y="2408"/>
                    </a:lnTo>
                    <a:lnTo>
                      <a:pt x="1046" y="2400"/>
                    </a:lnTo>
                    <a:lnTo>
                      <a:pt x="1046" y="2400"/>
                    </a:lnTo>
                    <a:lnTo>
                      <a:pt x="1048" y="2390"/>
                    </a:lnTo>
                    <a:lnTo>
                      <a:pt x="1052" y="2384"/>
                    </a:lnTo>
                    <a:lnTo>
                      <a:pt x="1058" y="2380"/>
                    </a:lnTo>
                    <a:lnTo>
                      <a:pt x="1064" y="2378"/>
                    </a:lnTo>
                    <a:lnTo>
                      <a:pt x="1076" y="2374"/>
                    </a:lnTo>
                    <a:lnTo>
                      <a:pt x="1082" y="2372"/>
                    </a:lnTo>
                    <a:lnTo>
                      <a:pt x="1086" y="2366"/>
                    </a:lnTo>
                    <a:lnTo>
                      <a:pt x="1086" y="2366"/>
                    </a:lnTo>
                    <a:lnTo>
                      <a:pt x="1092" y="2368"/>
                    </a:lnTo>
                    <a:lnTo>
                      <a:pt x="1094" y="2370"/>
                    </a:lnTo>
                    <a:lnTo>
                      <a:pt x="1096" y="2372"/>
                    </a:lnTo>
                    <a:lnTo>
                      <a:pt x="1100" y="2372"/>
                    </a:lnTo>
                    <a:lnTo>
                      <a:pt x="1100" y="2372"/>
                    </a:lnTo>
                    <a:lnTo>
                      <a:pt x="1110" y="2364"/>
                    </a:lnTo>
                    <a:lnTo>
                      <a:pt x="1116" y="2356"/>
                    </a:lnTo>
                    <a:lnTo>
                      <a:pt x="1124" y="2346"/>
                    </a:lnTo>
                    <a:lnTo>
                      <a:pt x="1132" y="2338"/>
                    </a:lnTo>
                    <a:lnTo>
                      <a:pt x="1132" y="2338"/>
                    </a:lnTo>
                    <a:lnTo>
                      <a:pt x="1174" y="2328"/>
                    </a:lnTo>
                    <a:lnTo>
                      <a:pt x="1216" y="2318"/>
                    </a:lnTo>
                    <a:lnTo>
                      <a:pt x="1216" y="2318"/>
                    </a:lnTo>
                    <a:lnTo>
                      <a:pt x="1218" y="2318"/>
                    </a:lnTo>
                    <a:lnTo>
                      <a:pt x="1220" y="2318"/>
                    </a:lnTo>
                    <a:lnTo>
                      <a:pt x="1222" y="2320"/>
                    </a:lnTo>
                    <a:lnTo>
                      <a:pt x="1226" y="2320"/>
                    </a:lnTo>
                    <a:lnTo>
                      <a:pt x="1226" y="2320"/>
                    </a:lnTo>
                    <a:lnTo>
                      <a:pt x="1230" y="2320"/>
                    </a:lnTo>
                    <a:lnTo>
                      <a:pt x="1232" y="2318"/>
                    </a:lnTo>
                    <a:lnTo>
                      <a:pt x="1236" y="2312"/>
                    </a:lnTo>
                    <a:lnTo>
                      <a:pt x="1240" y="2308"/>
                    </a:lnTo>
                    <a:lnTo>
                      <a:pt x="1244" y="2304"/>
                    </a:lnTo>
                    <a:lnTo>
                      <a:pt x="1244" y="2304"/>
                    </a:lnTo>
                    <a:lnTo>
                      <a:pt x="1246" y="2304"/>
                    </a:lnTo>
                    <a:lnTo>
                      <a:pt x="1248" y="2306"/>
                    </a:lnTo>
                    <a:lnTo>
                      <a:pt x="1250" y="2308"/>
                    </a:lnTo>
                    <a:lnTo>
                      <a:pt x="1252" y="2310"/>
                    </a:lnTo>
                    <a:lnTo>
                      <a:pt x="1252" y="2310"/>
                    </a:lnTo>
                    <a:lnTo>
                      <a:pt x="1272" y="2308"/>
                    </a:lnTo>
                    <a:lnTo>
                      <a:pt x="1272" y="2308"/>
                    </a:lnTo>
                    <a:lnTo>
                      <a:pt x="1278" y="2304"/>
                    </a:lnTo>
                    <a:lnTo>
                      <a:pt x="1284" y="2298"/>
                    </a:lnTo>
                    <a:lnTo>
                      <a:pt x="1284" y="2298"/>
                    </a:lnTo>
                    <a:lnTo>
                      <a:pt x="1294" y="2300"/>
                    </a:lnTo>
                    <a:lnTo>
                      <a:pt x="1306" y="2298"/>
                    </a:lnTo>
                    <a:lnTo>
                      <a:pt x="1318" y="2298"/>
                    </a:lnTo>
                    <a:lnTo>
                      <a:pt x="1332" y="2298"/>
                    </a:lnTo>
                    <a:lnTo>
                      <a:pt x="1332" y="2298"/>
                    </a:lnTo>
                    <a:lnTo>
                      <a:pt x="1340" y="2306"/>
                    </a:lnTo>
                    <a:lnTo>
                      <a:pt x="1348" y="2314"/>
                    </a:lnTo>
                    <a:lnTo>
                      <a:pt x="1348" y="2314"/>
                    </a:lnTo>
                    <a:lnTo>
                      <a:pt x="1364" y="2308"/>
                    </a:lnTo>
                    <a:lnTo>
                      <a:pt x="1380" y="2302"/>
                    </a:lnTo>
                    <a:lnTo>
                      <a:pt x="1386" y="2300"/>
                    </a:lnTo>
                    <a:lnTo>
                      <a:pt x="1394" y="2294"/>
                    </a:lnTo>
                    <a:lnTo>
                      <a:pt x="1398" y="2290"/>
                    </a:lnTo>
                    <a:lnTo>
                      <a:pt x="1402" y="2282"/>
                    </a:lnTo>
                    <a:lnTo>
                      <a:pt x="1402" y="2282"/>
                    </a:lnTo>
                    <a:lnTo>
                      <a:pt x="1406" y="2288"/>
                    </a:lnTo>
                    <a:lnTo>
                      <a:pt x="1412" y="2292"/>
                    </a:lnTo>
                    <a:lnTo>
                      <a:pt x="1420" y="2294"/>
                    </a:lnTo>
                    <a:lnTo>
                      <a:pt x="1426" y="2296"/>
                    </a:lnTo>
                    <a:lnTo>
                      <a:pt x="1432" y="2294"/>
                    </a:lnTo>
                    <a:lnTo>
                      <a:pt x="1438" y="2292"/>
                    </a:lnTo>
                    <a:lnTo>
                      <a:pt x="1440" y="2288"/>
                    </a:lnTo>
                    <a:lnTo>
                      <a:pt x="1442" y="2280"/>
                    </a:lnTo>
                    <a:lnTo>
                      <a:pt x="1442" y="2280"/>
                    </a:lnTo>
                    <a:lnTo>
                      <a:pt x="1448" y="2284"/>
                    </a:lnTo>
                    <a:lnTo>
                      <a:pt x="1454" y="2286"/>
                    </a:lnTo>
                    <a:lnTo>
                      <a:pt x="1460" y="2288"/>
                    </a:lnTo>
                    <a:lnTo>
                      <a:pt x="1468" y="2286"/>
                    </a:lnTo>
                    <a:lnTo>
                      <a:pt x="1468" y="2286"/>
                    </a:lnTo>
                    <a:lnTo>
                      <a:pt x="1466" y="2290"/>
                    </a:lnTo>
                    <a:lnTo>
                      <a:pt x="1468" y="2292"/>
                    </a:lnTo>
                    <a:lnTo>
                      <a:pt x="1470" y="2296"/>
                    </a:lnTo>
                    <a:lnTo>
                      <a:pt x="1470" y="2296"/>
                    </a:lnTo>
                    <a:lnTo>
                      <a:pt x="1478" y="2292"/>
                    </a:lnTo>
                    <a:lnTo>
                      <a:pt x="1486" y="2290"/>
                    </a:lnTo>
                    <a:lnTo>
                      <a:pt x="1496" y="2290"/>
                    </a:lnTo>
                    <a:lnTo>
                      <a:pt x="1508" y="2290"/>
                    </a:lnTo>
                    <a:lnTo>
                      <a:pt x="1508" y="2290"/>
                    </a:lnTo>
                    <a:lnTo>
                      <a:pt x="1518" y="2280"/>
                    </a:lnTo>
                    <a:lnTo>
                      <a:pt x="1528" y="2270"/>
                    </a:lnTo>
                    <a:lnTo>
                      <a:pt x="1542" y="2262"/>
                    </a:lnTo>
                    <a:lnTo>
                      <a:pt x="1558" y="2258"/>
                    </a:lnTo>
                    <a:lnTo>
                      <a:pt x="1558" y="2258"/>
                    </a:lnTo>
                    <a:lnTo>
                      <a:pt x="1558" y="2262"/>
                    </a:lnTo>
                    <a:lnTo>
                      <a:pt x="1556" y="2264"/>
                    </a:lnTo>
                    <a:lnTo>
                      <a:pt x="1556" y="2268"/>
                    </a:lnTo>
                    <a:lnTo>
                      <a:pt x="1558" y="2270"/>
                    </a:lnTo>
                    <a:lnTo>
                      <a:pt x="1558" y="2270"/>
                    </a:lnTo>
                    <a:lnTo>
                      <a:pt x="1560" y="2268"/>
                    </a:lnTo>
                    <a:lnTo>
                      <a:pt x="1560" y="2268"/>
                    </a:lnTo>
                    <a:lnTo>
                      <a:pt x="1560" y="2264"/>
                    </a:lnTo>
                    <a:lnTo>
                      <a:pt x="1562" y="2264"/>
                    </a:lnTo>
                    <a:lnTo>
                      <a:pt x="1562" y="2264"/>
                    </a:lnTo>
                    <a:lnTo>
                      <a:pt x="1566" y="2264"/>
                    </a:lnTo>
                    <a:lnTo>
                      <a:pt x="1570" y="2268"/>
                    </a:lnTo>
                    <a:lnTo>
                      <a:pt x="1576" y="2276"/>
                    </a:lnTo>
                    <a:lnTo>
                      <a:pt x="1578" y="2286"/>
                    </a:lnTo>
                    <a:lnTo>
                      <a:pt x="1578" y="2292"/>
                    </a:lnTo>
                    <a:lnTo>
                      <a:pt x="1578" y="2292"/>
                    </a:lnTo>
                    <a:lnTo>
                      <a:pt x="1580" y="2294"/>
                    </a:lnTo>
                    <a:lnTo>
                      <a:pt x="1582" y="2296"/>
                    </a:lnTo>
                    <a:lnTo>
                      <a:pt x="1590" y="2296"/>
                    </a:lnTo>
                    <a:lnTo>
                      <a:pt x="1590" y="2296"/>
                    </a:lnTo>
                    <a:lnTo>
                      <a:pt x="1594" y="2288"/>
                    </a:lnTo>
                    <a:lnTo>
                      <a:pt x="1602" y="2284"/>
                    </a:lnTo>
                    <a:lnTo>
                      <a:pt x="1608" y="2278"/>
                    </a:lnTo>
                    <a:lnTo>
                      <a:pt x="1612" y="2270"/>
                    </a:lnTo>
                    <a:lnTo>
                      <a:pt x="1612" y="2270"/>
                    </a:lnTo>
                    <a:lnTo>
                      <a:pt x="1616" y="2274"/>
                    </a:lnTo>
                    <a:lnTo>
                      <a:pt x="1616" y="2278"/>
                    </a:lnTo>
                    <a:lnTo>
                      <a:pt x="1618" y="2282"/>
                    </a:lnTo>
                    <a:lnTo>
                      <a:pt x="1620" y="2284"/>
                    </a:lnTo>
                    <a:lnTo>
                      <a:pt x="1620" y="2284"/>
                    </a:lnTo>
                    <a:lnTo>
                      <a:pt x="1616" y="2290"/>
                    </a:lnTo>
                    <a:lnTo>
                      <a:pt x="1614" y="2298"/>
                    </a:lnTo>
                    <a:lnTo>
                      <a:pt x="1610" y="2306"/>
                    </a:lnTo>
                    <a:lnTo>
                      <a:pt x="1608" y="2316"/>
                    </a:lnTo>
                    <a:lnTo>
                      <a:pt x="1608" y="2316"/>
                    </a:lnTo>
                    <a:lnTo>
                      <a:pt x="1604" y="2320"/>
                    </a:lnTo>
                    <a:lnTo>
                      <a:pt x="1600" y="2324"/>
                    </a:lnTo>
                    <a:lnTo>
                      <a:pt x="1596" y="2328"/>
                    </a:lnTo>
                    <a:lnTo>
                      <a:pt x="1594" y="2332"/>
                    </a:lnTo>
                    <a:lnTo>
                      <a:pt x="1594" y="2332"/>
                    </a:lnTo>
                    <a:lnTo>
                      <a:pt x="1594" y="2338"/>
                    </a:lnTo>
                    <a:lnTo>
                      <a:pt x="1596" y="2344"/>
                    </a:lnTo>
                    <a:lnTo>
                      <a:pt x="1600" y="2348"/>
                    </a:lnTo>
                    <a:lnTo>
                      <a:pt x="1606" y="2352"/>
                    </a:lnTo>
                    <a:lnTo>
                      <a:pt x="1628" y="2366"/>
                    </a:lnTo>
                    <a:lnTo>
                      <a:pt x="1628" y="2366"/>
                    </a:lnTo>
                    <a:lnTo>
                      <a:pt x="1632" y="2378"/>
                    </a:lnTo>
                    <a:lnTo>
                      <a:pt x="1632" y="2388"/>
                    </a:lnTo>
                    <a:lnTo>
                      <a:pt x="1632" y="2398"/>
                    </a:lnTo>
                    <a:lnTo>
                      <a:pt x="1630" y="2408"/>
                    </a:lnTo>
                    <a:lnTo>
                      <a:pt x="1624" y="2426"/>
                    </a:lnTo>
                    <a:lnTo>
                      <a:pt x="1616" y="2442"/>
                    </a:lnTo>
                    <a:lnTo>
                      <a:pt x="1616" y="2442"/>
                    </a:lnTo>
                    <a:lnTo>
                      <a:pt x="1606" y="2446"/>
                    </a:lnTo>
                    <a:lnTo>
                      <a:pt x="1600" y="2454"/>
                    </a:lnTo>
                    <a:lnTo>
                      <a:pt x="1596" y="2464"/>
                    </a:lnTo>
                    <a:lnTo>
                      <a:pt x="1596" y="2474"/>
                    </a:lnTo>
                    <a:lnTo>
                      <a:pt x="1600" y="2484"/>
                    </a:lnTo>
                    <a:lnTo>
                      <a:pt x="1606" y="2492"/>
                    </a:lnTo>
                    <a:lnTo>
                      <a:pt x="1614" y="2498"/>
                    </a:lnTo>
                    <a:lnTo>
                      <a:pt x="1624" y="2502"/>
                    </a:lnTo>
                    <a:lnTo>
                      <a:pt x="1624" y="2502"/>
                    </a:lnTo>
                    <a:lnTo>
                      <a:pt x="1628" y="2500"/>
                    </a:lnTo>
                    <a:lnTo>
                      <a:pt x="1630" y="2494"/>
                    </a:lnTo>
                    <a:lnTo>
                      <a:pt x="1630" y="2482"/>
                    </a:lnTo>
                    <a:lnTo>
                      <a:pt x="1630" y="2482"/>
                    </a:lnTo>
                    <a:lnTo>
                      <a:pt x="1640" y="2482"/>
                    </a:lnTo>
                    <a:lnTo>
                      <a:pt x="1646" y="2486"/>
                    </a:lnTo>
                    <a:lnTo>
                      <a:pt x="1646" y="2486"/>
                    </a:lnTo>
                    <a:lnTo>
                      <a:pt x="1644" y="2490"/>
                    </a:lnTo>
                    <a:lnTo>
                      <a:pt x="1642" y="2494"/>
                    </a:lnTo>
                    <a:lnTo>
                      <a:pt x="1638" y="2500"/>
                    </a:lnTo>
                    <a:lnTo>
                      <a:pt x="1638" y="2500"/>
                    </a:lnTo>
                    <a:lnTo>
                      <a:pt x="1636" y="2498"/>
                    </a:lnTo>
                    <a:lnTo>
                      <a:pt x="1636" y="2496"/>
                    </a:lnTo>
                    <a:lnTo>
                      <a:pt x="1636" y="2494"/>
                    </a:lnTo>
                    <a:lnTo>
                      <a:pt x="1634" y="2494"/>
                    </a:lnTo>
                    <a:lnTo>
                      <a:pt x="1634" y="2494"/>
                    </a:lnTo>
                    <a:lnTo>
                      <a:pt x="1632" y="2496"/>
                    </a:lnTo>
                    <a:lnTo>
                      <a:pt x="1632" y="2500"/>
                    </a:lnTo>
                    <a:lnTo>
                      <a:pt x="1632" y="2510"/>
                    </a:lnTo>
                    <a:lnTo>
                      <a:pt x="1632" y="2510"/>
                    </a:lnTo>
                    <a:lnTo>
                      <a:pt x="1636" y="2508"/>
                    </a:lnTo>
                    <a:lnTo>
                      <a:pt x="1638" y="2504"/>
                    </a:lnTo>
                    <a:lnTo>
                      <a:pt x="1640" y="2502"/>
                    </a:lnTo>
                    <a:lnTo>
                      <a:pt x="1644" y="2500"/>
                    </a:lnTo>
                    <a:lnTo>
                      <a:pt x="1644" y="2500"/>
                    </a:lnTo>
                    <a:lnTo>
                      <a:pt x="1648" y="2502"/>
                    </a:lnTo>
                    <a:lnTo>
                      <a:pt x="1650" y="2504"/>
                    </a:lnTo>
                    <a:lnTo>
                      <a:pt x="1654" y="2512"/>
                    </a:lnTo>
                    <a:lnTo>
                      <a:pt x="1660" y="2526"/>
                    </a:lnTo>
                    <a:lnTo>
                      <a:pt x="1660" y="2526"/>
                    </a:lnTo>
                    <a:lnTo>
                      <a:pt x="1674" y="2526"/>
                    </a:lnTo>
                    <a:lnTo>
                      <a:pt x="1674" y="2526"/>
                    </a:lnTo>
                    <a:lnTo>
                      <a:pt x="1682" y="2532"/>
                    </a:lnTo>
                    <a:lnTo>
                      <a:pt x="1692" y="2538"/>
                    </a:lnTo>
                    <a:lnTo>
                      <a:pt x="1702" y="2542"/>
                    </a:lnTo>
                    <a:lnTo>
                      <a:pt x="1714" y="2544"/>
                    </a:lnTo>
                    <a:lnTo>
                      <a:pt x="1728" y="2546"/>
                    </a:lnTo>
                    <a:lnTo>
                      <a:pt x="1740" y="2544"/>
                    </a:lnTo>
                    <a:lnTo>
                      <a:pt x="1750" y="2542"/>
                    </a:lnTo>
                    <a:lnTo>
                      <a:pt x="1760" y="2536"/>
                    </a:lnTo>
                    <a:lnTo>
                      <a:pt x="1760" y="2536"/>
                    </a:lnTo>
                    <a:lnTo>
                      <a:pt x="1780" y="2542"/>
                    </a:lnTo>
                    <a:lnTo>
                      <a:pt x="1802" y="2548"/>
                    </a:lnTo>
                    <a:lnTo>
                      <a:pt x="1822" y="2554"/>
                    </a:lnTo>
                    <a:lnTo>
                      <a:pt x="1830" y="2558"/>
                    </a:lnTo>
                    <a:lnTo>
                      <a:pt x="1840" y="2562"/>
                    </a:lnTo>
                    <a:lnTo>
                      <a:pt x="1840" y="2562"/>
                    </a:lnTo>
                    <a:lnTo>
                      <a:pt x="1846" y="2562"/>
                    </a:lnTo>
                    <a:lnTo>
                      <a:pt x="1852" y="2560"/>
                    </a:lnTo>
                    <a:lnTo>
                      <a:pt x="1858" y="2562"/>
                    </a:lnTo>
                    <a:lnTo>
                      <a:pt x="1862" y="2564"/>
                    </a:lnTo>
                    <a:lnTo>
                      <a:pt x="1868" y="2572"/>
                    </a:lnTo>
                    <a:lnTo>
                      <a:pt x="1872" y="2584"/>
                    </a:lnTo>
                    <a:lnTo>
                      <a:pt x="1872" y="2584"/>
                    </a:lnTo>
                    <a:lnTo>
                      <a:pt x="1880" y="2600"/>
                    </a:lnTo>
                    <a:lnTo>
                      <a:pt x="1888" y="2616"/>
                    </a:lnTo>
                    <a:lnTo>
                      <a:pt x="1896" y="2622"/>
                    </a:lnTo>
                    <a:lnTo>
                      <a:pt x="1902" y="2628"/>
                    </a:lnTo>
                    <a:lnTo>
                      <a:pt x="1912" y="2634"/>
                    </a:lnTo>
                    <a:lnTo>
                      <a:pt x="1922" y="2636"/>
                    </a:lnTo>
                    <a:lnTo>
                      <a:pt x="1922" y="2636"/>
                    </a:lnTo>
                    <a:lnTo>
                      <a:pt x="1932" y="2636"/>
                    </a:lnTo>
                    <a:lnTo>
                      <a:pt x="1940" y="2634"/>
                    </a:lnTo>
                    <a:lnTo>
                      <a:pt x="1950" y="2632"/>
                    </a:lnTo>
                    <a:lnTo>
                      <a:pt x="1958" y="2632"/>
                    </a:lnTo>
                    <a:lnTo>
                      <a:pt x="1958" y="2632"/>
                    </a:lnTo>
                    <a:lnTo>
                      <a:pt x="1972" y="2634"/>
                    </a:lnTo>
                    <a:lnTo>
                      <a:pt x="1982" y="2638"/>
                    </a:lnTo>
                    <a:lnTo>
                      <a:pt x="1994" y="2642"/>
                    </a:lnTo>
                    <a:lnTo>
                      <a:pt x="2006" y="2642"/>
                    </a:lnTo>
                    <a:lnTo>
                      <a:pt x="2006" y="2642"/>
                    </a:lnTo>
                    <a:lnTo>
                      <a:pt x="2022" y="2654"/>
                    </a:lnTo>
                    <a:lnTo>
                      <a:pt x="2040" y="2664"/>
                    </a:lnTo>
                    <a:lnTo>
                      <a:pt x="2060" y="2672"/>
                    </a:lnTo>
                    <a:lnTo>
                      <a:pt x="2084" y="2676"/>
                    </a:lnTo>
                    <a:lnTo>
                      <a:pt x="2084" y="2676"/>
                    </a:lnTo>
                    <a:lnTo>
                      <a:pt x="2094" y="2662"/>
                    </a:lnTo>
                    <a:lnTo>
                      <a:pt x="2104" y="2648"/>
                    </a:lnTo>
                    <a:lnTo>
                      <a:pt x="2108" y="2640"/>
                    </a:lnTo>
                    <a:lnTo>
                      <a:pt x="2110" y="2632"/>
                    </a:lnTo>
                    <a:lnTo>
                      <a:pt x="2112" y="2622"/>
                    </a:lnTo>
                    <a:lnTo>
                      <a:pt x="2110" y="2612"/>
                    </a:lnTo>
                    <a:lnTo>
                      <a:pt x="2110" y="2612"/>
                    </a:lnTo>
                    <a:lnTo>
                      <a:pt x="2106" y="2602"/>
                    </a:lnTo>
                    <a:lnTo>
                      <a:pt x="2098" y="2592"/>
                    </a:lnTo>
                    <a:lnTo>
                      <a:pt x="2092" y="2580"/>
                    </a:lnTo>
                    <a:lnTo>
                      <a:pt x="2088" y="2574"/>
                    </a:lnTo>
                    <a:lnTo>
                      <a:pt x="2088" y="2566"/>
                    </a:lnTo>
                    <a:lnTo>
                      <a:pt x="2088" y="2566"/>
                    </a:lnTo>
                    <a:lnTo>
                      <a:pt x="2086" y="2558"/>
                    </a:lnTo>
                    <a:lnTo>
                      <a:pt x="2088" y="2548"/>
                    </a:lnTo>
                    <a:lnTo>
                      <a:pt x="2090" y="2540"/>
                    </a:lnTo>
                    <a:lnTo>
                      <a:pt x="2094" y="2534"/>
                    </a:lnTo>
                    <a:lnTo>
                      <a:pt x="2104" y="2520"/>
                    </a:lnTo>
                    <a:lnTo>
                      <a:pt x="2118" y="2508"/>
                    </a:lnTo>
                    <a:lnTo>
                      <a:pt x="2118" y="2508"/>
                    </a:lnTo>
                    <a:lnTo>
                      <a:pt x="2118" y="2500"/>
                    </a:lnTo>
                    <a:lnTo>
                      <a:pt x="2118" y="2500"/>
                    </a:lnTo>
                    <a:lnTo>
                      <a:pt x="2124" y="2500"/>
                    </a:lnTo>
                    <a:lnTo>
                      <a:pt x="2130" y="2498"/>
                    </a:lnTo>
                    <a:lnTo>
                      <a:pt x="2142" y="2492"/>
                    </a:lnTo>
                    <a:lnTo>
                      <a:pt x="2150" y="2484"/>
                    </a:lnTo>
                    <a:lnTo>
                      <a:pt x="2156" y="2482"/>
                    </a:lnTo>
                    <a:lnTo>
                      <a:pt x="2162" y="2480"/>
                    </a:lnTo>
                    <a:lnTo>
                      <a:pt x="2162" y="2480"/>
                    </a:lnTo>
                    <a:lnTo>
                      <a:pt x="2174" y="2480"/>
                    </a:lnTo>
                    <a:lnTo>
                      <a:pt x="2186" y="2484"/>
                    </a:lnTo>
                    <a:lnTo>
                      <a:pt x="2200" y="2488"/>
                    </a:lnTo>
                    <a:lnTo>
                      <a:pt x="2214" y="2492"/>
                    </a:lnTo>
                    <a:lnTo>
                      <a:pt x="2214" y="2492"/>
                    </a:lnTo>
                    <a:lnTo>
                      <a:pt x="2214" y="2504"/>
                    </a:lnTo>
                    <a:lnTo>
                      <a:pt x="2218" y="2512"/>
                    </a:lnTo>
                    <a:lnTo>
                      <a:pt x="2226" y="2516"/>
                    </a:lnTo>
                    <a:lnTo>
                      <a:pt x="2234" y="2518"/>
                    </a:lnTo>
                    <a:lnTo>
                      <a:pt x="2252" y="2518"/>
                    </a:lnTo>
                    <a:lnTo>
                      <a:pt x="2260" y="2522"/>
                    </a:lnTo>
                    <a:lnTo>
                      <a:pt x="2266" y="2526"/>
                    </a:lnTo>
                    <a:lnTo>
                      <a:pt x="2266" y="2526"/>
                    </a:lnTo>
                    <a:lnTo>
                      <a:pt x="2284" y="2522"/>
                    </a:lnTo>
                    <a:lnTo>
                      <a:pt x="2294" y="2520"/>
                    </a:lnTo>
                    <a:lnTo>
                      <a:pt x="2306" y="2518"/>
                    </a:lnTo>
                    <a:lnTo>
                      <a:pt x="2306" y="2518"/>
                    </a:lnTo>
                    <a:lnTo>
                      <a:pt x="2310" y="2528"/>
                    </a:lnTo>
                    <a:lnTo>
                      <a:pt x="2314" y="2536"/>
                    </a:lnTo>
                    <a:lnTo>
                      <a:pt x="2320" y="2542"/>
                    </a:lnTo>
                    <a:lnTo>
                      <a:pt x="2328" y="2548"/>
                    </a:lnTo>
                    <a:lnTo>
                      <a:pt x="2328" y="2548"/>
                    </a:lnTo>
                    <a:lnTo>
                      <a:pt x="2336" y="2540"/>
                    </a:lnTo>
                    <a:lnTo>
                      <a:pt x="2344" y="2536"/>
                    </a:lnTo>
                    <a:lnTo>
                      <a:pt x="2354" y="2534"/>
                    </a:lnTo>
                    <a:lnTo>
                      <a:pt x="2364" y="2534"/>
                    </a:lnTo>
                    <a:lnTo>
                      <a:pt x="2386" y="2534"/>
                    </a:lnTo>
                    <a:lnTo>
                      <a:pt x="2408" y="2536"/>
                    </a:lnTo>
                    <a:lnTo>
                      <a:pt x="2408" y="2536"/>
                    </a:lnTo>
                    <a:lnTo>
                      <a:pt x="2412" y="2538"/>
                    </a:lnTo>
                    <a:lnTo>
                      <a:pt x="2414" y="2540"/>
                    </a:lnTo>
                    <a:lnTo>
                      <a:pt x="2416" y="2544"/>
                    </a:lnTo>
                    <a:lnTo>
                      <a:pt x="2420" y="2546"/>
                    </a:lnTo>
                    <a:lnTo>
                      <a:pt x="2420" y="2546"/>
                    </a:lnTo>
                    <a:lnTo>
                      <a:pt x="2422" y="2544"/>
                    </a:lnTo>
                    <a:lnTo>
                      <a:pt x="2426" y="2544"/>
                    </a:lnTo>
                    <a:lnTo>
                      <a:pt x="2430" y="2542"/>
                    </a:lnTo>
                    <a:lnTo>
                      <a:pt x="2432" y="2540"/>
                    </a:lnTo>
                    <a:lnTo>
                      <a:pt x="2432" y="2540"/>
                    </a:lnTo>
                    <a:lnTo>
                      <a:pt x="2438" y="2544"/>
                    </a:lnTo>
                    <a:lnTo>
                      <a:pt x="2442" y="2546"/>
                    </a:lnTo>
                    <a:lnTo>
                      <a:pt x="2456" y="2544"/>
                    </a:lnTo>
                    <a:lnTo>
                      <a:pt x="2470" y="2544"/>
                    </a:lnTo>
                    <a:lnTo>
                      <a:pt x="2476" y="2546"/>
                    </a:lnTo>
                    <a:lnTo>
                      <a:pt x="2480" y="2550"/>
                    </a:lnTo>
                    <a:lnTo>
                      <a:pt x="2480" y="2550"/>
                    </a:lnTo>
                    <a:lnTo>
                      <a:pt x="2444" y="2560"/>
                    </a:lnTo>
                    <a:lnTo>
                      <a:pt x="2406" y="2568"/>
                    </a:lnTo>
                    <a:lnTo>
                      <a:pt x="2406" y="2568"/>
                    </a:lnTo>
                    <a:lnTo>
                      <a:pt x="2440" y="2564"/>
                    </a:lnTo>
                    <a:lnTo>
                      <a:pt x="2458" y="2560"/>
                    </a:lnTo>
                    <a:lnTo>
                      <a:pt x="2474" y="2556"/>
                    </a:lnTo>
                    <a:lnTo>
                      <a:pt x="2490" y="2550"/>
                    </a:lnTo>
                    <a:lnTo>
                      <a:pt x="2504" y="2542"/>
                    </a:lnTo>
                    <a:lnTo>
                      <a:pt x="2508" y="2536"/>
                    </a:lnTo>
                    <a:lnTo>
                      <a:pt x="2512" y="2530"/>
                    </a:lnTo>
                    <a:lnTo>
                      <a:pt x="2516" y="2522"/>
                    </a:lnTo>
                    <a:lnTo>
                      <a:pt x="2518" y="2512"/>
                    </a:lnTo>
                    <a:lnTo>
                      <a:pt x="2518" y="2512"/>
                    </a:lnTo>
                    <a:lnTo>
                      <a:pt x="2520" y="2512"/>
                    </a:lnTo>
                    <a:lnTo>
                      <a:pt x="2522" y="2512"/>
                    </a:lnTo>
                    <a:lnTo>
                      <a:pt x="2524" y="2510"/>
                    </a:lnTo>
                    <a:lnTo>
                      <a:pt x="2526" y="2510"/>
                    </a:lnTo>
                    <a:lnTo>
                      <a:pt x="2526" y="2510"/>
                    </a:lnTo>
                    <a:lnTo>
                      <a:pt x="2530" y="2500"/>
                    </a:lnTo>
                    <a:lnTo>
                      <a:pt x="2536" y="2492"/>
                    </a:lnTo>
                    <a:lnTo>
                      <a:pt x="2544" y="2486"/>
                    </a:lnTo>
                    <a:lnTo>
                      <a:pt x="2554" y="2482"/>
                    </a:lnTo>
                    <a:lnTo>
                      <a:pt x="2554" y="2482"/>
                    </a:lnTo>
                    <a:lnTo>
                      <a:pt x="2562" y="2482"/>
                    </a:lnTo>
                    <a:lnTo>
                      <a:pt x="2570" y="2484"/>
                    </a:lnTo>
                    <a:lnTo>
                      <a:pt x="2574" y="2484"/>
                    </a:lnTo>
                    <a:lnTo>
                      <a:pt x="2578" y="2484"/>
                    </a:lnTo>
                    <a:lnTo>
                      <a:pt x="2582" y="2482"/>
                    </a:lnTo>
                    <a:lnTo>
                      <a:pt x="2582" y="2476"/>
                    </a:lnTo>
                    <a:lnTo>
                      <a:pt x="2582" y="2476"/>
                    </a:lnTo>
                    <a:lnTo>
                      <a:pt x="2596" y="2486"/>
                    </a:lnTo>
                    <a:lnTo>
                      <a:pt x="2602" y="2490"/>
                    </a:lnTo>
                    <a:lnTo>
                      <a:pt x="2604" y="2490"/>
                    </a:lnTo>
                    <a:lnTo>
                      <a:pt x="2606" y="2488"/>
                    </a:lnTo>
                    <a:lnTo>
                      <a:pt x="2606" y="2488"/>
                    </a:lnTo>
                    <a:lnTo>
                      <a:pt x="2610" y="2490"/>
                    </a:lnTo>
                    <a:lnTo>
                      <a:pt x="2612" y="2494"/>
                    </a:lnTo>
                    <a:lnTo>
                      <a:pt x="2614" y="2498"/>
                    </a:lnTo>
                    <a:lnTo>
                      <a:pt x="2620" y="2500"/>
                    </a:lnTo>
                    <a:lnTo>
                      <a:pt x="2620" y="2500"/>
                    </a:lnTo>
                    <a:lnTo>
                      <a:pt x="2624" y="2498"/>
                    </a:lnTo>
                    <a:lnTo>
                      <a:pt x="2628" y="2494"/>
                    </a:lnTo>
                    <a:lnTo>
                      <a:pt x="2630" y="2492"/>
                    </a:lnTo>
                    <a:lnTo>
                      <a:pt x="2634" y="2496"/>
                    </a:lnTo>
                    <a:lnTo>
                      <a:pt x="2634" y="2496"/>
                    </a:lnTo>
                    <a:lnTo>
                      <a:pt x="2632" y="2486"/>
                    </a:lnTo>
                    <a:lnTo>
                      <a:pt x="2632" y="2484"/>
                    </a:lnTo>
                    <a:lnTo>
                      <a:pt x="2638" y="2482"/>
                    </a:lnTo>
                    <a:lnTo>
                      <a:pt x="2638" y="2482"/>
                    </a:lnTo>
                    <a:lnTo>
                      <a:pt x="2636" y="2484"/>
                    </a:lnTo>
                    <a:lnTo>
                      <a:pt x="2636" y="2486"/>
                    </a:lnTo>
                    <a:lnTo>
                      <a:pt x="2638" y="2492"/>
                    </a:lnTo>
                    <a:lnTo>
                      <a:pt x="2638" y="2492"/>
                    </a:lnTo>
                    <a:lnTo>
                      <a:pt x="2648" y="2486"/>
                    </a:lnTo>
                    <a:lnTo>
                      <a:pt x="2656" y="2480"/>
                    </a:lnTo>
                    <a:lnTo>
                      <a:pt x="2670" y="2466"/>
                    </a:lnTo>
                    <a:lnTo>
                      <a:pt x="2670" y="2466"/>
                    </a:lnTo>
                    <a:lnTo>
                      <a:pt x="2674" y="2450"/>
                    </a:lnTo>
                    <a:lnTo>
                      <a:pt x="2674" y="2434"/>
                    </a:lnTo>
                    <a:lnTo>
                      <a:pt x="2672" y="2418"/>
                    </a:lnTo>
                    <a:lnTo>
                      <a:pt x="2670" y="2402"/>
                    </a:lnTo>
                    <a:lnTo>
                      <a:pt x="2664" y="2372"/>
                    </a:lnTo>
                    <a:lnTo>
                      <a:pt x="2658" y="2342"/>
                    </a:lnTo>
                    <a:lnTo>
                      <a:pt x="2658" y="2342"/>
                    </a:lnTo>
                    <a:lnTo>
                      <a:pt x="2654" y="2300"/>
                    </a:lnTo>
                    <a:lnTo>
                      <a:pt x="2650" y="2280"/>
                    </a:lnTo>
                    <a:lnTo>
                      <a:pt x="2646" y="2270"/>
                    </a:lnTo>
                    <a:lnTo>
                      <a:pt x="2642" y="2262"/>
                    </a:lnTo>
                    <a:lnTo>
                      <a:pt x="2642" y="2262"/>
                    </a:lnTo>
                    <a:lnTo>
                      <a:pt x="2644" y="2254"/>
                    </a:lnTo>
                    <a:lnTo>
                      <a:pt x="2644" y="2248"/>
                    </a:lnTo>
                    <a:lnTo>
                      <a:pt x="2644" y="2234"/>
                    </a:lnTo>
                    <a:lnTo>
                      <a:pt x="2638" y="2222"/>
                    </a:lnTo>
                    <a:lnTo>
                      <a:pt x="2630" y="2210"/>
                    </a:lnTo>
                    <a:lnTo>
                      <a:pt x="2616" y="2184"/>
                    </a:lnTo>
                    <a:lnTo>
                      <a:pt x="2608" y="2170"/>
                    </a:lnTo>
                    <a:lnTo>
                      <a:pt x="2606" y="2154"/>
                    </a:lnTo>
                    <a:lnTo>
                      <a:pt x="2606" y="2154"/>
                    </a:lnTo>
                    <a:lnTo>
                      <a:pt x="2598" y="2142"/>
                    </a:lnTo>
                    <a:lnTo>
                      <a:pt x="2590" y="2132"/>
                    </a:lnTo>
                    <a:lnTo>
                      <a:pt x="2590" y="2132"/>
                    </a:lnTo>
                    <a:lnTo>
                      <a:pt x="2592" y="2120"/>
                    </a:lnTo>
                    <a:lnTo>
                      <a:pt x="2592" y="2110"/>
                    </a:lnTo>
                    <a:lnTo>
                      <a:pt x="2590" y="2104"/>
                    </a:lnTo>
                    <a:lnTo>
                      <a:pt x="2588" y="2100"/>
                    </a:lnTo>
                    <a:lnTo>
                      <a:pt x="2584" y="2098"/>
                    </a:lnTo>
                    <a:lnTo>
                      <a:pt x="2578" y="2096"/>
                    </a:lnTo>
                    <a:lnTo>
                      <a:pt x="2578" y="2096"/>
                    </a:lnTo>
                    <a:lnTo>
                      <a:pt x="2576" y="2108"/>
                    </a:lnTo>
                    <a:lnTo>
                      <a:pt x="2574" y="2122"/>
                    </a:lnTo>
                    <a:lnTo>
                      <a:pt x="2574" y="2122"/>
                    </a:lnTo>
                    <a:lnTo>
                      <a:pt x="2566" y="2124"/>
                    </a:lnTo>
                    <a:lnTo>
                      <a:pt x="2560" y="2122"/>
                    </a:lnTo>
                    <a:lnTo>
                      <a:pt x="2554" y="2118"/>
                    </a:lnTo>
                    <a:lnTo>
                      <a:pt x="2546" y="2116"/>
                    </a:lnTo>
                    <a:lnTo>
                      <a:pt x="2546" y="2116"/>
                    </a:lnTo>
                    <a:lnTo>
                      <a:pt x="2542" y="2118"/>
                    </a:lnTo>
                    <a:lnTo>
                      <a:pt x="2538" y="2122"/>
                    </a:lnTo>
                    <a:lnTo>
                      <a:pt x="2536" y="2132"/>
                    </a:lnTo>
                    <a:lnTo>
                      <a:pt x="2532" y="2158"/>
                    </a:lnTo>
                    <a:lnTo>
                      <a:pt x="2532" y="2158"/>
                    </a:lnTo>
                    <a:lnTo>
                      <a:pt x="2530" y="2156"/>
                    </a:lnTo>
                    <a:lnTo>
                      <a:pt x="2530" y="2156"/>
                    </a:lnTo>
                    <a:lnTo>
                      <a:pt x="2528" y="2160"/>
                    </a:lnTo>
                    <a:lnTo>
                      <a:pt x="2524" y="2170"/>
                    </a:lnTo>
                    <a:lnTo>
                      <a:pt x="2524" y="2170"/>
                    </a:lnTo>
                    <a:lnTo>
                      <a:pt x="2520" y="2170"/>
                    </a:lnTo>
                    <a:lnTo>
                      <a:pt x="2516" y="2172"/>
                    </a:lnTo>
                    <a:lnTo>
                      <a:pt x="2508" y="2176"/>
                    </a:lnTo>
                    <a:lnTo>
                      <a:pt x="2502" y="2182"/>
                    </a:lnTo>
                    <a:lnTo>
                      <a:pt x="2498" y="2182"/>
                    </a:lnTo>
                    <a:lnTo>
                      <a:pt x="2492" y="2182"/>
                    </a:lnTo>
                    <a:lnTo>
                      <a:pt x="2492" y="2182"/>
                    </a:lnTo>
                    <a:lnTo>
                      <a:pt x="2486" y="2180"/>
                    </a:lnTo>
                    <a:lnTo>
                      <a:pt x="2478" y="2176"/>
                    </a:lnTo>
                    <a:lnTo>
                      <a:pt x="2460" y="2166"/>
                    </a:lnTo>
                    <a:lnTo>
                      <a:pt x="2460" y="2166"/>
                    </a:lnTo>
                    <a:lnTo>
                      <a:pt x="2444" y="2156"/>
                    </a:lnTo>
                    <a:lnTo>
                      <a:pt x="2438" y="2152"/>
                    </a:lnTo>
                    <a:lnTo>
                      <a:pt x="2432" y="2148"/>
                    </a:lnTo>
                    <a:lnTo>
                      <a:pt x="2432" y="2148"/>
                    </a:lnTo>
                    <a:lnTo>
                      <a:pt x="2418" y="2152"/>
                    </a:lnTo>
                    <a:lnTo>
                      <a:pt x="2412" y="2154"/>
                    </a:lnTo>
                    <a:lnTo>
                      <a:pt x="2406" y="2158"/>
                    </a:lnTo>
                    <a:lnTo>
                      <a:pt x="2406" y="2158"/>
                    </a:lnTo>
                    <a:lnTo>
                      <a:pt x="2408" y="2168"/>
                    </a:lnTo>
                    <a:lnTo>
                      <a:pt x="2412" y="2176"/>
                    </a:lnTo>
                    <a:lnTo>
                      <a:pt x="2414" y="2184"/>
                    </a:lnTo>
                    <a:lnTo>
                      <a:pt x="2416" y="2194"/>
                    </a:lnTo>
                    <a:lnTo>
                      <a:pt x="2416" y="2194"/>
                    </a:lnTo>
                    <a:lnTo>
                      <a:pt x="2402" y="2198"/>
                    </a:lnTo>
                    <a:lnTo>
                      <a:pt x="2398" y="2200"/>
                    </a:lnTo>
                    <a:lnTo>
                      <a:pt x="2394" y="2208"/>
                    </a:lnTo>
                    <a:lnTo>
                      <a:pt x="2394" y="2208"/>
                    </a:lnTo>
                    <a:lnTo>
                      <a:pt x="2390" y="2204"/>
                    </a:lnTo>
                    <a:lnTo>
                      <a:pt x="2384" y="2204"/>
                    </a:lnTo>
                    <a:lnTo>
                      <a:pt x="2378" y="2206"/>
                    </a:lnTo>
                    <a:lnTo>
                      <a:pt x="2372" y="2206"/>
                    </a:lnTo>
                    <a:lnTo>
                      <a:pt x="2372" y="2206"/>
                    </a:lnTo>
                    <a:lnTo>
                      <a:pt x="2362" y="2192"/>
                    </a:lnTo>
                    <a:lnTo>
                      <a:pt x="2356" y="2184"/>
                    </a:lnTo>
                    <a:lnTo>
                      <a:pt x="2350" y="2178"/>
                    </a:lnTo>
                    <a:lnTo>
                      <a:pt x="2350" y="2178"/>
                    </a:lnTo>
                    <a:lnTo>
                      <a:pt x="2348" y="2180"/>
                    </a:lnTo>
                    <a:lnTo>
                      <a:pt x="2346" y="2182"/>
                    </a:lnTo>
                    <a:lnTo>
                      <a:pt x="2340" y="2182"/>
                    </a:lnTo>
                    <a:lnTo>
                      <a:pt x="2334" y="2180"/>
                    </a:lnTo>
                    <a:lnTo>
                      <a:pt x="2332" y="2176"/>
                    </a:lnTo>
                    <a:lnTo>
                      <a:pt x="2332" y="2176"/>
                    </a:lnTo>
                    <a:lnTo>
                      <a:pt x="2328" y="2180"/>
                    </a:lnTo>
                    <a:lnTo>
                      <a:pt x="2326" y="2184"/>
                    </a:lnTo>
                    <a:lnTo>
                      <a:pt x="2322" y="2186"/>
                    </a:lnTo>
                    <a:lnTo>
                      <a:pt x="2322" y="2190"/>
                    </a:lnTo>
                    <a:lnTo>
                      <a:pt x="2322" y="2190"/>
                    </a:lnTo>
                    <a:lnTo>
                      <a:pt x="2318" y="2186"/>
                    </a:lnTo>
                    <a:lnTo>
                      <a:pt x="2316" y="2182"/>
                    </a:lnTo>
                    <a:lnTo>
                      <a:pt x="2314" y="2176"/>
                    </a:lnTo>
                    <a:lnTo>
                      <a:pt x="2316" y="2170"/>
                    </a:lnTo>
                    <a:lnTo>
                      <a:pt x="2316" y="2170"/>
                    </a:lnTo>
                    <a:lnTo>
                      <a:pt x="2296" y="2172"/>
                    </a:lnTo>
                    <a:lnTo>
                      <a:pt x="2288" y="2174"/>
                    </a:lnTo>
                    <a:lnTo>
                      <a:pt x="2286" y="2176"/>
                    </a:lnTo>
                    <a:lnTo>
                      <a:pt x="2284" y="2178"/>
                    </a:lnTo>
                    <a:lnTo>
                      <a:pt x="2284" y="2178"/>
                    </a:lnTo>
                    <a:lnTo>
                      <a:pt x="2282" y="2178"/>
                    </a:lnTo>
                    <a:lnTo>
                      <a:pt x="2280" y="2174"/>
                    </a:lnTo>
                    <a:lnTo>
                      <a:pt x="2282" y="2168"/>
                    </a:lnTo>
                    <a:lnTo>
                      <a:pt x="2282" y="2168"/>
                    </a:lnTo>
                    <a:lnTo>
                      <a:pt x="2284" y="2168"/>
                    </a:lnTo>
                    <a:lnTo>
                      <a:pt x="2288" y="2170"/>
                    </a:lnTo>
                    <a:lnTo>
                      <a:pt x="2288" y="2170"/>
                    </a:lnTo>
                    <a:lnTo>
                      <a:pt x="2288" y="2162"/>
                    </a:lnTo>
                    <a:lnTo>
                      <a:pt x="2282" y="2158"/>
                    </a:lnTo>
                    <a:lnTo>
                      <a:pt x="2270" y="2152"/>
                    </a:lnTo>
                    <a:lnTo>
                      <a:pt x="2270" y="2152"/>
                    </a:lnTo>
                    <a:lnTo>
                      <a:pt x="2266" y="2148"/>
                    </a:lnTo>
                    <a:lnTo>
                      <a:pt x="2266" y="2144"/>
                    </a:lnTo>
                    <a:lnTo>
                      <a:pt x="2264" y="2140"/>
                    </a:lnTo>
                    <a:lnTo>
                      <a:pt x="2258" y="2138"/>
                    </a:lnTo>
                    <a:lnTo>
                      <a:pt x="2258" y="2138"/>
                    </a:lnTo>
                    <a:lnTo>
                      <a:pt x="2262" y="2132"/>
                    </a:lnTo>
                    <a:lnTo>
                      <a:pt x="2264" y="2126"/>
                    </a:lnTo>
                    <a:lnTo>
                      <a:pt x="2260" y="2122"/>
                    </a:lnTo>
                    <a:lnTo>
                      <a:pt x="2256" y="2118"/>
                    </a:lnTo>
                    <a:lnTo>
                      <a:pt x="2244" y="2112"/>
                    </a:lnTo>
                    <a:lnTo>
                      <a:pt x="2238" y="2108"/>
                    </a:lnTo>
                    <a:lnTo>
                      <a:pt x="2236" y="2104"/>
                    </a:lnTo>
                    <a:lnTo>
                      <a:pt x="2236" y="2104"/>
                    </a:lnTo>
                    <a:lnTo>
                      <a:pt x="2232" y="2106"/>
                    </a:lnTo>
                    <a:lnTo>
                      <a:pt x="2232" y="2108"/>
                    </a:lnTo>
                    <a:lnTo>
                      <a:pt x="2232" y="2116"/>
                    </a:lnTo>
                    <a:lnTo>
                      <a:pt x="2232" y="2116"/>
                    </a:lnTo>
                    <a:lnTo>
                      <a:pt x="2230" y="2112"/>
                    </a:lnTo>
                    <a:lnTo>
                      <a:pt x="2228" y="2110"/>
                    </a:lnTo>
                    <a:lnTo>
                      <a:pt x="2222" y="2108"/>
                    </a:lnTo>
                    <a:lnTo>
                      <a:pt x="2216" y="2106"/>
                    </a:lnTo>
                    <a:lnTo>
                      <a:pt x="2214" y="2104"/>
                    </a:lnTo>
                    <a:lnTo>
                      <a:pt x="2212" y="2100"/>
                    </a:lnTo>
                    <a:lnTo>
                      <a:pt x="2212" y="2100"/>
                    </a:lnTo>
                    <a:lnTo>
                      <a:pt x="2212" y="2098"/>
                    </a:lnTo>
                    <a:lnTo>
                      <a:pt x="2214" y="2100"/>
                    </a:lnTo>
                    <a:lnTo>
                      <a:pt x="2216" y="2102"/>
                    </a:lnTo>
                    <a:lnTo>
                      <a:pt x="2218" y="2102"/>
                    </a:lnTo>
                    <a:lnTo>
                      <a:pt x="2218" y="2102"/>
                    </a:lnTo>
                    <a:lnTo>
                      <a:pt x="2218" y="2100"/>
                    </a:lnTo>
                    <a:lnTo>
                      <a:pt x="2220" y="2098"/>
                    </a:lnTo>
                    <a:lnTo>
                      <a:pt x="2220" y="2098"/>
                    </a:lnTo>
                    <a:lnTo>
                      <a:pt x="2218" y="2094"/>
                    </a:lnTo>
                    <a:lnTo>
                      <a:pt x="2214" y="2090"/>
                    </a:lnTo>
                    <a:lnTo>
                      <a:pt x="2212" y="2088"/>
                    </a:lnTo>
                    <a:lnTo>
                      <a:pt x="2212" y="2086"/>
                    </a:lnTo>
                    <a:lnTo>
                      <a:pt x="2212" y="2084"/>
                    </a:lnTo>
                    <a:lnTo>
                      <a:pt x="2212" y="2084"/>
                    </a:lnTo>
                    <a:lnTo>
                      <a:pt x="2214" y="2082"/>
                    </a:lnTo>
                    <a:lnTo>
                      <a:pt x="2214" y="2082"/>
                    </a:lnTo>
                    <a:lnTo>
                      <a:pt x="2218" y="2086"/>
                    </a:lnTo>
                    <a:lnTo>
                      <a:pt x="2226" y="2096"/>
                    </a:lnTo>
                    <a:lnTo>
                      <a:pt x="2226" y="2096"/>
                    </a:lnTo>
                    <a:lnTo>
                      <a:pt x="2236" y="2094"/>
                    </a:lnTo>
                    <a:lnTo>
                      <a:pt x="2240" y="2092"/>
                    </a:lnTo>
                    <a:lnTo>
                      <a:pt x="2242" y="2090"/>
                    </a:lnTo>
                    <a:lnTo>
                      <a:pt x="2240" y="2086"/>
                    </a:lnTo>
                    <a:lnTo>
                      <a:pt x="2240" y="2086"/>
                    </a:lnTo>
                    <a:lnTo>
                      <a:pt x="2240" y="2086"/>
                    </a:lnTo>
                    <a:lnTo>
                      <a:pt x="2238" y="2086"/>
                    </a:lnTo>
                    <a:lnTo>
                      <a:pt x="2236" y="2090"/>
                    </a:lnTo>
                    <a:lnTo>
                      <a:pt x="2236" y="2092"/>
                    </a:lnTo>
                    <a:lnTo>
                      <a:pt x="2236" y="2092"/>
                    </a:lnTo>
                    <a:lnTo>
                      <a:pt x="2220" y="2076"/>
                    </a:lnTo>
                    <a:lnTo>
                      <a:pt x="2220" y="2076"/>
                    </a:lnTo>
                    <a:lnTo>
                      <a:pt x="2224" y="2068"/>
                    </a:lnTo>
                    <a:lnTo>
                      <a:pt x="2228" y="2062"/>
                    </a:lnTo>
                    <a:lnTo>
                      <a:pt x="2228" y="2062"/>
                    </a:lnTo>
                    <a:lnTo>
                      <a:pt x="2222" y="2060"/>
                    </a:lnTo>
                    <a:lnTo>
                      <a:pt x="2220" y="2058"/>
                    </a:lnTo>
                    <a:lnTo>
                      <a:pt x="2214" y="2052"/>
                    </a:lnTo>
                    <a:lnTo>
                      <a:pt x="2210" y="2044"/>
                    </a:lnTo>
                    <a:lnTo>
                      <a:pt x="2206" y="2042"/>
                    </a:lnTo>
                    <a:lnTo>
                      <a:pt x="2202" y="2040"/>
                    </a:lnTo>
                    <a:lnTo>
                      <a:pt x="2202" y="2040"/>
                    </a:lnTo>
                    <a:lnTo>
                      <a:pt x="2204" y="2034"/>
                    </a:lnTo>
                    <a:lnTo>
                      <a:pt x="2206" y="2026"/>
                    </a:lnTo>
                    <a:lnTo>
                      <a:pt x="2206" y="2026"/>
                    </a:lnTo>
                    <a:lnTo>
                      <a:pt x="2200" y="2024"/>
                    </a:lnTo>
                    <a:lnTo>
                      <a:pt x="2194" y="2026"/>
                    </a:lnTo>
                    <a:lnTo>
                      <a:pt x="2188" y="2028"/>
                    </a:lnTo>
                    <a:lnTo>
                      <a:pt x="2186" y="2032"/>
                    </a:lnTo>
                    <a:lnTo>
                      <a:pt x="2186" y="2032"/>
                    </a:lnTo>
                    <a:lnTo>
                      <a:pt x="2180" y="2028"/>
                    </a:lnTo>
                    <a:lnTo>
                      <a:pt x="2176" y="2020"/>
                    </a:lnTo>
                    <a:lnTo>
                      <a:pt x="2172" y="2006"/>
                    </a:lnTo>
                    <a:lnTo>
                      <a:pt x="2168" y="1992"/>
                    </a:lnTo>
                    <a:lnTo>
                      <a:pt x="2162" y="1978"/>
                    </a:lnTo>
                    <a:lnTo>
                      <a:pt x="2162" y="1978"/>
                    </a:lnTo>
                    <a:lnTo>
                      <a:pt x="2168" y="1968"/>
                    </a:lnTo>
                    <a:lnTo>
                      <a:pt x="2172" y="1964"/>
                    </a:lnTo>
                    <a:lnTo>
                      <a:pt x="2174" y="1958"/>
                    </a:lnTo>
                    <a:lnTo>
                      <a:pt x="2174" y="1958"/>
                    </a:lnTo>
                    <a:lnTo>
                      <a:pt x="2168" y="1960"/>
                    </a:lnTo>
                    <a:lnTo>
                      <a:pt x="2162" y="1962"/>
                    </a:lnTo>
                    <a:lnTo>
                      <a:pt x="2156" y="1964"/>
                    </a:lnTo>
                    <a:lnTo>
                      <a:pt x="2148" y="1964"/>
                    </a:lnTo>
                    <a:lnTo>
                      <a:pt x="2148" y="1964"/>
                    </a:lnTo>
                    <a:lnTo>
                      <a:pt x="2148" y="1960"/>
                    </a:lnTo>
                    <a:lnTo>
                      <a:pt x="2146" y="1958"/>
                    </a:lnTo>
                    <a:lnTo>
                      <a:pt x="2144" y="1954"/>
                    </a:lnTo>
                    <a:lnTo>
                      <a:pt x="2142" y="1950"/>
                    </a:lnTo>
                    <a:lnTo>
                      <a:pt x="2142" y="1950"/>
                    </a:lnTo>
                    <a:lnTo>
                      <a:pt x="2136" y="1952"/>
                    </a:lnTo>
                    <a:lnTo>
                      <a:pt x="2128" y="1952"/>
                    </a:lnTo>
                    <a:lnTo>
                      <a:pt x="2116" y="1950"/>
                    </a:lnTo>
                    <a:lnTo>
                      <a:pt x="2110" y="1950"/>
                    </a:lnTo>
                    <a:lnTo>
                      <a:pt x="2104" y="1950"/>
                    </a:lnTo>
                    <a:lnTo>
                      <a:pt x="2100" y="1954"/>
                    </a:lnTo>
                    <a:lnTo>
                      <a:pt x="2094" y="1958"/>
                    </a:lnTo>
                    <a:lnTo>
                      <a:pt x="2094" y="1958"/>
                    </a:lnTo>
                    <a:lnTo>
                      <a:pt x="2092" y="1958"/>
                    </a:lnTo>
                    <a:lnTo>
                      <a:pt x="2090" y="1958"/>
                    </a:lnTo>
                    <a:lnTo>
                      <a:pt x="2088" y="1956"/>
                    </a:lnTo>
                    <a:lnTo>
                      <a:pt x="2086" y="1956"/>
                    </a:lnTo>
                    <a:lnTo>
                      <a:pt x="2086" y="1956"/>
                    </a:lnTo>
                    <a:lnTo>
                      <a:pt x="2082" y="1964"/>
                    </a:lnTo>
                    <a:lnTo>
                      <a:pt x="2078" y="1972"/>
                    </a:lnTo>
                    <a:lnTo>
                      <a:pt x="2078" y="1972"/>
                    </a:lnTo>
                    <a:lnTo>
                      <a:pt x="2070" y="1972"/>
                    </a:lnTo>
                    <a:lnTo>
                      <a:pt x="2066" y="1972"/>
                    </a:lnTo>
                    <a:lnTo>
                      <a:pt x="2064" y="1974"/>
                    </a:lnTo>
                    <a:lnTo>
                      <a:pt x="2064" y="1974"/>
                    </a:lnTo>
                    <a:lnTo>
                      <a:pt x="2068" y="1978"/>
                    </a:lnTo>
                    <a:lnTo>
                      <a:pt x="2070" y="1982"/>
                    </a:lnTo>
                    <a:lnTo>
                      <a:pt x="2080" y="1990"/>
                    </a:lnTo>
                    <a:lnTo>
                      <a:pt x="2088" y="1994"/>
                    </a:lnTo>
                    <a:lnTo>
                      <a:pt x="2096" y="2000"/>
                    </a:lnTo>
                    <a:lnTo>
                      <a:pt x="2096" y="2000"/>
                    </a:lnTo>
                    <a:lnTo>
                      <a:pt x="2096" y="2002"/>
                    </a:lnTo>
                    <a:lnTo>
                      <a:pt x="2094" y="2002"/>
                    </a:lnTo>
                    <a:lnTo>
                      <a:pt x="2090" y="2000"/>
                    </a:lnTo>
                    <a:lnTo>
                      <a:pt x="2082" y="1998"/>
                    </a:lnTo>
                    <a:lnTo>
                      <a:pt x="2078" y="1998"/>
                    </a:lnTo>
                    <a:lnTo>
                      <a:pt x="2074" y="1998"/>
                    </a:lnTo>
                    <a:lnTo>
                      <a:pt x="2074" y="1998"/>
                    </a:lnTo>
                    <a:lnTo>
                      <a:pt x="2076" y="2002"/>
                    </a:lnTo>
                    <a:lnTo>
                      <a:pt x="2078" y="2004"/>
                    </a:lnTo>
                    <a:lnTo>
                      <a:pt x="2084" y="2008"/>
                    </a:lnTo>
                    <a:lnTo>
                      <a:pt x="2088" y="2010"/>
                    </a:lnTo>
                    <a:lnTo>
                      <a:pt x="2090" y="2014"/>
                    </a:lnTo>
                    <a:lnTo>
                      <a:pt x="2092" y="2018"/>
                    </a:lnTo>
                    <a:lnTo>
                      <a:pt x="2092" y="2018"/>
                    </a:lnTo>
                    <a:lnTo>
                      <a:pt x="2086" y="2016"/>
                    </a:lnTo>
                    <a:lnTo>
                      <a:pt x="2084" y="2014"/>
                    </a:lnTo>
                    <a:lnTo>
                      <a:pt x="2078" y="2010"/>
                    </a:lnTo>
                    <a:lnTo>
                      <a:pt x="2072" y="2006"/>
                    </a:lnTo>
                    <a:lnTo>
                      <a:pt x="2068" y="2004"/>
                    </a:lnTo>
                    <a:lnTo>
                      <a:pt x="2064" y="2006"/>
                    </a:lnTo>
                    <a:lnTo>
                      <a:pt x="2064" y="2006"/>
                    </a:lnTo>
                    <a:lnTo>
                      <a:pt x="2064" y="2008"/>
                    </a:lnTo>
                    <a:lnTo>
                      <a:pt x="2064" y="2010"/>
                    </a:lnTo>
                    <a:lnTo>
                      <a:pt x="2070" y="2014"/>
                    </a:lnTo>
                    <a:lnTo>
                      <a:pt x="2080" y="2022"/>
                    </a:lnTo>
                    <a:lnTo>
                      <a:pt x="2080" y="2022"/>
                    </a:lnTo>
                    <a:lnTo>
                      <a:pt x="2076" y="2022"/>
                    </a:lnTo>
                    <a:lnTo>
                      <a:pt x="2072" y="2022"/>
                    </a:lnTo>
                    <a:lnTo>
                      <a:pt x="2068" y="2018"/>
                    </a:lnTo>
                    <a:lnTo>
                      <a:pt x="2062" y="2012"/>
                    </a:lnTo>
                    <a:lnTo>
                      <a:pt x="2060" y="2006"/>
                    </a:lnTo>
                    <a:lnTo>
                      <a:pt x="2060" y="2006"/>
                    </a:lnTo>
                    <a:lnTo>
                      <a:pt x="2050" y="2004"/>
                    </a:lnTo>
                    <a:lnTo>
                      <a:pt x="2044" y="2000"/>
                    </a:lnTo>
                    <a:lnTo>
                      <a:pt x="2040" y="1994"/>
                    </a:lnTo>
                    <a:lnTo>
                      <a:pt x="2038" y="1984"/>
                    </a:lnTo>
                    <a:lnTo>
                      <a:pt x="2038" y="1984"/>
                    </a:lnTo>
                    <a:lnTo>
                      <a:pt x="2034" y="1998"/>
                    </a:lnTo>
                    <a:lnTo>
                      <a:pt x="2036" y="2010"/>
                    </a:lnTo>
                    <a:lnTo>
                      <a:pt x="2040" y="2022"/>
                    </a:lnTo>
                    <a:lnTo>
                      <a:pt x="2048" y="2032"/>
                    </a:lnTo>
                    <a:lnTo>
                      <a:pt x="2066" y="2050"/>
                    </a:lnTo>
                    <a:lnTo>
                      <a:pt x="2074" y="2058"/>
                    </a:lnTo>
                    <a:lnTo>
                      <a:pt x="2082" y="2068"/>
                    </a:lnTo>
                    <a:lnTo>
                      <a:pt x="2082" y="2068"/>
                    </a:lnTo>
                    <a:lnTo>
                      <a:pt x="2080" y="2070"/>
                    </a:lnTo>
                    <a:lnTo>
                      <a:pt x="2078" y="2068"/>
                    </a:lnTo>
                    <a:lnTo>
                      <a:pt x="2074" y="2064"/>
                    </a:lnTo>
                    <a:lnTo>
                      <a:pt x="2074" y="2064"/>
                    </a:lnTo>
                    <a:lnTo>
                      <a:pt x="2072" y="2064"/>
                    </a:lnTo>
                    <a:lnTo>
                      <a:pt x="2070" y="2066"/>
                    </a:lnTo>
                    <a:lnTo>
                      <a:pt x="2070" y="2070"/>
                    </a:lnTo>
                    <a:lnTo>
                      <a:pt x="2066" y="2070"/>
                    </a:lnTo>
                    <a:lnTo>
                      <a:pt x="2066" y="2070"/>
                    </a:lnTo>
                    <a:lnTo>
                      <a:pt x="2072" y="2078"/>
                    </a:lnTo>
                    <a:lnTo>
                      <a:pt x="2076" y="2082"/>
                    </a:lnTo>
                    <a:lnTo>
                      <a:pt x="2080" y="2084"/>
                    </a:lnTo>
                    <a:lnTo>
                      <a:pt x="2080" y="2084"/>
                    </a:lnTo>
                    <a:lnTo>
                      <a:pt x="2078" y="2088"/>
                    </a:lnTo>
                    <a:lnTo>
                      <a:pt x="2076" y="2090"/>
                    </a:lnTo>
                    <a:lnTo>
                      <a:pt x="2074" y="2092"/>
                    </a:lnTo>
                    <a:lnTo>
                      <a:pt x="2072" y="2094"/>
                    </a:lnTo>
                    <a:lnTo>
                      <a:pt x="2072" y="2094"/>
                    </a:lnTo>
                    <a:lnTo>
                      <a:pt x="2072" y="2098"/>
                    </a:lnTo>
                    <a:lnTo>
                      <a:pt x="2074" y="2100"/>
                    </a:lnTo>
                    <a:lnTo>
                      <a:pt x="2078" y="2100"/>
                    </a:lnTo>
                    <a:lnTo>
                      <a:pt x="2084" y="2102"/>
                    </a:lnTo>
                    <a:lnTo>
                      <a:pt x="2086" y="2102"/>
                    </a:lnTo>
                    <a:lnTo>
                      <a:pt x="2086" y="2106"/>
                    </a:lnTo>
                    <a:lnTo>
                      <a:pt x="2086" y="2106"/>
                    </a:lnTo>
                    <a:lnTo>
                      <a:pt x="2090" y="2104"/>
                    </a:lnTo>
                    <a:lnTo>
                      <a:pt x="2094" y="2104"/>
                    </a:lnTo>
                    <a:lnTo>
                      <a:pt x="2098" y="2106"/>
                    </a:lnTo>
                    <a:lnTo>
                      <a:pt x="2104" y="2112"/>
                    </a:lnTo>
                    <a:lnTo>
                      <a:pt x="2106" y="2112"/>
                    </a:lnTo>
                    <a:lnTo>
                      <a:pt x="2110" y="2114"/>
                    </a:lnTo>
                    <a:lnTo>
                      <a:pt x="2110" y="2114"/>
                    </a:lnTo>
                    <a:lnTo>
                      <a:pt x="2106" y="2108"/>
                    </a:lnTo>
                    <a:lnTo>
                      <a:pt x="2100" y="2100"/>
                    </a:lnTo>
                    <a:lnTo>
                      <a:pt x="2090" y="2096"/>
                    </a:lnTo>
                    <a:lnTo>
                      <a:pt x="2084" y="2094"/>
                    </a:lnTo>
                    <a:lnTo>
                      <a:pt x="2080" y="2096"/>
                    </a:lnTo>
                    <a:lnTo>
                      <a:pt x="2080" y="2096"/>
                    </a:lnTo>
                    <a:lnTo>
                      <a:pt x="2080" y="2092"/>
                    </a:lnTo>
                    <a:lnTo>
                      <a:pt x="2082" y="2088"/>
                    </a:lnTo>
                    <a:lnTo>
                      <a:pt x="2086" y="2082"/>
                    </a:lnTo>
                    <a:lnTo>
                      <a:pt x="2086" y="2082"/>
                    </a:lnTo>
                    <a:lnTo>
                      <a:pt x="2092" y="2084"/>
                    </a:lnTo>
                    <a:lnTo>
                      <a:pt x="2096" y="2088"/>
                    </a:lnTo>
                    <a:lnTo>
                      <a:pt x="2106" y="2094"/>
                    </a:lnTo>
                    <a:lnTo>
                      <a:pt x="2110" y="2098"/>
                    </a:lnTo>
                    <a:lnTo>
                      <a:pt x="2116" y="2100"/>
                    </a:lnTo>
                    <a:lnTo>
                      <a:pt x="2122" y="2100"/>
                    </a:lnTo>
                    <a:lnTo>
                      <a:pt x="2130" y="2098"/>
                    </a:lnTo>
                    <a:lnTo>
                      <a:pt x="2130" y="2098"/>
                    </a:lnTo>
                    <a:lnTo>
                      <a:pt x="2134" y="2106"/>
                    </a:lnTo>
                    <a:lnTo>
                      <a:pt x="2136" y="2112"/>
                    </a:lnTo>
                    <a:lnTo>
                      <a:pt x="2140" y="2120"/>
                    </a:lnTo>
                    <a:lnTo>
                      <a:pt x="2146" y="2128"/>
                    </a:lnTo>
                    <a:lnTo>
                      <a:pt x="2146" y="2128"/>
                    </a:lnTo>
                    <a:lnTo>
                      <a:pt x="2150" y="2130"/>
                    </a:lnTo>
                    <a:lnTo>
                      <a:pt x="2152" y="2128"/>
                    </a:lnTo>
                    <a:lnTo>
                      <a:pt x="2154" y="2128"/>
                    </a:lnTo>
                    <a:lnTo>
                      <a:pt x="2156" y="2126"/>
                    </a:lnTo>
                    <a:lnTo>
                      <a:pt x="2156" y="2126"/>
                    </a:lnTo>
                    <a:lnTo>
                      <a:pt x="2158" y="2132"/>
                    </a:lnTo>
                    <a:lnTo>
                      <a:pt x="2160" y="2136"/>
                    </a:lnTo>
                    <a:lnTo>
                      <a:pt x="2160" y="2136"/>
                    </a:lnTo>
                    <a:lnTo>
                      <a:pt x="2156" y="2138"/>
                    </a:lnTo>
                    <a:lnTo>
                      <a:pt x="2152" y="2138"/>
                    </a:lnTo>
                    <a:lnTo>
                      <a:pt x="2148" y="2136"/>
                    </a:lnTo>
                    <a:lnTo>
                      <a:pt x="2144" y="2132"/>
                    </a:lnTo>
                    <a:lnTo>
                      <a:pt x="2138" y="2124"/>
                    </a:lnTo>
                    <a:lnTo>
                      <a:pt x="2132" y="2116"/>
                    </a:lnTo>
                    <a:lnTo>
                      <a:pt x="2132" y="2116"/>
                    </a:lnTo>
                    <a:lnTo>
                      <a:pt x="2128" y="2116"/>
                    </a:lnTo>
                    <a:lnTo>
                      <a:pt x="2124" y="2116"/>
                    </a:lnTo>
                    <a:lnTo>
                      <a:pt x="2122" y="2118"/>
                    </a:lnTo>
                    <a:lnTo>
                      <a:pt x="2118" y="2118"/>
                    </a:lnTo>
                    <a:lnTo>
                      <a:pt x="2118" y="2118"/>
                    </a:lnTo>
                    <a:lnTo>
                      <a:pt x="2124" y="2120"/>
                    </a:lnTo>
                    <a:lnTo>
                      <a:pt x="2128" y="2126"/>
                    </a:lnTo>
                    <a:lnTo>
                      <a:pt x="2138" y="2138"/>
                    </a:lnTo>
                    <a:lnTo>
                      <a:pt x="2144" y="2150"/>
                    </a:lnTo>
                    <a:lnTo>
                      <a:pt x="2146" y="2164"/>
                    </a:lnTo>
                    <a:lnTo>
                      <a:pt x="2146" y="2164"/>
                    </a:lnTo>
                    <a:lnTo>
                      <a:pt x="2140" y="2158"/>
                    </a:lnTo>
                    <a:lnTo>
                      <a:pt x="2134" y="2152"/>
                    </a:lnTo>
                    <a:lnTo>
                      <a:pt x="2126" y="2148"/>
                    </a:lnTo>
                    <a:lnTo>
                      <a:pt x="2122" y="2140"/>
                    </a:lnTo>
                    <a:lnTo>
                      <a:pt x="2122" y="2140"/>
                    </a:lnTo>
                    <a:lnTo>
                      <a:pt x="2118" y="2144"/>
                    </a:lnTo>
                    <a:lnTo>
                      <a:pt x="2114" y="2148"/>
                    </a:lnTo>
                    <a:lnTo>
                      <a:pt x="2104" y="2152"/>
                    </a:lnTo>
                    <a:lnTo>
                      <a:pt x="2104" y="2152"/>
                    </a:lnTo>
                    <a:lnTo>
                      <a:pt x="2112" y="2162"/>
                    </a:lnTo>
                    <a:lnTo>
                      <a:pt x="2118" y="2174"/>
                    </a:lnTo>
                    <a:lnTo>
                      <a:pt x="2118" y="2174"/>
                    </a:lnTo>
                    <a:lnTo>
                      <a:pt x="2122" y="2172"/>
                    </a:lnTo>
                    <a:lnTo>
                      <a:pt x="2124" y="2170"/>
                    </a:lnTo>
                    <a:lnTo>
                      <a:pt x="2124" y="2170"/>
                    </a:lnTo>
                    <a:lnTo>
                      <a:pt x="2126" y="2170"/>
                    </a:lnTo>
                    <a:lnTo>
                      <a:pt x="2128" y="2174"/>
                    </a:lnTo>
                    <a:lnTo>
                      <a:pt x="2130" y="2176"/>
                    </a:lnTo>
                    <a:lnTo>
                      <a:pt x="2134" y="2176"/>
                    </a:lnTo>
                    <a:lnTo>
                      <a:pt x="2134" y="2176"/>
                    </a:lnTo>
                    <a:lnTo>
                      <a:pt x="2130" y="2180"/>
                    </a:lnTo>
                    <a:lnTo>
                      <a:pt x="2126" y="2184"/>
                    </a:lnTo>
                    <a:lnTo>
                      <a:pt x="2122" y="2186"/>
                    </a:lnTo>
                    <a:lnTo>
                      <a:pt x="2118" y="2188"/>
                    </a:lnTo>
                    <a:lnTo>
                      <a:pt x="2118" y="2188"/>
                    </a:lnTo>
                    <a:lnTo>
                      <a:pt x="2116" y="2184"/>
                    </a:lnTo>
                    <a:lnTo>
                      <a:pt x="2114" y="2180"/>
                    </a:lnTo>
                    <a:lnTo>
                      <a:pt x="2102" y="2178"/>
                    </a:lnTo>
                    <a:lnTo>
                      <a:pt x="2102" y="2178"/>
                    </a:lnTo>
                    <a:lnTo>
                      <a:pt x="2106" y="2186"/>
                    </a:lnTo>
                    <a:lnTo>
                      <a:pt x="2110" y="2194"/>
                    </a:lnTo>
                    <a:lnTo>
                      <a:pt x="2122" y="2212"/>
                    </a:lnTo>
                    <a:lnTo>
                      <a:pt x="2134" y="2230"/>
                    </a:lnTo>
                    <a:lnTo>
                      <a:pt x="2136" y="2240"/>
                    </a:lnTo>
                    <a:lnTo>
                      <a:pt x="2140" y="2248"/>
                    </a:lnTo>
                    <a:lnTo>
                      <a:pt x="2140" y="2248"/>
                    </a:lnTo>
                    <a:lnTo>
                      <a:pt x="2132" y="2242"/>
                    </a:lnTo>
                    <a:lnTo>
                      <a:pt x="2126" y="2236"/>
                    </a:lnTo>
                    <a:lnTo>
                      <a:pt x="2112" y="2224"/>
                    </a:lnTo>
                    <a:lnTo>
                      <a:pt x="2112" y="2224"/>
                    </a:lnTo>
                    <a:lnTo>
                      <a:pt x="2110" y="2238"/>
                    </a:lnTo>
                    <a:lnTo>
                      <a:pt x="2110" y="2248"/>
                    </a:lnTo>
                    <a:lnTo>
                      <a:pt x="2110" y="2248"/>
                    </a:lnTo>
                    <a:lnTo>
                      <a:pt x="2104" y="2240"/>
                    </a:lnTo>
                    <a:lnTo>
                      <a:pt x="2100" y="2230"/>
                    </a:lnTo>
                    <a:lnTo>
                      <a:pt x="2094" y="2222"/>
                    </a:lnTo>
                    <a:lnTo>
                      <a:pt x="2088" y="2220"/>
                    </a:lnTo>
                    <a:lnTo>
                      <a:pt x="2084" y="2218"/>
                    </a:lnTo>
                    <a:lnTo>
                      <a:pt x="2084" y="2218"/>
                    </a:lnTo>
                    <a:lnTo>
                      <a:pt x="2082" y="2220"/>
                    </a:lnTo>
                    <a:lnTo>
                      <a:pt x="2084" y="2224"/>
                    </a:lnTo>
                    <a:lnTo>
                      <a:pt x="2084" y="2230"/>
                    </a:lnTo>
                    <a:lnTo>
                      <a:pt x="2086" y="2234"/>
                    </a:lnTo>
                    <a:lnTo>
                      <a:pt x="2086" y="2234"/>
                    </a:lnTo>
                    <a:lnTo>
                      <a:pt x="2076" y="2230"/>
                    </a:lnTo>
                    <a:lnTo>
                      <a:pt x="2068" y="2224"/>
                    </a:lnTo>
                    <a:lnTo>
                      <a:pt x="2064" y="2220"/>
                    </a:lnTo>
                    <a:lnTo>
                      <a:pt x="2064" y="2214"/>
                    </a:lnTo>
                    <a:lnTo>
                      <a:pt x="2062" y="2210"/>
                    </a:lnTo>
                    <a:lnTo>
                      <a:pt x="2064" y="2204"/>
                    </a:lnTo>
                    <a:lnTo>
                      <a:pt x="2064" y="2204"/>
                    </a:lnTo>
                    <a:lnTo>
                      <a:pt x="2056" y="2194"/>
                    </a:lnTo>
                    <a:lnTo>
                      <a:pt x="2048" y="2186"/>
                    </a:lnTo>
                    <a:lnTo>
                      <a:pt x="2040" y="2178"/>
                    </a:lnTo>
                    <a:lnTo>
                      <a:pt x="2032" y="2170"/>
                    </a:lnTo>
                    <a:lnTo>
                      <a:pt x="2032" y="2170"/>
                    </a:lnTo>
                    <a:lnTo>
                      <a:pt x="2036" y="2158"/>
                    </a:lnTo>
                    <a:lnTo>
                      <a:pt x="2036" y="2152"/>
                    </a:lnTo>
                    <a:lnTo>
                      <a:pt x="2034" y="2146"/>
                    </a:lnTo>
                    <a:lnTo>
                      <a:pt x="2034" y="2146"/>
                    </a:lnTo>
                    <a:lnTo>
                      <a:pt x="2036" y="2144"/>
                    </a:lnTo>
                    <a:lnTo>
                      <a:pt x="2038" y="2146"/>
                    </a:lnTo>
                    <a:lnTo>
                      <a:pt x="2042" y="2148"/>
                    </a:lnTo>
                    <a:lnTo>
                      <a:pt x="2044" y="2148"/>
                    </a:lnTo>
                    <a:lnTo>
                      <a:pt x="2044" y="2148"/>
                    </a:lnTo>
                    <a:lnTo>
                      <a:pt x="2044" y="2140"/>
                    </a:lnTo>
                    <a:lnTo>
                      <a:pt x="2044" y="2140"/>
                    </a:lnTo>
                    <a:lnTo>
                      <a:pt x="2034" y="2138"/>
                    </a:lnTo>
                    <a:lnTo>
                      <a:pt x="2030" y="2136"/>
                    </a:lnTo>
                    <a:lnTo>
                      <a:pt x="2028" y="2130"/>
                    </a:lnTo>
                    <a:lnTo>
                      <a:pt x="2028" y="2130"/>
                    </a:lnTo>
                    <a:lnTo>
                      <a:pt x="2026" y="2132"/>
                    </a:lnTo>
                    <a:lnTo>
                      <a:pt x="2026" y="2132"/>
                    </a:lnTo>
                    <a:lnTo>
                      <a:pt x="2026" y="2136"/>
                    </a:lnTo>
                    <a:lnTo>
                      <a:pt x="2028" y="2138"/>
                    </a:lnTo>
                    <a:lnTo>
                      <a:pt x="2028" y="2140"/>
                    </a:lnTo>
                    <a:lnTo>
                      <a:pt x="2026" y="2140"/>
                    </a:lnTo>
                    <a:lnTo>
                      <a:pt x="2026" y="2140"/>
                    </a:lnTo>
                    <a:lnTo>
                      <a:pt x="2018" y="2136"/>
                    </a:lnTo>
                    <a:lnTo>
                      <a:pt x="2014" y="2130"/>
                    </a:lnTo>
                    <a:lnTo>
                      <a:pt x="2004" y="2116"/>
                    </a:lnTo>
                    <a:lnTo>
                      <a:pt x="2004" y="2116"/>
                    </a:lnTo>
                    <a:lnTo>
                      <a:pt x="2002" y="2116"/>
                    </a:lnTo>
                    <a:lnTo>
                      <a:pt x="2000" y="2116"/>
                    </a:lnTo>
                    <a:lnTo>
                      <a:pt x="1998" y="2120"/>
                    </a:lnTo>
                    <a:lnTo>
                      <a:pt x="1996" y="2124"/>
                    </a:lnTo>
                    <a:lnTo>
                      <a:pt x="1996" y="2126"/>
                    </a:lnTo>
                    <a:lnTo>
                      <a:pt x="1994" y="2126"/>
                    </a:lnTo>
                    <a:lnTo>
                      <a:pt x="1994" y="2126"/>
                    </a:lnTo>
                    <a:lnTo>
                      <a:pt x="1992" y="2122"/>
                    </a:lnTo>
                    <a:lnTo>
                      <a:pt x="1992" y="2116"/>
                    </a:lnTo>
                    <a:lnTo>
                      <a:pt x="1996" y="2108"/>
                    </a:lnTo>
                    <a:lnTo>
                      <a:pt x="1996" y="2108"/>
                    </a:lnTo>
                    <a:lnTo>
                      <a:pt x="1994" y="2106"/>
                    </a:lnTo>
                    <a:lnTo>
                      <a:pt x="1992" y="2104"/>
                    </a:lnTo>
                    <a:lnTo>
                      <a:pt x="1990" y="2098"/>
                    </a:lnTo>
                    <a:lnTo>
                      <a:pt x="1990" y="2098"/>
                    </a:lnTo>
                    <a:lnTo>
                      <a:pt x="1980" y="2090"/>
                    </a:lnTo>
                    <a:lnTo>
                      <a:pt x="1972" y="2084"/>
                    </a:lnTo>
                    <a:lnTo>
                      <a:pt x="1964" y="2076"/>
                    </a:lnTo>
                    <a:lnTo>
                      <a:pt x="1960" y="2072"/>
                    </a:lnTo>
                    <a:lnTo>
                      <a:pt x="1958" y="2066"/>
                    </a:lnTo>
                    <a:lnTo>
                      <a:pt x="1958" y="2066"/>
                    </a:lnTo>
                    <a:lnTo>
                      <a:pt x="1954" y="2062"/>
                    </a:lnTo>
                    <a:lnTo>
                      <a:pt x="1948" y="2058"/>
                    </a:lnTo>
                    <a:lnTo>
                      <a:pt x="1940" y="2048"/>
                    </a:lnTo>
                    <a:lnTo>
                      <a:pt x="1936" y="2042"/>
                    </a:lnTo>
                    <a:lnTo>
                      <a:pt x="1930" y="2038"/>
                    </a:lnTo>
                    <a:lnTo>
                      <a:pt x="1924" y="2034"/>
                    </a:lnTo>
                    <a:lnTo>
                      <a:pt x="1914" y="2032"/>
                    </a:lnTo>
                    <a:lnTo>
                      <a:pt x="1914" y="2032"/>
                    </a:lnTo>
                    <a:lnTo>
                      <a:pt x="1914" y="2030"/>
                    </a:lnTo>
                    <a:lnTo>
                      <a:pt x="1914" y="2028"/>
                    </a:lnTo>
                    <a:lnTo>
                      <a:pt x="1916" y="2024"/>
                    </a:lnTo>
                    <a:lnTo>
                      <a:pt x="1916" y="2024"/>
                    </a:lnTo>
                    <a:lnTo>
                      <a:pt x="1914" y="2020"/>
                    </a:lnTo>
                    <a:lnTo>
                      <a:pt x="1912" y="2016"/>
                    </a:lnTo>
                    <a:lnTo>
                      <a:pt x="1908" y="2014"/>
                    </a:lnTo>
                    <a:lnTo>
                      <a:pt x="1904" y="2010"/>
                    </a:lnTo>
                    <a:lnTo>
                      <a:pt x="1904" y="2010"/>
                    </a:lnTo>
                    <a:lnTo>
                      <a:pt x="1904" y="1998"/>
                    </a:lnTo>
                    <a:lnTo>
                      <a:pt x="1900" y="1982"/>
                    </a:lnTo>
                    <a:lnTo>
                      <a:pt x="1900" y="1982"/>
                    </a:lnTo>
                    <a:lnTo>
                      <a:pt x="1894" y="1958"/>
                    </a:lnTo>
                    <a:lnTo>
                      <a:pt x="1890" y="1934"/>
                    </a:lnTo>
                    <a:lnTo>
                      <a:pt x="1890" y="1934"/>
                    </a:lnTo>
                    <a:lnTo>
                      <a:pt x="1888" y="1934"/>
                    </a:lnTo>
                    <a:lnTo>
                      <a:pt x="1886" y="1934"/>
                    </a:lnTo>
                    <a:lnTo>
                      <a:pt x="1884" y="1934"/>
                    </a:lnTo>
                    <a:lnTo>
                      <a:pt x="1880" y="1934"/>
                    </a:lnTo>
                    <a:lnTo>
                      <a:pt x="1880" y="1934"/>
                    </a:lnTo>
                    <a:lnTo>
                      <a:pt x="1870" y="1924"/>
                    </a:lnTo>
                    <a:lnTo>
                      <a:pt x="1860" y="1914"/>
                    </a:lnTo>
                    <a:lnTo>
                      <a:pt x="1848" y="1906"/>
                    </a:lnTo>
                    <a:lnTo>
                      <a:pt x="1840" y="1904"/>
                    </a:lnTo>
                    <a:lnTo>
                      <a:pt x="1832" y="1902"/>
                    </a:lnTo>
                    <a:lnTo>
                      <a:pt x="1832" y="1902"/>
                    </a:lnTo>
                    <a:lnTo>
                      <a:pt x="1826" y="1896"/>
                    </a:lnTo>
                    <a:lnTo>
                      <a:pt x="1820" y="1892"/>
                    </a:lnTo>
                    <a:lnTo>
                      <a:pt x="1806" y="1884"/>
                    </a:lnTo>
                    <a:lnTo>
                      <a:pt x="1788" y="1880"/>
                    </a:lnTo>
                    <a:lnTo>
                      <a:pt x="1772" y="1874"/>
                    </a:lnTo>
                    <a:lnTo>
                      <a:pt x="1772" y="1874"/>
                    </a:lnTo>
                    <a:lnTo>
                      <a:pt x="1774" y="1872"/>
                    </a:lnTo>
                    <a:lnTo>
                      <a:pt x="1778" y="1872"/>
                    </a:lnTo>
                    <a:lnTo>
                      <a:pt x="1786" y="1874"/>
                    </a:lnTo>
                    <a:lnTo>
                      <a:pt x="1786" y="1874"/>
                    </a:lnTo>
                    <a:lnTo>
                      <a:pt x="1776" y="1864"/>
                    </a:lnTo>
                    <a:lnTo>
                      <a:pt x="1766" y="1860"/>
                    </a:lnTo>
                    <a:lnTo>
                      <a:pt x="1756" y="1856"/>
                    </a:lnTo>
                    <a:lnTo>
                      <a:pt x="1742" y="1856"/>
                    </a:lnTo>
                    <a:lnTo>
                      <a:pt x="1742" y="1856"/>
                    </a:lnTo>
                    <a:lnTo>
                      <a:pt x="1742" y="1854"/>
                    </a:lnTo>
                    <a:lnTo>
                      <a:pt x="1746" y="1852"/>
                    </a:lnTo>
                    <a:lnTo>
                      <a:pt x="1750" y="1852"/>
                    </a:lnTo>
                    <a:lnTo>
                      <a:pt x="1752" y="1850"/>
                    </a:lnTo>
                    <a:lnTo>
                      <a:pt x="1752" y="1850"/>
                    </a:lnTo>
                    <a:lnTo>
                      <a:pt x="1746" y="1848"/>
                    </a:lnTo>
                    <a:lnTo>
                      <a:pt x="1738" y="1846"/>
                    </a:lnTo>
                    <a:lnTo>
                      <a:pt x="1732" y="1846"/>
                    </a:lnTo>
                    <a:lnTo>
                      <a:pt x="1728" y="1848"/>
                    </a:lnTo>
                    <a:lnTo>
                      <a:pt x="1726" y="1850"/>
                    </a:lnTo>
                    <a:lnTo>
                      <a:pt x="1726" y="1850"/>
                    </a:lnTo>
                    <a:lnTo>
                      <a:pt x="1722" y="1844"/>
                    </a:lnTo>
                    <a:lnTo>
                      <a:pt x="1716" y="1838"/>
                    </a:lnTo>
                    <a:lnTo>
                      <a:pt x="1700" y="1828"/>
                    </a:lnTo>
                    <a:lnTo>
                      <a:pt x="1688" y="1818"/>
                    </a:lnTo>
                    <a:lnTo>
                      <a:pt x="1682" y="1812"/>
                    </a:lnTo>
                    <a:lnTo>
                      <a:pt x="1680" y="1804"/>
                    </a:lnTo>
                    <a:lnTo>
                      <a:pt x="1680" y="1804"/>
                    </a:lnTo>
                    <a:lnTo>
                      <a:pt x="1674" y="1800"/>
                    </a:lnTo>
                    <a:lnTo>
                      <a:pt x="1672" y="1798"/>
                    </a:lnTo>
                    <a:lnTo>
                      <a:pt x="1666" y="1796"/>
                    </a:lnTo>
                    <a:lnTo>
                      <a:pt x="1666" y="1796"/>
                    </a:lnTo>
                    <a:lnTo>
                      <a:pt x="1664" y="1786"/>
                    </a:lnTo>
                    <a:lnTo>
                      <a:pt x="1660" y="1772"/>
                    </a:lnTo>
                    <a:lnTo>
                      <a:pt x="1660" y="1772"/>
                    </a:lnTo>
                    <a:lnTo>
                      <a:pt x="1672" y="1772"/>
                    </a:lnTo>
                    <a:lnTo>
                      <a:pt x="1672" y="1772"/>
                    </a:lnTo>
                    <a:lnTo>
                      <a:pt x="1670" y="1770"/>
                    </a:lnTo>
                    <a:lnTo>
                      <a:pt x="1666" y="1770"/>
                    </a:lnTo>
                    <a:lnTo>
                      <a:pt x="1660" y="1770"/>
                    </a:lnTo>
                    <a:lnTo>
                      <a:pt x="1660" y="1770"/>
                    </a:lnTo>
                    <a:lnTo>
                      <a:pt x="1654" y="1762"/>
                    </a:lnTo>
                    <a:lnTo>
                      <a:pt x="1650" y="1756"/>
                    </a:lnTo>
                    <a:lnTo>
                      <a:pt x="1650" y="1756"/>
                    </a:lnTo>
                    <a:lnTo>
                      <a:pt x="1648" y="1758"/>
                    </a:lnTo>
                    <a:lnTo>
                      <a:pt x="1650" y="1760"/>
                    </a:lnTo>
                    <a:lnTo>
                      <a:pt x="1652" y="1762"/>
                    </a:lnTo>
                    <a:lnTo>
                      <a:pt x="1654" y="1766"/>
                    </a:lnTo>
                    <a:lnTo>
                      <a:pt x="1654" y="1766"/>
                    </a:lnTo>
                    <a:lnTo>
                      <a:pt x="1646" y="1764"/>
                    </a:lnTo>
                    <a:lnTo>
                      <a:pt x="1642" y="1760"/>
                    </a:lnTo>
                    <a:lnTo>
                      <a:pt x="1638" y="1754"/>
                    </a:lnTo>
                    <a:lnTo>
                      <a:pt x="1640" y="1746"/>
                    </a:lnTo>
                    <a:lnTo>
                      <a:pt x="1640" y="1746"/>
                    </a:lnTo>
                    <a:lnTo>
                      <a:pt x="1636" y="1746"/>
                    </a:lnTo>
                    <a:lnTo>
                      <a:pt x="1634" y="1744"/>
                    </a:lnTo>
                    <a:lnTo>
                      <a:pt x="1634" y="1744"/>
                    </a:lnTo>
                    <a:lnTo>
                      <a:pt x="1630" y="1752"/>
                    </a:lnTo>
                    <a:lnTo>
                      <a:pt x="1628" y="1762"/>
                    </a:lnTo>
                    <a:lnTo>
                      <a:pt x="1628" y="1778"/>
                    </a:lnTo>
                    <a:lnTo>
                      <a:pt x="1628" y="1778"/>
                    </a:lnTo>
                    <a:lnTo>
                      <a:pt x="1622" y="1776"/>
                    </a:lnTo>
                    <a:lnTo>
                      <a:pt x="1618" y="1774"/>
                    </a:lnTo>
                    <a:lnTo>
                      <a:pt x="1612" y="1764"/>
                    </a:lnTo>
                    <a:lnTo>
                      <a:pt x="1606" y="1754"/>
                    </a:lnTo>
                    <a:lnTo>
                      <a:pt x="1600" y="1742"/>
                    </a:lnTo>
                    <a:lnTo>
                      <a:pt x="1600" y="1742"/>
                    </a:lnTo>
                    <a:lnTo>
                      <a:pt x="1602" y="1738"/>
                    </a:lnTo>
                    <a:lnTo>
                      <a:pt x="1606" y="1734"/>
                    </a:lnTo>
                    <a:lnTo>
                      <a:pt x="1606" y="1734"/>
                    </a:lnTo>
                    <a:lnTo>
                      <a:pt x="1602" y="1726"/>
                    </a:lnTo>
                    <a:lnTo>
                      <a:pt x="1596" y="1724"/>
                    </a:lnTo>
                    <a:lnTo>
                      <a:pt x="1590" y="1724"/>
                    </a:lnTo>
                    <a:lnTo>
                      <a:pt x="1582" y="1724"/>
                    </a:lnTo>
                    <a:lnTo>
                      <a:pt x="1582" y="1724"/>
                    </a:lnTo>
                    <a:lnTo>
                      <a:pt x="1580" y="1726"/>
                    </a:lnTo>
                    <a:lnTo>
                      <a:pt x="1580" y="1728"/>
                    </a:lnTo>
                    <a:lnTo>
                      <a:pt x="1580" y="1730"/>
                    </a:lnTo>
                    <a:lnTo>
                      <a:pt x="1580" y="1736"/>
                    </a:lnTo>
                    <a:lnTo>
                      <a:pt x="1580" y="1736"/>
                    </a:lnTo>
                    <a:lnTo>
                      <a:pt x="1574" y="1736"/>
                    </a:lnTo>
                    <a:lnTo>
                      <a:pt x="1572" y="1738"/>
                    </a:lnTo>
                    <a:lnTo>
                      <a:pt x="1568" y="1742"/>
                    </a:lnTo>
                    <a:lnTo>
                      <a:pt x="1564" y="1744"/>
                    </a:lnTo>
                    <a:lnTo>
                      <a:pt x="1564" y="1744"/>
                    </a:lnTo>
                    <a:lnTo>
                      <a:pt x="1562" y="1744"/>
                    </a:lnTo>
                    <a:lnTo>
                      <a:pt x="1562" y="1744"/>
                    </a:lnTo>
                    <a:lnTo>
                      <a:pt x="1562" y="1740"/>
                    </a:lnTo>
                    <a:lnTo>
                      <a:pt x="1562" y="1740"/>
                    </a:lnTo>
                    <a:lnTo>
                      <a:pt x="1556" y="1744"/>
                    </a:lnTo>
                    <a:lnTo>
                      <a:pt x="1556" y="1748"/>
                    </a:lnTo>
                    <a:lnTo>
                      <a:pt x="1556" y="1754"/>
                    </a:lnTo>
                    <a:lnTo>
                      <a:pt x="1558" y="1758"/>
                    </a:lnTo>
                    <a:lnTo>
                      <a:pt x="1564" y="1768"/>
                    </a:lnTo>
                    <a:lnTo>
                      <a:pt x="1572" y="1776"/>
                    </a:lnTo>
                    <a:lnTo>
                      <a:pt x="1572" y="1776"/>
                    </a:lnTo>
                    <a:lnTo>
                      <a:pt x="1570" y="1782"/>
                    </a:lnTo>
                    <a:lnTo>
                      <a:pt x="1568" y="1786"/>
                    </a:lnTo>
                    <a:lnTo>
                      <a:pt x="1564" y="1788"/>
                    </a:lnTo>
                    <a:lnTo>
                      <a:pt x="1564" y="1788"/>
                    </a:lnTo>
                    <a:lnTo>
                      <a:pt x="1568" y="1800"/>
                    </a:lnTo>
                    <a:lnTo>
                      <a:pt x="1574" y="1810"/>
                    </a:lnTo>
                    <a:lnTo>
                      <a:pt x="1580" y="1820"/>
                    </a:lnTo>
                    <a:lnTo>
                      <a:pt x="1588" y="1828"/>
                    </a:lnTo>
                    <a:lnTo>
                      <a:pt x="1598" y="1834"/>
                    </a:lnTo>
                    <a:lnTo>
                      <a:pt x="1608" y="1840"/>
                    </a:lnTo>
                    <a:lnTo>
                      <a:pt x="1630" y="1850"/>
                    </a:lnTo>
                    <a:lnTo>
                      <a:pt x="1630" y="1850"/>
                    </a:lnTo>
                    <a:lnTo>
                      <a:pt x="1662" y="1892"/>
                    </a:lnTo>
                    <a:lnTo>
                      <a:pt x="1694" y="1934"/>
                    </a:lnTo>
                    <a:lnTo>
                      <a:pt x="1694" y="1934"/>
                    </a:lnTo>
                    <a:lnTo>
                      <a:pt x="1700" y="1940"/>
                    </a:lnTo>
                    <a:lnTo>
                      <a:pt x="1708" y="1944"/>
                    </a:lnTo>
                    <a:lnTo>
                      <a:pt x="1716" y="1946"/>
                    </a:lnTo>
                    <a:lnTo>
                      <a:pt x="1724" y="1948"/>
                    </a:lnTo>
                    <a:lnTo>
                      <a:pt x="1742" y="1948"/>
                    </a:lnTo>
                    <a:lnTo>
                      <a:pt x="1760" y="1946"/>
                    </a:lnTo>
                    <a:lnTo>
                      <a:pt x="1760" y="1946"/>
                    </a:lnTo>
                    <a:lnTo>
                      <a:pt x="1762" y="1950"/>
                    </a:lnTo>
                    <a:lnTo>
                      <a:pt x="1762" y="1950"/>
                    </a:lnTo>
                    <a:lnTo>
                      <a:pt x="1762" y="1950"/>
                    </a:lnTo>
                    <a:lnTo>
                      <a:pt x="1762" y="1956"/>
                    </a:lnTo>
                    <a:lnTo>
                      <a:pt x="1760" y="1958"/>
                    </a:lnTo>
                    <a:lnTo>
                      <a:pt x="1756" y="1962"/>
                    </a:lnTo>
                    <a:lnTo>
                      <a:pt x="1756" y="1966"/>
                    </a:lnTo>
                    <a:lnTo>
                      <a:pt x="1756" y="1966"/>
                    </a:lnTo>
                    <a:lnTo>
                      <a:pt x="1760" y="1970"/>
                    </a:lnTo>
                    <a:lnTo>
                      <a:pt x="1764" y="1974"/>
                    </a:lnTo>
                    <a:lnTo>
                      <a:pt x="1774" y="1980"/>
                    </a:lnTo>
                    <a:lnTo>
                      <a:pt x="1798" y="1986"/>
                    </a:lnTo>
                    <a:lnTo>
                      <a:pt x="1798" y="1986"/>
                    </a:lnTo>
                    <a:lnTo>
                      <a:pt x="1808" y="1992"/>
                    </a:lnTo>
                    <a:lnTo>
                      <a:pt x="1818" y="1998"/>
                    </a:lnTo>
                    <a:lnTo>
                      <a:pt x="1826" y="2004"/>
                    </a:lnTo>
                    <a:lnTo>
                      <a:pt x="1836" y="2010"/>
                    </a:lnTo>
                    <a:lnTo>
                      <a:pt x="1836" y="2010"/>
                    </a:lnTo>
                    <a:lnTo>
                      <a:pt x="1844" y="2010"/>
                    </a:lnTo>
                    <a:lnTo>
                      <a:pt x="1852" y="2012"/>
                    </a:lnTo>
                    <a:lnTo>
                      <a:pt x="1852" y="2012"/>
                    </a:lnTo>
                    <a:lnTo>
                      <a:pt x="1860" y="2018"/>
                    </a:lnTo>
                    <a:lnTo>
                      <a:pt x="1868" y="2026"/>
                    </a:lnTo>
                    <a:lnTo>
                      <a:pt x="1874" y="2034"/>
                    </a:lnTo>
                    <a:lnTo>
                      <a:pt x="1884" y="2040"/>
                    </a:lnTo>
                    <a:lnTo>
                      <a:pt x="1884" y="2040"/>
                    </a:lnTo>
                    <a:lnTo>
                      <a:pt x="1884" y="2064"/>
                    </a:lnTo>
                    <a:lnTo>
                      <a:pt x="1884" y="2064"/>
                    </a:lnTo>
                    <a:lnTo>
                      <a:pt x="1876" y="2064"/>
                    </a:lnTo>
                    <a:lnTo>
                      <a:pt x="1870" y="2060"/>
                    </a:lnTo>
                    <a:lnTo>
                      <a:pt x="1862" y="2048"/>
                    </a:lnTo>
                    <a:lnTo>
                      <a:pt x="1858" y="2042"/>
                    </a:lnTo>
                    <a:lnTo>
                      <a:pt x="1852" y="2038"/>
                    </a:lnTo>
                    <a:lnTo>
                      <a:pt x="1842" y="2036"/>
                    </a:lnTo>
                    <a:lnTo>
                      <a:pt x="1832" y="2036"/>
                    </a:lnTo>
                    <a:lnTo>
                      <a:pt x="1832" y="2036"/>
                    </a:lnTo>
                    <a:lnTo>
                      <a:pt x="1830" y="2032"/>
                    </a:lnTo>
                    <a:lnTo>
                      <a:pt x="1828" y="2030"/>
                    </a:lnTo>
                    <a:lnTo>
                      <a:pt x="1828" y="2028"/>
                    </a:lnTo>
                    <a:lnTo>
                      <a:pt x="1828" y="2028"/>
                    </a:lnTo>
                    <a:lnTo>
                      <a:pt x="1820" y="2030"/>
                    </a:lnTo>
                    <a:lnTo>
                      <a:pt x="1814" y="2036"/>
                    </a:lnTo>
                    <a:lnTo>
                      <a:pt x="1812" y="2044"/>
                    </a:lnTo>
                    <a:lnTo>
                      <a:pt x="1810" y="2052"/>
                    </a:lnTo>
                    <a:lnTo>
                      <a:pt x="1810" y="2070"/>
                    </a:lnTo>
                    <a:lnTo>
                      <a:pt x="1812" y="2084"/>
                    </a:lnTo>
                    <a:lnTo>
                      <a:pt x="1812" y="2084"/>
                    </a:lnTo>
                    <a:lnTo>
                      <a:pt x="1822" y="2086"/>
                    </a:lnTo>
                    <a:lnTo>
                      <a:pt x="1830" y="2088"/>
                    </a:lnTo>
                    <a:lnTo>
                      <a:pt x="1836" y="2092"/>
                    </a:lnTo>
                    <a:lnTo>
                      <a:pt x="1840" y="2098"/>
                    </a:lnTo>
                    <a:lnTo>
                      <a:pt x="1846" y="2112"/>
                    </a:lnTo>
                    <a:lnTo>
                      <a:pt x="1852" y="2126"/>
                    </a:lnTo>
                    <a:lnTo>
                      <a:pt x="1852" y="2126"/>
                    </a:lnTo>
                    <a:lnTo>
                      <a:pt x="1846" y="2128"/>
                    </a:lnTo>
                    <a:lnTo>
                      <a:pt x="1840" y="2130"/>
                    </a:lnTo>
                    <a:lnTo>
                      <a:pt x="1836" y="2132"/>
                    </a:lnTo>
                    <a:lnTo>
                      <a:pt x="1834" y="2138"/>
                    </a:lnTo>
                    <a:lnTo>
                      <a:pt x="1832" y="2150"/>
                    </a:lnTo>
                    <a:lnTo>
                      <a:pt x="1834" y="2164"/>
                    </a:lnTo>
                    <a:lnTo>
                      <a:pt x="1834" y="2164"/>
                    </a:lnTo>
                    <a:lnTo>
                      <a:pt x="1828" y="2172"/>
                    </a:lnTo>
                    <a:lnTo>
                      <a:pt x="1824" y="2180"/>
                    </a:lnTo>
                    <a:lnTo>
                      <a:pt x="1820" y="2200"/>
                    </a:lnTo>
                    <a:lnTo>
                      <a:pt x="1820" y="2200"/>
                    </a:lnTo>
                    <a:lnTo>
                      <a:pt x="1814" y="2200"/>
                    </a:lnTo>
                    <a:lnTo>
                      <a:pt x="1810" y="2200"/>
                    </a:lnTo>
                    <a:lnTo>
                      <a:pt x="1806" y="2198"/>
                    </a:lnTo>
                    <a:lnTo>
                      <a:pt x="1804" y="2194"/>
                    </a:lnTo>
                    <a:lnTo>
                      <a:pt x="1800" y="2188"/>
                    </a:lnTo>
                    <a:lnTo>
                      <a:pt x="1802" y="2178"/>
                    </a:lnTo>
                    <a:lnTo>
                      <a:pt x="1802" y="2178"/>
                    </a:lnTo>
                    <a:lnTo>
                      <a:pt x="1796" y="2190"/>
                    </a:lnTo>
                    <a:lnTo>
                      <a:pt x="1792" y="2204"/>
                    </a:lnTo>
                    <a:lnTo>
                      <a:pt x="1788" y="2232"/>
                    </a:lnTo>
                    <a:lnTo>
                      <a:pt x="1788" y="2232"/>
                    </a:lnTo>
                    <a:lnTo>
                      <a:pt x="1796" y="2244"/>
                    </a:lnTo>
                    <a:lnTo>
                      <a:pt x="1800" y="2254"/>
                    </a:lnTo>
                    <a:lnTo>
                      <a:pt x="1802" y="2266"/>
                    </a:lnTo>
                    <a:lnTo>
                      <a:pt x="1802" y="2282"/>
                    </a:lnTo>
                    <a:lnTo>
                      <a:pt x="1802" y="2282"/>
                    </a:lnTo>
                    <a:lnTo>
                      <a:pt x="1768" y="2276"/>
                    </a:lnTo>
                    <a:lnTo>
                      <a:pt x="1768" y="2276"/>
                    </a:lnTo>
                    <a:lnTo>
                      <a:pt x="1764" y="2266"/>
                    </a:lnTo>
                    <a:lnTo>
                      <a:pt x="1762" y="2260"/>
                    </a:lnTo>
                    <a:lnTo>
                      <a:pt x="1756" y="2258"/>
                    </a:lnTo>
                    <a:lnTo>
                      <a:pt x="1756" y="2258"/>
                    </a:lnTo>
                    <a:lnTo>
                      <a:pt x="1746" y="2258"/>
                    </a:lnTo>
                    <a:lnTo>
                      <a:pt x="1736" y="2256"/>
                    </a:lnTo>
                    <a:lnTo>
                      <a:pt x="1726" y="2252"/>
                    </a:lnTo>
                    <a:lnTo>
                      <a:pt x="1718" y="2248"/>
                    </a:lnTo>
                    <a:lnTo>
                      <a:pt x="1708" y="2242"/>
                    </a:lnTo>
                    <a:lnTo>
                      <a:pt x="1700" y="2238"/>
                    </a:lnTo>
                    <a:lnTo>
                      <a:pt x="1690" y="2236"/>
                    </a:lnTo>
                    <a:lnTo>
                      <a:pt x="1678" y="2236"/>
                    </a:lnTo>
                    <a:lnTo>
                      <a:pt x="1678" y="2236"/>
                    </a:lnTo>
                    <a:lnTo>
                      <a:pt x="1678" y="2234"/>
                    </a:lnTo>
                    <a:lnTo>
                      <a:pt x="1678" y="2232"/>
                    </a:lnTo>
                    <a:lnTo>
                      <a:pt x="1674" y="2230"/>
                    </a:lnTo>
                    <a:lnTo>
                      <a:pt x="1668" y="2228"/>
                    </a:lnTo>
                    <a:lnTo>
                      <a:pt x="1668" y="2228"/>
                    </a:lnTo>
                    <a:lnTo>
                      <a:pt x="1666" y="2224"/>
                    </a:lnTo>
                    <a:lnTo>
                      <a:pt x="1666" y="2224"/>
                    </a:lnTo>
                    <a:lnTo>
                      <a:pt x="1666" y="2216"/>
                    </a:lnTo>
                    <a:lnTo>
                      <a:pt x="1668" y="2208"/>
                    </a:lnTo>
                    <a:lnTo>
                      <a:pt x="1672" y="2202"/>
                    </a:lnTo>
                    <a:lnTo>
                      <a:pt x="1676" y="2198"/>
                    </a:lnTo>
                    <a:lnTo>
                      <a:pt x="1676" y="2198"/>
                    </a:lnTo>
                    <a:lnTo>
                      <a:pt x="1682" y="2200"/>
                    </a:lnTo>
                    <a:lnTo>
                      <a:pt x="1686" y="2202"/>
                    </a:lnTo>
                    <a:lnTo>
                      <a:pt x="1690" y="2202"/>
                    </a:lnTo>
                    <a:lnTo>
                      <a:pt x="1690" y="2202"/>
                    </a:lnTo>
                    <a:lnTo>
                      <a:pt x="1694" y="2196"/>
                    </a:lnTo>
                    <a:lnTo>
                      <a:pt x="1696" y="2194"/>
                    </a:lnTo>
                    <a:lnTo>
                      <a:pt x="1700" y="2192"/>
                    </a:lnTo>
                    <a:lnTo>
                      <a:pt x="1704" y="2194"/>
                    </a:lnTo>
                    <a:lnTo>
                      <a:pt x="1712" y="2198"/>
                    </a:lnTo>
                    <a:lnTo>
                      <a:pt x="1720" y="2204"/>
                    </a:lnTo>
                    <a:lnTo>
                      <a:pt x="1720" y="2204"/>
                    </a:lnTo>
                    <a:lnTo>
                      <a:pt x="1750" y="2196"/>
                    </a:lnTo>
                    <a:lnTo>
                      <a:pt x="1764" y="2192"/>
                    </a:lnTo>
                    <a:lnTo>
                      <a:pt x="1780" y="2186"/>
                    </a:lnTo>
                    <a:lnTo>
                      <a:pt x="1780" y="2186"/>
                    </a:lnTo>
                    <a:lnTo>
                      <a:pt x="1782" y="2186"/>
                    </a:lnTo>
                    <a:lnTo>
                      <a:pt x="1780" y="2184"/>
                    </a:lnTo>
                    <a:lnTo>
                      <a:pt x="1780" y="2180"/>
                    </a:lnTo>
                    <a:lnTo>
                      <a:pt x="1780" y="2180"/>
                    </a:lnTo>
                    <a:lnTo>
                      <a:pt x="1784" y="2182"/>
                    </a:lnTo>
                    <a:lnTo>
                      <a:pt x="1788" y="2180"/>
                    </a:lnTo>
                    <a:lnTo>
                      <a:pt x="1792" y="2178"/>
                    </a:lnTo>
                    <a:lnTo>
                      <a:pt x="1796" y="2176"/>
                    </a:lnTo>
                    <a:lnTo>
                      <a:pt x="1798" y="2176"/>
                    </a:lnTo>
                    <a:lnTo>
                      <a:pt x="1802" y="2178"/>
                    </a:lnTo>
                    <a:lnTo>
                      <a:pt x="1802" y="2178"/>
                    </a:lnTo>
                    <a:lnTo>
                      <a:pt x="1806" y="2172"/>
                    </a:lnTo>
                    <a:lnTo>
                      <a:pt x="1808" y="2166"/>
                    </a:lnTo>
                    <a:lnTo>
                      <a:pt x="1808" y="2166"/>
                    </a:lnTo>
                    <a:lnTo>
                      <a:pt x="1808" y="2160"/>
                    </a:lnTo>
                    <a:lnTo>
                      <a:pt x="1806" y="2158"/>
                    </a:lnTo>
                    <a:lnTo>
                      <a:pt x="1804" y="2154"/>
                    </a:lnTo>
                    <a:lnTo>
                      <a:pt x="1804" y="2150"/>
                    </a:lnTo>
                    <a:lnTo>
                      <a:pt x="1804" y="2150"/>
                    </a:lnTo>
                    <a:lnTo>
                      <a:pt x="1810" y="2146"/>
                    </a:lnTo>
                    <a:lnTo>
                      <a:pt x="1814" y="2144"/>
                    </a:lnTo>
                    <a:lnTo>
                      <a:pt x="1816" y="2140"/>
                    </a:lnTo>
                    <a:lnTo>
                      <a:pt x="1816" y="2140"/>
                    </a:lnTo>
                    <a:lnTo>
                      <a:pt x="1794" y="2100"/>
                    </a:lnTo>
                    <a:lnTo>
                      <a:pt x="1770" y="2062"/>
                    </a:lnTo>
                    <a:lnTo>
                      <a:pt x="1770" y="2062"/>
                    </a:lnTo>
                    <a:lnTo>
                      <a:pt x="1766" y="2064"/>
                    </a:lnTo>
                    <a:lnTo>
                      <a:pt x="1762" y="2066"/>
                    </a:lnTo>
                    <a:lnTo>
                      <a:pt x="1760" y="2068"/>
                    </a:lnTo>
                    <a:lnTo>
                      <a:pt x="1760" y="2068"/>
                    </a:lnTo>
                    <a:lnTo>
                      <a:pt x="1750" y="2062"/>
                    </a:lnTo>
                    <a:lnTo>
                      <a:pt x="1738" y="2056"/>
                    </a:lnTo>
                    <a:lnTo>
                      <a:pt x="1738" y="2056"/>
                    </a:lnTo>
                    <a:lnTo>
                      <a:pt x="1738" y="2046"/>
                    </a:lnTo>
                    <a:lnTo>
                      <a:pt x="1736" y="2038"/>
                    </a:lnTo>
                    <a:lnTo>
                      <a:pt x="1730" y="2034"/>
                    </a:lnTo>
                    <a:lnTo>
                      <a:pt x="1722" y="2030"/>
                    </a:lnTo>
                    <a:lnTo>
                      <a:pt x="1722" y="2030"/>
                    </a:lnTo>
                    <a:lnTo>
                      <a:pt x="1720" y="2030"/>
                    </a:lnTo>
                    <a:lnTo>
                      <a:pt x="1718" y="2032"/>
                    </a:lnTo>
                    <a:lnTo>
                      <a:pt x="1716" y="2034"/>
                    </a:lnTo>
                    <a:lnTo>
                      <a:pt x="1710" y="2034"/>
                    </a:lnTo>
                    <a:lnTo>
                      <a:pt x="1710" y="2034"/>
                    </a:lnTo>
                    <a:lnTo>
                      <a:pt x="1712" y="2030"/>
                    </a:lnTo>
                    <a:lnTo>
                      <a:pt x="1710" y="2026"/>
                    </a:lnTo>
                    <a:lnTo>
                      <a:pt x="1706" y="2022"/>
                    </a:lnTo>
                    <a:lnTo>
                      <a:pt x="1706" y="2022"/>
                    </a:lnTo>
                    <a:lnTo>
                      <a:pt x="1698" y="2022"/>
                    </a:lnTo>
                    <a:lnTo>
                      <a:pt x="1694" y="2022"/>
                    </a:lnTo>
                    <a:lnTo>
                      <a:pt x="1694" y="2022"/>
                    </a:lnTo>
                    <a:lnTo>
                      <a:pt x="1690" y="2014"/>
                    </a:lnTo>
                    <a:lnTo>
                      <a:pt x="1686" y="2006"/>
                    </a:lnTo>
                    <a:lnTo>
                      <a:pt x="1680" y="2002"/>
                    </a:lnTo>
                    <a:lnTo>
                      <a:pt x="1672" y="1996"/>
                    </a:lnTo>
                    <a:lnTo>
                      <a:pt x="1672" y="1996"/>
                    </a:lnTo>
                    <a:lnTo>
                      <a:pt x="1670" y="1996"/>
                    </a:lnTo>
                    <a:lnTo>
                      <a:pt x="1670" y="1998"/>
                    </a:lnTo>
                    <a:lnTo>
                      <a:pt x="1668" y="2000"/>
                    </a:lnTo>
                    <a:lnTo>
                      <a:pt x="1666" y="2000"/>
                    </a:lnTo>
                    <a:lnTo>
                      <a:pt x="1666" y="2000"/>
                    </a:lnTo>
                    <a:lnTo>
                      <a:pt x="1654" y="1998"/>
                    </a:lnTo>
                    <a:lnTo>
                      <a:pt x="1644" y="1996"/>
                    </a:lnTo>
                    <a:lnTo>
                      <a:pt x="1632" y="1990"/>
                    </a:lnTo>
                    <a:lnTo>
                      <a:pt x="1622" y="1984"/>
                    </a:lnTo>
                    <a:lnTo>
                      <a:pt x="1614" y="1978"/>
                    </a:lnTo>
                    <a:lnTo>
                      <a:pt x="1606" y="1970"/>
                    </a:lnTo>
                    <a:lnTo>
                      <a:pt x="1592" y="1952"/>
                    </a:lnTo>
                    <a:lnTo>
                      <a:pt x="1592" y="1952"/>
                    </a:lnTo>
                    <a:lnTo>
                      <a:pt x="1582" y="1952"/>
                    </a:lnTo>
                    <a:lnTo>
                      <a:pt x="1582" y="1952"/>
                    </a:lnTo>
                    <a:lnTo>
                      <a:pt x="1578" y="1944"/>
                    </a:lnTo>
                    <a:lnTo>
                      <a:pt x="1574" y="1938"/>
                    </a:lnTo>
                    <a:lnTo>
                      <a:pt x="1566" y="1934"/>
                    </a:lnTo>
                    <a:lnTo>
                      <a:pt x="1556" y="1934"/>
                    </a:lnTo>
                    <a:lnTo>
                      <a:pt x="1556" y="1934"/>
                    </a:lnTo>
                    <a:lnTo>
                      <a:pt x="1550" y="1922"/>
                    </a:lnTo>
                    <a:lnTo>
                      <a:pt x="1542" y="1914"/>
                    </a:lnTo>
                    <a:lnTo>
                      <a:pt x="1534" y="1908"/>
                    </a:lnTo>
                    <a:lnTo>
                      <a:pt x="1522" y="1902"/>
                    </a:lnTo>
                    <a:lnTo>
                      <a:pt x="1522" y="1902"/>
                    </a:lnTo>
                    <a:lnTo>
                      <a:pt x="1514" y="1876"/>
                    </a:lnTo>
                    <a:lnTo>
                      <a:pt x="1508" y="1864"/>
                    </a:lnTo>
                    <a:lnTo>
                      <a:pt x="1500" y="1852"/>
                    </a:lnTo>
                    <a:lnTo>
                      <a:pt x="1492" y="1842"/>
                    </a:lnTo>
                    <a:lnTo>
                      <a:pt x="1482" y="1834"/>
                    </a:lnTo>
                    <a:lnTo>
                      <a:pt x="1470" y="1828"/>
                    </a:lnTo>
                    <a:lnTo>
                      <a:pt x="1456" y="1826"/>
                    </a:lnTo>
                    <a:lnTo>
                      <a:pt x="1456" y="1826"/>
                    </a:lnTo>
                    <a:lnTo>
                      <a:pt x="1454" y="1822"/>
                    </a:lnTo>
                    <a:lnTo>
                      <a:pt x="1450" y="1820"/>
                    </a:lnTo>
                    <a:lnTo>
                      <a:pt x="1442" y="1816"/>
                    </a:lnTo>
                    <a:lnTo>
                      <a:pt x="1442" y="1816"/>
                    </a:lnTo>
                    <a:lnTo>
                      <a:pt x="1434" y="1820"/>
                    </a:lnTo>
                    <a:lnTo>
                      <a:pt x="1430" y="1826"/>
                    </a:lnTo>
                    <a:lnTo>
                      <a:pt x="1422" y="1838"/>
                    </a:lnTo>
                    <a:lnTo>
                      <a:pt x="1420" y="1846"/>
                    </a:lnTo>
                    <a:lnTo>
                      <a:pt x="1414" y="1850"/>
                    </a:lnTo>
                    <a:lnTo>
                      <a:pt x="1408" y="1854"/>
                    </a:lnTo>
                    <a:lnTo>
                      <a:pt x="1398" y="1856"/>
                    </a:lnTo>
                    <a:lnTo>
                      <a:pt x="1398" y="1856"/>
                    </a:lnTo>
                    <a:lnTo>
                      <a:pt x="1396" y="1860"/>
                    </a:lnTo>
                    <a:lnTo>
                      <a:pt x="1396" y="1864"/>
                    </a:lnTo>
                    <a:lnTo>
                      <a:pt x="1396" y="1868"/>
                    </a:lnTo>
                    <a:lnTo>
                      <a:pt x="1394" y="1872"/>
                    </a:lnTo>
                    <a:lnTo>
                      <a:pt x="1394" y="1872"/>
                    </a:lnTo>
                    <a:lnTo>
                      <a:pt x="1388" y="1868"/>
                    </a:lnTo>
                    <a:lnTo>
                      <a:pt x="1382" y="1870"/>
                    </a:lnTo>
                    <a:lnTo>
                      <a:pt x="1378" y="1874"/>
                    </a:lnTo>
                    <a:lnTo>
                      <a:pt x="1374" y="1882"/>
                    </a:lnTo>
                    <a:lnTo>
                      <a:pt x="1370" y="1888"/>
                    </a:lnTo>
                    <a:lnTo>
                      <a:pt x="1364" y="1894"/>
                    </a:lnTo>
                    <a:lnTo>
                      <a:pt x="1358" y="1900"/>
                    </a:lnTo>
                    <a:lnTo>
                      <a:pt x="1350" y="1900"/>
                    </a:lnTo>
                    <a:lnTo>
                      <a:pt x="1350" y="1900"/>
                    </a:lnTo>
                    <a:lnTo>
                      <a:pt x="1352" y="1904"/>
                    </a:lnTo>
                    <a:lnTo>
                      <a:pt x="1352" y="1906"/>
                    </a:lnTo>
                    <a:lnTo>
                      <a:pt x="1350" y="1906"/>
                    </a:lnTo>
                    <a:lnTo>
                      <a:pt x="1350" y="1906"/>
                    </a:lnTo>
                    <a:lnTo>
                      <a:pt x="1348" y="1906"/>
                    </a:lnTo>
                    <a:lnTo>
                      <a:pt x="1346" y="1904"/>
                    </a:lnTo>
                    <a:lnTo>
                      <a:pt x="1346" y="1900"/>
                    </a:lnTo>
                    <a:lnTo>
                      <a:pt x="1346" y="1900"/>
                    </a:lnTo>
                    <a:lnTo>
                      <a:pt x="1340" y="1902"/>
                    </a:lnTo>
                    <a:lnTo>
                      <a:pt x="1338" y="1904"/>
                    </a:lnTo>
                    <a:lnTo>
                      <a:pt x="1336" y="1906"/>
                    </a:lnTo>
                    <a:lnTo>
                      <a:pt x="1336" y="1906"/>
                    </a:lnTo>
                    <a:lnTo>
                      <a:pt x="1330" y="1898"/>
                    </a:lnTo>
                    <a:lnTo>
                      <a:pt x="1324" y="1896"/>
                    </a:lnTo>
                    <a:lnTo>
                      <a:pt x="1318" y="1896"/>
                    </a:lnTo>
                    <a:lnTo>
                      <a:pt x="1318" y="1896"/>
                    </a:lnTo>
                    <a:lnTo>
                      <a:pt x="1314" y="1890"/>
                    </a:lnTo>
                    <a:lnTo>
                      <a:pt x="1310" y="1886"/>
                    </a:lnTo>
                    <a:lnTo>
                      <a:pt x="1302" y="1876"/>
                    </a:lnTo>
                    <a:lnTo>
                      <a:pt x="1302" y="1876"/>
                    </a:lnTo>
                    <a:lnTo>
                      <a:pt x="1300" y="1882"/>
                    </a:lnTo>
                    <a:lnTo>
                      <a:pt x="1296" y="1886"/>
                    </a:lnTo>
                    <a:lnTo>
                      <a:pt x="1296" y="1886"/>
                    </a:lnTo>
                    <a:lnTo>
                      <a:pt x="1294" y="1884"/>
                    </a:lnTo>
                    <a:lnTo>
                      <a:pt x="1292" y="1884"/>
                    </a:lnTo>
                    <a:lnTo>
                      <a:pt x="1290" y="1880"/>
                    </a:lnTo>
                    <a:lnTo>
                      <a:pt x="1290" y="1880"/>
                    </a:lnTo>
                    <a:lnTo>
                      <a:pt x="1290" y="1880"/>
                    </a:lnTo>
                    <a:lnTo>
                      <a:pt x="1288" y="1882"/>
                    </a:lnTo>
                    <a:lnTo>
                      <a:pt x="1288" y="1886"/>
                    </a:lnTo>
                    <a:lnTo>
                      <a:pt x="1288" y="1886"/>
                    </a:lnTo>
                    <a:lnTo>
                      <a:pt x="1282" y="1882"/>
                    </a:lnTo>
                    <a:lnTo>
                      <a:pt x="1274" y="1880"/>
                    </a:lnTo>
                    <a:lnTo>
                      <a:pt x="1268" y="1878"/>
                    </a:lnTo>
                    <a:lnTo>
                      <a:pt x="1260" y="1880"/>
                    </a:lnTo>
                    <a:lnTo>
                      <a:pt x="1254" y="1882"/>
                    </a:lnTo>
                    <a:lnTo>
                      <a:pt x="1248" y="1886"/>
                    </a:lnTo>
                    <a:lnTo>
                      <a:pt x="1238" y="1896"/>
                    </a:lnTo>
                    <a:lnTo>
                      <a:pt x="1230" y="1910"/>
                    </a:lnTo>
                    <a:lnTo>
                      <a:pt x="1228" y="1918"/>
                    </a:lnTo>
                    <a:lnTo>
                      <a:pt x="1228" y="1926"/>
                    </a:lnTo>
                    <a:lnTo>
                      <a:pt x="1228" y="1934"/>
                    </a:lnTo>
                    <a:lnTo>
                      <a:pt x="1230" y="1942"/>
                    </a:lnTo>
                    <a:lnTo>
                      <a:pt x="1234" y="1948"/>
                    </a:lnTo>
                    <a:lnTo>
                      <a:pt x="1238" y="1956"/>
                    </a:lnTo>
                    <a:lnTo>
                      <a:pt x="1238" y="1956"/>
                    </a:lnTo>
                    <a:lnTo>
                      <a:pt x="1236" y="1958"/>
                    </a:lnTo>
                    <a:lnTo>
                      <a:pt x="1232" y="1958"/>
                    </a:lnTo>
                    <a:lnTo>
                      <a:pt x="1232" y="1958"/>
                    </a:lnTo>
                    <a:lnTo>
                      <a:pt x="1236" y="1966"/>
                    </a:lnTo>
                    <a:lnTo>
                      <a:pt x="1236" y="1972"/>
                    </a:lnTo>
                    <a:lnTo>
                      <a:pt x="1236" y="1978"/>
                    </a:lnTo>
                    <a:lnTo>
                      <a:pt x="1236" y="1978"/>
                    </a:lnTo>
                    <a:lnTo>
                      <a:pt x="1228" y="1990"/>
                    </a:lnTo>
                    <a:lnTo>
                      <a:pt x="1216" y="2000"/>
                    </a:lnTo>
                    <a:lnTo>
                      <a:pt x="1202" y="2008"/>
                    </a:lnTo>
                    <a:lnTo>
                      <a:pt x="1188" y="2016"/>
                    </a:lnTo>
                    <a:lnTo>
                      <a:pt x="1160" y="2030"/>
                    </a:lnTo>
                    <a:lnTo>
                      <a:pt x="1148" y="2040"/>
                    </a:lnTo>
                    <a:lnTo>
                      <a:pt x="1136" y="2050"/>
                    </a:lnTo>
                    <a:lnTo>
                      <a:pt x="1136" y="2050"/>
                    </a:lnTo>
                    <a:lnTo>
                      <a:pt x="1138" y="2052"/>
                    </a:lnTo>
                    <a:lnTo>
                      <a:pt x="1142" y="2052"/>
                    </a:lnTo>
                    <a:lnTo>
                      <a:pt x="1144" y="2054"/>
                    </a:lnTo>
                    <a:lnTo>
                      <a:pt x="1144" y="2058"/>
                    </a:lnTo>
                    <a:lnTo>
                      <a:pt x="1144" y="2058"/>
                    </a:lnTo>
                    <a:lnTo>
                      <a:pt x="1142" y="2058"/>
                    </a:lnTo>
                    <a:lnTo>
                      <a:pt x="1140" y="2058"/>
                    </a:lnTo>
                    <a:lnTo>
                      <a:pt x="1136" y="2062"/>
                    </a:lnTo>
                    <a:lnTo>
                      <a:pt x="1134" y="2064"/>
                    </a:lnTo>
                    <a:lnTo>
                      <a:pt x="1134" y="2060"/>
                    </a:lnTo>
                    <a:lnTo>
                      <a:pt x="1134" y="2060"/>
                    </a:lnTo>
                    <a:lnTo>
                      <a:pt x="1116" y="2086"/>
                    </a:lnTo>
                    <a:lnTo>
                      <a:pt x="1108" y="2102"/>
                    </a:lnTo>
                    <a:lnTo>
                      <a:pt x="1100" y="2118"/>
                    </a:lnTo>
                    <a:lnTo>
                      <a:pt x="1096" y="2134"/>
                    </a:lnTo>
                    <a:lnTo>
                      <a:pt x="1096" y="2142"/>
                    </a:lnTo>
                    <a:lnTo>
                      <a:pt x="1096" y="2150"/>
                    </a:lnTo>
                    <a:lnTo>
                      <a:pt x="1098" y="2156"/>
                    </a:lnTo>
                    <a:lnTo>
                      <a:pt x="1102" y="2164"/>
                    </a:lnTo>
                    <a:lnTo>
                      <a:pt x="1106" y="2170"/>
                    </a:lnTo>
                    <a:lnTo>
                      <a:pt x="1114" y="2176"/>
                    </a:lnTo>
                    <a:lnTo>
                      <a:pt x="1114" y="2176"/>
                    </a:lnTo>
                    <a:lnTo>
                      <a:pt x="1112" y="2184"/>
                    </a:lnTo>
                    <a:lnTo>
                      <a:pt x="1108" y="2188"/>
                    </a:lnTo>
                    <a:lnTo>
                      <a:pt x="1096" y="2196"/>
                    </a:lnTo>
                    <a:lnTo>
                      <a:pt x="1092" y="2200"/>
                    </a:lnTo>
                    <a:lnTo>
                      <a:pt x="1088" y="2204"/>
                    </a:lnTo>
                    <a:lnTo>
                      <a:pt x="1084" y="2210"/>
                    </a:lnTo>
                    <a:lnTo>
                      <a:pt x="1084" y="2220"/>
                    </a:lnTo>
                    <a:lnTo>
                      <a:pt x="1084" y="2220"/>
                    </a:lnTo>
                    <a:lnTo>
                      <a:pt x="1080" y="2222"/>
                    </a:lnTo>
                    <a:lnTo>
                      <a:pt x="1076" y="2226"/>
                    </a:lnTo>
                    <a:lnTo>
                      <a:pt x="1074" y="2238"/>
                    </a:lnTo>
                    <a:lnTo>
                      <a:pt x="1070" y="2248"/>
                    </a:lnTo>
                    <a:lnTo>
                      <a:pt x="1066" y="2258"/>
                    </a:lnTo>
                    <a:lnTo>
                      <a:pt x="1066" y="2258"/>
                    </a:lnTo>
                    <a:lnTo>
                      <a:pt x="1058" y="2256"/>
                    </a:lnTo>
                    <a:lnTo>
                      <a:pt x="1052" y="2258"/>
                    </a:lnTo>
                    <a:lnTo>
                      <a:pt x="1046" y="2260"/>
                    </a:lnTo>
                    <a:lnTo>
                      <a:pt x="1040" y="2262"/>
                    </a:lnTo>
                    <a:lnTo>
                      <a:pt x="1030" y="2272"/>
                    </a:lnTo>
                    <a:lnTo>
                      <a:pt x="1022" y="2278"/>
                    </a:lnTo>
                    <a:lnTo>
                      <a:pt x="1022" y="2278"/>
                    </a:lnTo>
                    <a:lnTo>
                      <a:pt x="1022" y="2296"/>
                    </a:lnTo>
                    <a:lnTo>
                      <a:pt x="1022" y="2296"/>
                    </a:lnTo>
                    <a:lnTo>
                      <a:pt x="1018" y="2298"/>
                    </a:lnTo>
                    <a:lnTo>
                      <a:pt x="1014" y="2302"/>
                    </a:lnTo>
                    <a:lnTo>
                      <a:pt x="1010" y="2304"/>
                    </a:lnTo>
                    <a:lnTo>
                      <a:pt x="1006" y="2308"/>
                    </a:lnTo>
                    <a:lnTo>
                      <a:pt x="1006" y="2308"/>
                    </a:lnTo>
                    <a:lnTo>
                      <a:pt x="1002" y="2306"/>
                    </a:lnTo>
                    <a:lnTo>
                      <a:pt x="1000" y="2304"/>
                    </a:lnTo>
                    <a:lnTo>
                      <a:pt x="998" y="2302"/>
                    </a:lnTo>
                    <a:lnTo>
                      <a:pt x="994" y="2302"/>
                    </a:lnTo>
                    <a:lnTo>
                      <a:pt x="994" y="2302"/>
                    </a:lnTo>
                    <a:lnTo>
                      <a:pt x="990" y="2304"/>
                    </a:lnTo>
                    <a:lnTo>
                      <a:pt x="984" y="2308"/>
                    </a:lnTo>
                    <a:lnTo>
                      <a:pt x="980" y="2312"/>
                    </a:lnTo>
                    <a:lnTo>
                      <a:pt x="974" y="2314"/>
                    </a:lnTo>
                    <a:lnTo>
                      <a:pt x="974" y="2314"/>
                    </a:lnTo>
                    <a:lnTo>
                      <a:pt x="972" y="2310"/>
                    </a:lnTo>
                    <a:lnTo>
                      <a:pt x="972" y="2306"/>
                    </a:lnTo>
                    <a:lnTo>
                      <a:pt x="972" y="2306"/>
                    </a:lnTo>
                    <a:lnTo>
                      <a:pt x="954" y="2308"/>
                    </a:lnTo>
                    <a:lnTo>
                      <a:pt x="938" y="2308"/>
                    </a:lnTo>
                    <a:lnTo>
                      <a:pt x="922" y="2304"/>
                    </a:lnTo>
                    <a:lnTo>
                      <a:pt x="906" y="2304"/>
                    </a:lnTo>
                    <a:lnTo>
                      <a:pt x="906" y="2304"/>
                    </a:lnTo>
                    <a:lnTo>
                      <a:pt x="902" y="2310"/>
                    </a:lnTo>
                    <a:lnTo>
                      <a:pt x="896" y="2316"/>
                    </a:lnTo>
                    <a:lnTo>
                      <a:pt x="878" y="2322"/>
                    </a:lnTo>
                    <a:lnTo>
                      <a:pt x="870" y="2324"/>
                    </a:lnTo>
                    <a:lnTo>
                      <a:pt x="864" y="2330"/>
                    </a:lnTo>
                    <a:lnTo>
                      <a:pt x="862" y="2336"/>
                    </a:lnTo>
                    <a:lnTo>
                      <a:pt x="862" y="2346"/>
                    </a:lnTo>
                    <a:lnTo>
                      <a:pt x="862" y="2346"/>
                    </a:lnTo>
                    <a:lnTo>
                      <a:pt x="856" y="2346"/>
                    </a:lnTo>
                    <a:lnTo>
                      <a:pt x="850" y="2344"/>
                    </a:lnTo>
                    <a:lnTo>
                      <a:pt x="846" y="2344"/>
                    </a:lnTo>
                    <a:lnTo>
                      <a:pt x="846" y="2346"/>
                    </a:lnTo>
                    <a:lnTo>
                      <a:pt x="844" y="2350"/>
                    </a:lnTo>
                    <a:lnTo>
                      <a:pt x="844" y="2350"/>
                    </a:lnTo>
                    <a:lnTo>
                      <a:pt x="836" y="2348"/>
                    </a:lnTo>
                    <a:lnTo>
                      <a:pt x="830" y="2344"/>
                    </a:lnTo>
                    <a:lnTo>
                      <a:pt x="826" y="2338"/>
                    </a:lnTo>
                    <a:lnTo>
                      <a:pt x="822" y="2330"/>
                    </a:lnTo>
                    <a:lnTo>
                      <a:pt x="814" y="2316"/>
                    </a:lnTo>
                    <a:lnTo>
                      <a:pt x="812" y="2310"/>
                    </a:lnTo>
                    <a:lnTo>
                      <a:pt x="806" y="2304"/>
                    </a:lnTo>
                    <a:lnTo>
                      <a:pt x="806" y="2304"/>
                    </a:lnTo>
                    <a:lnTo>
                      <a:pt x="808" y="2302"/>
                    </a:lnTo>
                    <a:lnTo>
                      <a:pt x="810" y="2300"/>
                    </a:lnTo>
                    <a:lnTo>
                      <a:pt x="812" y="2300"/>
                    </a:lnTo>
                    <a:lnTo>
                      <a:pt x="812" y="2298"/>
                    </a:lnTo>
                    <a:lnTo>
                      <a:pt x="812" y="2298"/>
                    </a:lnTo>
                    <a:lnTo>
                      <a:pt x="810" y="2290"/>
                    </a:lnTo>
                    <a:lnTo>
                      <a:pt x="806" y="2284"/>
                    </a:lnTo>
                    <a:lnTo>
                      <a:pt x="802" y="2280"/>
                    </a:lnTo>
                    <a:lnTo>
                      <a:pt x="796" y="2276"/>
                    </a:lnTo>
                    <a:lnTo>
                      <a:pt x="782" y="2270"/>
                    </a:lnTo>
                    <a:lnTo>
                      <a:pt x="766" y="2266"/>
                    </a:lnTo>
                    <a:lnTo>
                      <a:pt x="766" y="2266"/>
                    </a:lnTo>
                    <a:lnTo>
                      <a:pt x="760" y="2272"/>
                    </a:lnTo>
                    <a:lnTo>
                      <a:pt x="752" y="2276"/>
                    </a:lnTo>
                    <a:lnTo>
                      <a:pt x="744" y="2276"/>
                    </a:lnTo>
                    <a:lnTo>
                      <a:pt x="736" y="2274"/>
                    </a:lnTo>
                    <a:lnTo>
                      <a:pt x="716" y="2270"/>
                    </a:lnTo>
                    <a:lnTo>
                      <a:pt x="706" y="2270"/>
                    </a:lnTo>
                    <a:lnTo>
                      <a:pt x="696" y="2270"/>
                    </a:lnTo>
                    <a:lnTo>
                      <a:pt x="696" y="2270"/>
                    </a:lnTo>
                    <a:lnTo>
                      <a:pt x="702" y="2250"/>
                    </a:lnTo>
                    <a:lnTo>
                      <a:pt x="708" y="2226"/>
                    </a:lnTo>
                    <a:lnTo>
                      <a:pt x="712" y="2202"/>
                    </a:lnTo>
                    <a:lnTo>
                      <a:pt x="712" y="2190"/>
                    </a:lnTo>
                    <a:lnTo>
                      <a:pt x="710" y="2178"/>
                    </a:lnTo>
                    <a:lnTo>
                      <a:pt x="710" y="2178"/>
                    </a:lnTo>
                    <a:lnTo>
                      <a:pt x="706" y="2180"/>
                    </a:lnTo>
                    <a:lnTo>
                      <a:pt x="704" y="2182"/>
                    </a:lnTo>
                    <a:lnTo>
                      <a:pt x="700" y="2184"/>
                    </a:lnTo>
                    <a:lnTo>
                      <a:pt x="698" y="2182"/>
                    </a:lnTo>
                    <a:lnTo>
                      <a:pt x="698" y="2182"/>
                    </a:lnTo>
                    <a:lnTo>
                      <a:pt x="696" y="2180"/>
                    </a:lnTo>
                    <a:lnTo>
                      <a:pt x="696" y="2176"/>
                    </a:lnTo>
                    <a:lnTo>
                      <a:pt x="698" y="2168"/>
                    </a:lnTo>
                    <a:lnTo>
                      <a:pt x="698" y="2168"/>
                    </a:lnTo>
                    <a:lnTo>
                      <a:pt x="700" y="2168"/>
                    </a:lnTo>
                    <a:lnTo>
                      <a:pt x="704" y="2168"/>
                    </a:lnTo>
                    <a:lnTo>
                      <a:pt x="706" y="2168"/>
                    </a:lnTo>
                    <a:lnTo>
                      <a:pt x="708" y="2168"/>
                    </a:lnTo>
                    <a:lnTo>
                      <a:pt x="708" y="2168"/>
                    </a:lnTo>
                    <a:lnTo>
                      <a:pt x="708" y="2164"/>
                    </a:lnTo>
                    <a:lnTo>
                      <a:pt x="710" y="2162"/>
                    </a:lnTo>
                    <a:lnTo>
                      <a:pt x="710" y="2158"/>
                    </a:lnTo>
                    <a:lnTo>
                      <a:pt x="708" y="2154"/>
                    </a:lnTo>
                    <a:lnTo>
                      <a:pt x="708" y="2154"/>
                    </a:lnTo>
                    <a:lnTo>
                      <a:pt x="706" y="2158"/>
                    </a:lnTo>
                    <a:lnTo>
                      <a:pt x="702" y="2164"/>
                    </a:lnTo>
                    <a:lnTo>
                      <a:pt x="696" y="2166"/>
                    </a:lnTo>
                    <a:lnTo>
                      <a:pt x="688" y="2166"/>
                    </a:lnTo>
                    <a:lnTo>
                      <a:pt x="688" y="2166"/>
                    </a:lnTo>
                    <a:lnTo>
                      <a:pt x="688" y="2158"/>
                    </a:lnTo>
                    <a:lnTo>
                      <a:pt x="688" y="2152"/>
                    </a:lnTo>
                    <a:lnTo>
                      <a:pt x="694" y="2142"/>
                    </a:lnTo>
                    <a:lnTo>
                      <a:pt x="698" y="2132"/>
                    </a:lnTo>
                    <a:lnTo>
                      <a:pt x="698" y="2128"/>
                    </a:lnTo>
                    <a:lnTo>
                      <a:pt x="696" y="2124"/>
                    </a:lnTo>
                    <a:lnTo>
                      <a:pt x="696" y="2124"/>
                    </a:lnTo>
                    <a:lnTo>
                      <a:pt x="696" y="2122"/>
                    </a:lnTo>
                    <a:lnTo>
                      <a:pt x="700" y="2122"/>
                    </a:lnTo>
                    <a:lnTo>
                      <a:pt x="704" y="2124"/>
                    </a:lnTo>
                    <a:lnTo>
                      <a:pt x="704" y="2124"/>
                    </a:lnTo>
                    <a:lnTo>
                      <a:pt x="726" y="2072"/>
                    </a:lnTo>
                    <a:lnTo>
                      <a:pt x="746" y="2020"/>
                    </a:lnTo>
                    <a:lnTo>
                      <a:pt x="746" y="2020"/>
                    </a:lnTo>
                    <a:lnTo>
                      <a:pt x="742" y="2000"/>
                    </a:lnTo>
                    <a:lnTo>
                      <a:pt x="740" y="1978"/>
                    </a:lnTo>
                    <a:lnTo>
                      <a:pt x="740" y="1970"/>
                    </a:lnTo>
                    <a:lnTo>
                      <a:pt x="742" y="1960"/>
                    </a:lnTo>
                    <a:lnTo>
                      <a:pt x="744" y="1954"/>
                    </a:lnTo>
                    <a:lnTo>
                      <a:pt x="748" y="1946"/>
                    </a:lnTo>
                    <a:lnTo>
                      <a:pt x="748" y="1946"/>
                    </a:lnTo>
                    <a:lnTo>
                      <a:pt x="746" y="1942"/>
                    </a:lnTo>
                    <a:lnTo>
                      <a:pt x="746" y="1940"/>
                    </a:lnTo>
                    <a:lnTo>
                      <a:pt x="748" y="1938"/>
                    </a:lnTo>
                    <a:lnTo>
                      <a:pt x="752" y="1934"/>
                    </a:lnTo>
                    <a:lnTo>
                      <a:pt x="752" y="1934"/>
                    </a:lnTo>
                    <a:lnTo>
                      <a:pt x="752" y="1934"/>
                    </a:lnTo>
                    <a:lnTo>
                      <a:pt x="748" y="1932"/>
                    </a:lnTo>
                    <a:lnTo>
                      <a:pt x="746" y="1932"/>
                    </a:lnTo>
                    <a:lnTo>
                      <a:pt x="744" y="1932"/>
                    </a:lnTo>
                    <a:lnTo>
                      <a:pt x="744" y="1932"/>
                    </a:lnTo>
                    <a:lnTo>
                      <a:pt x="744" y="1918"/>
                    </a:lnTo>
                    <a:lnTo>
                      <a:pt x="744" y="1914"/>
                    </a:lnTo>
                    <a:lnTo>
                      <a:pt x="748" y="1910"/>
                    </a:lnTo>
                    <a:lnTo>
                      <a:pt x="748" y="1910"/>
                    </a:lnTo>
                    <a:lnTo>
                      <a:pt x="746" y="1908"/>
                    </a:lnTo>
                    <a:lnTo>
                      <a:pt x="744" y="1910"/>
                    </a:lnTo>
                    <a:lnTo>
                      <a:pt x="742" y="1910"/>
                    </a:lnTo>
                    <a:lnTo>
                      <a:pt x="740" y="1910"/>
                    </a:lnTo>
                    <a:lnTo>
                      <a:pt x="740" y="1910"/>
                    </a:lnTo>
                    <a:lnTo>
                      <a:pt x="736" y="1902"/>
                    </a:lnTo>
                    <a:lnTo>
                      <a:pt x="736" y="1896"/>
                    </a:lnTo>
                    <a:lnTo>
                      <a:pt x="738" y="1892"/>
                    </a:lnTo>
                    <a:lnTo>
                      <a:pt x="742" y="1886"/>
                    </a:lnTo>
                    <a:lnTo>
                      <a:pt x="748" y="1882"/>
                    </a:lnTo>
                    <a:lnTo>
                      <a:pt x="754" y="1880"/>
                    </a:lnTo>
                    <a:lnTo>
                      <a:pt x="770" y="1876"/>
                    </a:lnTo>
                    <a:lnTo>
                      <a:pt x="770" y="1876"/>
                    </a:lnTo>
                    <a:lnTo>
                      <a:pt x="776" y="1876"/>
                    </a:lnTo>
                    <a:lnTo>
                      <a:pt x="778" y="1876"/>
                    </a:lnTo>
                    <a:lnTo>
                      <a:pt x="778" y="1880"/>
                    </a:lnTo>
                    <a:lnTo>
                      <a:pt x="778" y="1880"/>
                    </a:lnTo>
                    <a:lnTo>
                      <a:pt x="780" y="1876"/>
                    </a:lnTo>
                    <a:lnTo>
                      <a:pt x="778" y="1872"/>
                    </a:lnTo>
                    <a:lnTo>
                      <a:pt x="776" y="1868"/>
                    </a:lnTo>
                    <a:lnTo>
                      <a:pt x="776" y="1864"/>
                    </a:lnTo>
                    <a:lnTo>
                      <a:pt x="776" y="1864"/>
                    </a:lnTo>
                    <a:lnTo>
                      <a:pt x="784" y="1862"/>
                    </a:lnTo>
                    <a:lnTo>
                      <a:pt x="788" y="1858"/>
                    </a:lnTo>
                    <a:lnTo>
                      <a:pt x="790" y="1854"/>
                    </a:lnTo>
                    <a:lnTo>
                      <a:pt x="790" y="1854"/>
                    </a:lnTo>
                    <a:lnTo>
                      <a:pt x="802" y="1854"/>
                    </a:lnTo>
                    <a:lnTo>
                      <a:pt x="812" y="1858"/>
                    </a:lnTo>
                    <a:lnTo>
                      <a:pt x="818" y="1866"/>
                    </a:lnTo>
                    <a:lnTo>
                      <a:pt x="826" y="1872"/>
                    </a:lnTo>
                    <a:lnTo>
                      <a:pt x="826" y="1872"/>
                    </a:lnTo>
                    <a:lnTo>
                      <a:pt x="830" y="1868"/>
                    </a:lnTo>
                    <a:lnTo>
                      <a:pt x="836" y="1868"/>
                    </a:lnTo>
                    <a:lnTo>
                      <a:pt x="850" y="1868"/>
                    </a:lnTo>
                    <a:lnTo>
                      <a:pt x="864" y="1870"/>
                    </a:lnTo>
                    <a:lnTo>
                      <a:pt x="870" y="1868"/>
                    </a:lnTo>
                    <a:lnTo>
                      <a:pt x="874" y="1866"/>
                    </a:lnTo>
                    <a:lnTo>
                      <a:pt x="874" y="1866"/>
                    </a:lnTo>
                    <a:lnTo>
                      <a:pt x="894" y="1874"/>
                    </a:lnTo>
                    <a:lnTo>
                      <a:pt x="918" y="1880"/>
                    </a:lnTo>
                    <a:lnTo>
                      <a:pt x="928" y="1882"/>
                    </a:lnTo>
                    <a:lnTo>
                      <a:pt x="942" y="1882"/>
                    </a:lnTo>
                    <a:lnTo>
                      <a:pt x="954" y="1882"/>
                    </a:lnTo>
                    <a:lnTo>
                      <a:pt x="968" y="1880"/>
                    </a:lnTo>
                    <a:lnTo>
                      <a:pt x="968" y="1880"/>
                    </a:lnTo>
                    <a:lnTo>
                      <a:pt x="968" y="1882"/>
                    </a:lnTo>
                    <a:lnTo>
                      <a:pt x="968" y="1884"/>
                    </a:lnTo>
                    <a:lnTo>
                      <a:pt x="974" y="1886"/>
                    </a:lnTo>
                    <a:lnTo>
                      <a:pt x="980" y="1886"/>
                    </a:lnTo>
                    <a:lnTo>
                      <a:pt x="982" y="1886"/>
                    </a:lnTo>
                    <a:lnTo>
                      <a:pt x="984" y="1888"/>
                    </a:lnTo>
                    <a:lnTo>
                      <a:pt x="984" y="1888"/>
                    </a:lnTo>
                    <a:lnTo>
                      <a:pt x="986" y="1888"/>
                    </a:lnTo>
                    <a:lnTo>
                      <a:pt x="986" y="1886"/>
                    </a:lnTo>
                    <a:lnTo>
                      <a:pt x="986" y="1882"/>
                    </a:lnTo>
                    <a:lnTo>
                      <a:pt x="988" y="1882"/>
                    </a:lnTo>
                    <a:lnTo>
                      <a:pt x="988" y="1882"/>
                    </a:lnTo>
                    <a:lnTo>
                      <a:pt x="996" y="1882"/>
                    </a:lnTo>
                    <a:lnTo>
                      <a:pt x="1000" y="1882"/>
                    </a:lnTo>
                    <a:lnTo>
                      <a:pt x="1008" y="1888"/>
                    </a:lnTo>
                    <a:lnTo>
                      <a:pt x="1014" y="1892"/>
                    </a:lnTo>
                    <a:lnTo>
                      <a:pt x="1018" y="1892"/>
                    </a:lnTo>
                    <a:lnTo>
                      <a:pt x="1024" y="1892"/>
                    </a:lnTo>
                    <a:lnTo>
                      <a:pt x="1024" y="1892"/>
                    </a:lnTo>
                    <a:lnTo>
                      <a:pt x="1032" y="1892"/>
                    </a:lnTo>
                    <a:lnTo>
                      <a:pt x="1038" y="1888"/>
                    </a:lnTo>
                    <a:lnTo>
                      <a:pt x="1042" y="1882"/>
                    </a:lnTo>
                    <a:lnTo>
                      <a:pt x="1046" y="1876"/>
                    </a:lnTo>
                    <a:lnTo>
                      <a:pt x="1050" y="1858"/>
                    </a:lnTo>
                    <a:lnTo>
                      <a:pt x="1052" y="1838"/>
                    </a:lnTo>
                    <a:lnTo>
                      <a:pt x="1054" y="1796"/>
                    </a:lnTo>
                    <a:lnTo>
                      <a:pt x="1056" y="1774"/>
                    </a:lnTo>
                    <a:lnTo>
                      <a:pt x="1060" y="1758"/>
                    </a:lnTo>
                    <a:lnTo>
                      <a:pt x="1060" y="1758"/>
                    </a:lnTo>
                    <a:lnTo>
                      <a:pt x="1064" y="1760"/>
                    </a:lnTo>
                    <a:lnTo>
                      <a:pt x="1068" y="1762"/>
                    </a:lnTo>
                    <a:lnTo>
                      <a:pt x="1070" y="1766"/>
                    </a:lnTo>
                    <a:lnTo>
                      <a:pt x="1074" y="1768"/>
                    </a:lnTo>
                    <a:lnTo>
                      <a:pt x="1074" y="1768"/>
                    </a:lnTo>
                    <a:lnTo>
                      <a:pt x="1074" y="1764"/>
                    </a:lnTo>
                    <a:lnTo>
                      <a:pt x="1072" y="1760"/>
                    </a:lnTo>
                    <a:lnTo>
                      <a:pt x="1066" y="1756"/>
                    </a:lnTo>
                    <a:lnTo>
                      <a:pt x="1062" y="1752"/>
                    </a:lnTo>
                    <a:lnTo>
                      <a:pt x="1056" y="1746"/>
                    </a:lnTo>
                    <a:lnTo>
                      <a:pt x="1056" y="1746"/>
                    </a:lnTo>
                    <a:lnTo>
                      <a:pt x="1058" y="1730"/>
                    </a:lnTo>
                    <a:lnTo>
                      <a:pt x="1058" y="1714"/>
                    </a:lnTo>
                    <a:lnTo>
                      <a:pt x="1058" y="1714"/>
                    </a:lnTo>
                    <a:lnTo>
                      <a:pt x="1044" y="1706"/>
                    </a:lnTo>
                    <a:lnTo>
                      <a:pt x="1034" y="1696"/>
                    </a:lnTo>
                    <a:lnTo>
                      <a:pt x="1026" y="1682"/>
                    </a:lnTo>
                    <a:lnTo>
                      <a:pt x="1016" y="1668"/>
                    </a:lnTo>
                    <a:lnTo>
                      <a:pt x="1016" y="1668"/>
                    </a:lnTo>
                    <a:lnTo>
                      <a:pt x="1020" y="1670"/>
                    </a:lnTo>
                    <a:lnTo>
                      <a:pt x="1022" y="1674"/>
                    </a:lnTo>
                    <a:lnTo>
                      <a:pt x="1022" y="1674"/>
                    </a:lnTo>
                    <a:lnTo>
                      <a:pt x="1028" y="1668"/>
                    </a:lnTo>
                    <a:lnTo>
                      <a:pt x="1028" y="1668"/>
                    </a:lnTo>
                    <a:lnTo>
                      <a:pt x="1026" y="1664"/>
                    </a:lnTo>
                    <a:lnTo>
                      <a:pt x="1022" y="1662"/>
                    </a:lnTo>
                    <a:lnTo>
                      <a:pt x="1020" y="1660"/>
                    </a:lnTo>
                    <a:lnTo>
                      <a:pt x="1022" y="1654"/>
                    </a:lnTo>
                    <a:lnTo>
                      <a:pt x="1022" y="1654"/>
                    </a:lnTo>
                    <a:lnTo>
                      <a:pt x="1014" y="1652"/>
                    </a:lnTo>
                    <a:lnTo>
                      <a:pt x="1010" y="1650"/>
                    </a:lnTo>
                    <a:lnTo>
                      <a:pt x="1008" y="1646"/>
                    </a:lnTo>
                    <a:lnTo>
                      <a:pt x="1008" y="1646"/>
                    </a:lnTo>
                    <a:lnTo>
                      <a:pt x="1010" y="1646"/>
                    </a:lnTo>
                    <a:lnTo>
                      <a:pt x="1012" y="1644"/>
                    </a:lnTo>
                    <a:lnTo>
                      <a:pt x="1012" y="1642"/>
                    </a:lnTo>
                    <a:lnTo>
                      <a:pt x="1012" y="1640"/>
                    </a:lnTo>
                    <a:lnTo>
                      <a:pt x="1012" y="1640"/>
                    </a:lnTo>
                    <a:lnTo>
                      <a:pt x="1010" y="1638"/>
                    </a:lnTo>
                    <a:lnTo>
                      <a:pt x="1006" y="1638"/>
                    </a:lnTo>
                    <a:lnTo>
                      <a:pt x="1002" y="1640"/>
                    </a:lnTo>
                    <a:lnTo>
                      <a:pt x="996" y="1640"/>
                    </a:lnTo>
                    <a:lnTo>
                      <a:pt x="996" y="1640"/>
                    </a:lnTo>
                    <a:lnTo>
                      <a:pt x="998" y="1638"/>
                    </a:lnTo>
                    <a:lnTo>
                      <a:pt x="1000" y="1638"/>
                    </a:lnTo>
                    <a:lnTo>
                      <a:pt x="1002" y="1636"/>
                    </a:lnTo>
                    <a:lnTo>
                      <a:pt x="1002" y="1634"/>
                    </a:lnTo>
                    <a:lnTo>
                      <a:pt x="1002" y="1634"/>
                    </a:lnTo>
                    <a:lnTo>
                      <a:pt x="998" y="1632"/>
                    </a:lnTo>
                    <a:lnTo>
                      <a:pt x="994" y="1632"/>
                    </a:lnTo>
                    <a:lnTo>
                      <a:pt x="990" y="1634"/>
                    </a:lnTo>
                    <a:lnTo>
                      <a:pt x="988" y="1636"/>
                    </a:lnTo>
                    <a:lnTo>
                      <a:pt x="988" y="1636"/>
                    </a:lnTo>
                    <a:lnTo>
                      <a:pt x="986" y="1630"/>
                    </a:lnTo>
                    <a:lnTo>
                      <a:pt x="984" y="1628"/>
                    </a:lnTo>
                    <a:lnTo>
                      <a:pt x="982" y="1624"/>
                    </a:lnTo>
                    <a:lnTo>
                      <a:pt x="976" y="1624"/>
                    </a:lnTo>
                    <a:lnTo>
                      <a:pt x="968" y="1620"/>
                    </a:lnTo>
                    <a:lnTo>
                      <a:pt x="964" y="1618"/>
                    </a:lnTo>
                    <a:lnTo>
                      <a:pt x="960" y="1614"/>
                    </a:lnTo>
                    <a:lnTo>
                      <a:pt x="960" y="1614"/>
                    </a:lnTo>
                    <a:lnTo>
                      <a:pt x="956" y="1614"/>
                    </a:lnTo>
                    <a:lnTo>
                      <a:pt x="954" y="1616"/>
                    </a:lnTo>
                    <a:lnTo>
                      <a:pt x="950" y="1620"/>
                    </a:lnTo>
                    <a:lnTo>
                      <a:pt x="950" y="1620"/>
                    </a:lnTo>
                    <a:lnTo>
                      <a:pt x="948" y="1620"/>
                    </a:lnTo>
                    <a:lnTo>
                      <a:pt x="946" y="1618"/>
                    </a:lnTo>
                    <a:lnTo>
                      <a:pt x="944" y="1614"/>
                    </a:lnTo>
                    <a:lnTo>
                      <a:pt x="942" y="1610"/>
                    </a:lnTo>
                    <a:lnTo>
                      <a:pt x="938" y="1606"/>
                    </a:lnTo>
                    <a:lnTo>
                      <a:pt x="938" y="1606"/>
                    </a:lnTo>
                    <a:lnTo>
                      <a:pt x="940" y="1604"/>
                    </a:lnTo>
                    <a:lnTo>
                      <a:pt x="944" y="1604"/>
                    </a:lnTo>
                    <a:lnTo>
                      <a:pt x="948" y="1604"/>
                    </a:lnTo>
                    <a:lnTo>
                      <a:pt x="950" y="1600"/>
                    </a:lnTo>
                    <a:lnTo>
                      <a:pt x="950" y="1600"/>
                    </a:lnTo>
                    <a:lnTo>
                      <a:pt x="946" y="1596"/>
                    </a:lnTo>
                    <a:lnTo>
                      <a:pt x="942" y="1592"/>
                    </a:lnTo>
                    <a:lnTo>
                      <a:pt x="938" y="1590"/>
                    </a:lnTo>
                    <a:lnTo>
                      <a:pt x="934" y="1586"/>
                    </a:lnTo>
                    <a:lnTo>
                      <a:pt x="934" y="1586"/>
                    </a:lnTo>
                    <a:lnTo>
                      <a:pt x="936" y="1580"/>
                    </a:lnTo>
                    <a:lnTo>
                      <a:pt x="938" y="1576"/>
                    </a:lnTo>
                    <a:lnTo>
                      <a:pt x="942" y="1572"/>
                    </a:lnTo>
                    <a:lnTo>
                      <a:pt x="948" y="1570"/>
                    </a:lnTo>
                    <a:lnTo>
                      <a:pt x="960" y="1568"/>
                    </a:lnTo>
                    <a:lnTo>
                      <a:pt x="972" y="1570"/>
                    </a:lnTo>
                    <a:lnTo>
                      <a:pt x="972" y="1570"/>
                    </a:lnTo>
                    <a:lnTo>
                      <a:pt x="974" y="1566"/>
                    </a:lnTo>
                    <a:lnTo>
                      <a:pt x="976" y="1560"/>
                    </a:lnTo>
                    <a:lnTo>
                      <a:pt x="976" y="1560"/>
                    </a:lnTo>
                    <a:lnTo>
                      <a:pt x="980" y="1562"/>
                    </a:lnTo>
                    <a:lnTo>
                      <a:pt x="984" y="1562"/>
                    </a:lnTo>
                    <a:lnTo>
                      <a:pt x="990" y="1562"/>
                    </a:lnTo>
                    <a:lnTo>
                      <a:pt x="996" y="1564"/>
                    </a:lnTo>
                    <a:lnTo>
                      <a:pt x="996" y="1564"/>
                    </a:lnTo>
                    <a:lnTo>
                      <a:pt x="996" y="1568"/>
                    </a:lnTo>
                    <a:lnTo>
                      <a:pt x="998" y="1572"/>
                    </a:lnTo>
                    <a:lnTo>
                      <a:pt x="1000" y="1574"/>
                    </a:lnTo>
                    <a:lnTo>
                      <a:pt x="1000" y="1580"/>
                    </a:lnTo>
                    <a:lnTo>
                      <a:pt x="1000" y="1580"/>
                    </a:lnTo>
                    <a:lnTo>
                      <a:pt x="1008" y="1576"/>
                    </a:lnTo>
                    <a:lnTo>
                      <a:pt x="1014" y="1570"/>
                    </a:lnTo>
                    <a:lnTo>
                      <a:pt x="1014" y="1570"/>
                    </a:lnTo>
                    <a:lnTo>
                      <a:pt x="1020" y="1574"/>
                    </a:lnTo>
                    <a:lnTo>
                      <a:pt x="1026" y="1576"/>
                    </a:lnTo>
                    <a:lnTo>
                      <a:pt x="1026" y="1576"/>
                    </a:lnTo>
                    <a:lnTo>
                      <a:pt x="1028" y="1574"/>
                    </a:lnTo>
                    <a:lnTo>
                      <a:pt x="1028" y="1570"/>
                    </a:lnTo>
                    <a:lnTo>
                      <a:pt x="1028" y="1570"/>
                    </a:lnTo>
                    <a:lnTo>
                      <a:pt x="1036" y="1576"/>
                    </a:lnTo>
                    <a:lnTo>
                      <a:pt x="1040" y="1576"/>
                    </a:lnTo>
                    <a:lnTo>
                      <a:pt x="1046" y="1574"/>
                    </a:lnTo>
                    <a:lnTo>
                      <a:pt x="1046" y="1574"/>
                    </a:lnTo>
                    <a:lnTo>
                      <a:pt x="1038" y="1544"/>
                    </a:lnTo>
                    <a:lnTo>
                      <a:pt x="1034" y="1530"/>
                    </a:lnTo>
                    <a:lnTo>
                      <a:pt x="1030" y="1514"/>
                    </a:lnTo>
                    <a:lnTo>
                      <a:pt x="1030" y="1514"/>
                    </a:lnTo>
                    <a:lnTo>
                      <a:pt x="1032" y="1514"/>
                    </a:lnTo>
                    <a:lnTo>
                      <a:pt x="1036" y="1514"/>
                    </a:lnTo>
                    <a:lnTo>
                      <a:pt x="1048" y="1514"/>
                    </a:lnTo>
                    <a:lnTo>
                      <a:pt x="1048" y="1514"/>
                    </a:lnTo>
                    <a:lnTo>
                      <a:pt x="1050" y="1518"/>
                    </a:lnTo>
                    <a:lnTo>
                      <a:pt x="1050" y="1522"/>
                    </a:lnTo>
                    <a:lnTo>
                      <a:pt x="1050" y="1526"/>
                    </a:lnTo>
                    <a:lnTo>
                      <a:pt x="1052" y="1530"/>
                    </a:lnTo>
                    <a:lnTo>
                      <a:pt x="1052" y="1530"/>
                    </a:lnTo>
                    <a:lnTo>
                      <a:pt x="1062" y="1532"/>
                    </a:lnTo>
                    <a:lnTo>
                      <a:pt x="1076" y="1536"/>
                    </a:lnTo>
                    <a:lnTo>
                      <a:pt x="1090" y="1536"/>
                    </a:lnTo>
                    <a:lnTo>
                      <a:pt x="1096" y="1534"/>
                    </a:lnTo>
                    <a:lnTo>
                      <a:pt x="1100" y="1530"/>
                    </a:lnTo>
                    <a:lnTo>
                      <a:pt x="1100" y="1530"/>
                    </a:lnTo>
                    <a:lnTo>
                      <a:pt x="1098" y="1528"/>
                    </a:lnTo>
                    <a:lnTo>
                      <a:pt x="1096" y="1526"/>
                    </a:lnTo>
                    <a:lnTo>
                      <a:pt x="1094" y="1522"/>
                    </a:lnTo>
                    <a:lnTo>
                      <a:pt x="1094" y="1518"/>
                    </a:lnTo>
                    <a:lnTo>
                      <a:pt x="1094" y="1518"/>
                    </a:lnTo>
                    <a:lnTo>
                      <a:pt x="1106" y="1510"/>
                    </a:lnTo>
                    <a:lnTo>
                      <a:pt x="1116" y="1504"/>
                    </a:lnTo>
                    <a:lnTo>
                      <a:pt x="1128" y="1496"/>
                    </a:lnTo>
                    <a:lnTo>
                      <a:pt x="1138" y="1488"/>
                    </a:lnTo>
                    <a:lnTo>
                      <a:pt x="1138" y="1488"/>
                    </a:lnTo>
                    <a:lnTo>
                      <a:pt x="1138" y="1468"/>
                    </a:lnTo>
                    <a:lnTo>
                      <a:pt x="1138" y="1458"/>
                    </a:lnTo>
                    <a:lnTo>
                      <a:pt x="1136" y="1448"/>
                    </a:lnTo>
                    <a:lnTo>
                      <a:pt x="1136" y="1448"/>
                    </a:lnTo>
                    <a:lnTo>
                      <a:pt x="1154" y="1440"/>
                    </a:lnTo>
                    <a:lnTo>
                      <a:pt x="1170" y="1430"/>
                    </a:lnTo>
                    <a:lnTo>
                      <a:pt x="1186" y="1422"/>
                    </a:lnTo>
                    <a:lnTo>
                      <a:pt x="1196" y="1420"/>
                    </a:lnTo>
                    <a:lnTo>
                      <a:pt x="1208" y="1418"/>
                    </a:lnTo>
                    <a:lnTo>
                      <a:pt x="1208" y="1418"/>
                    </a:lnTo>
                    <a:lnTo>
                      <a:pt x="1198" y="1416"/>
                    </a:lnTo>
                    <a:lnTo>
                      <a:pt x="1194" y="1414"/>
                    </a:lnTo>
                    <a:lnTo>
                      <a:pt x="1190" y="1408"/>
                    </a:lnTo>
                    <a:lnTo>
                      <a:pt x="1190" y="1408"/>
                    </a:lnTo>
                    <a:lnTo>
                      <a:pt x="1196" y="1408"/>
                    </a:lnTo>
                    <a:lnTo>
                      <a:pt x="1202" y="1410"/>
                    </a:lnTo>
                    <a:lnTo>
                      <a:pt x="1208" y="1412"/>
                    </a:lnTo>
                    <a:lnTo>
                      <a:pt x="1212" y="1414"/>
                    </a:lnTo>
                    <a:lnTo>
                      <a:pt x="1212" y="1414"/>
                    </a:lnTo>
                    <a:lnTo>
                      <a:pt x="1208" y="1408"/>
                    </a:lnTo>
                    <a:lnTo>
                      <a:pt x="1206" y="1400"/>
                    </a:lnTo>
                    <a:lnTo>
                      <a:pt x="1206" y="1390"/>
                    </a:lnTo>
                    <a:lnTo>
                      <a:pt x="1208" y="1380"/>
                    </a:lnTo>
                    <a:lnTo>
                      <a:pt x="1214" y="1358"/>
                    </a:lnTo>
                    <a:lnTo>
                      <a:pt x="1216" y="1346"/>
                    </a:lnTo>
                    <a:lnTo>
                      <a:pt x="1218" y="1334"/>
                    </a:lnTo>
                    <a:lnTo>
                      <a:pt x="1218" y="1334"/>
                    </a:lnTo>
                    <a:lnTo>
                      <a:pt x="1226" y="1334"/>
                    </a:lnTo>
                    <a:lnTo>
                      <a:pt x="1226" y="1334"/>
                    </a:lnTo>
                    <a:lnTo>
                      <a:pt x="1228" y="1328"/>
                    </a:lnTo>
                    <a:lnTo>
                      <a:pt x="1230" y="1322"/>
                    </a:lnTo>
                    <a:lnTo>
                      <a:pt x="1238" y="1314"/>
                    </a:lnTo>
                    <a:lnTo>
                      <a:pt x="1250" y="1308"/>
                    </a:lnTo>
                    <a:lnTo>
                      <a:pt x="1262" y="1304"/>
                    </a:lnTo>
                    <a:lnTo>
                      <a:pt x="1262" y="1304"/>
                    </a:lnTo>
                    <a:lnTo>
                      <a:pt x="1266" y="1304"/>
                    </a:lnTo>
                    <a:lnTo>
                      <a:pt x="1268" y="1304"/>
                    </a:lnTo>
                    <a:lnTo>
                      <a:pt x="1272" y="1308"/>
                    </a:lnTo>
                    <a:lnTo>
                      <a:pt x="1276" y="1312"/>
                    </a:lnTo>
                    <a:lnTo>
                      <a:pt x="1280" y="1314"/>
                    </a:lnTo>
                    <a:lnTo>
                      <a:pt x="1284" y="1312"/>
                    </a:lnTo>
                    <a:lnTo>
                      <a:pt x="1284" y="1312"/>
                    </a:lnTo>
                    <a:lnTo>
                      <a:pt x="1278" y="1310"/>
                    </a:lnTo>
                    <a:lnTo>
                      <a:pt x="1276" y="1308"/>
                    </a:lnTo>
                    <a:lnTo>
                      <a:pt x="1274" y="1306"/>
                    </a:lnTo>
                    <a:lnTo>
                      <a:pt x="1274" y="1306"/>
                    </a:lnTo>
                    <a:lnTo>
                      <a:pt x="1276" y="1302"/>
                    </a:lnTo>
                    <a:lnTo>
                      <a:pt x="1276" y="1300"/>
                    </a:lnTo>
                    <a:lnTo>
                      <a:pt x="1276" y="1296"/>
                    </a:lnTo>
                    <a:lnTo>
                      <a:pt x="1276" y="1294"/>
                    </a:lnTo>
                    <a:lnTo>
                      <a:pt x="1276" y="1294"/>
                    </a:lnTo>
                    <a:lnTo>
                      <a:pt x="1288" y="1290"/>
                    </a:lnTo>
                    <a:lnTo>
                      <a:pt x="1300" y="1288"/>
                    </a:lnTo>
                    <a:lnTo>
                      <a:pt x="1300" y="1288"/>
                    </a:lnTo>
                    <a:lnTo>
                      <a:pt x="1308" y="1306"/>
                    </a:lnTo>
                    <a:lnTo>
                      <a:pt x="1308" y="1306"/>
                    </a:lnTo>
                    <a:lnTo>
                      <a:pt x="1310" y="1302"/>
                    </a:lnTo>
                    <a:lnTo>
                      <a:pt x="1310" y="1300"/>
                    </a:lnTo>
                    <a:lnTo>
                      <a:pt x="1312" y="1296"/>
                    </a:lnTo>
                    <a:lnTo>
                      <a:pt x="1318" y="1298"/>
                    </a:lnTo>
                    <a:lnTo>
                      <a:pt x="1318" y="1298"/>
                    </a:lnTo>
                    <a:lnTo>
                      <a:pt x="1314" y="1290"/>
                    </a:lnTo>
                    <a:lnTo>
                      <a:pt x="1312" y="1282"/>
                    </a:lnTo>
                    <a:lnTo>
                      <a:pt x="1312" y="1282"/>
                    </a:lnTo>
                    <a:lnTo>
                      <a:pt x="1318" y="1282"/>
                    </a:lnTo>
                    <a:lnTo>
                      <a:pt x="1322" y="1282"/>
                    </a:lnTo>
                    <a:lnTo>
                      <a:pt x="1326" y="1280"/>
                    </a:lnTo>
                    <a:lnTo>
                      <a:pt x="1330" y="1280"/>
                    </a:lnTo>
                    <a:lnTo>
                      <a:pt x="1330" y="1280"/>
                    </a:lnTo>
                    <a:lnTo>
                      <a:pt x="1328" y="1278"/>
                    </a:lnTo>
                    <a:lnTo>
                      <a:pt x="1326" y="1278"/>
                    </a:lnTo>
                    <a:lnTo>
                      <a:pt x="1324" y="1278"/>
                    </a:lnTo>
                    <a:lnTo>
                      <a:pt x="1320" y="1276"/>
                    </a:lnTo>
                    <a:lnTo>
                      <a:pt x="1320" y="1276"/>
                    </a:lnTo>
                    <a:lnTo>
                      <a:pt x="1320" y="1272"/>
                    </a:lnTo>
                    <a:lnTo>
                      <a:pt x="1318" y="1266"/>
                    </a:lnTo>
                    <a:lnTo>
                      <a:pt x="1314" y="1260"/>
                    </a:lnTo>
                    <a:lnTo>
                      <a:pt x="1308" y="1258"/>
                    </a:lnTo>
                    <a:lnTo>
                      <a:pt x="1308" y="1258"/>
                    </a:lnTo>
                    <a:lnTo>
                      <a:pt x="1308" y="1254"/>
                    </a:lnTo>
                    <a:lnTo>
                      <a:pt x="1312" y="1252"/>
                    </a:lnTo>
                    <a:lnTo>
                      <a:pt x="1314" y="1250"/>
                    </a:lnTo>
                    <a:lnTo>
                      <a:pt x="1316" y="1248"/>
                    </a:lnTo>
                    <a:lnTo>
                      <a:pt x="1316" y="1248"/>
                    </a:lnTo>
                    <a:lnTo>
                      <a:pt x="1310" y="1242"/>
                    </a:lnTo>
                    <a:lnTo>
                      <a:pt x="1306" y="1236"/>
                    </a:lnTo>
                    <a:lnTo>
                      <a:pt x="1300" y="1232"/>
                    </a:lnTo>
                    <a:lnTo>
                      <a:pt x="1296" y="1228"/>
                    </a:lnTo>
                    <a:lnTo>
                      <a:pt x="1296" y="1228"/>
                    </a:lnTo>
                    <a:lnTo>
                      <a:pt x="1298" y="1224"/>
                    </a:lnTo>
                    <a:lnTo>
                      <a:pt x="1298" y="1218"/>
                    </a:lnTo>
                    <a:lnTo>
                      <a:pt x="1298" y="1212"/>
                    </a:lnTo>
                    <a:lnTo>
                      <a:pt x="1294" y="1206"/>
                    </a:lnTo>
                    <a:lnTo>
                      <a:pt x="1290" y="1200"/>
                    </a:lnTo>
                    <a:lnTo>
                      <a:pt x="1286" y="1196"/>
                    </a:lnTo>
                    <a:lnTo>
                      <a:pt x="1282" y="1194"/>
                    </a:lnTo>
                    <a:lnTo>
                      <a:pt x="1276" y="1194"/>
                    </a:lnTo>
                    <a:lnTo>
                      <a:pt x="1276" y="1194"/>
                    </a:lnTo>
                    <a:lnTo>
                      <a:pt x="1278" y="1186"/>
                    </a:lnTo>
                    <a:lnTo>
                      <a:pt x="1274" y="1178"/>
                    </a:lnTo>
                    <a:lnTo>
                      <a:pt x="1274" y="1178"/>
                    </a:lnTo>
                    <a:lnTo>
                      <a:pt x="1274" y="1178"/>
                    </a:lnTo>
                    <a:lnTo>
                      <a:pt x="1276" y="1178"/>
                    </a:lnTo>
                    <a:lnTo>
                      <a:pt x="1278" y="1178"/>
                    </a:lnTo>
                    <a:lnTo>
                      <a:pt x="1278" y="1178"/>
                    </a:lnTo>
                    <a:lnTo>
                      <a:pt x="1272" y="1166"/>
                    </a:lnTo>
                    <a:lnTo>
                      <a:pt x="1266" y="1150"/>
                    </a:lnTo>
                    <a:lnTo>
                      <a:pt x="1264" y="1140"/>
                    </a:lnTo>
                    <a:lnTo>
                      <a:pt x="1264" y="1132"/>
                    </a:lnTo>
                    <a:lnTo>
                      <a:pt x="1264" y="1122"/>
                    </a:lnTo>
                    <a:lnTo>
                      <a:pt x="1268" y="1114"/>
                    </a:lnTo>
                    <a:lnTo>
                      <a:pt x="1268" y="1114"/>
                    </a:lnTo>
                    <a:lnTo>
                      <a:pt x="1276" y="1114"/>
                    </a:lnTo>
                    <a:lnTo>
                      <a:pt x="1282" y="1112"/>
                    </a:lnTo>
                    <a:lnTo>
                      <a:pt x="1286" y="1108"/>
                    </a:lnTo>
                    <a:lnTo>
                      <a:pt x="1288" y="1102"/>
                    </a:lnTo>
                    <a:lnTo>
                      <a:pt x="1294" y="1090"/>
                    </a:lnTo>
                    <a:lnTo>
                      <a:pt x="1298" y="1086"/>
                    </a:lnTo>
                    <a:lnTo>
                      <a:pt x="1302" y="1082"/>
                    </a:lnTo>
                    <a:lnTo>
                      <a:pt x="1302" y="1082"/>
                    </a:lnTo>
                    <a:lnTo>
                      <a:pt x="1306" y="1102"/>
                    </a:lnTo>
                    <a:lnTo>
                      <a:pt x="1312" y="1120"/>
                    </a:lnTo>
                    <a:lnTo>
                      <a:pt x="1314" y="1130"/>
                    </a:lnTo>
                    <a:lnTo>
                      <a:pt x="1318" y="1136"/>
                    </a:lnTo>
                    <a:lnTo>
                      <a:pt x="1326" y="1142"/>
                    </a:lnTo>
                    <a:lnTo>
                      <a:pt x="1334" y="1144"/>
                    </a:lnTo>
                    <a:lnTo>
                      <a:pt x="1334" y="1144"/>
                    </a:lnTo>
                    <a:lnTo>
                      <a:pt x="1334" y="1150"/>
                    </a:lnTo>
                    <a:lnTo>
                      <a:pt x="1332" y="1156"/>
                    </a:lnTo>
                    <a:lnTo>
                      <a:pt x="1326" y="1158"/>
                    </a:lnTo>
                    <a:lnTo>
                      <a:pt x="1322" y="1158"/>
                    </a:lnTo>
                    <a:lnTo>
                      <a:pt x="1322" y="1158"/>
                    </a:lnTo>
                    <a:lnTo>
                      <a:pt x="1324" y="1168"/>
                    </a:lnTo>
                    <a:lnTo>
                      <a:pt x="1324" y="1178"/>
                    </a:lnTo>
                    <a:lnTo>
                      <a:pt x="1320" y="1186"/>
                    </a:lnTo>
                    <a:lnTo>
                      <a:pt x="1316" y="1194"/>
                    </a:lnTo>
                    <a:lnTo>
                      <a:pt x="1316" y="1194"/>
                    </a:lnTo>
                    <a:lnTo>
                      <a:pt x="1320" y="1200"/>
                    </a:lnTo>
                    <a:lnTo>
                      <a:pt x="1320" y="1206"/>
                    </a:lnTo>
                    <a:lnTo>
                      <a:pt x="1320" y="1212"/>
                    </a:lnTo>
                    <a:lnTo>
                      <a:pt x="1322" y="1218"/>
                    </a:lnTo>
                    <a:lnTo>
                      <a:pt x="1322" y="1218"/>
                    </a:lnTo>
                    <a:lnTo>
                      <a:pt x="1324" y="1214"/>
                    </a:lnTo>
                    <a:lnTo>
                      <a:pt x="1324" y="1214"/>
                    </a:lnTo>
                    <a:lnTo>
                      <a:pt x="1332" y="1218"/>
                    </a:lnTo>
                    <a:lnTo>
                      <a:pt x="1336" y="1222"/>
                    </a:lnTo>
                    <a:lnTo>
                      <a:pt x="1336" y="1226"/>
                    </a:lnTo>
                    <a:lnTo>
                      <a:pt x="1336" y="1226"/>
                    </a:lnTo>
                    <a:lnTo>
                      <a:pt x="1334" y="1226"/>
                    </a:lnTo>
                    <a:lnTo>
                      <a:pt x="1332" y="1224"/>
                    </a:lnTo>
                    <a:lnTo>
                      <a:pt x="1330" y="1222"/>
                    </a:lnTo>
                    <a:lnTo>
                      <a:pt x="1326" y="1220"/>
                    </a:lnTo>
                    <a:lnTo>
                      <a:pt x="1326" y="1220"/>
                    </a:lnTo>
                    <a:lnTo>
                      <a:pt x="1328" y="1224"/>
                    </a:lnTo>
                    <a:lnTo>
                      <a:pt x="1330" y="1228"/>
                    </a:lnTo>
                    <a:lnTo>
                      <a:pt x="1336" y="1232"/>
                    </a:lnTo>
                    <a:lnTo>
                      <a:pt x="1340" y="1236"/>
                    </a:lnTo>
                    <a:lnTo>
                      <a:pt x="1340" y="1240"/>
                    </a:lnTo>
                    <a:lnTo>
                      <a:pt x="1338" y="1244"/>
                    </a:lnTo>
                    <a:lnTo>
                      <a:pt x="1338" y="1244"/>
                    </a:lnTo>
                    <a:lnTo>
                      <a:pt x="1354" y="1248"/>
                    </a:lnTo>
                    <a:lnTo>
                      <a:pt x="1370" y="1250"/>
                    </a:lnTo>
                    <a:lnTo>
                      <a:pt x="1370" y="1250"/>
                    </a:lnTo>
                    <a:lnTo>
                      <a:pt x="1372" y="1248"/>
                    </a:lnTo>
                    <a:lnTo>
                      <a:pt x="1370" y="1246"/>
                    </a:lnTo>
                    <a:lnTo>
                      <a:pt x="1368" y="1244"/>
                    </a:lnTo>
                    <a:lnTo>
                      <a:pt x="1370" y="1240"/>
                    </a:lnTo>
                    <a:lnTo>
                      <a:pt x="1370" y="1240"/>
                    </a:lnTo>
                    <a:lnTo>
                      <a:pt x="1374" y="1242"/>
                    </a:lnTo>
                    <a:lnTo>
                      <a:pt x="1376" y="1244"/>
                    </a:lnTo>
                    <a:lnTo>
                      <a:pt x="1376" y="1248"/>
                    </a:lnTo>
                    <a:lnTo>
                      <a:pt x="1372" y="1250"/>
                    </a:lnTo>
                    <a:lnTo>
                      <a:pt x="1372" y="1250"/>
                    </a:lnTo>
                    <a:lnTo>
                      <a:pt x="1374" y="1254"/>
                    </a:lnTo>
                    <a:lnTo>
                      <a:pt x="1374" y="1258"/>
                    </a:lnTo>
                    <a:lnTo>
                      <a:pt x="1372" y="1262"/>
                    </a:lnTo>
                    <a:lnTo>
                      <a:pt x="1370" y="1266"/>
                    </a:lnTo>
                    <a:lnTo>
                      <a:pt x="1370" y="1266"/>
                    </a:lnTo>
                    <a:lnTo>
                      <a:pt x="1374" y="1270"/>
                    </a:lnTo>
                    <a:lnTo>
                      <a:pt x="1378" y="1268"/>
                    </a:lnTo>
                    <a:lnTo>
                      <a:pt x="1382" y="1270"/>
                    </a:lnTo>
                    <a:lnTo>
                      <a:pt x="1388" y="1272"/>
                    </a:lnTo>
                    <a:lnTo>
                      <a:pt x="1388" y="1272"/>
                    </a:lnTo>
                    <a:lnTo>
                      <a:pt x="1390" y="1268"/>
                    </a:lnTo>
                    <a:lnTo>
                      <a:pt x="1392" y="1264"/>
                    </a:lnTo>
                    <a:lnTo>
                      <a:pt x="1400" y="1258"/>
                    </a:lnTo>
                    <a:lnTo>
                      <a:pt x="1406" y="1250"/>
                    </a:lnTo>
                    <a:lnTo>
                      <a:pt x="1408" y="1246"/>
                    </a:lnTo>
                    <a:lnTo>
                      <a:pt x="1410" y="1240"/>
                    </a:lnTo>
                    <a:lnTo>
                      <a:pt x="1410" y="1240"/>
                    </a:lnTo>
                    <a:lnTo>
                      <a:pt x="1416" y="1240"/>
                    </a:lnTo>
                    <a:lnTo>
                      <a:pt x="1420" y="1240"/>
                    </a:lnTo>
                    <a:lnTo>
                      <a:pt x="1424" y="1242"/>
                    </a:lnTo>
                    <a:lnTo>
                      <a:pt x="1426" y="1246"/>
                    </a:lnTo>
                    <a:lnTo>
                      <a:pt x="1426" y="1246"/>
                    </a:lnTo>
                    <a:lnTo>
                      <a:pt x="1428" y="1244"/>
                    </a:lnTo>
                    <a:lnTo>
                      <a:pt x="1428" y="1242"/>
                    </a:lnTo>
                    <a:lnTo>
                      <a:pt x="1426" y="1238"/>
                    </a:lnTo>
                    <a:lnTo>
                      <a:pt x="1424" y="1234"/>
                    </a:lnTo>
                    <a:lnTo>
                      <a:pt x="1424" y="1232"/>
                    </a:lnTo>
                    <a:lnTo>
                      <a:pt x="1424" y="1230"/>
                    </a:lnTo>
                    <a:lnTo>
                      <a:pt x="1424" y="1230"/>
                    </a:lnTo>
                    <a:lnTo>
                      <a:pt x="1432" y="1232"/>
                    </a:lnTo>
                    <a:lnTo>
                      <a:pt x="1438" y="1238"/>
                    </a:lnTo>
                    <a:lnTo>
                      <a:pt x="1442" y="1244"/>
                    </a:lnTo>
                    <a:lnTo>
                      <a:pt x="1442" y="1246"/>
                    </a:lnTo>
                    <a:lnTo>
                      <a:pt x="1440" y="1248"/>
                    </a:lnTo>
                    <a:lnTo>
                      <a:pt x="1440" y="1248"/>
                    </a:lnTo>
                    <a:lnTo>
                      <a:pt x="1440" y="1246"/>
                    </a:lnTo>
                    <a:lnTo>
                      <a:pt x="1438" y="1244"/>
                    </a:lnTo>
                    <a:lnTo>
                      <a:pt x="1436" y="1248"/>
                    </a:lnTo>
                    <a:lnTo>
                      <a:pt x="1436" y="1252"/>
                    </a:lnTo>
                    <a:lnTo>
                      <a:pt x="1438" y="1258"/>
                    </a:lnTo>
                    <a:lnTo>
                      <a:pt x="1438" y="1258"/>
                    </a:lnTo>
                    <a:lnTo>
                      <a:pt x="1442" y="1254"/>
                    </a:lnTo>
                    <a:lnTo>
                      <a:pt x="1446" y="1254"/>
                    </a:lnTo>
                    <a:lnTo>
                      <a:pt x="1452" y="1256"/>
                    </a:lnTo>
                    <a:lnTo>
                      <a:pt x="1458" y="1262"/>
                    </a:lnTo>
                    <a:lnTo>
                      <a:pt x="1466" y="1264"/>
                    </a:lnTo>
                    <a:lnTo>
                      <a:pt x="1466" y="1264"/>
                    </a:lnTo>
                    <a:lnTo>
                      <a:pt x="1482" y="1256"/>
                    </a:lnTo>
                    <a:lnTo>
                      <a:pt x="1496" y="1246"/>
                    </a:lnTo>
                    <a:lnTo>
                      <a:pt x="1508" y="1234"/>
                    </a:lnTo>
                    <a:lnTo>
                      <a:pt x="1520" y="1220"/>
                    </a:lnTo>
                    <a:lnTo>
                      <a:pt x="1520" y="1220"/>
                    </a:lnTo>
                    <a:lnTo>
                      <a:pt x="1534" y="1252"/>
                    </a:lnTo>
                    <a:lnTo>
                      <a:pt x="1546" y="1282"/>
                    </a:lnTo>
                    <a:lnTo>
                      <a:pt x="1546" y="1282"/>
                    </a:lnTo>
                    <a:lnTo>
                      <a:pt x="1542" y="1266"/>
                    </a:lnTo>
                    <a:lnTo>
                      <a:pt x="1536" y="1250"/>
                    </a:lnTo>
                    <a:lnTo>
                      <a:pt x="1528" y="1232"/>
                    </a:lnTo>
                    <a:lnTo>
                      <a:pt x="1522" y="1214"/>
                    </a:lnTo>
                    <a:lnTo>
                      <a:pt x="1522" y="1214"/>
                    </a:lnTo>
                    <a:lnTo>
                      <a:pt x="1536" y="1210"/>
                    </a:lnTo>
                    <a:lnTo>
                      <a:pt x="1544" y="1206"/>
                    </a:lnTo>
                    <a:lnTo>
                      <a:pt x="1552" y="1206"/>
                    </a:lnTo>
                    <a:lnTo>
                      <a:pt x="1552" y="1206"/>
                    </a:lnTo>
                    <a:lnTo>
                      <a:pt x="1554" y="1212"/>
                    </a:lnTo>
                    <a:lnTo>
                      <a:pt x="1558" y="1218"/>
                    </a:lnTo>
                    <a:lnTo>
                      <a:pt x="1562" y="1222"/>
                    </a:lnTo>
                    <a:lnTo>
                      <a:pt x="1564" y="1228"/>
                    </a:lnTo>
                    <a:lnTo>
                      <a:pt x="1564" y="1228"/>
                    </a:lnTo>
                    <a:lnTo>
                      <a:pt x="1574" y="1226"/>
                    </a:lnTo>
                    <a:lnTo>
                      <a:pt x="1584" y="1224"/>
                    </a:lnTo>
                    <a:lnTo>
                      <a:pt x="1584" y="1224"/>
                    </a:lnTo>
                    <a:lnTo>
                      <a:pt x="1588" y="1218"/>
                    </a:lnTo>
                    <a:lnTo>
                      <a:pt x="1590" y="1212"/>
                    </a:lnTo>
                    <a:lnTo>
                      <a:pt x="1588" y="1204"/>
                    </a:lnTo>
                    <a:lnTo>
                      <a:pt x="1584" y="1198"/>
                    </a:lnTo>
                    <a:lnTo>
                      <a:pt x="1584" y="1198"/>
                    </a:lnTo>
                    <a:lnTo>
                      <a:pt x="1590" y="1194"/>
                    </a:lnTo>
                    <a:lnTo>
                      <a:pt x="1596" y="1192"/>
                    </a:lnTo>
                    <a:lnTo>
                      <a:pt x="1596" y="1192"/>
                    </a:lnTo>
                    <a:lnTo>
                      <a:pt x="1598" y="1182"/>
                    </a:lnTo>
                    <a:lnTo>
                      <a:pt x="1596" y="1174"/>
                    </a:lnTo>
                    <a:lnTo>
                      <a:pt x="1594" y="1166"/>
                    </a:lnTo>
                    <a:lnTo>
                      <a:pt x="1592" y="1160"/>
                    </a:lnTo>
                    <a:lnTo>
                      <a:pt x="1584" y="1148"/>
                    </a:lnTo>
                    <a:lnTo>
                      <a:pt x="1582" y="1140"/>
                    </a:lnTo>
                    <a:lnTo>
                      <a:pt x="1580" y="1134"/>
                    </a:lnTo>
                    <a:lnTo>
                      <a:pt x="1580" y="1134"/>
                    </a:lnTo>
                    <a:lnTo>
                      <a:pt x="1572" y="1128"/>
                    </a:lnTo>
                    <a:lnTo>
                      <a:pt x="1568" y="1120"/>
                    </a:lnTo>
                    <a:lnTo>
                      <a:pt x="1564" y="1112"/>
                    </a:lnTo>
                    <a:lnTo>
                      <a:pt x="1560" y="1102"/>
                    </a:lnTo>
                    <a:lnTo>
                      <a:pt x="1552" y="1060"/>
                    </a:lnTo>
                    <a:lnTo>
                      <a:pt x="1552" y="1060"/>
                    </a:lnTo>
                    <a:lnTo>
                      <a:pt x="1558" y="1056"/>
                    </a:lnTo>
                    <a:lnTo>
                      <a:pt x="1564" y="1052"/>
                    </a:lnTo>
                    <a:lnTo>
                      <a:pt x="1564" y="1052"/>
                    </a:lnTo>
                    <a:lnTo>
                      <a:pt x="1584" y="1068"/>
                    </a:lnTo>
                    <a:lnTo>
                      <a:pt x="1606" y="1082"/>
                    </a:lnTo>
                    <a:lnTo>
                      <a:pt x="1606" y="1082"/>
                    </a:lnTo>
                    <a:lnTo>
                      <a:pt x="1610" y="1074"/>
                    </a:lnTo>
                    <a:lnTo>
                      <a:pt x="1610" y="1066"/>
                    </a:lnTo>
                    <a:lnTo>
                      <a:pt x="1608" y="1058"/>
                    </a:lnTo>
                    <a:lnTo>
                      <a:pt x="1602" y="1050"/>
                    </a:lnTo>
                    <a:lnTo>
                      <a:pt x="1590" y="1034"/>
                    </a:lnTo>
                    <a:lnTo>
                      <a:pt x="1584" y="1024"/>
                    </a:lnTo>
                    <a:lnTo>
                      <a:pt x="1582" y="1016"/>
                    </a:lnTo>
                    <a:lnTo>
                      <a:pt x="1582" y="1016"/>
                    </a:lnTo>
                    <a:lnTo>
                      <a:pt x="1578" y="1018"/>
                    </a:lnTo>
                    <a:lnTo>
                      <a:pt x="1574" y="1018"/>
                    </a:lnTo>
                    <a:lnTo>
                      <a:pt x="1568" y="1018"/>
                    </a:lnTo>
                    <a:lnTo>
                      <a:pt x="1562" y="1014"/>
                    </a:lnTo>
                    <a:lnTo>
                      <a:pt x="1556" y="1010"/>
                    </a:lnTo>
                    <a:lnTo>
                      <a:pt x="1556" y="1010"/>
                    </a:lnTo>
                    <a:lnTo>
                      <a:pt x="1552" y="1012"/>
                    </a:lnTo>
                    <a:lnTo>
                      <a:pt x="1552" y="1016"/>
                    </a:lnTo>
                    <a:lnTo>
                      <a:pt x="1554" y="1018"/>
                    </a:lnTo>
                    <a:lnTo>
                      <a:pt x="1554" y="1024"/>
                    </a:lnTo>
                    <a:lnTo>
                      <a:pt x="1554" y="1024"/>
                    </a:lnTo>
                    <a:lnTo>
                      <a:pt x="1550" y="1028"/>
                    </a:lnTo>
                    <a:lnTo>
                      <a:pt x="1546" y="1028"/>
                    </a:lnTo>
                    <a:lnTo>
                      <a:pt x="1544" y="1028"/>
                    </a:lnTo>
                    <a:lnTo>
                      <a:pt x="1544" y="1028"/>
                    </a:lnTo>
                    <a:lnTo>
                      <a:pt x="1548" y="1036"/>
                    </a:lnTo>
                    <a:lnTo>
                      <a:pt x="1548" y="1040"/>
                    </a:lnTo>
                    <a:lnTo>
                      <a:pt x="1548" y="1044"/>
                    </a:lnTo>
                    <a:lnTo>
                      <a:pt x="1548" y="1044"/>
                    </a:lnTo>
                    <a:lnTo>
                      <a:pt x="1544" y="1042"/>
                    </a:lnTo>
                    <a:lnTo>
                      <a:pt x="1542" y="1040"/>
                    </a:lnTo>
                    <a:lnTo>
                      <a:pt x="1544" y="1034"/>
                    </a:lnTo>
                    <a:lnTo>
                      <a:pt x="1544" y="1034"/>
                    </a:lnTo>
                    <a:lnTo>
                      <a:pt x="1538" y="1030"/>
                    </a:lnTo>
                    <a:lnTo>
                      <a:pt x="1532" y="1026"/>
                    </a:lnTo>
                    <a:lnTo>
                      <a:pt x="1528" y="1020"/>
                    </a:lnTo>
                    <a:lnTo>
                      <a:pt x="1528" y="1018"/>
                    </a:lnTo>
                    <a:lnTo>
                      <a:pt x="1528" y="1016"/>
                    </a:lnTo>
                    <a:lnTo>
                      <a:pt x="1528" y="1016"/>
                    </a:lnTo>
                    <a:lnTo>
                      <a:pt x="1530" y="1016"/>
                    </a:lnTo>
                    <a:lnTo>
                      <a:pt x="1534" y="1016"/>
                    </a:lnTo>
                    <a:lnTo>
                      <a:pt x="1538" y="1010"/>
                    </a:lnTo>
                    <a:lnTo>
                      <a:pt x="1546" y="1006"/>
                    </a:lnTo>
                    <a:lnTo>
                      <a:pt x="1550" y="1006"/>
                    </a:lnTo>
                    <a:lnTo>
                      <a:pt x="1554" y="1008"/>
                    </a:lnTo>
                    <a:lnTo>
                      <a:pt x="1554" y="1008"/>
                    </a:lnTo>
                    <a:lnTo>
                      <a:pt x="1546" y="994"/>
                    </a:lnTo>
                    <a:lnTo>
                      <a:pt x="1542" y="988"/>
                    </a:lnTo>
                    <a:lnTo>
                      <a:pt x="1536" y="982"/>
                    </a:lnTo>
                    <a:lnTo>
                      <a:pt x="1536" y="982"/>
                    </a:lnTo>
                    <a:lnTo>
                      <a:pt x="1540" y="974"/>
                    </a:lnTo>
                    <a:lnTo>
                      <a:pt x="1544" y="966"/>
                    </a:lnTo>
                    <a:lnTo>
                      <a:pt x="1546" y="964"/>
                    </a:lnTo>
                    <a:lnTo>
                      <a:pt x="1550" y="962"/>
                    </a:lnTo>
                    <a:lnTo>
                      <a:pt x="1554" y="962"/>
                    </a:lnTo>
                    <a:lnTo>
                      <a:pt x="1562" y="962"/>
                    </a:lnTo>
                    <a:lnTo>
                      <a:pt x="1562" y="962"/>
                    </a:lnTo>
                    <a:lnTo>
                      <a:pt x="1560" y="956"/>
                    </a:lnTo>
                    <a:lnTo>
                      <a:pt x="1558" y="954"/>
                    </a:lnTo>
                    <a:lnTo>
                      <a:pt x="1558" y="954"/>
                    </a:lnTo>
                    <a:lnTo>
                      <a:pt x="1566" y="954"/>
                    </a:lnTo>
                    <a:lnTo>
                      <a:pt x="1580" y="956"/>
                    </a:lnTo>
                    <a:lnTo>
                      <a:pt x="1594" y="956"/>
                    </a:lnTo>
                    <a:lnTo>
                      <a:pt x="1608" y="956"/>
                    </a:lnTo>
                    <a:lnTo>
                      <a:pt x="1608" y="956"/>
                    </a:lnTo>
                    <a:lnTo>
                      <a:pt x="1606" y="952"/>
                    </a:lnTo>
                    <a:lnTo>
                      <a:pt x="1604" y="948"/>
                    </a:lnTo>
                    <a:lnTo>
                      <a:pt x="1602" y="944"/>
                    </a:lnTo>
                    <a:lnTo>
                      <a:pt x="1602" y="940"/>
                    </a:lnTo>
                    <a:lnTo>
                      <a:pt x="1602" y="940"/>
                    </a:lnTo>
                    <a:lnTo>
                      <a:pt x="1604" y="940"/>
                    </a:lnTo>
                    <a:lnTo>
                      <a:pt x="1606" y="936"/>
                    </a:lnTo>
                    <a:lnTo>
                      <a:pt x="1608" y="936"/>
                    </a:lnTo>
                    <a:lnTo>
                      <a:pt x="1612" y="936"/>
                    </a:lnTo>
                    <a:lnTo>
                      <a:pt x="1612" y="936"/>
                    </a:lnTo>
                    <a:lnTo>
                      <a:pt x="1612" y="934"/>
                    </a:lnTo>
                    <a:lnTo>
                      <a:pt x="1610" y="930"/>
                    </a:lnTo>
                    <a:lnTo>
                      <a:pt x="1610" y="928"/>
                    </a:lnTo>
                    <a:lnTo>
                      <a:pt x="1610" y="926"/>
                    </a:lnTo>
                    <a:lnTo>
                      <a:pt x="1610" y="926"/>
                    </a:lnTo>
                    <a:lnTo>
                      <a:pt x="1628" y="926"/>
                    </a:lnTo>
                    <a:lnTo>
                      <a:pt x="1628" y="926"/>
                    </a:lnTo>
                    <a:lnTo>
                      <a:pt x="1612" y="916"/>
                    </a:lnTo>
                    <a:lnTo>
                      <a:pt x="1612" y="916"/>
                    </a:lnTo>
                    <a:lnTo>
                      <a:pt x="1608" y="918"/>
                    </a:lnTo>
                    <a:lnTo>
                      <a:pt x="1600" y="918"/>
                    </a:lnTo>
                    <a:lnTo>
                      <a:pt x="1596" y="916"/>
                    </a:lnTo>
                    <a:lnTo>
                      <a:pt x="1590" y="914"/>
                    </a:lnTo>
                    <a:lnTo>
                      <a:pt x="1580" y="906"/>
                    </a:lnTo>
                    <a:lnTo>
                      <a:pt x="1578" y="902"/>
                    </a:lnTo>
                    <a:lnTo>
                      <a:pt x="1576" y="896"/>
                    </a:lnTo>
                    <a:lnTo>
                      <a:pt x="1576" y="896"/>
                    </a:lnTo>
                    <a:lnTo>
                      <a:pt x="1574" y="904"/>
                    </a:lnTo>
                    <a:lnTo>
                      <a:pt x="1570" y="908"/>
                    </a:lnTo>
                    <a:lnTo>
                      <a:pt x="1564" y="910"/>
                    </a:lnTo>
                    <a:lnTo>
                      <a:pt x="1556" y="910"/>
                    </a:lnTo>
                    <a:lnTo>
                      <a:pt x="1556" y="910"/>
                    </a:lnTo>
                    <a:lnTo>
                      <a:pt x="1552" y="914"/>
                    </a:lnTo>
                    <a:lnTo>
                      <a:pt x="1550" y="916"/>
                    </a:lnTo>
                    <a:lnTo>
                      <a:pt x="1544" y="918"/>
                    </a:lnTo>
                    <a:lnTo>
                      <a:pt x="1544" y="918"/>
                    </a:lnTo>
                    <a:lnTo>
                      <a:pt x="1546" y="920"/>
                    </a:lnTo>
                    <a:lnTo>
                      <a:pt x="1544" y="922"/>
                    </a:lnTo>
                    <a:lnTo>
                      <a:pt x="1544" y="924"/>
                    </a:lnTo>
                    <a:lnTo>
                      <a:pt x="1546" y="926"/>
                    </a:lnTo>
                    <a:lnTo>
                      <a:pt x="1546" y="926"/>
                    </a:lnTo>
                    <a:lnTo>
                      <a:pt x="1544" y="928"/>
                    </a:lnTo>
                    <a:lnTo>
                      <a:pt x="1542" y="926"/>
                    </a:lnTo>
                    <a:lnTo>
                      <a:pt x="1540" y="926"/>
                    </a:lnTo>
                    <a:lnTo>
                      <a:pt x="1540" y="924"/>
                    </a:lnTo>
                    <a:lnTo>
                      <a:pt x="1540" y="924"/>
                    </a:lnTo>
                    <a:lnTo>
                      <a:pt x="1534" y="930"/>
                    </a:lnTo>
                    <a:lnTo>
                      <a:pt x="1532" y="934"/>
                    </a:lnTo>
                    <a:lnTo>
                      <a:pt x="1526" y="934"/>
                    </a:lnTo>
                    <a:lnTo>
                      <a:pt x="1526" y="934"/>
                    </a:lnTo>
                    <a:lnTo>
                      <a:pt x="1528" y="940"/>
                    </a:lnTo>
                    <a:lnTo>
                      <a:pt x="1530" y="942"/>
                    </a:lnTo>
                    <a:lnTo>
                      <a:pt x="1530" y="944"/>
                    </a:lnTo>
                    <a:lnTo>
                      <a:pt x="1530" y="944"/>
                    </a:lnTo>
                    <a:lnTo>
                      <a:pt x="1528" y="942"/>
                    </a:lnTo>
                    <a:lnTo>
                      <a:pt x="1524" y="940"/>
                    </a:lnTo>
                    <a:lnTo>
                      <a:pt x="1520" y="942"/>
                    </a:lnTo>
                    <a:lnTo>
                      <a:pt x="1518" y="944"/>
                    </a:lnTo>
                    <a:lnTo>
                      <a:pt x="1512" y="950"/>
                    </a:lnTo>
                    <a:lnTo>
                      <a:pt x="1510" y="956"/>
                    </a:lnTo>
                    <a:lnTo>
                      <a:pt x="1510" y="956"/>
                    </a:lnTo>
                    <a:lnTo>
                      <a:pt x="1508" y="948"/>
                    </a:lnTo>
                    <a:lnTo>
                      <a:pt x="1504" y="944"/>
                    </a:lnTo>
                    <a:lnTo>
                      <a:pt x="1500" y="940"/>
                    </a:lnTo>
                    <a:lnTo>
                      <a:pt x="1500" y="940"/>
                    </a:lnTo>
                    <a:lnTo>
                      <a:pt x="1496" y="944"/>
                    </a:lnTo>
                    <a:lnTo>
                      <a:pt x="1494" y="948"/>
                    </a:lnTo>
                    <a:lnTo>
                      <a:pt x="1494" y="948"/>
                    </a:lnTo>
                    <a:lnTo>
                      <a:pt x="1492" y="944"/>
                    </a:lnTo>
                    <a:lnTo>
                      <a:pt x="1488" y="940"/>
                    </a:lnTo>
                    <a:lnTo>
                      <a:pt x="1486" y="936"/>
                    </a:lnTo>
                    <a:lnTo>
                      <a:pt x="1484" y="928"/>
                    </a:lnTo>
                    <a:lnTo>
                      <a:pt x="1484" y="928"/>
                    </a:lnTo>
                    <a:lnTo>
                      <a:pt x="1474" y="928"/>
                    </a:lnTo>
                    <a:lnTo>
                      <a:pt x="1468" y="926"/>
                    </a:lnTo>
                    <a:lnTo>
                      <a:pt x="1456" y="924"/>
                    </a:lnTo>
                    <a:lnTo>
                      <a:pt x="1456" y="924"/>
                    </a:lnTo>
                    <a:lnTo>
                      <a:pt x="1442" y="900"/>
                    </a:lnTo>
                    <a:lnTo>
                      <a:pt x="1428" y="878"/>
                    </a:lnTo>
                    <a:lnTo>
                      <a:pt x="1412" y="856"/>
                    </a:lnTo>
                    <a:lnTo>
                      <a:pt x="1392" y="836"/>
                    </a:lnTo>
                    <a:lnTo>
                      <a:pt x="1392" y="836"/>
                    </a:lnTo>
                    <a:lnTo>
                      <a:pt x="1392" y="820"/>
                    </a:lnTo>
                    <a:lnTo>
                      <a:pt x="1388" y="816"/>
                    </a:lnTo>
                    <a:lnTo>
                      <a:pt x="1382" y="812"/>
                    </a:lnTo>
                    <a:lnTo>
                      <a:pt x="1382" y="812"/>
                    </a:lnTo>
                    <a:lnTo>
                      <a:pt x="1384" y="810"/>
                    </a:lnTo>
                    <a:lnTo>
                      <a:pt x="1386" y="812"/>
                    </a:lnTo>
                    <a:lnTo>
                      <a:pt x="1390" y="812"/>
                    </a:lnTo>
                    <a:lnTo>
                      <a:pt x="1394" y="812"/>
                    </a:lnTo>
                    <a:lnTo>
                      <a:pt x="1394" y="812"/>
                    </a:lnTo>
                    <a:lnTo>
                      <a:pt x="1390" y="804"/>
                    </a:lnTo>
                    <a:lnTo>
                      <a:pt x="1388" y="794"/>
                    </a:lnTo>
                    <a:lnTo>
                      <a:pt x="1388" y="778"/>
                    </a:lnTo>
                    <a:lnTo>
                      <a:pt x="1386" y="762"/>
                    </a:lnTo>
                    <a:lnTo>
                      <a:pt x="1384" y="752"/>
                    </a:lnTo>
                    <a:lnTo>
                      <a:pt x="1380" y="742"/>
                    </a:lnTo>
                    <a:lnTo>
                      <a:pt x="1380" y="742"/>
                    </a:lnTo>
                    <a:lnTo>
                      <a:pt x="1380" y="740"/>
                    </a:lnTo>
                    <a:lnTo>
                      <a:pt x="1382" y="740"/>
                    </a:lnTo>
                    <a:lnTo>
                      <a:pt x="1386" y="738"/>
                    </a:lnTo>
                    <a:lnTo>
                      <a:pt x="1386" y="738"/>
                    </a:lnTo>
                    <a:lnTo>
                      <a:pt x="1380" y="728"/>
                    </a:lnTo>
                    <a:lnTo>
                      <a:pt x="1370" y="718"/>
                    </a:lnTo>
                    <a:lnTo>
                      <a:pt x="1360" y="708"/>
                    </a:lnTo>
                    <a:lnTo>
                      <a:pt x="1352" y="706"/>
                    </a:lnTo>
                    <a:lnTo>
                      <a:pt x="1346" y="704"/>
                    </a:lnTo>
                    <a:lnTo>
                      <a:pt x="1346" y="704"/>
                    </a:lnTo>
                    <a:lnTo>
                      <a:pt x="1338" y="706"/>
                    </a:lnTo>
                    <a:lnTo>
                      <a:pt x="1334" y="708"/>
                    </a:lnTo>
                    <a:lnTo>
                      <a:pt x="1330" y="710"/>
                    </a:lnTo>
                    <a:lnTo>
                      <a:pt x="1324" y="708"/>
                    </a:lnTo>
                    <a:lnTo>
                      <a:pt x="1324" y="708"/>
                    </a:lnTo>
                    <a:lnTo>
                      <a:pt x="1322" y="708"/>
                    </a:lnTo>
                    <a:lnTo>
                      <a:pt x="1322" y="710"/>
                    </a:lnTo>
                    <a:lnTo>
                      <a:pt x="1326" y="714"/>
                    </a:lnTo>
                    <a:lnTo>
                      <a:pt x="1328" y="718"/>
                    </a:lnTo>
                    <a:lnTo>
                      <a:pt x="1326" y="718"/>
                    </a:lnTo>
                    <a:lnTo>
                      <a:pt x="1324" y="720"/>
                    </a:lnTo>
                    <a:lnTo>
                      <a:pt x="1324" y="720"/>
                    </a:lnTo>
                    <a:lnTo>
                      <a:pt x="1328" y="724"/>
                    </a:lnTo>
                    <a:lnTo>
                      <a:pt x="1328" y="724"/>
                    </a:lnTo>
                    <a:lnTo>
                      <a:pt x="1328" y="724"/>
                    </a:lnTo>
                    <a:lnTo>
                      <a:pt x="1326" y="724"/>
                    </a:lnTo>
                    <a:lnTo>
                      <a:pt x="1326" y="724"/>
                    </a:lnTo>
                    <a:lnTo>
                      <a:pt x="1324" y="726"/>
                    </a:lnTo>
                    <a:lnTo>
                      <a:pt x="1324" y="726"/>
                    </a:lnTo>
                    <a:lnTo>
                      <a:pt x="1330" y="734"/>
                    </a:lnTo>
                    <a:lnTo>
                      <a:pt x="1332" y="740"/>
                    </a:lnTo>
                    <a:lnTo>
                      <a:pt x="1330" y="746"/>
                    </a:lnTo>
                    <a:lnTo>
                      <a:pt x="1330" y="746"/>
                    </a:lnTo>
                    <a:lnTo>
                      <a:pt x="1340" y="754"/>
                    </a:lnTo>
                    <a:lnTo>
                      <a:pt x="1350" y="762"/>
                    </a:lnTo>
                    <a:lnTo>
                      <a:pt x="1350" y="762"/>
                    </a:lnTo>
                    <a:lnTo>
                      <a:pt x="1352" y="778"/>
                    </a:lnTo>
                    <a:lnTo>
                      <a:pt x="1352" y="792"/>
                    </a:lnTo>
                    <a:lnTo>
                      <a:pt x="1352" y="800"/>
                    </a:lnTo>
                    <a:lnTo>
                      <a:pt x="1350" y="806"/>
                    </a:lnTo>
                    <a:lnTo>
                      <a:pt x="1346" y="814"/>
                    </a:lnTo>
                    <a:lnTo>
                      <a:pt x="1340" y="820"/>
                    </a:lnTo>
                    <a:lnTo>
                      <a:pt x="1340" y="820"/>
                    </a:lnTo>
                    <a:lnTo>
                      <a:pt x="1344" y="824"/>
                    </a:lnTo>
                    <a:lnTo>
                      <a:pt x="1344" y="828"/>
                    </a:lnTo>
                    <a:lnTo>
                      <a:pt x="1344" y="836"/>
                    </a:lnTo>
                    <a:lnTo>
                      <a:pt x="1342" y="844"/>
                    </a:lnTo>
                    <a:lnTo>
                      <a:pt x="1342" y="848"/>
                    </a:lnTo>
                    <a:lnTo>
                      <a:pt x="1344" y="852"/>
                    </a:lnTo>
                    <a:lnTo>
                      <a:pt x="1344" y="852"/>
                    </a:lnTo>
                    <a:lnTo>
                      <a:pt x="1344" y="854"/>
                    </a:lnTo>
                    <a:lnTo>
                      <a:pt x="1342" y="854"/>
                    </a:lnTo>
                    <a:lnTo>
                      <a:pt x="1338" y="852"/>
                    </a:lnTo>
                    <a:lnTo>
                      <a:pt x="1338" y="852"/>
                    </a:lnTo>
                    <a:lnTo>
                      <a:pt x="1346" y="860"/>
                    </a:lnTo>
                    <a:lnTo>
                      <a:pt x="1350" y="868"/>
                    </a:lnTo>
                    <a:lnTo>
                      <a:pt x="1360" y="888"/>
                    </a:lnTo>
                    <a:lnTo>
                      <a:pt x="1360" y="888"/>
                    </a:lnTo>
                    <a:lnTo>
                      <a:pt x="1358" y="888"/>
                    </a:lnTo>
                    <a:lnTo>
                      <a:pt x="1354" y="886"/>
                    </a:lnTo>
                    <a:lnTo>
                      <a:pt x="1354" y="886"/>
                    </a:lnTo>
                    <a:lnTo>
                      <a:pt x="1370" y="914"/>
                    </a:lnTo>
                    <a:lnTo>
                      <a:pt x="1378" y="926"/>
                    </a:lnTo>
                    <a:lnTo>
                      <a:pt x="1384" y="932"/>
                    </a:lnTo>
                    <a:lnTo>
                      <a:pt x="1390" y="936"/>
                    </a:lnTo>
                    <a:lnTo>
                      <a:pt x="1390" y="936"/>
                    </a:lnTo>
                    <a:lnTo>
                      <a:pt x="1392" y="934"/>
                    </a:lnTo>
                    <a:lnTo>
                      <a:pt x="1392" y="934"/>
                    </a:lnTo>
                    <a:lnTo>
                      <a:pt x="1394" y="932"/>
                    </a:lnTo>
                    <a:lnTo>
                      <a:pt x="1394" y="932"/>
                    </a:lnTo>
                    <a:lnTo>
                      <a:pt x="1416" y="950"/>
                    </a:lnTo>
                    <a:lnTo>
                      <a:pt x="1438" y="968"/>
                    </a:lnTo>
                    <a:lnTo>
                      <a:pt x="1438" y="968"/>
                    </a:lnTo>
                    <a:lnTo>
                      <a:pt x="1434" y="978"/>
                    </a:lnTo>
                    <a:lnTo>
                      <a:pt x="1428" y="988"/>
                    </a:lnTo>
                    <a:lnTo>
                      <a:pt x="1428" y="988"/>
                    </a:lnTo>
                    <a:lnTo>
                      <a:pt x="1432" y="990"/>
                    </a:lnTo>
                    <a:lnTo>
                      <a:pt x="1434" y="988"/>
                    </a:lnTo>
                    <a:lnTo>
                      <a:pt x="1438" y="986"/>
                    </a:lnTo>
                    <a:lnTo>
                      <a:pt x="1442" y="988"/>
                    </a:lnTo>
                    <a:lnTo>
                      <a:pt x="1442" y="988"/>
                    </a:lnTo>
                    <a:lnTo>
                      <a:pt x="1440" y="992"/>
                    </a:lnTo>
                    <a:lnTo>
                      <a:pt x="1436" y="992"/>
                    </a:lnTo>
                    <a:lnTo>
                      <a:pt x="1436" y="992"/>
                    </a:lnTo>
                    <a:lnTo>
                      <a:pt x="1440" y="994"/>
                    </a:lnTo>
                    <a:lnTo>
                      <a:pt x="1442" y="994"/>
                    </a:lnTo>
                    <a:lnTo>
                      <a:pt x="1440" y="1000"/>
                    </a:lnTo>
                    <a:lnTo>
                      <a:pt x="1438" y="1006"/>
                    </a:lnTo>
                    <a:lnTo>
                      <a:pt x="1438" y="1010"/>
                    </a:lnTo>
                    <a:lnTo>
                      <a:pt x="1438" y="1016"/>
                    </a:lnTo>
                    <a:lnTo>
                      <a:pt x="1438" y="1016"/>
                    </a:lnTo>
                    <a:lnTo>
                      <a:pt x="1436" y="1014"/>
                    </a:lnTo>
                    <a:lnTo>
                      <a:pt x="1436" y="1012"/>
                    </a:lnTo>
                    <a:lnTo>
                      <a:pt x="1434" y="1010"/>
                    </a:lnTo>
                    <a:lnTo>
                      <a:pt x="1432" y="1010"/>
                    </a:lnTo>
                    <a:lnTo>
                      <a:pt x="1432" y="1010"/>
                    </a:lnTo>
                    <a:lnTo>
                      <a:pt x="1430" y="1020"/>
                    </a:lnTo>
                    <a:lnTo>
                      <a:pt x="1428" y="1024"/>
                    </a:lnTo>
                    <a:lnTo>
                      <a:pt x="1420" y="1024"/>
                    </a:lnTo>
                    <a:lnTo>
                      <a:pt x="1420" y="1024"/>
                    </a:lnTo>
                    <a:lnTo>
                      <a:pt x="1428" y="1038"/>
                    </a:lnTo>
                    <a:lnTo>
                      <a:pt x="1432" y="1046"/>
                    </a:lnTo>
                    <a:lnTo>
                      <a:pt x="1432" y="1056"/>
                    </a:lnTo>
                    <a:lnTo>
                      <a:pt x="1432" y="1056"/>
                    </a:lnTo>
                    <a:lnTo>
                      <a:pt x="1434" y="1058"/>
                    </a:lnTo>
                    <a:lnTo>
                      <a:pt x="1438" y="1058"/>
                    </a:lnTo>
                    <a:lnTo>
                      <a:pt x="1438" y="1058"/>
                    </a:lnTo>
                    <a:lnTo>
                      <a:pt x="1438" y="1060"/>
                    </a:lnTo>
                    <a:lnTo>
                      <a:pt x="1436" y="1060"/>
                    </a:lnTo>
                    <a:lnTo>
                      <a:pt x="1432" y="1062"/>
                    </a:lnTo>
                    <a:lnTo>
                      <a:pt x="1432" y="1062"/>
                    </a:lnTo>
                    <a:lnTo>
                      <a:pt x="1444" y="1080"/>
                    </a:lnTo>
                    <a:lnTo>
                      <a:pt x="1452" y="1100"/>
                    </a:lnTo>
                    <a:lnTo>
                      <a:pt x="1456" y="1122"/>
                    </a:lnTo>
                    <a:lnTo>
                      <a:pt x="1460" y="1150"/>
                    </a:lnTo>
                    <a:lnTo>
                      <a:pt x="1460" y="1150"/>
                    </a:lnTo>
                    <a:lnTo>
                      <a:pt x="1450" y="1148"/>
                    </a:lnTo>
                    <a:lnTo>
                      <a:pt x="1438" y="1150"/>
                    </a:lnTo>
                    <a:lnTo>
                      <a:pt x="1434" y="1154"/>
                    </a:lnTo>
                    <a:lnTo>
                      <a:pt x="1430" y="1158"/>
                    </a:lnTo>
                    <a:lnTo>
                      <a:pt x="1426" y="1162"/>
                    </a:lnTo>
                    <a:lnTo>
                      <a:pt x="1424" y="1168"/>
                    </a:lnTo>
                    <a:lnTo>
                      <a:pt x="1424" y="1168"/>
                    </a:lnTo>
                    <a:lnTo>
                      <a:pt x="1428" y="1174"/>
                    </a:lnTo>
                    <a:lnTo>
                      <a:pt x="1432" y="1178"/>
                    </a:lnTo>
                    <a:lnTo>
                      <a:pt x="1436" y="1184"/>
                    </a:lnTo>
                    <a:lnTo>
                      <a:pt x="1436" y="1186"/>
                    </a:lnTo>
                    <a:lnTo>
                      <a:pt x="1434" y="1190"/>
                    </a:lnTo>
                    <a:lnTo>
                      <a:pt x="1434" y="1190"/>
                    </a:lnTo>
                    <a:lnTo>
                      <a:pt x="1426" y="1192"/>
                    </a:lnTo>
                    <a:lnTo>
                      <a:pt x="1418" y="1194"/>
                    </a:lnTo>
                    <a:lnTo>
                      <a:pt x="1410" y="1196"/>
                    </a:lnTo>
                    <a:lnTo>
                      <a:pt x="1400" y="1194"/>
                    </a:lnTo>
                    <a:lnTo>
                      <a:pt x="1400" y="1194"/>
                    </a:lnTo>
                    <a:lnTo>
                      <a:pt x="1400" y="1186"/>
                    </a:lnTo>
                    <a:lnTo>
                      <a:pt x="1398" y="1180"/>
                    </a:lnTo>
                    <a:lnTo>
                      <a:pt x="1396" y="1174"/>
                    </a:lnTo>
                    <a:lnTo>
                      <a:pt x="1392" y="1170"/>
                    </a:lnTo>
                    <a:lnTo>
                      <a:pt x="1384" y="1162"/>
                    </a:lnTo>
                    <a:lnTo>
                      <a:pt x="1374" y="1152"/>
                    </a:lnTo>
                    <a:lnTo>
                      <a:pt x="1374" y="1152"/>
                    </a:lnTo>
                    <a:lnTo>
                      <a:pt x="1376" y="1148"/>
                    </a:lnTo>
                    <a:lnTo>
                      <a:pt x="1378" y="1150"/>
                    </a:lnTo>
                    <a:lnTo>
                      <a:pt x="1380" y="1152"/>
                    </a:lnTo>
                    <a:lnTo>
                      <a:pt x="1382" y="1152"/>
                    </a:lnTo>
                    <a:lnTo>
                      <a:pt x="1382" y="1152"/>
                    </a:lnTo>
                    <a:lnTo>
                      <a:pt x="1382" y="1148"/>
                    </a:lnTo>
                    <a:lnTo>
                      <a:pt x="1378" y="1146"/>
                    </a:lnTo>
                    <a:lnTo>
                      <a:pt x="1376" y="1142"/>
                    </a:lnTo>
                    <a:lnTo>
                      <a:pt x="1374" y="1138"/>
                    </a:lnTo>
                    <a:lnTo>
                      <a:pt x="1374" y="1138"/>
                    </a:lnTo>
                    <a:lnTo>
                      <a:pt x="1378" y="1138"/>
                    </a:lnTo>
                    <a:lnTo>
                      <a:pt x="1380" y="1140"/>
                    </a:lnTo>
                    <a:lnTo>
                      <a:pt x="1380" y="1140"/>
                    </a:lnTo>
                    <a:lnTo>
                      <a:pt x="1376" y="1134"/>
                    </a:lnTo>
                    <a:lnTo>
                      <a:pt x="1372" y="1128"/>
                    </a:lnTo>
                    <a:lnTo>
                      <a:pt x="1362" y="1118"/>
                    </a:lnTo>
                    <a:lnTo>
                      <a:pt x="1352" y="1108"/>
                    </a:lnTo>
                    <a:lnTo>
                      <a:pt x="1348" y="1102"/>
                    </a:lnTo>
                    <a:lnTo>
                      <a:pt x="1344" y="1094"/>
                    </a:lnTo>
                    <a:lnTo>
                      <a:pt x="1344" y="1094"/>
                    </a:lnTo>
                    <a:lnTo>
                      <a:pt x="1342" y="1096"/>
                    </a:lnTo>
                    <a:lnTo>
                      <a:pt x="1338" y="1092"/>
                    </a:lnTo>
                    <a:lnTo>
                      <a:pt x="1332" y="1082"/>
                    </a:lnTo>
                    <a:lnTo>
                      <a:pt x="1326" y="1068"/>
                    </a:lnTo>
                    <a:lnTo>
                      <a:pt x="1320" y="1064"/>
                    </a:lnTo>
                    <a:lnTo>
                      <a:pt x="1316" y="1062"/>
                    </a:lnTo>
                    <a:lnTo>
                      <a:pt x="1316" y="1062"/>
                    </a:lnTo>
                    <a:lnTo>
                      <a:pt x="1316" y="1054"/>
                    </a:lnTo>
                    <a:lnTo>
                      <a:pt x="1316" y="1046"/>
                    </a:lnTo>
                    <a:lnTo>
                      <a:pt x="1316" y="1046"/>
                    </a:lnTo>
                    <a:lnTo>
                      <a:pt x="1314" y="1046"/>
                    </a:lnTo>
                    <a:lnTo>
                      <a:pt x="1314" y="1050"/>
                    </a:lnTo>
                    <a:lnTo>
                      <a:pt x="1312" y="1052"/>
                    </a:lnTo>
                    <a:lnTo>
                      <a:pt x="1312" y="1050"/>
                    </a:lnTo>
                    <a:lnTo>
                      <a:pt x="1312" y="1050"/>
                    </a:lnTo>
                    <a:lnTo>
                      <a:pt x="1302" y="1036"/>
                    </a:lnTo>
                    <a:lnTo>
                      <a:pt x="1298" y="1026"/>
                    </a:lnTo>
                    <a:lnTo>
                      <a:pt x="1294" y="1018"/>
                    </a:lnTo>
                    <a:lnTo>
                      <a:pt x="1294" y="1018"/>
                    </a:lnTo>
                    <a:lnTo>
                      <a:pt x="1288" y="1012"/>
                    </a:lnTo>
                    <a:lnTo>
                      <a:pt x="1282" y="1006"/>
                    </a:lnTo>
                    <a:lnTo>
                      <a:pt x="1276" y="1000"/>
                    </a:lnTo>
                    <a:lnTo>
                      <a:pt x="1274" y="990"/>
                    </a:lnTo>
                    <a:lnTo>
                      <a:pt x="1274" y="990"/>
                    </a:lnTo>
                    <a:lnTo>
                      <a:pt x="1272" y="992"/>
                    </a:lnTo>
                    <a:lnTo>
                      <a:pt x="1272" y="996"/>
                    </a:lnTo>
                    <a:lnTo>
                      <a:pt x="1274" y="1006"/>
                    </a:lnTo>
                    <a:lnTo>
                      <a:pt x="1274" y="1016"/>
                    </a:lnTo>
                    <a:lnTo>
                      <a:pt x="1274" y="1020"/>
                    </a:lnTo>
                    <a:lnTo>
                      <a:pt x="1272" y="1024"/>
                    </a:lnTo>
                    <a:lnTo>
                      <a:pt x="1272" y="1024"/>
                    </a:lnTo>
                    <a:lnTo>
                      <a:pt x="1266" y="1024"/>
                    </a:lnTo>
                    <a:lnTo>
                      <a:pt x="1266" y="1020"/>
                    </a:lnTo>
                    <a:lnTo>
                      <a:pt x="1266" y="1020"/>
                    </a:lnTo>
                    <a:lnTo>
                      <a:pt x="1252" y="1050"/>
                    </a:lnTo>
                    <a:lnTo>
                      <a:pt x="1242" y="1064"/>
                    </a:lnTo>
                    <a:lnTo>
                      <a:pt x="1238" y="1070"/>
                    </a:lnTo>
                    <a:lnTo>
                      <a:pt x="1232" y="1072"/>
                    </a:lnTo>
                    <a:lnTo>
                      <a:pt x="1232" y="1072"/>
                    </a:lnTo>
                    <a:lnTo>
                      <a:pt x="1220" y="1070"/>
                    </a:lnTo>
                    <a:lnTo>
                      <a:pt x="1208" y="1070"/>
                    </a:lnTo>
                    <a:lnTo>
                      <a:pt x="1208" y="1070"/>
                    </a:lnTo>
                    <a:lnTo>
                      <a:pt x="1208" y="1066"/>
                    </a:lnTo>
                    <a:lnTo>
                      <a:pt x="1210" y="1064"/>
                    </a:lnTo>
                    <a:lnTo>
                      <a:pt x="1210" y="1064"/>
                    </a:lnTo>
                    <a:lnTo>
                      <a:pt x="1196" y="1058"/>
                    </a:lnTo>
                    <a:lnTo>
                      <a:pt x="1186" y="1052"/>
                    </a:lnTo>
                    <a:lnTo>
                      <a:pt x="1180" y="1046"/>
                    </a:lnTo>
                    <a:lnTo>
                      <a:pt x="1178" y="1042"/>
                    </a:lnTo>
                    <a:lnTo>
                      <a:pt x="1176" y="1036"/>
                    </a:lnTo>
                    <a:lnTo>
                      <a:pt x="1176" y="1028"/>
                    </a:lnTo>
                    <a:lnTo>
                      <a:pt x="1176" y="1028"/>
                    </a:lnTo>
                    <a:lnTo>
                      <a:pt x="1180" y="1028"/>
                    </a:lnTo>
                    <a:lnTo>
                      <a:pt x="1182" y="1026"/>
                    </a:lnTo>
                    <a:lnTo>
                      <a:pt x="1182" y="1020"/>
                    </a:lnTo>
                    <a:lnTo>
                      <a:pt x="1184" y="1014"/>
                    </a:lnTo>
                    <a:lnTo>
                      <a:pt x="1184" y="1014"/>
                    </a:lnTo>
                    <a:lnTo>
                      <a:pt x="1184" y="1012"/>
                    </a:lnTo>
                    <a:lnTo>
                      <a:pt x="1182" y="1010"/>
                    </a:lnTo>
                    <a:lnTo>
                      <a:pt x="1180" y="1010"/>
                    </a:lnTo>
                    <a:lnTo>
                      <a:pt x="1180" y="1008"/>
                    </a:lnTo>
                    <a:lnTo>
                      <a:pt x="1180" y="1008"/>
                    </a:lnTo>
                    <a:lnTo>
                      <a:pt x="1176" y="1008"/>
                    </a:lnTo>
                    <a:lnTo>
                      <a:pt x="1174" y="1010"/>
                    </a:lnTo>
                    <a:lnTo>
                      <a:pt x="1172" y="1012"/>
                    </a:lnTo>
                    <a:lnTo>
                      <a:pt x="1172" y="1016"/>
                    </a:lnTo>
                    <a:lnTo>
                      <a:pt x="1172" y="1016"/>
                    </a:lnTo>
                    <a:lnTo>
                      <a:pt x="1166" y="1012"/>
                    </a:lnTo>
                    <a:lnTo>
                      <a:pt x="1164" y="1006"/>
                    </a:lnTo>
                    <a:lnTo>
                      <a:pt x="1162" y="1000"/>
                    </a:lnTo>
                    <a:lnTo>
                      <a:pt x="1164" y="994"/>
                    </a:lnTo>
                    <a:lnTo>
                      <a:pt x="1164" y="994"/>
                    </a:lnTo>
                    <a:lnTo>
                      <a:pt x="1166" y="994"/>
                    </a:lnTo>
                    <a:lnTo>
                      <a:pt x="1168" y="996"/>
                    </a:lnTo>
                    <a:lnTo>
                      <a:pt x="1174" y="998"/>
                    </a:lnTo>
                    <a:lnTo>
                      <a:pt x="1174" y="998"/>
                    </a:lnTo>
                    <a:lnTo>
                      <a:pt x="1172" y="990"/>
                    </a:lnTo>
                    <a:lnTo>
                      <a:pt x="1168" y="984"/>
                    </a:lnTo>
                    <a:lnTo>
                      <a:pt x="1168" y="984"/>
                    </a:lnTo>
                    <a:lnTo>
                      <a:pt x="1176" y="974"/>
                    </a:lnTo>
                    <a:lnTo>
                      <a:pt x="1176" y="974"/>
                    </a:lnTo>
                    <a:lnTo>
                      <a:pt x="1172" y="972"/>
                    </a:lnTo>
                    <a:lnTo>
                      <a:pt x="1170" y="972"/>
                    </a:lnTo>
                    <a:lnTo>
                      <a:pt x="1170" y="978"/>
                    </a:lnTo>
                    <a:lnTo>
                      <a:pt x="1170" y="978"/>
                    </a:lnTo>
                    <a:lnTo>
                      <a:pt x="1164" y="976"/>
                    </a:lnTo>
                    <a:lnTo>
                      <a:pt x="1162" y="972"/>
                    </a:lnTo>
                    <a:lnTo>
                      <a:pt x="1158" y="970"/>
                    </a:lnTo>
                    <a:lnTo>
                      <a:pt x="1152" y="970"/>
                    </a:lnTo>
                    <a:lnTo>
                      <a:pt x="1152" y="970"/>
                    </a:lnTo>
                    <a:lnTo>
                      <a:pt x="1152" y="956"/>
                    </a:lnTo>
                    <a:lnTo>
                      <a:pt x="1152" y="956"/>
                    </a:lnTo>
                    <a:lnTo>
                      <a:pt x="1154" y="958"/>
                    </a:lnTo>
                    <a:lnTo>
                      <a:pt x="1156" y="960"/>
                    </a:lnTo>
                    <a:lnTo>
                      <a:pt x="1158" y="960"/>
                    </a:lnTo>
                    <a:lnTo>
                      <a:pt x="1158" y="960"/>
                    </a:lnTo>
                    <a:lnTo>
                      <a:pt x="1160" y="958"/>
                    </a:lnTo>
                    <a:lnTo>
                      <a:pt x="1160" y="954"/>
                    </a:lnTo>
                    <a:lnTo>
                      <a:pt x="1158" y="946"/>
                    </a:lnTo>
                    <a:lnTo>
                      <a:pt x="1158" y="946"/>
                    </a:lnTo>
                    <a:lnTo>
                      <a:pt x="1156" y="946"/>
                    </a:lnTo>
                    <a:lnTo>
                      <a:pt x="1154" y="946"/>
                    </a:lnTo>
                    <a:lnTo>
                      <a:pt x="1154" y="950"/>
                    </a:lnTo>
                    <a:lnTo>
                      <a:pt x="1152" y="954"/>
                    </a:lnTo>
                    <a:lnTo>
                      <a:pt x="1150" y="952"/>
                    </a:lnTo>
                    <a:lnTo>
                      <a:pt x="1150" y="952"/>
                    </a:lnTo>
                    <a:lnTo>
                      <a:pt x="1146" y="950"/>
                    </a:lnTo>
                    <a:lnTo>
                      <a:pt x="1144" y="946"/>
                    </a:lnTo>
                    <a:lnTo>
                      <a:pt x="1142" y="938"/>
                    </a:lnTo>
                    <a:lnTo>
                      <a:pt x="1142" y="928"/>
                    </a:lnTo>
                    <a:lnTo>
                      <a:pt x="1140" y="926"/>
                    </a:lnTo>
                    <a:lnTo>
                      <a:pt x="1136" y="924"/>
                    </a:lnTo>
                    <a:lnTo>
                      <a:pt x="1136" y="924"/>
                    </a:lnTo>
                    <a:lnTo>
                      <a:pt x="1138" y="922"/>
                    </a:lnTo>
                    <a:lnTo>
                      <a:pt x="1142" y="922"/>
                    </a:lnTo>
                    <a:lnTo>
                      <a:pt x="1142" y="922"/>
                    </a:lnTo>
                    <a:lnTo>
                      <a:pt x="1140" y="918"/>
                    </a:lnTo>
                    <a:lnTo>
                      <a:pt x="1134" y="918"/>
                    </a:lnTo>
                    <a:lnTo>
                      <a:pt x="1134" y="918"/>
                    </a:lnTo>
                    <a:lnTo>
                      <a:pt x="1136" y="916"/>
                    </a:lnTo>
                    <a:lnTo>
                      <a:pt x="1136" y="914"/>
                    </a:lnTo>
                    <a:lnTo>
                      <a:pt x="1138" y="914"/>
                    </a:lnTo>
                    <a:lnTo>
                      <a:pt x="1138" y="912"/>
                    </a:lnTo>
                    <a:lnTo>
                      <a:pt x="1138" y="912"/>
                    </a:lnTo>
                    <a:lnTo>
                      <a:pt x="1134" y="910"/>
                    </a:lnTo>
                    <a:lnTo>
                      <a:pt x="1136" y="908"/>
                    </a:lnTo>
                    <a:lnTo>
                      <a:pt x="1136" y="904"/>
                    </a:lnTo>
                    <a:lnTo>
                      <a:pt x="1132" y="904"/>
                    </a:lnTo>
                    <a:lnTo>
                      <a:pt x="1132" y="904"/>
                    </a:lnTo>
                    <a:lnTo>
                      <a:pt x="1132" y="900"/>
                    </a:lnTo>
                    <a:lnTo>
                      <a:pt x="1134" y="900"/>
                    </a:lnTo>
                    <a:lnTo>
                      <a:pt x="1136" y="898"/>
                    </a:lnTo>
                    <a:lnTo>
                      <a:pt x="1136" y="894"/>
                    </a:lnTo>
                    <a:lnTo>
                      <a:pt x="1136" y="894"/>
                    </a:lnTo>
                    <a:lnTo>
                      <a:pt x="1134" y="892"/>
                    </a:lnTo>
                    <a:lnTo>
                      <a:pt x="1134" y="890"/>
                    </a:lnTo>
                    <a:lnTo>
                      <a:pt x="1136" y="884"/>
                    </a:lnTo>
                    <a:lnTo>
                      <a:pt x="1142" y="878"/>
                    </a:lnTo>
                    <a:lnTo>
                      <a:pt x="1150" y="874"/>
                    </a:lnTo>
                    <a:lnTo>
                      <a:pt x="1150" y="874"/>
                    </a:lnTo>
                    <a:lnTo>
                      <a:pt x="1146" y="868"/>
                    </a:lnTo>
                    <a:lnTo>
                      <a:pt x="1146" y="866"/>
                    </a:lnTo>
                    <a:lnTo>
                      <a:pt x="1144" y="862"/>
                    </a:lnTo>
                    <a:lnTo>
                      <a:pt x="1144" y="862"/>
                    </a:lnTo>
                    <a:lnTo>
                      <a:pt x="1150" y="862"/>
                    </a:lnTo>
                    <a:lnTo>
                      <a:pt x="1156" y="862"/>
                    </a:lnTo>
                    <a:lnTo>
                      <a:pt x="1162" y="860"/>
                    </a:lnTo>
                    <a:lnTo>
                      <a:pt x="1162" y="862"/>
                    </a:lnTo>
                    <a:lnTo>
                      <a:pt x="1164" y="864"/>
                    </a:lnTo>
                    <a:lnTo>
                      <a:pt x="1164" y="864"/>
                    </a:lnTo>
                    <a:lnTo>
                      <a:pt x="1166" y="862"/>
                    </a:lnTo>
                    <a:lnTo>
                      <a:pt x="1166" y="858"/>
                    </a:lnTo>
                    <a:lnTo>
                      <a:pt x="1168" y="856"/>
                    </a:lnTo>
                    <a:lnTo>
                      <a:pt x="1172" y="856"/>
                    </a:lnTo>
                    <a:lnTo>
                      <a:pt x="1172" y="856"/>
                    </a:lnTo>
                    <a:lnTo>
                      <a:pt x="1168" y="854"/>
                    </a:lnTo>
                    <a:lnTo>
                      <a:pt x="1162" y="856"/>
                    </a:lnTo>
                    <a:lnTo>
                      <a:pt x="1156" y="856"/>
                    </a:lnTo>
                    <a:lnTo>
                      <a:pt x="1154" y="856"/>
                    </a:lnTo>
                    <a:lnTo>
                      <a:pt x="1152" y="854"/>
                    </a:lnTo>
                    <a:lnTo>
                      <a:pt x="1152" y="854"/>
                    </a:lnTo>
                    <a:lnTo>
                      <a:pt x="1152" y="844"/>
                    </a:lnTo>
                    <a:lnTo>
                      <a:pt x="1152" y="844"/>
                    </a:lnTo>
                    <a:lnTo>
                      <a:pt x="1158" y="846"/>
                    </a:lnTo>
                    <a:lnTo>
                      <a:pt x="1160" y="846"/>
                    </a:lnTo>
                    <a:lnTo>
                      <a:pt x="1164" y="848"/>
                    </a:lnTo>
                    <a:lnTo>
                      <a:pt x="1170" y="846"/>
                    </a:lnTo>
                    <a:lnTo>
                      <a:pt x="1170" y="846"/>
                    </a:lnTo>
                    <a:lnTo>
                      <a:pt x="1170" y="842"/>
                    </a:lnTo>
                    <a:lnTo>
                      <a:pt x="1172" y="838"/>
                    </a:lnTo>
                    <a:lnTo>
                      <a:pt x="1174" y="834"/>
                    </a:lnTo>
                    <a:lnTo>
                      <a:pt x="1176" y="826"/>
                    </a:lnTo>
                    <a:lnTo>
                      <a:pt x="1176" y="826"/>
                    </a:lnTo>
                    <a:lnTo>
                      <a:pt x="1178" y="826"/>
                    </a:lnTo>
                    <a:lnTo>
                      <a:pt x="1182" y="824"/>
                    </a:lnTo>
                    <a:lnTo>
                      <a:pt x="1184" y="820"/>
                    </a:lnTo>
                    <a:lnTo>
                      <a:pt x="1186" y="816"/>
                    </a:lnTo>
                    <a:lnTo>
                      <a:pt x="1190" y="812"/>
                    </a:lnTo>
                    <a:lnTo>
                      <a:pt x="1190" y="812"/>
                    </a:lnTo>
                    <a:lnTo>
                      <a:pt x="1190" y="810"/>
                    </a:lnTo>
                    <a:lnTo>
                      <a:pt x="1188" y="812"/>
                    </a:lnTo>
                    <a:lnTo>
                      <a:pt x="1186" y="814"/>
                    </a:lnTo>
                    <a:lnTo>
                      <a:pt x="1184" y="812"/>
                    </a:lnTo>
                    <a:lnTo>
                      <a:pt x="1184" y="812"/>
                    </a:lnTo>
                    <a:lnTo>
                      <a:pt x="1186" y="780"/>
                    </a:lnTo>
                    <a:lnTo>
                      <a:pt x="1186" y="780"/>
                    </a:lnTo>
                    <a:lnTo>
                      <a:pt x="1192" y="778"/>
                    </a:lnTo>
                    <a:lnTo>
                      <a:pt x="1192" y="778"/>
                    </a:lnTo>
                    <a:lnTo>
                      <a:pt x="1190" y="778"/>
                    </a:lnTo>
                    <a:lnTo>
                      <a:pt x="1190" y="778"/>
                    </a:lnTo>
                    <a:lnTo>
                      <a:pt x="1192" y="776"/>
                    </a:lnTo>
                    <a:lnTo>
                      <a:pt x="1194" y="778"/>
                    </a:lnTo>
                    <a:lnTo>
                      <a:pt x="1196" y="780"/>
                    </a:lnTo>
                    <a:lnTo>
                      <a:pt x="1198" y="780"/>
                    </a:lnTo>
                    <a:lnTo>
                      <a:pt x="1198" y="780"/>
                    </a:lnTo>
                    <a:lnTo>
                      <a:pt x="1196" y="772"/>
                    </a:lnTo>
                    <a:lnTo>
                      <a:pt x="1194" y="766"/>
                    </a:lnTo>
                    <a:lnTo>
                      <a:pt x="1192" y="758"/>
                    </a:lnTo>
                    <a:lnTo>
                      <a:pt x="1192" y="750"/>
                    </a:lnTo>
                    <a:lnTo>
                      <a:pt x="1192" y="750"/>
                    </a:lnTo>
                    <a:lnTo>
                      <a:pt x="1196" y="750"/>
                    </a:lnTo>
                    <a:lnTo>
                      <a:pt x="1198" y="750"/>
                    </a:lnTo>
                    <a:lnTo>
                      <a:pt x="1200" y="750"/>
                    </a:lnTo>
                    <a:lnTo>
                      <a:pt x="1204" y="752"/>
                    </a:lnTo>
                    <a:lnTo>
                      <a:pt x="1204" y="752"/>
                    </a:lnTo>
                    <a:lnTo>
                      <a:pt x="1204" y="748"/>
                    </a:lnTo>
                    <a:lnTo>
                      <a:pt x="1200" y="748"/>
                    </a:lnTo>
                    <a:lnTo>
                      <a:pt x="1198" y="746"/>
                    </a:lnTo>
                    <a:lnTo>
                      <a:pt x="1198" y="742"/>
                    </a:lnTo>
                    <a:lnTo>
                      <a:pt x="1198" y="742"/>
                    </a:lnTo>
                    <a:lnTo>
                      <a:pt x="1196" y="746"/>
                    </a:lnTo>
                    <a:lnTo>
                      <a:pt x="1194" y="746"/>
                    </a:lnTo>
                    <a:lnTo>
                      <a:pt x="1192" y="746"/>
                    </a:lnTo>
                    <a:lnTo>
                      <a:pt x="1192" y="746"/>
                    </a:lnTo>
                    <a:lnTo>
                      <a:pt x="1192" y="732"/>
                    </a:lnTo>
                    <a:lnTo>
                      <a:pt x="1190" y="722"/>
                    </a:lnTo>
                    <a:lnTo>
                      <a:pt x="1188" y="714"/>
                    </a:lnTo>
                    <a:lnTo>
                      <a:pt x="1190" y="704"/>
                    </a:lnTo>
                    <a:lnTo>
                      <a:pt x="1190" y="704"/>
                    </a:lnTo>
                    <a:lnTo>
                      <a:pt x="1184" y="700"/>
                    </a:lnTo>
                    <a:lnTo>
                      <a:pt x="1182" y="694"/>
                    </a:lnTo>
                    <a:lnTo>
                      <a:pt x="1182" y="686"/>
                    </a:lnTo>
                    <a:lnTo>
                      <a:pt x="1180" y="680"/>
                    </a:lnTo>
                    <a:lnTo>
                      <a:pt x="1180" y="680"/>
                    </a:lnTo>
                    <a:lnTo>
                      <a:pt x="1184" y="676"/>
                    </a:lnTo>
                    <a:lnTo>
                      <a:pt x="1186" y="676"/>
                    </a:lnTo>
                    <a:lnTo>
                      <a:pt x="1188" y="678"/>
                    </a:lnTo>
                    <a:lnTo>
                      <a:pt x="1188" y="678"/>
                    </a:lnTo>
                    <a:lnTo>
                      <a:pt x="1186" y="668"/>
                    </a:lnTo>
                    <a:lnTo>
                      <a:pt x="1182" y="656"/>
                    </a:lnTo>
                    <a:lnTo>
                      <a:pt x="1182" y="656"/>
                    </a:lnTo>
                    <a:lnTo>
                      <a:pt x="1186" y="656"/>
                    </a:lnTo>
                    <a:lnTo>
                      <a:pt x="1190" y="656"/>
                    </a:lnTo>
                    <a:lnTo>
                      <a:pt x="1192" y="658"/>
                    </a:lnTo>
                    <a:lnTo>
                      <a:pt x="1192" y="656"/>
                    </a:lnTo>
                    <a:lnTo>
                      <a:pt x="1192" y="656"/>
                    </a:lnTo>
                    <a:lnTo>
                      <a:pt x="1190" y="654"/>
                    </a:lnTo>
                    <a:lnTo>
                      <a:pt x="1188" y="652"/>
                    </a:lnTo>
                    <a:lnTo>
                      <a:pt x="1186" y="650"/>
                    </a:lnTo>
                    <a:lnTo>
                      <a:pt x="1184" y="644"/>
                    </a:lnTo>
                    <a:lnTo>
                      <a:pt x="1184" y="644"/>
                    </a:lnTo>
                    <a:lnTo>
                      <a:pt x="1180" y="650"/>
                    </a:lnTo>
                    <a:lnTo>
                      <a:pt x="1178" y="650"/>
                    </a:lnTo>
                    <a:lnTo>
                      <a:pt x="1178" y="646"/>
                    </a:lnTo>
                    <a:lnTo>
                      <a:pt x="1178" y="646"/>
                    </a:lnTo>
                    <a:lnTo>
                      <a:pt x="1176" y="644"/>
                    </a:lnTo>
                    <a:lnTo>
                      <a:pt x="1176" y="644"/>
                    </a:lnTo>
                    <a:lnTo>
                      <a:pt x="1180" y="642"/>
                    </a:lnTo>
                    <a:lnTo>
                      <a:pt x="1184" y="640"/>
                    </a:lnTo>
                    <a:lnTo>
                      <a:pt x="1184" y="640"/>
                    </a:lnTo>
                    <a:lnTo>
                      <a:pt x="1184" y="638"/>
                    </a:lnTo>
                    <a:lnTo>
                      <a:pt x="1184" y="638"/>
                    </a:lnTo>
                    <a:lnTo>
                      <a:pt x="1182" y="634"/>
                    </a:lnTo>
                    <a:lnTo>
                      <a:pt x="1180" y="636"/>
                    </a:lnTo>
                    <a:lnTo>
                      <a:pt x="1180" y="638"/>
                    </a:lnTo>
                    <a:lnTo>
                      <a:pt x="1178" y="638"/>
                    </a:lnTo>
                    <a:lnTo>
                      <a:pt x="1178" y="638"/>
                    </a:lnTo>
                    <a:lnTo>
                      <a:pt x="1178" y="632"/>
                    </a:lnTo>
                    <a:lnTo>
                      <a:pt x="1182" y="632"/>
                    </a:lnTo>
                    <a:lnTo>
                      <a:pt x="1190" y="636"/>
                    </a:lnTo>
                    <a:lnTo>
                      <a:pt x="1190" y="636"/>
                    </a:lnTo>
                    <a:lnTo>
                      <a:pt x="1188" y="634"/>
                    </a:lnTo>
                    <a:lnTo>
                      <a:pt x="1186" y="630"/>
                    </a:lnTo>
                    <a:lnTo>
                      <a:pt x="1186" y="628"/>
                    </a:lnTo>
                    <a:lnTo>
                      <a:pt x="1182" y="626"/>
                    </a:lnTo>
                    <a:lnTo>
                      <a:pt x="1182" y="626"/>
                    </a:lnTo>
                    <a:lnTo>
                      <a:pt x="1184" y="624"/>
                    </a:lnTo>
                    <a:lnTo>
                      <a:pt x="1188" y="624"/>
                    </a:lnTo>
                    <a:lnTo>
                      <a:pt x="1190" y="624"/>
                    </a:lnTo>
                    <a:lnTo>
                      <a:pt x="1192" y="622"/>
                    </a:lnTo>
                    <a:lnTo>
                      <a:pt x="1192" y="622"/>
                    </a:lnTo>
                    <a:lnTo>
                      <a:pt x="1188" y="620"/>
                    </a:lnTo>
                    <a:lnTo>
                      <a:pt x="1184" y="620"/>
                    </a:lnTo>
                    <a:lnTo>
                      <a:pt x="1182" y="618"/>
                    </a:lnTo>
                    <a:lnTo>
                      <a:pt x="1180" y="614"/>
                    </a:lnTo>
                    <a:lnTo>
                      <a:pt x="1180" y="614"/>
                    </a:lnTo>
                    <a:lnTo>
                      <a:pt x="1176" y="616"/>
                    </a:lnTo>
                    <a:lnTo>
                      <a:pt x="1176" y="620"/>
                    </a:lnTo>
                    <a:lnTo>
                      <a:pt x="1176" y="624"/>
                    </a:lnTo>
                    <a:lnTo>
                      <a:pt x="1176" y="628"/>
                    </a:lnTo>
                    <a:lnTo>
                      <a:pt x="1176" y="628"/>
                    </a:lnTo>
                    <a:lnTo>
                      <a:pt x="1172" y="626"/>
                    </a:lnTo>
                    <a:lnTo>
                      <a:pt x="1170" y="626"/>
                    </a:lnTo>
                    <a:lnTo>
                      <a:pt x="1166" y="628"/>
                    </a:lnTo>
                    <a:lnTo>
                      <a:pt x="1162" y="634"/>
                    </a:lnTo>
                    <a:lnTo>
                      <a:pt x="1156" y="638"/>
                    </a:lnTo>
                    <a:lnTo>
                      <a:pt x="1156" y="638"/>
                    </a:lnTo>
                    <a:lnTo>
                      <a:pt x="1154" y="632"/>
                    </a:lnTo>
                    <a:lnTo>
                      <a:pt x="1152" y="628"/>
                    </a:lnTo>
                    <a:lnTo>
                      <a:pt x="1152" y="628"/>
                    </a:lnTo>
                    <a:lnTo>
                      <a:pt x="1156" y="628"/>
                    </a:lnTo>
                    <a:lnTo>
                      <a:pt x="1158" y="628"/>
                    </a:lnTo>
                    <a:lnTo>
                      <a:pt x="1162" y="626"/>
                    </a:lnTo>
                    <a:lnTo>
                      <a:pt x="1164" y="620"/>
                    </a:lnTo>
                    <a:lnTo>
                      <a:pt x="1166" y="612"/>
                    </a:lnTo>
                    <a:lnTo>
                      <a:pt x="1166" y="612"/>
                    </a:lnTo>
                    <a:lnTo>
                      <a:pt x="1164" y="616"/>
                    </a:lnTo>
                    <a:lnTo>
                      <a:pt x="1162" y="618"/>
                    </a:lnTo>
                    <a:lnTo>
                      <a:pt x="1154" y="618"/>
                    </a:lnTo>
                    <a:lnTo>
                      <a:pt x="1154" y="618"/>
                    </a:lnTo>
                    <a:lnTo>
                      <a:pt x="1152" y="614"/>
                    </a:lnTo>
                    <a:lnTo>
                      <a:pt x="1154" y="610"/>
                    </a:lnTo>
                    <a:lnTo>
                      <a:pt x="1156" y="608"/>
                    </a:lnTo>
                    <a:lnTo>
                      <a:pt x="1152" y="604"/>
                    </a:lnTo>
                    <a:lnTo>
                      <a:pt x="1152" y="604"/>
                    </a:lnTo>
                    <a:lnTo>
                      <a:pt x="1156" y="602"/>
                    </a:lnTo>
                    <a:lnTo>
                      <a:pt x="1158" y="606"/>
                    </a:lnTo>
                    <a:lnTo>
                      <a:pt x="1160" y="608"/>
                    </a:lnTo>
                    <a:lnTo>
                      <a:pt x="1164" y="610"/>
                    </a:lnTo>
                    <a:lnTo>
                      <a:pt x="1164" y="610"/>
                    </a:lnTo>
                    <a:lnTo>
                      <a:pt x="1160" y="606"/>
                    </a:lnTo>
                    <a:lnTo>
                      <a:pt x="1160" y="604"/>
                    </a:lnTo>
                    <a:lnTo>
                      <a:pt x="1162" y="602"/>
                    </a:lnTo>
                    <a:lnTo>
                      <a:pt x="1162" y="602"/>
                    </a:lnTo>
                    <a:lnTo>
                      <a:pt x="1164" y="604"/>
                    </a:lnTo>
                    <a:lnTo>
                      <a:pt x="1166" y="606"/>
                    </a:lnTo>
                    <a:lnTo>
                      <a:pt x="1168" y="610"/>
                    </a:lnTo>
                    <a:lnTo>
                      <a:pt x="1168" y="610"/>
                    </a:lnTo>
                    <a:lnTo>
                      <a:pt x="1170" y="606"/>
                    </a:lnTo>
                    <a:lnTo>
                      <a:pt x="1172" y="606"/>
                    </a:lnTo>
                    <a:lnTo>
                      <a:pt x="1176" y="610"/>
                    </a:lnTo>
                    <a:lnTo>
                      <a:pt x="1182" y="612"/>
                    </a:lnTo>
                    <a:lnTo>
                      <a:pt x="1182" y="612"/>
                    </a:lnTo>
                    <a:lnTo>
                      <a:pt x="1184" y="608"/>
                    </a:lnTo>
                    <a:lnTo>
                      <a:pt x="1182" y="604"/>
                    </a:lnTo>
                    <a:lnTo>
                      <a:pt x="1180" y="600"/>
                    </a:lnTo>
                    <a:lnTo>
                      <a:pt x="1180" y="594"/>
                    </a:lnTo>
                    <a:lnTo>
                      <a:pt x="1180" y="594"/>
                    </a:lnTo>
                    <a:lnTo>
                      <a:pt x="1176" y="598"/>
                    </a:lnTo>
                    <a:lnTo>
                      <a:pt x="1172" y="598"/>
                    </a:lnTo>
                    <a:lnTo>
                      <a:pt x="1170" y="598"/>
                    </a:lnTo>
                    <a:lnTo>
                      <a:pt x="1168" y="594"/>
                    </a:lnTo>
                    <a:lnTo>
                      <a:pt x="1166" y="586"/>
                    </a:lnTo>
                    <a:lnTo>
                      <a:pt x="1164" y="578"/>
                    </a:lnTo>
                    <a:lnTo>
                      <a:pt x="1164" y="578"/>
                    </a:lnTo>
                    <a:lnTo>
                      <a:pt x="1172" y="582"/>
                    </a:lnTo>
                    <a:lnTo>
                      <a:pt x="1172" y="582"/>
                    </a:lnTo>
                    <a:lnTo>
                      <a:pt x="1168" y="574"/>
                    </a:lnTo>
                    <a:lnTo>
                      <a:pt x="1168" y="570"/>
                    </a:lnTo>
                    <a:lnTo>
                      <a:pt x="1168" y="564"/>
                    </a:lnTo>
                    <a:lnTo>
                      <a:pt x="1166" y="558"/>
                    </a:lnTo>
                    <a:lnTo>
                      <a:pt x="1166" y="558"/>
                    </a:lnTo>
                    <a:lnTo>
                      <a:pt x="1168" y="558"/>
                    </a:lnTo>
                    <a:lnTo>
                      <a:pt x="1168" y="560"/>
                    </a:lnTo>
                    <a:lnTo>
                      <a:pt x="1170" y="562"/>
                    </a:lnTo>
                    <a:lnTo>
                      <a:pt x="1172" y="562"/>
                    </a:lnTo>
                    <a:lnTo>
                      <a:pt x="1172" y="562"/>
                    </a:lnTo>
                    <a:lnTo>
                      <a:pt x="1172" y="562"/>
                    </a:lnTo>
                    <a:lnTo>
                      <a:pt x="1172" y="560"/>
                    </a:lnTo>
                    <a:lnTo>
                      <a:pt x="1168" y="556"/>
                    </a:lnTo>
                    <a:lnTo>
                      <a:pt x="1168" y="556"/>
                    </a:lnTo>
                    <a:lnTo>
                      <a:pt x="1172" y="556"/>
                    </a:lnTo>
                    <a:lnTo>
                      <a:pt x="1174" y="558"/>
                    </a:lnTo>
                    <a:lnTo>
                      <a:pt x="1176" y="560"/>
                    </a:lnTo>
                    <a:lnTo>
                      <a:pt x="1176" y="564"/>
                    </a:lnTo>
                    <a:lnTo>
                      <a:pt x="1176" y="574"/>
                    </a:lnTo>
                    <a:lnTo>
                      <a:pt x="1176" y="578"/>
                    </a:lnTo>
                    <a:lnTo>
                      <a:pt x="1180" y="582"/>
                    </a:lnTo>
                    <a:lnTo>
                      <a:pt x="1180" y="582"/>
                    </a:lnTo>
                    <a:lnTo>
                      <a:pt x="1180" y="574"/>
                    </a:lnTo>
                    <a:lnTo>
                      <a:pt x="1182" y="564"/>
                    </a:lnTo>
                    <a:lnTo>
                      <a:pt x="1182" y="564"/>
                    </a:lnTo>
                    <a:lnTo>
                      <a:pt x="1186" y="566"/>
                    </a:lnTo>
                    <a:lnTo>
                      <a:pt x="1186" y="568"/>
                    </a:lnTo>
                    <a:lnTo>
                      <a:pt x="1188" y="570"/>
                    </a:lnTo>
                    <a:lnTo>
                      <a:pt x="1190" y="572"/>
                    </a:lnTo>
                    <a:lnTo>
                      <a:pt x="1190" y="572"/>
                    </a:lnTo>
                    <a:lnTo>
                      <a:pt x="1188" y="568"/>
                    </a:lnTo>
                    <a:lnTo>
                      <a:pt x="1188" y="564"/>
                    </a:lnTo>
                    <a:lnTo>
                      <a:pt x="1190" y="562"/>
                    </a:lnTo>
                    <a:lnTo>
                      <a:pt x="1196" y="562"/>
                    </a:lnTo>
                    <a:lnTo>
                      <a:pt x="1196" y="562"/>
                    </a:lnTo>
                    <a:lnTo>
                      <a:pt x="1196" y="560"/>
                    </a:lnTo>
                    <a:lnTo>
                      <a:pt x="1194" y="558"/>
                    </a:lnTo>
                    <a:lnTo>
                      <a:pt x="1188" y="558"/>
                    </a:lnTo>
                    <a:lnTo>
                      <a:pt x="1184" y="556"/>
                    </a:lnTo>
                    <a:lnTo>
                      <a:pt x="1184" y="554"/>
                    </a:lnTo>
                    <a:lnTo>
                      <a:pt x="1182" y="550"/>
                    </a:lnTo>
                    <a:lnTo>
                      <a:pt x="1182" y="550"/>
                    </a:lnTo>
                    <a:lnTo>
                      <a:pt x="1186" y="552"/>
                    </a:lnTo>
                    <a:lnTo>
                      <a:pt x="1188" y="550"/>
                    </a:lnTo>
                    <a:lnTo>
                      <a:pt x="1190" y="548"/>
                    </a:lnTo>
                    <a:lnTo>
                      <a:pt x="1192" y="550"/>
                    </a:lnTo>
                    <a:lnTo>
                      <a:pt x="1192" y="550"/>
                    </a:lnTo>
                    <a:lnTo>
                      <a:pt x="1190" y="536"/>
                    </a:lnTo>
                    <a:lnTo>
                      <a:pt x="1190" y="536"/>
                    </a:lnTo>
                    <a:lnTo>
                      <a:pt x="1198" y="536"/>
                    </a:lnTo>
                    <a:lnTo>
                      <a:pt x="1198" y="536"/>
                    </a:lnTo>
                    <a:lnTo>
                      <a:pt x="1198" y="532"/>
                    </a:lnTo>
                    <a:lnTo>
                      <a:pt x="1196" y="532"/>
                    </a:lnTo>
                    <a:lnTo>
                      <a:pt x="1192" y="530"/>
                    </a:lnTo>
                    <a:lnTo>
                      <a:pt x="1192" y="528"/>
                    </a:lnTo>
                    <a:lnTo>
                      <a:pt x="1192" y="528"/>
                    </a:lnTo>
                    <a:lnTo>
                      <a:pt x="1192" y="524"/>
                    </a:lnTo>
                    <a:lnTo>
                      <a:pt x="1194" y="524"/>
                    </a:lnTo>
                    <a:lnTo>
                      <a:pt x="1196" y="526"/>
                    </a:lnTo>
                    <a:lnTo>
                      <a:pt x="1198" y="528"/>
                    </a:lnTo>
                    <a:lnTo>
                      <a:pt x="1198" y="528"/>
                    </a:lnTo>
                    <a:lnTo>
                      <a:pt x="1196" y="522"/>
                    </a:lnTo>
                    <a:lnTo>
                      <a:pt x="1192" y="518"/>
                    </a:lnTo>
                    <a:lnTo>
                      <a:pt x="1192" y="518"/>
                    </a:lnTo>
                    <a:lnTo>
                      <a:pt x="1196" y="518"/>
                    </a:lnTo>
                    <a:lnTo>
                      <a:pt x="1200" y="522"/>
                    </a:lnTo>
                    <a:lnTo>
                      <a:pt x="1206" y="530"/>
                    </a:lnTo>
                    <a:lnTo>
                      <a:pt x="1212" y="542"/>
                    </a:lnTo>
                    <a:lnTo>
                      <a:pt x="1214" y="546"/>
                    </a:lnTo>
                    <a:lnTo>
                      <a:pt x="1220" y="550"/>
                    </a:lnTo>
                    <a:lnTo>
                      <a:pt x="1220" y="550"/>
                    </a:lnTo>
                    <a:lnTo>
                      <a:pt x="1214" y="536"/>
                    </a:lnTo>
                    <a:lnTo>
                      <a:pt x="1206" y="524"/>
                    </a:lnTo>
                    <a:lnTo>
                      <a:pt x="1206" y="524"/>
                    </a:lnTo>
                    <a:lnTo>
                      <a:pt x="1208" y="524"/>
                    </a:lnTo>
                    <a:lnTo>
                      <a:pt x="1210" y="524"/>
                    </a:lnTo>
                    <a:lnTo>
                      <a:pt x="1214" y="528"/>
                    </a:lnTo>
                    <a:lnTo>
                      <a:pt x="1218" y="534"/>
                    </a:lnTo>
                    <a:lnTo>
                      <a:pt x="1224" y="538"/>
                    </a:lnTo>
                    <a:lnTo>
                      <a:pt x="1224" y="538"/>
                    </a:lnTo>
                    <a:lnTo>
                      <a:pt x="1220" y="532"/>
                    </a:lnTo>
                    <a:lnTo>
                      <a:pt x="1216" y="526"/>
                    </a:lnTo>
                    <a:lnTo>
                      <a:pt x="1212" y="522"/>
                    </a:lnTo>
                    <a:lnTo>
                      <a:pt x="1210" y="516"/>
                    </a:lnTo>
                    <a:lnTo>
                      <a:pt x="1210" y="516"/>
                    </a:lnTo>
                    <a:lnTo>
                      <a:pt x="1214" y="516"/>
                    </a:lnTo>
                    <a:lnTo>
                      <a:pt x="1218" y="518"/>
                    </a:lnTo>
                    <a:lnTo>
                      <a:pt x="1222" y="522"/>
                    </a:lnTo>
                    <a:lnTo>
                      <a:pt x="1226" y="528"/>
                    </a:lnTo>
                    <a:lnTo>
                      <a:pt x="1230" y="534"/>
                    </a:lnTo>
                    <a:lnTo>
                      <a:pt x="1230" y="534"/>
                    </a:lnTo>
                    <a:lnTo>
                      <a:pt x="1234" y="530"/>
                    </a:lnTo>
                    <a:lnTo>
                      <a:pt x="1232" y="528"/>
                    </a:lnTo>
                    <a:lnTo>
                      <a:pt x="1230" y="526"/>
                    </a:lnTo>
                    <a:lnTo>
                      <a:pt x="1228" y="522"/>
                    </a:lnTo>
                    <a:lnTo>
                      <a:pt x="1228" y="522"/>
                    </a:lnTo>
                    <a:lnTo>
                      <a:pt x="1238" y="524"/>
                    </a:lnTo>
                    <a:lnTo>
                      <a:pt x="1246" y="528"/>
                    </a:lnTo>
                    <a:lnTo>
                      <a:pt x="1264" y="534"/>
                    </a:lnTo>
                    <a:lnTo>
                      <a:pt x="1264" y="534"/>
                    </a:lnTo>
                    <a:lnTo>
                      <a:pt x="1264" y="540"/>
                    </a:lnTo>
                    <a:lnTo>
                      <a:pt x="1264" y="542"/>
                    </a:lnTo>
                    <a:lnTo>
                      <a:pt x="1266" y="542"/>
                    </a:lnTo>
                    <a:lnTo>
                      <a:pt x="1266" y="542"/>
                    </a:lnTo>
                    <a:lnTo>
                      <a:pt x="1264" y="544"/>
                    </a:lnTo>
                    <a:lnTo>
                      <a:pt x="1260" y="546"/>
                    </a:lnTo>
                    <a:lnTo>
                      <a:pt x="1252" y="544"/>
                    </a:lnTo>
                    <a:lnTo>
                      <a:pt x="1252" y="544"/>
                    </a:lnTo>
                    <a:lnTo>
                      <a:pt x="1264" y="550"/>
                    </a:lnTo>
                    <a:lnTo>
                      <a:pt x="1270" y="552"/>
                    </a:lnTo>
                    <a:lnTo>
                      <a:pt x="1274" y="556"/>
                    </a:lnTo>
                    <a:lnTo>
                      <a:pt x="1274" y="556"/>
                    </a:lnTo>
                    <a:lnTo>
                      <a:pt x="1272" y="552"/>
                    </a:lnTo>
                    <a:lnTo>
                      <a:pt x="1276" y="552"/>
                    </a:lnTo>
                    <a:lnTo>
                      <a:pt x="1288" y="554"/>
                    </a:lnTo>
                    <a:lnTo>
                      <a:pt x="1288" y="554"/>
                    </a:lnTo>
                    <a:lnTo>
                      <a:pt x="1288" y="552"/>
                    </a:lnTo>
                    <a:lnTo>
                      <a:pt x="1288" y="550"/>
                    </a:lnTo>
                    <a:lnTo>
                      <a:pt x="1286" y="548"/>
                    </a:lnTo>
                    <a:lnTo>
                      <a:pt x="1286" y="544"/>
                    </a:lnTo>
                    <a:lnTo>
                      <a:pt x="1286" y="544"/>
                    </a:lnTo>
                    <a:lnTo>
                      <a:pt x="1292" y="548"/>
                    </a:lnTo>
                    <a:lnTo>
                      <a:pt x="1296" y="548"/>
                    </a:lnTo>
                    <a:lnTo>
                      <a:pt x="1300" y="550"/>
                    </a:lnTo>
                    <a:lnTo>
                      <a:pt x="1304" y="552"/>
                    </a:lnTo>
                    <a:lnTo>
                      <a:pt x="1304" y="552"/>
                    </a:lnTo>
                    <a:lnTo>
                      <a:pt x="1302" y="554"/>
                    </a:lnTo>
                    <a:lnTo>
                      <a:pt x="1300" y="556"/>
                    </a:lnTo>
                    <a:lnTo>
                      <a:pt x="1300" y="556"/>
                    </a:lnTo>
                    <a:lnTo>
                      <a:pt x="1300" y="556"/>
                    </a:lnTo>
                    <a:lnTo>
                      <a:pt x="1312" y="560"/>
                    </a:lnTo>
                    <a:lnTo>
                      <a:pt x="1318" y="562"/>
                    </a:lnTo>
                    <a:lnTo>
                      <a:pt x="1324" y="566"/>
                    </a:lnTo>
                    <a:lnTo>
                      <a:pt x="1324" y="566"/>
                    </a:lnTo>
                    <a:lnTo>
                      <a:pt x="1322" y="564"/>
                    </a:lnTo>
                    <a:lnTo>
                      <a:pt x="1322" y="560"/>
                    </a:lnTo>
                    <a:lnTo>
                      <a:pt x="1322" y="560"/>
                    </a:lnTo>
                    <a:lnTo>
                      <a:pt x="1336" y="560"/>
                    </a:lnTo>
                    <a:lnTo>
                      <a:pt x="1348" y="562"/>
                    </a:lnTo>
                    <a:lnTo>
                      <a:pt x="1374" y="570"/>
                    </a:lnTo>
                    <a:lnTo>
                      <a:pt x="1398" y="580"/>
                    </a:lnTo>
                    <a:lnTo>
                      <a:pt x="1410" y="584"/>
                    </a:lnTo>
                    <a:lnTo>
                      <a:pt x="1422" y="586"/>
                    </a:lnTo>
                    <a:lnTo>
                      <a:pt x="1422" y="586"/>
                    </a:lnTo>
                    <a:lnTo>
                      <a:pt x="1448" y="598"/>
                    </a:lnTo>
                    <a:lnTo>
                      <a:pt x="1460" y="604"/>
                    </a:lnTo>
                    <a:lnTo>
                      <a:pt x="1472" y="610"/>
                    </a:lnTo>
                    <a:lnTo>
                      <a:pt x="1482" y="618"/>
                    </a:lnTo>
                    <a:lnTo>
                      <a:pt x="1492" y="628"/>
                    </a:lnTo>
                    <a:lnTo>
                      <a:pt x="1498" y="640"/>
                    </a:lnTo>
                    <a:lnTo>
                      <a:pt x="1500" y="656"/>
                    </a:lnTo>
                    <a:lnTo>
                      <a:pt x="1500" y="656"/>
                    </a:lnTo>
                    <a:lnTo>
                      <a:pt x="1468" y="654"/>
                    </a:lnTo>
                    <a:lnTo>
                      <a:pt x="1438" y="652"/>
                    </a:lnTo>
                    <a:lnTo>
                      <a:pt x="1426" y="650"/>
                    </a:lnTo>
                    <a:lnTo>
                      <a:pt x="1412" y="646"/>
                    </a:lnTo>
                    <a:lnTo>
                      <a:pt x="1400" y="642"/>
                    </a:lnTo>
                    <a:lnTo>
                      <a:pt x="1390" y="636"/>
                    </a:lnTo>
                    <a:lnTo>
                      <a:pt x="1390" y="636"/>
                    </a:lnTo>
                    <a:lnTo>
                      <a:pt x="1394" y="640"/>
                    </a:lnTo>
                    <a:lnTo>
                      <a:pt x="1400" y="644"/>
                    </a:lnTo>
                    <a:lnTo>
                      <a:pt x="1412" y="650"/>
                    </a:lnTo>
                    <a:lnTo>
                      <a:pt x="1424" y="656"/>
                    </a:lnTo>
                    <a:lnTo>
                      <a:pt x="1434" y="664"/>
                    </a:lnTo>
                    <a:lnTo>
                      <a:pt x="1434" y="664"/>
                    </a:lnTo>
                    <a:lnTo>
                      <a:pt x="1450" y="668"/>
                    </a:lnTo>
                    <a:lnTo>
                      <a:pt x="1462" y="674"/>
                    </a:lnTo>
                    <a:lnTo>
                      <a:pt x="1472" y="682"/>
                    </a:lnTo>
                    <a:lnTo>
                      <a:pt x="1482" y="692"/>
                    </a:lnTo>
                    <a:lnTo>
                      <a:pt x="1502" y="710"/>
                    </a:lnTo>
                    <a:lnTo>
                      <a:pt x="1512" y="720"/>
                    </a:lnTo>
                    <a:lnTo>
                      <a:pt x="1522" y="728"/>
                    </a:lnTo>
                    <a:lnTo>
                      <a:pt x="1522" y="728"/>
                    </a:lnTo>
                    <a:lnTo>
                      <a:pt x="1532" y="728"/>
                    </a:lnTo>
                    <a:lnTo>
                      <a:pt x="1538" y="728"/>
                    </a:lnTo>
                    <a:lnTo>
                      <a:pt x="1550" y="734"/>
                    </a:lnTo>
                    <a:lnTo>
                      <a:pt x="1562" y="740"/>
                    </a:lnTo>
                    <a:lnTo>
                      <a:pt x="1568" y="740"/>
                    </a:lnTo>
                    <a:lnTo>
                      <a:pt x="1574" y="740"/>
                    </a:lnTo>
                    <a:lnTo>
                      <a:pt x="1574" y="740"/>
                    </a:lnTo>
                    <a:lnTo>
                      <a:pt x="1574" y="736"/>
                    </a:lnTo>
                    <a:lnTo>
                      <a:pt x="1572" y="732"/>
                    </a:lnTo>
                    <a:lnTo>
                      <a:pt x="1566" y="726"/>
                    </a:lnTo>
                    <a:lnTo>
                      <a:pt x="1556" y="722"/>
                    </a:lnTo>
                    <a:lnTo>
                      <a:pt x="1546" y="716"/>
                    </a:lnTo>
                    <a:lnTo>
                      <a:pt x="1536" y="712"/>
                    </a:lnTo>
                    <a:lnTo>
                      <a:pt x="1526" y="708"/>
                    </a:lnTo>
                    <a:lnTo>
                      <a:pt x="1518" y="702"/>
                    </a:lnTo>
                    <a:lnTo>
                      <a:pt x="1516" y="698"/>
                    </a:lnTo>
                    <a:lnTo>
                      <a:pt x="1516" y="692"/>
                    </a:lnTo>
                    <a:lnTo>
                      <a:pt x="1516" y="692"/>
                    </a:lnTo>
                    <a:lnTo>
                      <a:pt x="1534" y="696"/>
                    </a:lnTo>
                    <a:lnTo>
                      <a:pt x="1542" y="700"/>
                    </a:lnTo>
                    <a:lnTo>
                      <a:pt x="1544" y="702"/>
                    </a:lnTo>
                    <a:lnTo>
                      <a:pt x="1546" y="706"/>
                    </a:lnTo>
                    <a:lnTo>
                      <a:pt x="1546" y="706"/>
                    </a:lnTo>
                    <a:lnTo>
                      <a:pt x="1548" y="704"/>
                    </a:lnTo>
                    <a:lnTo>
                      <a:pt x="1550" y="702"/>
                    </a:lnTo>
                    <a:lnTo>
                      <a:pt x="1556" y="702"/>
                    </a:lnTo>
                    <a:lnTo>
                      <a:pt x="1562" y="704"/>
                    </a:lnTo>
                    <a:lnTo>
                      <a:pt x="1566" y="706"/>
                    </a:lnTo>
                    <a:lnTo>
                      <a:pt x="1566" y="706"/>
                    </a:lnTo>
                    <a:lnTo>
                      <a:pt x="1568" y="702"/>
                    </a:lnTo>
                    <a:lnTo>
                      <a:pt x="1576" y="702"/>
                    </a:lnTo>
                    <a:lnTo>
                      <a:pt x="1576" y="702"/>
                    </a:lnTo>
                    <a:lnTo>
                      <a:pt x="1554" y="690"/>
                    </a:lnTo>
                    <a:lnTo>
                      <a:pt x="1544" y="682"/>
                    </a:lnTo>
                    <a:lnTo>
                      <a:pt x="1534" y="674"/>
                    </a:lnTo>
                    <a:lnTo>
                      <a:pt x="1526" y="666"/>
                    </a:lnTo>
                    <a:lnTo>
                      <a:pt x="1518" y="656"/>
                    </a:lnTo>
                    <a:lnTo>
                      <a:pt x="1514" y="644"/>
                    </a:lnTo>
                    <a:lnTo>
                      <a:pt x="1510" y="630"/>
                    </a:lnTo>
                    <a:lnTo>
                      <a:pt x="1510" y="630"/>
                    </a:lnTo>
                    <a:lnTo>
                      <a:pt x="1518" y="630"/>
                    </a:lnTo>
                    <a:lnTo>
                      <a:pt x="1526" y="632"/>
                    </a:lnTo>
                    <a:lnTo>
                      <a:pt x="1544" y="638"/>
                    </a:lnTo>
                    <a:lnTo>
                      <a:pt x="1544" y="638"/>
                    </a:lnTo>
                    <a:lnTo>
                      <a:pt x="1532" y="626"/>
                    </a:lnTo>
                    <a:lnTo>
                      <a:pt x="1520" y="616"/>
                    </a:lnTo>
                    <a:lnTo>
                      <a:pt x="1508" y="608"/>
                    </a:lnTo>
                    <a:lnTo>
                      <a:pt x="1500" y="604"/>
                    </a:lnTo>
                    <a:lnTo>
                      <a:pt x="1490" y="602"/>
                    </a:lnTo>
                    <a:lnTo>
                      <a:pt x="1490" y="602"/>
                    </a:lnTo>
                    <a:lnTo>
                      <a:pt x="1476" y="590"/>
                    </a:lnTo>
                    <a:lnTo>
                      <a:pt x="1462" y="578"/>
                    </a:lnTo>
                    <a:lnTo>
                      <a:pt x="1444" y="568"/>
                    </a:lnTo>
                    <a:lnTo>
                      <a:pt x="1436" y="564"/>
                    </a:lnTo>
                    <a:lnTo>
                      <a:pt x="1424" y="560"/>
                    </a:lnTo>
                    <a:lnTo>
                      <a:pt x="1424" y="560"/>
                    </a:lnTo>
                    <a:lnTo>
                      <a:pt x="1432" y="558"/>
                    </a:lnTo>
                    <a:lnTo>
                      <a:pt x="1440" y="556"/>
                    </a:lnTo>
                    <a:lnTo>
                      <a:pt x="1448" y="558"/>
                    </a:lnTo>
                    <a:lnTo>
                      <a:pt x="1456" y="560"/>
                    </a:lnTo>
                    <a:lnTo>
                      <a:pt x="1472" y="566"/>
                    </a:lnTo>
                    <a:lnTo>
                      <a:pt x="1486" y="574"/>
                    </a:lnTo>
                    <a:lnTo>
                      <a:pt x="1486" y="574"/>
                    </a:lnTo>
                    <a:lnTo>
                      <a:pt x="1484" y="578"/>
                    </a:lnTo>
                    <a:lnTo>
                      <a:pt x="1484" y="580"/>
                    </a:lnTo>
                    <a:lnTo>
                      <a:pt x="1480" y="580"/>
                    </a:lnTo>
                    <a:lnTo>
                      <a:pt x="1480" y="580"/>
                    </a:lnTo>
                    <a:lnTo>
                      <a:pt x="1490" y="590"/>
                    </a:lnTo>
                    <a:lnTo>
                      <a:pt x="1502" y="596"/>
                    </a:lnTo>
                    <a:lnTo>
                      <a:pt x="1516" y="602"/>
                    </a:lnTo>
                    <a:lnTo>
                      <a:pt x="1532" y="606"/>
                    </a:lnTo>
                    <a:lnTo>
                      <a:pt x="1532" y="606"/>
                    </a:lnTo>
                    <a:lnTo>
                      <a:pt x="1534" y="606"/>
                    </a:lnTo>
                    <a:lnTo>
                      <a:pt x="1534" y="604"/>
                    </a:lnTo>
                    <a:lnTo>
                      <a:pt x="1536" y="602"/>
                    </a:lnTo>
                    <a:lnTo>
                      <a:pt x="1538" y="600"/>
                    </a:lnTo>
                    <a:lnTo>
                      <a:pt x="1538" y="600"/>
                    </a:lnTo>
                    <a:lnTo>
                      <a:pt x="1526" y="592"/>
                    </a:lnTo>
                    <a:lnTo>
                      <a:pt x="1516" y="584"/>
                    </a:lnTo>
                    <a:lnTo>
                      <a:pt x="1508" y="574"/>
                    </a:lnTo>
                    <a:lnTo>
                      <a:pt x="1502" y="564"/>
                    </a:lnTo>
                    <a:lnTo>
                      <a:pt x="1492" y="540"/>
                    </a:lnTo>
                    <a:lnTo>
                      <a:pt x="1482" y="516"/>
                    </a:lnTo>
                    <a:lnTo>
                      <a:pt x="1482" y="516"/>
                    </a:lnTo>
                    <a:lnTo>
                      <a:pt x="1486" y="520"/>
                    </a:lnTo>
                    <a:lnTo>
                      <a:pt x="1490" y="522"/>
                    </a:lnTo>
                    <a:lnTo>
                      <a:pt x="1498" y="528"/>
                    </a:lnTo>
                    <a:lnTo>
                      <a:pt x="1506" y="532"/>
                    </a:lnTo>
                    <a:lnTo>
                      <a:pt x="1508" y="536"/>
                    </a:lnTo>
                    <a:lnTo>
                      <a:pt x="1510" y="540"/>
                    </a:lnTo>
                    <a:lnTo>
                      <a:pt x="1510" y="540"/>
                    </a:lnTo>
                    <a:lnTo>
                      <a:pt x="1514" y="540"/>
                    </a:lnTo>
                    <a:lnTo>
                      <a:pt x="1516" y="538"/>
                    </a:lnTo>
                    <a:lnTo>
                      <a:pt x="1520" y="536"/>
                    </a:lnTo>
                    <a:lnTo>
                      <a:pt x="1522" y="536"/>
                    </a:lnTo>
                    <a:lnTo>
                      <a:pt x="1522" y="536"/>
                    </a:lnTo>
                    <a:lnTo>
                      <a:pt x="1520" y="532"/>
                    </a:lnTo>
                    <a:lnTo>
                      <a:pt x="1514" y="530"/>
                    </a:lnTo>
                    <a:lnTo>
                      <a:pt x="1512" y="526"/>
                    </a:lnTo>
                    <a:lnTo>
                      <a:pt x="1510" y="526"/>
                    </a:lnTo>
                    <a:lnTo>
                      <a:pt x="1512" y="524"/>
                    </a:lnTo>
                    <a:lnTo>
                      <a:pt x="1512" y="524"/>
                    </a:lnTo>
                    <a:lnTo>
                      <a:pt x="1512" y="520"/>
                    </a:lnTo>
                    <a:lnTo>
                      <a:pt x="1514" y="520"/>
                    </a:lnTo>
                    <a:lnTo>
                      <a:pt x="1518" y="520"/>
                    </a:lnTo>
                    <a:lnTo>
                      <a:pt x="1520" y="518"/>
                    </a:lnTo>
                    <a:lnTo>
                      <a:pt x="1520" y="518"/>
                    </a:lnTo>
                    <a:lnTo>
                      <a:pt x="1514" y="510"/>
                    </a:lnTo>
                    <a:lnTo>
                      <a:pt x="1510" y="502"/>
                    </a:lnTo>
                    <a:lnTo>
                      <a:pt x="1510" y="502"/>
                    </a:lnTo>
                    <a:lnTo>
                      <a:pt x="1518" y="504"/>
                    </a:lnTo>
                    <a:lnTo>
                      <a:pt x="1526" y="508"/>
                    </a:lnTo>
                    <a:lnTo>
                      <a:pt x="1534" y="512"/>
                    </a:lnTo>
                    <a:lnTo>
                      <a:pt x="1544" y="516"/>
                    </a:lnTo>
                    <a:lnTo>
                      <a:pt x="1544" y="516"/>
                    </a:lnTo>
                    <a:lnTo>
                      <a:pt x="1534" y="504"/>
                    </a:lnTo>
                    <a:lnTo>
                      <a:pt x="1522" y="496"/>
                    </a:lnTo>
                    <a:lnTo>
                      <a:pt x="1508" y="490"/>
                    </a:lnTo>
                    <a:lnTo>
                      <a:pt x="1494" y="486"/>
                    </a:lnTo>
                    <a:lnTo>
                      <a:pt x="1464" y="478"/>
                    </a:lnTo>
                    <a:lnTo>
                      <a:pt x="1450" y="472"/>
                    </a:lnTo>
                    <a:lnTo>
                      <a:pt x="1436" y="464"/>
                    </a:lnTo>
                    <a:lnTo>
                      <a:pt x="1436" y="464"/>
                    </a:lnTo>
                    <a:lnTo>
                      <a:pt x="1458" y="470"/>
                    </a:lnTo>
                    <a:lnTo>
                      <a:pt x="1468" y="474"/>
                    </a:lnTo>
                    <a:lnTo>
                      <a:pt x="1478" y="478"/>
                    </a:lnTo>
                    <a:lnTo>
                      <a:pt x="1478" y="478"/>
                    </a:lnTo>
                    <a:lnTo>
                      <a:pt x="1480" y="476"/>
                    </a:lnTo>
                    <a:lnTo>
                      <a:pt x="1480" y="476"/>
                    </a:lnTo>
                    <a:lnTo>
                      <a:pt x="1478" y="472"/>
                    </a:lnTo>
                    <a:lnTo>
                      <a:pt x="1478" y="472"/>
                    </a:lnTo>
                    <a:lnTo>
                      <a:pt x="1510" y="472"/>
                    </a:lnTo>
                    <a:lnTo>
                      <a:pt x="1540" y="474"/>
                    </a:lnTo>
                    <a:lnTo>
                      <a:pt x="1568" y="480"/>
                    </a:lnTo>
                    <a:lnTo>
                      <a:pt x="1594" y="486"/>
                    </a:lnTo>
                    <a:lnTo>
                      <a:pt x="1594" y="486"/>
                    </a:lnTo>
                    <a:lnTo>
                      <a:pt x="1586" y="480"/>
                    </a:lnTo>
                    <a:lnTo>
                      <a:pt x="1578" y="476"/>
                    </a:lnTo>
                    <a:lnTo>
                      <a:pt x="1562" y="470"/>
                    </a:lnTo>
                    <a:lnTo>
                      <a:pt x="1544" y="464"/>
                    </a:lnTo>
                    <a:lnTo>
                      <a:pt x="1526" y="458"/>
                    </a:lnTo>
                    <a:lnTo>
                      <a:pt x="1526" y="458"/>
                    </a:lnTo>
                    <a:lnTo>
                      <a:pt x="1514" y="458"/>
                    </a:lnTo>
                    <a:lnTo>
                      <a:pt x="1504" y="456"/>
                    </a:lnTo>
                    <a:lnTo>
                      <a:pt x="1486" y="448"/>
                    </a:lnTo>
                    <a:lnTo>
                      <a:pt x="1468" y="440"/>
                    </a:lnTo>
                    <a:lnTo>
                      <a:pt x="1446" y="434"/>
                    </a:lnTo>
                    <a:lnTo>
                      <a:pt x="1446" y="434"/>
                    </a:lnTo>
                    <a:lnTo>
                      <a:pt x="1430" y="428"/>
                    </a:lnTo>
                    <a:lnTo>
                      <a:pt x="1416" y="418"/>
                    </a:lnTo>
                    <a:lnTo>
                      <a:pt x="1400" y="408"/>
                    </a:lnTo>
                    <a:lnTo>
                      <a:pt x="1384" y="398"/>
                    </a:lnTo>
                    <a:lnTo>
                      <a:pt x="1384" y="398"/>
                    </a:lnTo>
                    <a:lnTo>
                      <a:pt x="1350" y="384"/>
                    </a:lnTo>
                    <a:lnTo>
                      <a:pt x="1318" y="370"/>
                    </a:lnTo>
                    <a:lnTo>
                      <a:pt x="1318" y="370"/>
                    </a:lnTo>
                    <a:lnTo>
                      <a:pt x="1326" y="370"/>
                    </a:lnTo>
                    <a:lnTo>
                      <a:pt x="1334" y="372"/>
                    </a:lnTo>
                    <a:lnTo>
                      <a:pt x="1340" y="376"/>
                    </a:lnTo>
                    <a:lnTo>
                      <a:pt x="1346" y="382"/>
                    </a:lnTo>
                    <a:lnTo>
                      <a:pt x="1346" y="382"/>
                    </a:lnTo>
                    <a:lnTo>
                      <a:pt x="1348" y="384"/>
                    </a:lnTo>
                    <a:lnTo>
                      <a:pt x="1350" y="382"/>
                    </a:lnTo>
                    <a:lnTo>
                      <a:pt x="1352" y="380"/>
                    </a:lnTo>
                    <a:lnTo>
                      <a:pt x="1356" y="378"/>
                    </a:lnTo>
                    <a:lnTo>
                      <a:pt x="1356" y="378"/>
                    </a:lnTo>
                    <a:lnTo>
                      <a:pt x="1436" y="404"/>
                    </a:lnTo>
                    <a:lnTo>
                      <a:pt x="1520" y="432"/>
                    </a:lnTo>
                    <a:lnTo>
                      <a:pt x="1562" y="446"/>
                    </a:lnTo>
                    <a:lnTo>
                      <a:pt x="1602" y="462"/>
                    </a:lnTo>
                    <a:lnTo>
                      <a:pt x="1642" y="480"/>
                    </a:lnTo>
                    <a:lnTo>
                      <a:pt x="1678" y="498"/>
                    </a:lnTo>
                    <a:lnTo>
                      <a:pt x="1678" y="498"/>
                    </a:lnTo>
                    <a:lnTo>
                      <a:pt x="1680" y="504"/>
                    </a:lnTo>
                    <a:lnTo>
                      <a:pt x="1684" y="508"/>
                    </a:lnTo>
                    <a:lnTo>
                      <a:pt x="1688" y="512"/>
                    </a:lnTo>
                    <a:lnTo>
                      <a:pt x="1690" y="516"/>
                    </a:lnTo>
                    <a:lnTo>
                      <a:pt x="1690" y="516"/>
                    </a:lnTo>
                    <a:lnTo>
                      <a:pt x="1684" y="514"/>
                    </a:lnTo>
                    <a:lnTo>
                      <a:pt x="1676" y="512"/>
                    </a:lnTo>
                    <a:lnTo>
                      <a:pt x="1676" y="512"/>
                    </a:lnTo>
                    <a:lnTo>
                      <a:pt x="1680" y="518"/>
                    </a:lnTo>
                    <a:lnTo>
                      <a:pt x="1686" y="520"/>
                    </a:lnTo>
                    <a:lnTo>
                      <a:pt x="1690" y="522"/>
                    </a:lnTo>
                    <a:lnTo>
                      <a:pt x="1696" y="522"/>
                    </a:lnTo>
                    <a:lnTo>
                      <a:pt x="1710" y="520"/>
                    </a:lnTo>
                    <a:lnTo>
                      <a:pt x="1720" y="516"/>
                    </a:lnTo>
                    <a:lnTo>
                      <a:pt x="1720" y="516"/>
                    </a:lnTo>
                    <a:lnTo>
                      <a:pt x="1698" y="502"/>
                    </a:lnTo>
                    <a:lnTo>
                      <a:pt x="1676" y="488"/>
                    </a:lnTo>
                    <a:lnTo>
                      <a:pt x="1654" y="474"/>
                    </a:lnTo>
                    <a:lnTo>
                      <a:pt x="1642" y="468"/>
                    </a:lnTo>
                    <a:lnTo>
                      <a:pt x="1628" y="462"/>
                    </a:lnTo>
                    <a:lnTo>
                      <a:pt x="1628" y="462"/>
                    </a:lnTo>
                    <a:lnTo>
                      <a:pt x="1612" y="458"/>
                    </a:lnTo>
                    <a:lnTo>
                      <a:pt x="1598" y="454"/>
                    </a:lnTo>
                    <a:lnTo>
                      <a:pt x="1592" y="452"/>
                    </a:lnTo>
                    <a:lnTo>
                      <a:pt x="1586" y="450"/>
                    </a:lnTo>
                    <a:lnTo>
                      <a:pt x="1584" y="444"/>
                    </a:lnTo>
                    <a:lnTo>
                      <a:pt x="1580" y="438"/>
                    </a:lnTo>
                    <a:lnTo>
                      <a:pt x="1580" y="438"/>
                    </a:lnTo>
                    <a:lnTo>
                      <a:pt x="1608" y="444"/>
                    </a:lnTo>
                    <a:lnTo>
                      <a:pt x="1622" y="448"/>
                    </a:lnTo>
                    <a:lnTo>
                      <a:pt x="1636" y="452"/>
                    </a:lnTo>
                    <a:lnTo>
                      <a:pt x="1636" y="452"/>
                    </a:lnTo>
                    <a:lnTo>
                      <a:pt x="1622" y="446"/>
                    </a:lnTo>
                    <a:lnTo>
                      <a:pt x="1608" y="440"/>
                    </a:lnTo>
                    <a:lnTo>
                      <a:pt x="1590" y="436"/>
                    </a:lnTo>
                    <a:lnTo>
                      <a:pt x="1570" y="436"/>
                    </a:lnTo>
                    <a:lnTo>
                      <a:pt x="1570" y="436"/>
                    </a:lnTo>
                    <a:lnTo>
                      <a:pt x="1568" y="438"/>
                    </a:lnTo>
                    <a:lnTo>
                      <a:pt x="1570" y="440"/>
                    </a:lnTo>
                    <a:lnTo>
                      <a:pt x="1570" y="442"/>
                    </a:lnTo>
                    <a:lnTo>
                      <a:pt x="1568" y="446"/>
                    </a:lnTo>
                    <a:lnTo>
                      <a:pt x="1568" y="446"/>
                    </a:lnTo>
                    <a:lnTo>
                      <a:pt x="1552" y="440"/>
                    </a:lnTo>
                    <a:lnTo>
                      <a:pt x="1536" y="436"/>
                    </a:lnTo>
                    <a:lnTo>
                      <a:pt x="1504" y="422"/>
                    </a:lnTo>
                    <a:lnTo>
                      <a:pt x="1504" y="422"/>
                    </a:lnTo>
                    <a:lnTo>
                      <a:pt x="1486" y="416"/>
                    </a:lnTo>
                    <a:lnTo>
                      <a:pt x="1470" y="412"/>
                    </a:lnTo>
                    <a:lnTo>
                      <a:pt x="1454" y="408"/>
                    </a:lnTo>
                    <a:lnTo>
                      <a:pt x="1436" y="402"/>
                    </a:lnTo>
                    <a:lnTo>
                      <a:pt x="1436" y="402"/>
                    </a:lnTo>
                    <a:lnTo>
                      <a:pt x="1420" y="396"/>
                    </a:lnTo>
                    <a:lnTo>
                      <a:pt x="1404" y="386"/>
                    </a:lnTo>
                    <a:lnTo>
                      <a:pt x="1388" y="376"/>
                    </a:lnTo>
                    <a:lnTo>
                      <a:pt x="1378" y="374"/>
                    </a:lnTo>
                    <a:lnTo>
                      <a:pt x="1370" y="372"/>
                    </a:lnTo>
                    <a:lnTo>
                      <a:pt x="1370" y="372"/>
                    </a:lnTo>
                    <a:lnTo>
                      <a:pt x="1366" y="372"/>
                    </a:lnTo>
                    <a:lnTo>
                      <a:pt x="1366" y="372"/>
                    </a:lnTo>
                    <a:lnTo>
                      <a:pt x="1370" y="370"/>
                    </a:lnTo>
                    <a:lnTo>
                      <a:pt x="1370" y="370"/>
                    </a:lnTo>
                    <a:lnTo>
                      <a:pt x="1382" y="374"/>
                    </a:lnTo>
                    <a:lnTo>
                      <a:pt x="1394" y="378"/>
                    </a:lnTo>
                    <a:lnTo>
                      <a:pt x="1418" y="388"/>
                    </a:lnTo>
                    <a:lnTo>
                      <a:pt x="1430" y="392"/>
                    </a:lnTo>
                    <a:lnTo>
                      <a:pt x="1442" y="394"/>
                    </a:lnTo>
                    <a:lnTo>
                      <a:pt x="1456" y="394"/>
                    </a:lnTo>
                    <a:lnTo>
                      <a:pt x="1468" y="394"/>
                    </a:lnTo>
                    <a:lnTo>
                      <a:pt x="1468" y="394"/>
                    </a:lnTo>
                    <a:lnTo>
                      <a:pt x="1456" y="390"/>
                    </a:lnTo>
                    <a:lnTo>
                      <a:pt x="1440" y="390"/>
                    </a:lnTo>
                    <a:lnTo>
                      <a:pt x="1426" y="388"/>
                    </a:lnTo>
                    <a:lnTo>
                      <a:pt x="1420" y="384"/>
                    </a:lnTo>
                    <a:lnTo>
                      <a:pt x="1414" y="382"/>
                    </a:lnTo>
                    <a:lnTo>
                      <a:pt x="1414" y="382"/>
                    </a:lnTo>
                    <a:lnTo>
                      <a:pt x="1414" y="380"/>
                    </a:lnTo>
                    <a:lnTo>
                      <a:pt x="1416" y="380"/>
                    </a:lnTo>
                    <a:lnTo>
                      <a:pt x="1422" y="380"/>
                    </a:lnTo>
                    <a:lnTo>
                      <a:pt x="1422" y="380"/>
                    </a:lnTo>
                    <a:lnTo>
                      <a:pt x="1418" y="376"/>
                    </a:lnTo>
                    <a:lnTo>
                      <a:pt x="1410" y="376"/>
                    </a:lnTo>
                    <a:lnTo>
                      <a:pt x="1404" y="374"/>
                    </a:lnTo>
                    <a:lnTo>
                      <a:pt x="1398" y="370"/>
                    </a:lnTo>
                    <a:lnTo>
                      <a:pt x="1398" y="370"/>
                    </a:lnTo>
                    <a:lnTo>
                      <a:pt x="1402" y="368"/>
                    </a:lnTo>
                    <a:lnTo>
                      <a:pt x="1408" y="368"/>
                    </a:lnTo>
                    <a:lnTo>
                      <a:pt x="1418" y="368"/>
                    </a:lnTo>
                    <a:lnTo>
                      <a:pt x="1430" y="370"/>
                    </a:lnTo>
                    <a:lnTo>
                      <a:pt x="1440" y="370"/>
                    </a:lnTo>
                    <a:lnTo>
                      <a:pt x="1440" y="370"/>
                    </a:lnTo>
                    <a:lnTo>
                      <a:pt x="1414" y="362"/>
                    </a:lnTo>
                    <a:lnTo>
                      <a:pt x="1386" y="358"/>
                    </a:lnTo>
                    <a:lnTo>
                      <a:pt x="1360" y="352"/>
                    </a:lnTo>
                    <a:lnTo>
                      <a:pt x="1346" y="348"/>
                    </a:lnTo>
                    <a:lnTo>
                      <a:pt x="1334" y="344"/>
                    </a:lnTo>
                    <a:lnTo>
                      <a:pt x="1334" y="344"/>
                    </a:lnTo>
                    <a:lnTo>
                      <a:pt x="1336" y="336"/>
                    </a:lnTo>
                    <a:lnTo>
                      <a:pt x="1334" y="332"/>
                    </a:lnTo>
                    <a:lnTo>
                      <a:pt x="1330" y="328"/>
                    </a:lnTo>
                    <a:lnTo>
                      <a:pt x="1330" y="324"/>
                    </a:lnTo>
                    <a:lnTo>
                      <a:pt x="1330" y="324"/>
                    </a:lnTo>
                    <a:lnTo>
                      <a:pt x="1316" y="322"/>
                    </a:lnTo>
                    <a:lnTo>
                      <a:pt x="1304" y="320"/>
                    </a:lnTo>
                    <a:lnTo>
                      <a:pt x="1292" y="318"/>
                    </a:lnTo>
                    <a:lnTo>
                      <a:pt x="1278" y="316"/>
                    </a:lnTo>
                    <a:lnTo>
                      <a:pt x="1278" y="316"/>
                    </a:lnTo>
                    <a:lnTo>
                      <a:pt x="1280" y="314"/>
                    </a:lnTo>
                    <a:lnTo>
                      <a:pt x="1280" y="312"/>
                    </a:lnTo>
                    <a:lnTo>
                      <a:pt x="1280" y="312"/>
                    </a:lnTo>
                    <a:lnTo>
                      <a:pt x="1272" y="310"/>
                    </a:lnTo>
                    <a:lnTo>
                      <a:pt x="1262" y="308"/>
                    </a:lnTo>
                    <a:lnTo>
                      <a:pt x="1246" y="300"/>
                    </a:lnTo>
                    <a:lnTo>
                      <a:pt x="1232" y="292"/>
                    </a:lnTo>
                    <a:lnTo>
                      <a:pt x="1216" y="286"/>
                    </a:lnTo>
                    <a:lnTo>
                      <a:pt x="1216" y="286"/>
                    </a:lnTo>
                    <a:lnTo>
                      <a:pt x="1216" y="282"/>
                    </a:lnTo>
                    <a:lnTo>
                      <a:pt x="1218" y="282"/>
                    </a:lnTo>
                    <a:lnTo>
                      <a:pt x="1224" y="282"/>
                    </a:lnTo>
                    <a:lnTo>
                      <a:pt x="1224" y="282"/>
                    </a:lnTo>
                    <a:lnTo>
                      <a:pt x="1214" y="278"/>
                    </a:lnTo>
                    <a:lnTo>
                      <a:pt x="1204" y="274"/>
                    </a:lnTo>
                    <a:lnTo>
                      <a:pt x="1180" y="268"/>
                    </a:lnTo>
                    <a:lnTo>
                      <a:pt x="1156" y="262"/>
                    </a:lnTo>
                    <a:lnTo>
                      <a:pt x="1132" y="256"/>
                    </a:lnTo>
                    <a:lnTo>
                      <a:pt x="1132" y="256"/>
                    </a:lnTo>
                    <a:lnTo>
                      <a:pt x="1162" y="256"/>
                    </a:lnTo>
                    <a:lnTo>
                      <a:pt x="1192" y="258"/>
                    </a:lnTo>
                    <a:lnTo>
                      <a:pt x="1192" y="258"/>
                    </a:lnTo>
                    <a:lnTo>
                      <a:pt x="1190" y="256"/>
                    </a:lnTo>
                    <a:lnTo>
                      <a:pt x="1186" y="256"/>
                    </a:lnTo>
                    <a:lnTo>
                      <a:pt x="1182" y="254"/>
                    </a:lnTo>
                    <a:lnTo>
                      <a:pt x="1180" y="252"/>
                    </a:lnTo>
                    <a:lnTo>
                      <a:pt x="1180" y="252"/>
                    </a:lnTo>
                    <a:lnTo>
                      <a:pt x="1206" y="248"/>
                    </a:lnTo>
                    <a:lnTo>
                      <a:pt x="1230" y="248"/>
                    </a:lnTo>
                    <a:lnTo>
                      <a:pt x="1256" y="252"/>
                    </a:lnTo>
                    <a:lnTo>
                      <a:pt x="1282" y="256"/>
                    </a:lnTo>
                    <a:lnTo>
                      <a:pt x="1330" y="270"/>
                    </a:lnTo>
                    <a:lnTo>
                      <a:pt x="1378" y="282"/>
                    </a:lnTo>
                    <a:lnTo>
                      <a:pt x="1378" y="282"/>
                    </a:lnTo>
                    <a:lnTo>
                      <a:pt x="1360" y="272"/>
                    </a:lnTo>
                    <a:lnTo>
                      <a:pt x="1350" y="268"/>
                    </a:lnTo>
                    <a:lnTo>
                      <a:pt x="1338" y="264"/>
                    </a:lnTo>
                    <a:lnTo>
                      <a:pt x="1338" y="264"/>
                    </a:lnTo>
                    <a:lnTo>
                      <a:pt x="1342" y="268"/>
                    </a:lnTo>
                    <a:lnTo>
                      <a:pt x="1338" y="268"/>
                    </a:lnTo>
                    <a:lnTo>
                      <a:pt x="1332" y="266"/>
                    </a:lnTo>
                    <a:lnTo>
                      <a:pt x="1326" y="266"/>
                    </a:lnTo>
                    <a:lnTo>
                      <a:pt x="1326" y="266"/>
                    </a:lnTo>
                    <a:lnTo>
                      <a:pt x="1332" y="262"/>
                    </a:lnTo>
                    <a:lnTo>
                      <a:pt x="1334" y="260"/>
                    </a:lnTo>
                    <a:lnTo>
                      <a:pt x="1338" y="258"/>
                    </a:lnTo>
                    <a:lnTo>
                      <a:pt x="1342" y="258"/>
                    </a:lnTo>
                    <a:lnTo>
                      <a:pt x="1342" y="258"/>
                    </a:lnTo>
                    <a:lnTo>
                      <a:pt x="1342" y="256"/>
                    </a:lnTo>
                    <a:lnTo>
                      <a:pt x="1338" y="252"/>
                    </a:lnTo>
                    <a:lnTo>
                      <a:pt x="1336" y="248"/>
                    </a:lnTo>
                    <a:lnTo>
                      <a:pt x="1336" y="244"/>
                    </a:lnTo>
                    <a:lnTo>
                      <a:pt x="1336" y="244"/>
                    </a:lnTo>
                    <a:lnTo>
                      <a:pt x="1342" y="244"/>
                    </a:lnTo>
                    <a:lnTo>
                      <a:pt x="1348" y="244"/>
                    </a:lnTo>
                    <a:lnTo>
                      <a:pt x="1354" y="244"/>
                    </a:lnTo>
                    <a:lnTo>
                      <a:pt x="1362" y="242"/>
                    </a:lnTo>
                    <a:lnTo>
                      <a:pt x="1362" y="242"/>
                    </a:lnTo>
                    <a:lnTo>
                      <a:pt x="1360" y="236"/>
                    </a:lnTo>
                    <a:lnTo>
                      <a:pt x="1356" y="232"/>
                    </a:lnTo>
                    <a:lnTo>
                      <a:pt x="1350" y="230"/>
                    </a:lnTo>
                    <a:lnTo>
                      <a:pt x="1342" y="230"/>
                    </a:lnTo>
                    <a:lnTo>
                      <a:pt x="1328" y="230"/>
                    </a:lnTo>
                    <a:lnTo>
                      <a:pt x="1314" y="228"/>
                    </a:lnTo>
                    <a:lnTo>
                      <a:pt x="1314" y="228"/>
                    </a:lnTo>
                    <a:lnTo>
                      <a:pt x="1320" y="224"/>
                    </a:lnTo>
                    <a:lnTo>
                      <a:pt x="1320" y="222"/>
                    </a:lnTo>
                    <a:lnTo>
                      <a:pt x="1316" y="218"/>
                    </a:lnTo>
                    <a:lnTo>
                      <a:pt x="1316" y="218"/>
                    </a:lnTo>
                    <a:lnTo>
                      <a:pt x="1328" y="214"/>
                    </a:lnTo>
                    <a:lnTo>
                      <a:pt x="1342" y="214"/>
                    </a:lnTo>
                    <a:lnTo>
                      <a:pt x="1368" y="212"/>
                    </a:lnTo>
                    <a:lnTo>
                      <a:pt x="1394" y="212"/>
                    </a:lnTo>
                    <a:lnTo>
                      <a:pt x="1408" y="210"/>
                    </a:lnTo>
                    <a:lnTo>
                      <a:pt x="1420" y="206"/>
                    </a:lnTo>
                    <a:lnTo>
                      <a:pt x="1420" y="206"/>
                    </a:lnTo>
                    <a:lnTo>
                      <a:pt x="1416" y="202"/>
                    </a:lnTo>
                    <a:lnTo>
                      <a:pt x="1412" y="202"/>
                    </a:lnTo>
                    <a:lnTo>
                      <a:pt x="1398" y="200"/>
                    </a:lnTo>
                    <a:lnTo>
                      <a:pt x="1384" y="202"/>
                    </a:lnTo>
                    <a:lnTo>
                      <a:pt x="1372" y="202"/>
                    </a:lnTo>
                    <a:lnTo>
                      <a:pt x="1372" y="202"/>
                    </a:lnTo>
                    <a:lnTo>
                      <a:pt x="1370" y="200"/>
                    </a:lnTo>
                    <a:lnTo>
                      <a:pt x="1370" y="200"/>
                    </a:lnTo>
                    <a:lnTo>
                      <a:pt x="1374" y="200"/>
                    </a:lnTo>
                    <a:lnTo>
                      <a:pt x="1382" y="198"/>
                    </a:lnTo>
                    <a:lnTo>
                      <a:pt x="1382" y="198"/>
                    </a:lnTo>
                    <a:lnTo>
                      <a:pt x="1380" y="192"/>
                    </a:lnTo>
                    <a:lnTo>
                      <a:pt x="1376" y="190"/>
                    </a:lnTo>
                    <a:lnTo>
                      <a:pt x="1366" y="190"/>
                    </a:lnTo>
                    <a:lnTo>
                      <a:pt x="1366" y="190"/>
                    </a:lnTo>
                    <a:lnTo>
                      <a:pt x="1366" y="188"/>
                    </a:lnTo>
                    <a:lnTo>
                      <a:pt x="1366" y="186"/>
                    </a:lnTo>
                    <a:lnTo>
                      <a:pt x="1362" y="184"/>
                    </a:lnTo>
                    <a:lnTo>
                      <a:pt x="1354" y="182"/>
                    </a:lnTo>
                    <a:lnTo>
                      <a:pt x="1352" y="180"/>
                    </a:lnTo>
                    <a:lnTo>
                      <a:pt x="1350" y="176"/>
                    </a:lnTo>
                    <a:lnTo>
                      <a:pt x="1350" y="176"/>
                    </a:lnTo>
                    <a:lnTo>
                      <a:pt x="1336" y="178"/>
                    </a:lnTo>
                    <a:lnTo>
                      <a:pt x="1324" y="180"/>
                    </a:lnTo>
                    <a:lnTo>
                      <a:pt x="1294" y="178"/>
                    </a:lnTo>
                    <a:lnTo>
                      <a:pt x="1294" y="178"/>
                    </a:lnTo>
                    <a:lnTo>
                      <a:pt x="1290" y="170"/>
                    </a:lnTo>
                    <a:lnTo>
                      <a:pt x="1286" y="164"/>
                    </a:lnTo>
                    <a:lnTo>
                      <a:pt x="1282" y="158"/>
                    </a:lnTo>
                    <a:lnTo>
                      <a:pt x="1276" y="152"/>
                    </a:lnTo>
                    <a:lnTo>
                      <a:pt x="1276" y="152"/>
                    </a:lnTo>
                    <a:lnTo>
                      <a:pt x="1280" y="150"/>
                    </a:lnTo>
                    <a:lnTo>
                      <a:pt x="1284" y="148"/>
                    </a:lnTo>
                    <a:lnTo>
                      <a:pt x="1292" y="152"/>
                    </a:lnTo>
                    <a:lnTo>
                      <a:pt x="1292" y="152"/>
                    </a:lnTo>
                    <a:lnTo>
                      <a:pt x="1290" y="142"/>
                    </a:lnTo>
                    <a:lnTo>
                      <a:pt x="1290" y="138"/>
                    </a:lnTo>
                    <a:lnTo>
                      <a:pt x="1296" y="136"/>
                    </a:lnTo>
                    <a:lnTo>
                      <a:pt x="1296" y="136"/>
                    </a:lnTo>
                    <a:lnTo>
                      <a:pt x="1290" y="132"/>
                    </a:lnTo>
                    <a:lnTo>
                      <a:pt x="1284" y="130"/>
                    </a:lnTo>
                    <a:lnTo>
                      <a:pt x="1268" y="128"/>
                    </a:lnTo>
                    <a:lnTo>
                      <a:pt x="1262" y="126"/>
                    </a:lnTo>
                    <a:lnTo>
                      <a:pt x="1256" y="122"/>
                    </a:lnTo>
                    <a:lnTo>
                      <a:pt x="1250" y="118"/>
                    </a:lnTo>
                    <a:lnTo>
                      <a:pt x="1248" y="110"/>
                    </a:lnTo>
                    <a:lnTo>
                      <a:pt x="1248" y="110"/>
                    </a:lnTo>
                    <a:lnTo>
                      <a:pt x="1250" y="108"/>
                    </a:lnTo>
                    <a:lnTo>
                      <a:pt x="1254" y="108"/>
                    </a:lnTo>
                    <a:lnTo>
                      <a:pt x="1258" y="106"/>
                    </a:lnTo>
                    <a:lnTo>
                      <a:pt x="1262" y="106"/>
                    </a:lnTo>
                    <a:lnTo>
                      <a:pt x="1262" y="106"/>
                    </a:lnTo>
                    <a:lnTo>
                      <a:pt x="1242" y="96"/>
                    </a:lnTo>
                    <a:lnTo>
                      <a:pt x="1222" y="90"/>
                    </a:lnTo>
                    <a:lnTo>
                      <a:pt x="1202" y="84"/>
                    </a:lnTo>
                    <a:lnTo>
                      <a:pt x="1180" y="80"/>
                    </a:lnTo>
                    <a:lnTo>
                      <a:pt x="1180" y="80"/>
                    </a:lnTo>
                    <a:lnTo>
                      <a:pt x="1182" y="78"/>
                    </a:lnTo>
                    <a:lnTo>
                      <a:pt x="1184" y="78"/>
                    </a:lnTo>
                    <a:lnTo>
                      <a:pt x="1188" y="80"/>
                    </a:lnTo>
                    <a:lnTo>
                      <a:pt x="1192" y="80"/>
                    </a:lnTo>
                    <a:lnTo>
                      <a:pt x="1194" y="78"/>
                    </a:lnTo>
                    <a:lnTo>
                      <a:pt x="1194" y="78"/>
                    </a:lnTo>
                    <a:lnTo>
                      <a:pt x="1184" y="70"/>
                    </a:lnTo>
                    <a:lnTo>
                      <a:pt x="1178" y="68"/>
                    </a:lnTo>
                    <a:lnTo>
                      <a:pt x="1174" y="68"/>
                    </a:lnTo>
                    <a:lnTo>
                      <a:pt x="1172" y="68"/>
                    </a:lnTo>
                    <a:lnTo>
                      <a:pt x="1172" y="68"/>
                    </a:lnTo>
                    <a:lnTo>
                      <a:pt x="1170" y="72"/>
                    </a:lnTo>
                    <a:lnTo>
                      <a:pt x="1170" y="74"/>
                    </a:lnTo>
                    <a:lnTo>
                      <a:pt x="1170" y="78"/>
                    </a:lnTo>
                    <a:lnTo>
                      <a:pt x="1168" y="80"/>
                    </a:lnTo>
                    <a:lnTo>
                      <a:pt x="1168" y="80"/>
                    </a:lnTo>
                    <a:lnTo>
                      <a:pt x="1120" y="64"/>
                    </a:lnTo>
                    <a:lnTo>
                      <a:pt x="1076" y="48"/>
                    </a:lnTo>
                    <a:lnTo>
                      <a:pt x="1032" y="32"/>
                    </a:lnTo>
                    <a:lnTo>
                      <a:pt x="986" y="14"/>
                    </a:lnTo>
                    <a:lnTo>
                      <a:pt x="986" y="14"/>
                    </a:lnTo>
                    <a:lnTo>
                      <a:pt x="988" y="16"/>
                    </a:lnTo>
                    <a:lnTo>
                      <a:pt x="990" y="16"/>
                    </a:lnTo>
                    <a:lnTo>
                      <a:pt x="990" y="16"/>
                    </a:lnTo>
                    <a:lnTo>
                      <a:pt x="974" y="16"/>
                    </a:lnTo>
                    <a:lnTo>
                      <a:pt x="956" y="12"/>
                    </a:lnTo>
                    <a:lnTo>
                      <a:pt x="938" y="8"/>
                    </a:lnTo>
                    <a:lnTo>
                      <a:pt x="918" y="6"/>
                    </a:lnTo>
                    <a:lnTo>
                      <a:pt x="918" y="6"/>
                    </a:lnTo>
                    <a:lnTo>
                      <a:pt x="922" y="2"/>
                    </a:lnTo>
                    <a:lnTo>
                      <a:pt x="926" y="0"/>
                    </a:lnTo>
                    <a:lnTo>
                      <a:pt x="940" y="0"/>
                    </a:lnTo>
                    <a:lnTo>
                      <a:pt x="958" y="2"/>
                    </a:lnTo>
                    <a:lnTo>
                      <a:pt x="978" y="4"/>
                    </a:lnTo>
                    <a:lnTo>
                      <a:pt x="1016" y="14"/>
                    </a:lnTo>
                    <a:lnTo>
                      <a:pt x="1046" y="20"/>
                    </a:lnTo>
                    <a:lnTo>
                      <a:pt x="1046" y="20"/>
                    </a:lnTo>
                    <a:lnTo>
                      <a:pt x="1044" y="18"/>
                    </a:lnTo>
                    <a:lnTo>
                      <a:pt x="1042" y="18"/>
                    </a:lnTo>
                    <a:lnTo>
                      <a:pt x="1036" y="14"/>
                    </a:lnTo>
                    <a:lnTo>
                      <a:pt x="1036" y="14"/>
                    </a:lnTo>
                    <a:lnTo>
                      <a:pt x="1038" y="14"/>
                    </a:lnTo>
                    <a:lnTo>
                      <a:pt x="1042" y="12"/>
                    </a:lnTo>
                    <a:lnTo>
                      <a:pt x="1050" y="14"/>
                    </a:lnTo>
                    <a:lnTo>
                      <a:pt x="1050" y="14"/>
                    </a:lnTo>
                    <a:lnTo>
                      <a:pt x="1036" y="8"/>
                    </a:lnTo>
                    <a:lnTo>
                      <a:pt x="1022" y="6"/>
                    </a:lnTo>
                    <a:lnTo>
                      <a:pt x="1022" y="6"/>
                    </a:lnTo>
                    <a:lnTo>
                      <a:pt x="1018" y="6"/>
                    </a:lnTo>
                    <a:lnTo>
                      <a:pt x="1018" y="4"/>
                    </a:lnTo>
                    <a:lnTo>
                      <a:pt x="1020" y="4"/>
                    </a:lnTo>
                    <a:lnTo>
                      <a:pt x="1024" y="4"/>
                    </a:lnTo>
                    <a:lnTo>
                      <a:pt x="1024" y="4"/>
                    </a:lnTo>
                    <a:lnTo>
                      <a:pt x="1082" y="12"/>
                    </a:lnTo>
                    <a:lnTo>
                      <a:pt x="1140" y="20"/>
                    </a:lnTo>
                    <a:lnTo>
                      <a:pt x="1252" y="40"/>
                    </a:lnTo>
                    <a:lnTo>
                      <a:pt x="1252" y="40"/>
                    </a:lnTo>
                    <a:lnTo>
                      <a:pt x="1252" y="44"/>
                    </a:lnTo>
                    <a:lnTo>
                      <a:pt x="1254" y="44"/>
                    </a:lnTo>
                    <a:lnTo>
                      <a:pt x="1258" y="44"/>
                    </a:lnTo>
                    <a:lnTo>
                      <a:pt x="1260" y="46"/>
                    </a:lnTo>
                    <a:lnTo>
                      <a:pt x="1260" y="46"/>
                    </a:lnTo>
                    <a:lnTo>
                      <a:pt x="1272" y="46"/>
                    </a:lnTo>
                    <a:lnTo>
                      <a:pt x="1284" y="48"/>
                    </a:lnTo>
                    <a:lnTo>
                      <a:pt x="1310" y="54"/>
                    </a:lnTo>
                    <a:lnTo>
                      <a:pt x="1336" y="62"/>
                    </a:lnTo>
                    <a:lnTo>
                      <a:pt x="1364" y="68"/>
                    </a:lnTo>
                    <a:lnTo>
                      <a:pt x="1364" y="68"/>
                    </a:lnTo>
                    <a:lnTo>
                      <a:pt x="1414" y="80"/>
                    </a:lnTo>
                    <a:lnTo>
                      <a:pt x="1464" y="92"/>
                    </a:lnTo>
                    <a:lnTo>
                      <a:pt x="1514" y="106"/>
                    </a:lnTo>
                    <a:lnTo>
                      <a:pt x="1564" y="120"/>
                    </a:lnTo>
                    <a:lnTo>
                      <a:pt x="1564" y="120"/>
                    </a:lnTo>
                    <a:lnTo>
                      <a:pt x="1652" y="152"/>
                    </a:lnTo>
                    <a:lnTo>
                      <a:pt x="1738" y="184"/>
                    </a:lnTo>
                    <a:lnTo>
                      <a:pt x="1822" y="218"/>
                    </a:lnTo>
                    <a:lnTo>
                      <a:pt x="1904" y="254"/>
                    </a:lnTo>
                    <a:lnTo>
                      <a:pt x="1984" y="292"/>
                    </a:lnTo>
                    <a:lnTo>
                      <a:pt x="2062" y="332"/>
                    </a:lnTo>
                    <a:lnTo>
                      <a:pt x="2138" y="372"/>
                    </a:lnTo>
                    <a:lnTo>
                      <a:pt x="2212" y="416"/>
                    </a:lnTo>
                    <a:lnTo>
                      <a:pt x="2286" y="460"/>
                    </a:lnTo>
                    <a:lnTo>
                      <a:pt x="2356" y="506"/>
                    </a:lnTo>
                    <a:lnTo>
                      <a:pt x="2426" y="554"/>
                    </a:lnTo>
                    <a:lnTo>
                      <a:pt x="2494" y="604"/>
                    </a:lnTo>
                    <a:lnTo>
                      <a:pt x="2562" y="656"/>
                    </a:lnTo>
                    <a:lnTo>
                      <a:pt x="2628" y="710"/>
                    </a:lnTo>
                    <a:lnTo>
                      <a:pt x="2692" y="764"/>
                    </a:lnTo>
                    <a:lnTo>
                      <a:pt x="2756" y="822"/>
                    </a:lnTo>
                    <a:lnTo>
                      <a:pt x="2756" y="822"/>
                    </a:lnTo>
                    <a:lnTo>
                      <a:pt x="2798" y="862"/>
                    </a:lnTo>
                    <a:lnTo>
                      <a:pt x="2840" y="904"/>
                    </a:lnTo>
                    <a:lnTo>
                      <a:pt x="2884" y="948"/>
                    </a:lnTo>
                    <a:lnTo>
                      <a:pt x="2924" y="992"/>
                    </a:lnTo>
                    <a:lnTo>
                      <a:pt x="2924" y="992"/>
                    </a:lnTo>
                    <a:lnTo>
                      <a:pt x="2972" y="1046"/>
                    </a:lnTo>
                    <a:lnTo>
                      <a:pt x="3018" y="1100"/>
                    </a:lnTo>
                    <a:lnTo>
                      <a:pt x="3062" y="1156"/>
                    </a:lnTo>
                    <a:lnTo>
                      <a:pt x="3106" y="1214"/>
                    </a:lnTo>
                    <a:lnTo>
                      <a:pt x="3150" y="1274"/>
                    </a:lnTo>
                    <a:lnTo>
                      <a:pt x="3190" y="1334"/>
                    </a:lnTo>
                    <a:lnTo>
                      <a:pt x="3232" y="1394"/>
                    </a:lnTo>
                    <a:lnTo>
                      <a:pt x="3270" y="1456"/>
                    </a:lnTo>
                    <a:lnTo>
                      <a:pt x="3270" y="1456"/>
                    </a:lnTo>
                    <a:lnTo>
                      <a:pt x="3308" y="1522"/>
                    </a:lnTo>
                    <a:lnTo>
                      <a:pt x="3346" y="1586"/>
                    </a:lnTo>
                    <a:lnTo>
                      <a:pt x="3384" y="1654"/>
                    </a:lnTo>
                    <a:lnTo>
                      <a:pt x="3420" y="1722"/>
                    </a:lnTo>
                    <a:lnTo>
                      <a:pt x="3454" y="1792"/>
                    </a:lnTo>
                    <a:lnTo>
                      <a:pt x="3486" y="1864"/>
                    </a:lnTo>
                    <a:lnTo>
                      <a:pt x="3516" y="1938"/>
                    </a:lnTo>
                    <a:lnTo>
                      <a:pt x="3542" y="2014"/>
                    </a:lnTo>
                    <a:lnTo>
                      <a:pt x="3542" y="2014"/>
                    </a:lnTo>
                    <a:lnTo>
                      <a:pt x="3588" y="2150"/>
                    </a:lnTo>
                    <a:lnTo>
                      <a:pt x="3610" y="2220"/>
                    </a:lnTo>
                    <a:lnTo>
                      <a:pt x="3630" y="2290"/>
                    </a:lnTo>
                    <a:lnTo>
                      <a:pt x="3650" y="2364"/>
                    </a:lnTo>
                    <a:lnTo>
                      <a:pt x="3666" y="2438"/>
                    </a:lnTo>
                    <a:lnTo>
                      <a:pt x="3682" y="2514"/>
                    </a:lnTo>
                    <a:lnTo>
                      <a:pt x="3692" y="2594"/>
                    </a:lnTo>
                    <a:lnTo>
                      <a:pt x="3692" y="2594"/>
                    </a:lnTo>
                    <a:lnTo>
                      <a:pt x="3662" y="2468"/>
                    </a:lnTo>
                    <a:lnTo>
                      <a:pt x="3646" y="2408"/>
                    </a:lnTo>
                    <a:lnTo>
                      <a:pt x="3628" y="2348"/>
                    </a:lnTo>
                    <a:lnTo>
                      <a:pt x="3628" y="2348"/>
                    </a:lnTo>
                    <a:lnTo>
                      <a:pt x="3634" y="2374"/>
                    </a:lnTo>
                    <a:lnTo>
                      <a:pt x="3640" y="2402"/>
                    </a:lnTo>
                    <a:lnTo>
                      <a:pt x="3646" y="2434"/>
                    </a:lnTo>
                    <a:lnTo>
                      <a:pt x="3650" y="2464"/>
                    </a:lnTo>
                    <a:lnTo>
                      <a:pt x="3650" y="2464"/>
                    </a:lnTo>
                    <a:lnTo>
                      <a:pt x="3638" y="2456"/>
                    </a:lnTo>
                    <a:lnTo>
                      <a:pt x="3630" y="2444"/>
                    </a:lnTo>
                    <a:lnTo>
                      <a:pt x="3624" y="2430"/>
                    </a:lnTo>
                    <a:lnTo>
                      <a:pt x="3620" y="2414"/>
                    </a:lnTo>
                    <a:lnTo>
                      <a:pt x="3614" y="2380"/>
                    </a:lnTo>
                    <a:lnTo>
                      <a:pt x="3610" y="2344"/>
                    </a:lnTo>
                    <a:lnTo>
                      <a:pt x="3610" y="2344"/>
                    </a:lnTo>
                    <a:lnTo>
                      <a:pt x="3608" y="2350"/>
                    </a:lnTo>
                    <a:lnTo>
                      <a:pt x="3608" y="2358"/>
                    </a:lnTo>
                    <a:lnTo>
                      <a:pt x="3608" y="2372"/>
                    </a:lnTo>
                    <a:lnTo>
                      <a:pt x="3608" y="2372"/>
                    </a:lnTo>
                    <a:lnTo>
                      <a:pt x="3602" y="2372"/>
                    </a:lnTo>
                    <a:lnTo>
                      <a:pt x="3598" y="2370"/>
                    </a:lnTo>
                    <a:lnTo>
                      <a:pt x="3592" y="2362"/>
                    </a:lnTo>
                    <a:lnTo>
                      <a:pt x="3588" y="2352"/>
                    </a:lnTo>
                    <a:lnTo>
                      <a:pt x="3586" y="2348"/>
                    </a:lnTo>
                    <a:lnTo>
                      <a:pt x="3580" y="2346"/>
                    </a:lnTo>
                    <a:lnTo>
                      <a:pt x="3580" y="2346"/>
                    </a:lnTo>
                    <a:lnTo>
                      <a:pt x="3580" y="2346"/>
                    </a:lnTo>
                    <a:lnTo>
                      <a:pt x="3580" y="2348"/>
                    </a:lnTo>
                    <a:lnTo>
                      <a:pt x="3580" y="2350"/>
                    </a:lnTo>
                    <a:lnTo>
                      <a:pt x="3580" y="2350"/>
                    </a:lnTo>
                    <a:lnTo>
                      <a:pt x="3576" y="2348"/>
                    </a:lnTo>
                    <a:lnTo>
                      <a:pt x="3572" y="2344"/>
                    </a:lnTo>
                    <a:lnTo>
                      <a:pt x="3566" y="2332"/>
                    </a:lnTo>
                    <a:lnTo>
                      <a:pt x="3556" y="2306"/>
                    </a:lnTo>
                    <a:lnTo>
                      <a:pt x="3556" y="2306"/>
                    </a:lnTo>
                    <a:lnTo>
                      <a:pt x="3552" y="2306"/>
                    </a:lnTo>
                    <a:lnTo>
                      <a:pt x="3550" y="2310"/>
                    </a:lnTo>
                    <a:lnTo>
                      <a:pt x="3550" y="2310"/>
                    </a:lnTo>
                    <a:lnTo>
                      <a:pt x="3546" y="2302"/>
                    </a:lnTo>
                    <a:lnTo>
                      <a:pt x="3544" y="2296"/>
                    </a:lnTo>
                    <a:lnTo>
                      <a:pt x="3542" y="2288"/>
                    </a:lnTo>
                    <a:lnTo>
                      <a:pt x="3536" y="2282"/>
                    </a:lnTo>
                    <a:lnTo>
                      <a:pt x="3536" y="2282"/>
                    </a:lnTo>
                    <a:lnTo>
                      <a:pt x="3532" y="2294"/>
                    </a:lnTo>
                    <a:lnTo>
                      <a:pt x="3528" y="2308"/>
                    </a:lnTo>
                    <a:lnTo>
                      <a:pt x="3526" y="2324"/>
                    </a:lnTo>
                    <a:lnTo>
                      <a:pt x="3528" y="2338"/>
                    </a:lnTo>
                    <a:lnTo>
                      <a:pt x="3528" y="2338"/>
                    </a:lnTo>
                    <a:lnTo>
                      <a:pt x="3524" y="2336"/>
                    </a:lnTo>
                    <a:lnTo>
                      <a:pt x="3520" y="2336"/>
                    </a:lnTo>
                    <a:lnTo>
                      <a:pt x="3512" y="2340"/>
                    </a:lnTo>
                    <a:lnTo>
                      <a:pt x="3512" y="2340"/>
                    </a:lnTo>
                    <a:lnTo>
                      <a:pt x="3514" y="2348"/>
                    </a:lnTo>
                    <a:lnTo>
                      <a:pt x="3512" y="2356"/>
                    </a:lnTo>
                    <a:lnTo>
                      <a:pt x="3508" y="2372"/>
                    </a:lnTo>
                    <a:lnTo>
                      <a:pt x="3502" y="2384"/>
                    </a:lnTo>
                    <a:lnTo>
                      <a:pt x="3500" y="2392"/>
                    </a:lnTo>
                    <a:lnTo>
                      <a:pt x="3500" y="2400"/>
                    </a:lnTo>
                    <a:lnTo>
                      <a:pt x="3500" y="2400"/>
                    </a:lnTo>
                    <a:lnTo>
                      <a:pt x="3498" y="2398"/>
                    </a:lnTo>
                    <a:lnTo>
                      <a:pt x="3498" y="2396"/>
                    </a:lnTo>
                    <a:lnTo>
                      <a:pt x="3496" y="2394"/>
                    </a:lnTo>
                    <a:lnTo>
                      <a:pt x="3494" y="2392"/>
                    </a:lnTo>
                    <a:lnTo>
                      <a:pt x="3494" y="2392"/>
                    </a:lnTo>
                    <a:lnTo>
                      <a:pt x="3492" y="2394"/>
                    </a:lnTo>
                    <a:lnTo>
                      <a:pt x="3490" y="2398"/>
                    </a:lnTo>
                    <a:lnTo>
                      <a:pt x="3490" y="2408"/>
                    </a:lnTo>
                    <a:lnTo>
                      <a:pt x="3490" y="2408"/>
                    </a:lnTo>
                    <a:lnTo>
                      <a:pt x="3484" y="2408"/>
                    </a:lnTo>
                    <a:lnTo>
                      <a:pt x="3480" y="2410"/>
                    </a:lnTo>
                    <a:lnTo>
                      <a:pt x="3476" y="2412"/>
                    </a:lnTo>
                    <a:lnTo>
                      <a:pt x="3472" y="2412"/>
                    </a:lnTo>
                    <a:lnTo>
                      <a:pt x="3472" y="2412"/>
                    </a:lnTo>
                    <a:lnTo>
                      <a:pt x="3456" y="2432"/>
                    </a:lnTo>
                    <a:lnTo>
                      <a:pt x="3456" y="2432"/>
                    </a:lnTo>
                    <a:lnTo>
                      <a:pt x="3454" y="2432"/>
                    </a:lnTo>
                    <a:lnTo>
                      <a:pt x="3452" y="2430"/>
                    </a:lnTo>
                    <a:lnTo>
                      <a:pt x="3448" y="2426"/>
                    </a:lnTo>
                    <a:lnTo>
                      <a:pt x="3448" y="2426"/>
                    </a:lnTo>
                    <a:lnTo>
                      <a:pt x="3442" y="2432"/>
                    </a:lnTo>
                    <a:lnTo>
                      <a:pt x="3436" y="2436"/>
                    </a:lnTo>
                    <a:lnTo>
                      <a:pt x="3430" y="2438"/>
                    </a:lnTo>
                    <a:lnTo>
                      <a:pt x="3424" y="2438"/>
                    </a:lnTo>
                    <a:lnTo>
                      <a:pt x="3420" y="2436"/>
                    </a:lnTo>
                    <a:lnTo>
                      <a:pt x="3414" y="2432"/>
                    </a:lnTo>
                    <a:lnTo>
                      <a:pt x="3406" y="2422"/>
                    </a:lnTo>
                    <a:lnTo>
                      <a:pt x="3398" y="2408"/>
                    </a:lnTo>
                    <a:lnTo>
                      <a:pt x="3392" y="2394"/>
                    </a:lnTo>
                    <a:lnTo>
                      <a:pt x="3384" y="2382"/>
                    </a:lnTo>
                    <a:lnTo>
                      <a:pt x="3378" y="2372"/>
                    </a:lnTo>
                    <a:lnTo>
                      <a:pt x="3378" y="2372"/>
                    </a:lnTo>
                    <a:lnTo>
                      <a:pt x="3372" y="2378"/>
                    </a:lnTo>
                    <a:lnTo>
                      <a:pt x="3366" y="2386"/>
                    </a:lnTo>
                    <a:lnTo>
                      <a:pt x="3364" y="2394"/>
                    </a:lnTo>
                    <a:lnTo>
                      <a:pt x="3366" y="2404"/>
                    </a:lnTo>
                    <a:lnTo>
                      <a:pt x="3366" y="2404"/>
                    </a:lnTo>
                    <a:lnTo>
                      <a:pt x="3368" y="2400"/>
                    </a:lnTo>
                    <a:lnTo>
                      <a:pt x="3368" y="2398"/>
                    </a:lnTo>
                    <a:lnTo>
                      <a:pt x="3370" y="2390"/>
                    </a:lnTo>
                    <a:lnTo>
                      <a:pt x="3370" y="2390"/>
                    </a:lnTo>
                    <a:lnTo>
                      <a:pt x="3372" y="2396"/>
                    </a:lnTo>
                    <a:lnTo>
                      <a:pt x="3374" y="2402"/>
                    </a:lnTo>
                    <a:lnTo>
                      <a:pt x="3372" y="2412"/>
                    </a:lnTo>
                    <a:lnTo>
                      <a:pt x="3368" y="2424"/>
                    </a:lnTo>
                    <a:lnTo>
                      <a:pt x="3366" y="2436"/>
                    </a:lnTo>
                    <a:lnTo>
                      <a:pt x="3366" y="2436"/>
                    </a:lnTo>
                    <a:lnTo>
                      <a:pt x="3364" y="2434"/>
                    </a:lnTo>
                    <a:lnTo>
                      <a:pt x="3362" y="2430"/>
                    </a:lnTo>
                    <a:lnTo>
                      <a:pt x="3366" y="2422"/>
                    </a:lnTo>
                    <a:lnTo>
                      <a:pt x="3368" y="2412"/>
                    </a:lnTo>
                    <a:lnTo>
                      <a:pt x="3366" y="2408"/>
                    </a:lnTo>
                    <a:lnTo>
                      <a:pt x="3364" y="2406"/>
                    </a:lnTo>
                    <a:lnTo>
                      <a:pt x="3364" y="2406"/>
                    </a:lnTo>
                    <a:lnTo>
                      <a:pt x="3354" y="2450"/>
                    </a:lnTo>
                    <a:lnTo>
                      <a:pt x="3354" y="2450"/>
                    </a:lnTo>
                    <a:lnTo>
                      <a:pt x="3352" y="2450"/>
                    </a:lnTo>
                    <a:lnTo>
                      <a:pt x="3350" y="2448"/>
                    </a:lnTo>
                    <a:lnTo>
                      <a:pt x="3348" y="2446"/>
                    </a:lnTo>
                    <a:lnTo>
                      <a:pt x="3344" y="2444"/>
                    </a:lnTo>
                    <a:lnTo>
                      <a:pt x="3344" y="2444"/>
                    </a:lnTo>
                    <a:lnTo>
                      <a:pt x="3336" y="2446"/>
                    </a:lnTo>
                    <a:lnTo>
                      <a:pt x="3330" y="2446"/>
                    </a:lnTo>
                    <a:lnTo>
                      <a:pt x="3322" y="2446"/>
                    </a:lnTo>
                    <a:lnTo>
                      <a:pt x="3316" y="2444"/>
                    </a:lnTo>
                    <a:lnTo>
                      <a:pt x="3306" y="2438"/>
                    </a:lnTo>
                    <a:lnTo>
                      <a:pt x="3296" y="2432"/>
                    </a:lnTo>
                    <a:lnTo>
                      <a:pt x="3288" y="2424"/>
                    </a:lnTo>
                    <a:lnTo>
                      <a:pt x="3278" y="2420"/>
                    </a:lnTo>
                    <a:lnTo>
                      <a:pt x="3272" y="2418"/>
                    </a:lnTo>
                    <a:lnTo>
                      <a:pt x="3266" y="2418"/>
                    </a:lnTo>
                    <a:lnTo>
                      <a:pt x="3260" y="2418"/>
                    </a:lnTo>
                    <a:lnTo>
                      <a:pt x="3252" y="2420"/>
                    </a:lnTo>
                    <a:lnTo>
                      <a:pt x="3252" y="2420"/>
                    </a:lnTo>
                    <a:lnTo>
                      <a:pt x="3236" y="2400"/>
                    </a:lnTo>
                    <a:lnTo>
                      <a:pt x="3228" y="2390"/>
                    </a:lnTo>
                    <a:lnTo>
                      <a:pt x="3222" y="2378"/>
                    </a:lnTo>
                    <a:lnTo>
                      <a:pt x="3222" y="2378"/>
                    </a:lnTo>
                    <a:lnTo>
                      <a:pt x="3214" y="2372"/>
                    </a:lnTo>
                    <a:lnTo>
                      <a:pt x="3208" y="2364"/>
                    </a:lnTo>
                    <a:lnTo>
                      <a:pt x="3202" y="2356"/>
                    </a:lnTo>
                    <a:lnTo>
                      <a:pt x="3196" y="2346"/>
                    </a:lnTo>
                    <a:lnTo>
                      <a:pt x="3196" y="2346"/>
                    </a:lnTo>
                    <a:lnTo>
                      <a:pt x="3190" y="2338"/>
                    </a:lnTo>
                    <a:lnTo>
                      <a:pt x="3184" y="2332"/>
                    </a:lnTo>
                    <a:lnTo>
                      <a:pt x="3176" y="2328"/>
                    </a:lnTo>
                    <a:lnTo>
                      <a:pt x="3166" y="2324"/>
                    </a:lnTo>
                    <a:lnTo>
                      <a:pt x="3148" y="2318"/>
                    </a:lnTo>
                    <a:lnTo>
                      <a:pt x="3130" y="2318"/>
                    </a:lnTo>
                    <a:lnTo>
                      <a:pt x="3130" y="2318"/>
                    </a:lnTo>
                    <a:lnTo>
                      <a:pt x="3130" y="2330"/>
                    </a:lnTo>
                    <a:lnTo>
                      <a:pt x="3132" y="2342"/>
                    </a:lnTo>
                    <a:lnTo>
                      <a:pt x="3132" y="2342"/>
                    </a:lnTo>
                    <a:lnTo>
                      <a:pt x="3124" y="2348"/>
                    </a:lnTo>
                    <a:lnTo>
                      <a:pt x="3120" y="2354"/>
                    </a:lnTo>
                    <a:lnTo>
                      <a:pt x="3120" y="2356"/>
                    </a:lnTo>
                    <a:lnTo>
                      <a:pt x="3120" y="2360"/>
                    </a:lnTo>
                    <a:lnTo>
                      <a:pt x="3128" y="2366"/>
                    </a:lnTo>
                    <a:lnTo>
                      <a:pt x="3128" y="2366"/>
                    </a:lnTo>
                    <a:lnTo>
                      <a:pt x="3128" y="2380"/>
                    </a:lnTo>
                    <a:lnTo>
                      <a:pt x="3128" y="2392"/>
                    </a:lnTo>
                    <a:lnTo>
                      <a:pt x="3128" y="2392"/>
                    </a:lnTo>
                    <a:lnTo>
                      <a:pt x="3132" y="2392"/>
                    </a:lnTo>
                    <a:lnTo>
                      <a:pt x="3134" y="2388"/>
                    </a:lnTo>
                    <a:lnTo>
                      <a:pt x="3134" y="2388"/>
                    </a:lnTo>
                    <a:lnTo>
                      <a:pt x="3168" y="2434"/>
                    </a:lnTo>
                    <a:lnTo>
                      <a:pt x="3186" y="2458"/>
                    </a:lnTo>
                    <a:lnTo>
                      <a:pt x="3200" y="2484"/>
                    </a:lnTo>
                    <a:lnTo>
                      <a:pt x="3200" y="2484"/>
                    </a:lnTo>
                    <a:lnTo>
                      <a:pt x="3204" y="2486"/>
                    </a:lnTo>
                    <a:lnTo>
                      <a:pt x="3206" y="2484"/>
                    </a:lnTo>
                    <a:lnTo>
                      <a:pt x="3210" y="2480"/>
                    </a:lnTo>
                    <a:lnTo>
                      <a:pt x="3210" y="2480"/>
                    </a:lnTo>
                    <a:lnTo>
                      <a:pt x="3214" y="2488"/>
                    </a:lnTo>
                    <a:lnTo>
                      <a:pt x="3216" y="2494"/>
                    </a:lnTo>
                    <a:lnTo>
                      <a:pt x="3226" y="2504"/>
                    </a:lnTo>
                    <a:lnTo>
                      <a:pt x="3236" y="2510"/>
                    </a:lnTo>
                    <a:lnTo>
                      <a:pt x="3250" y="2516"/>
                    </a:lnTo>
                    <a:lnTo>
                      <a:pt x="3250" y="2516"/>
                    </a:lnTo>
                    <a:lnTo>
                      <a:pt x="3252" y="2524"/>
                    </a:lnTo>
                    <a:lnTo>
                      <a:pt x="3256" y="2532"/>
                    </a:lnTo>
                    <a:lnTo>
                      <a:pt x="3268" y="2546"/>
                    </a:lnTo>
                    <a:lnTo>
                      <a:pt x="3268" y="2546"/>
                    </a:lnTo>
                    <a:lnTo>
                      <a:pt x="3266" y="2550"/>
                    </a:lnTo>
                    <a:lnTo>
                      <a:pt x="3268" y="2554"/>
                    </a:lnTo>
                    <a:lnTo>
                      <a:pt x="3268" y="2556"/>
                    </a:lnTo>
                    <a:lnTo>
                      <a:pt x="3264" y="2556"/>
                    </a:lnTo>
                    <a:lnTo>
                      <a:pt x="3264" y="2556"/>
                    </a:lnTo>
                    <a:lnTo>
                      <a:pt x="3276" y="2574"/>
                    </a:lnTo>
                    <a:lnTo>
                      <a:pt x="3288" y="2590"/>
                    </a:lnTo>
                    <a:lnTo>
                      <a:pt x="3300" y="2608"/>
                    </a:lnTo>
                    <a:lnTo>
                      <a:pt x="3310" y="2626"/>
                    </a:lnTo>
                    <a:lnTo>
                      <a:pt x="3310" y="2626"/>
                    </a:lnTo>
                    <a:lnTo>
                      <a:pt x="3308" y="2616"/>
                    </a:lnTo>
                    <a:lnTo>
                      <a:pt x="3306" y="2606"/>
                    </a:lnTo>
                    <a:lnTo>
                      <a:pt x="3298" y="2584"/>
                    </a:lnTo>
                    <a:lnTo>
                      <a:pt x="3294" y="2574"/>
                    </a:lnTo>
                    <a:lnTo>
                      <a:pt x="3294" y="2562"/>
                    </a:lnTo>
                    <a:lnTo>
                      <a:pt x="3294" y="2550"/>
                    </a:lnTo>
                    <a:lnTo>
                      <a:pt x="3296" y="2540"/>
                    </a:lnTo>
                    <a:lnTo>
                      <a:pt x="3296" y="2540"/>
                    </a:lnTo>
                    <a:lnTo>
                      <a:pt x="3298" y="2540"/>
                    </a:lnTo>
                    <a:lnTo>
                      <a:pt x="3300" y="2542"/>
                    </a:lnTo>
                    <a:lnTo>
                      <a:pt x="3302" y="2544"/>
                    </a:lnTo>
                    <a:lnTo>
                      <a:pt x="3302" y="2542"/>
                    </a:lnTo>
                    <a:lnTo>
                      <a:pt x="3302" y="2542"/>
                    </a:lnTo>
                    <a:lnTo>
                      <a:pt x="3312" y="2562"/>
                    </a:lnTo>
                    <a:lnTo>
                      <a:pt x="3320" y="2584"/>
                    </a:lnTo>
                    <a:lnTo>
                      <a:pt x="3334" y="2630"/>
                    </a:lnTo>
                    <a:lnTo>
                      <a:pt x="3334" y="2630"/>
                    </a:lnTo>
                    <a:lnTo>
                      <a:pt x="3332" y="2628"/>
                    </a:lnTo>
                    <a:lnTo>
                      <a:pt x="3330" y="2626"/>
                    </a:lnTo>
                    <a:lnTo>
                      <a:pt x="3330" y="2626"/>
                    </a:lnTo>
                    <a:lnTo>
                      <a:pt x="3330" y="2626"/>
                    </a:lnTo>
                    <a:lnTo>
                      <a:pt x="3328" y="2628"/>
                    </a:lnTo>
                    <a:lnTo>
                      <a:pt x="3330" y="2630"/>
                    </a:lnTo>
                    <a:lnTo>
                      <a:pt x="3332" y="2634"/>
                    </a:lnTo>
                    <a:lnTo>
                      <a:pt x="3336" y="2640"/>
                    </a:lnTo>
                    <a:lnTo>
                      <a:pt x="3340" y="2646"/>
                    </a:lnTo>
                    <a:lnTo>
                      <a:pt x="3340" y="2646"/>
                    </a:lnTo>
                    <a:lnTo>
                      <a:pt x="3342" y="2646"/>
                    </a:lnTo>
                    <a:lnTo>
                      <a:pt x="3342" y="2644"/>
                    </a:lnTo>
                    <a:lnTo>
                      <a:pt x="3344" y="2642"/>
                    </a:lnTo>
                    <a:lnTo>
                      <a:pt x="3346" y="2642"/>
                    </a:lnTo>
                    <a:lnTo>
                      <a:pt x="3346" y="2642"/>
                    </a:lnTo>
                    <a:lnTo>
                      <a:pt x="3346" y="2646"/>
                    </a:lnTo>
                    <a:lnTo>
                      <a:pt x="3348" y="2648"/>
                    </a:lnTo>
                    <a:lnTo>
                      <a:pt x="3350" y="2654"/>
                    </a:lnTo>
                    <a:lnTo>
                      <a:pt x="3350" y="2654"/>
                    </a:lnTo>
                    <a:lnTo>
                      <a:pt x="3356" y="2652"/>
                    </a:lnTo>
                    <a:lnTo>
                      <a:pt x="3358" y="2648"/>
                    </a:lnTo>
                    <a:lnTo>
                      <a:pt x="3362" y="2640"/>
                    </a:lnTo>
                    <a:lnTo>
                      <a:pt x="3364" y="2632"/>
                    </a:lnTo>
                    <a:lnTo>
                      <a:pt x="3366" y="2628"/>
                    </a:lnTo>
                    <a:lnTo>
                      <a:pt x="3370" y="2624"/>
                    </a:lnTo>
                    <a:lnTo>
                      <a:pt x="3370" y="2624"/>
                    </a:lnTo>
                    <a:lnTo>
                      <a:pt x="3374" y="2624"/>
                    </a:lnTo>
                    <a:lnTo>
                      <a:pt x="3378" y="2624"/>
                    </a:lnTo>
                    <a:lnTo>
                      <a:pt x="3386" y="2620"/>
                    </a:lnTo>
                    <a:lnTo>
                      <a:pt x="3392" y="2612"/>
                    </a:lnTo>
                    <a:lnTo>
                      <a:pt x="3398" y="2604"/>
                    </a:lnTo>
                    <a:lnTo>
                      <a:pt x="3398" y="2604"/>
                    </a:lnTo>
                    <a:lnTo>
                      <a:pt x="3398" y="2600"/>
                    </a:lnTo>
                    <a:lnTo>
                      <a:pt x="3394" y="2598"/>
                    </a:lnTo>
                    <a:lnTo>
                      <a:pt x="3392" y="2596"/>
                    </a:lnTo>
                    <a:lnTo>
                      <a:pt x="3392" y="2592"/>
                    </a:lnTo>
                    <a:lnTo>
                      <a:pt x="3392" y="2592"/>
                    </a:lnTo>
                    <a:lnTo>
                      <a:pt x="3398" y="2592"/>
                    </a:lnTo>
                    <a:lnTo>
                      <a:pt x="3398" y="2592"/>
                    </a:lnTo>
                    <a:lnTo>
                      <a:pt x="3400" y="2592"/>
                    </a:lnTo>
                    <a:lnTo>
                      <a:pt x="3400" y="2592"/>
                    </a:lnTo>
                    <a:lnTo>
                      <a:pt x="3398" y="2576"/>
                    </a:lnTo>
                    <a:lnTo>
                      <a:pt x="3396" y="2560"/>
                    </a:lnTo>
                    <a:lnTo>
                      <a:pt x="3396" y="2522"/>
                    </a:lnTo>
                    <a:lnTo>
                      <a:pt x="3394" y="2484"/>
                    </a:lnTo>
                    <a:lnTo>
                      <a:pt x="3394" y="2464"/>
                    </a:lnTo>
                    <a:lnTo>
                      <a:pt x="3390" y="2446"/>
                    </a:lnTo>
                    <a:lnTo>
                      <a:pt x="3390" y="2446"/>
                    </a:lnTo>
                    <a:lnTo>
                      <a:pt x="3398" y="2460"/>
                    </a:lnTo>
                    <a:lnTo>
                      <a:pt x="3406" y="2476"/>
                    </a:lnTo>
                    <a:lnTo>
                      <a:pt x="3420" y="2508"/>
                    </a:lnTo>
                    <a:lnTo>
                      <a:pt x="3428" y="2524"/>
                    </a:lnTo>
                    <a:lnTo>
                      <a:pt x="3438" y="2536"/>
                    </a:lnTo>
                    <a:lnTo>
                      <a:pt x="3448" y="2550"/>
                    </a:lnTo>
                    <a:lnTo>
                      <a:pt x="3462" y="2558"/>
                    </a:lnTo>
                    <a:lnTo>
                      <a:pt x="3462" y="2558"/>
                    </a:lnTo>
                    <a:lnTo>
                      <a:pt x="3470" y="2558"/>
                    </a:lnTo>
                    <a:lnTo>
                      <a:pt x="3476" y="2554"/>
                    </a:lnTo>
                    <a:lnTo>
                      <a:pt x="3482" y="2550"/>
                    </a:lnTo>
                    <a:lnTo>
                      <a:pt x="3486" y="2550"/>
                    </a:lnTo>
                    <a:lnTo>
                      <a:pt x="3486" y="2550"/>
                    </a:lnTo>
                    <a:lnTo>
                      <a:pt x="3496" y="2560"/>
                    </a:lnTo>
                    <a:lnTo>
                      <a:pt x="3504" y="2570"/>
                    </a:lnTo>
                    <a:lnTo>
                      <a:pt x="3518" y="2594"/>
                    </a:lnTo>
                    <a:lnTo>
                      <a:pt x="3518" y="2594"/>
                    </a:lnTo>
                    <a:lnTo>
                      <a:pt x="3522" y="2594"/>
                    </a:lnTo>
                    <a:lnTo>
                      <a:pt x="3524" y="2592"/>
                    </a:lnTo>
                    <a:lnTo>
                      <a:pt x="3526" y="2592"/>
                    </a:lnTo>
                    <a:lnTo>
                      <a:pt x="3530" y="2594"/>
                    </a:lnTo>
                    <a:lnTo>
                      <a:pt x="3530" y="2594"/>
                    </a:lnTo>
                    <a:lnTo>
                      <a:pt x="3536" y="2632"/>
                    </a:lnTo>
                    <a:lnTo>
                      <a:pt x="3538" y="2674"/>
                    </a:lnTo>
                    <a:lnTo>
                      <a:pt x="3542" y="2756"/>
                    </a:lnTo>
                    <a:lnTo>
                      <a:pt x="3542" y="2756"/>
                    </a:lnTo>
                    <a:lnTo>
                      <a:pt x="3540" y="2756"/>
                    </a:lnTo>
                    <a:lnTo>
                      <a:pt x="3538" y="2754"/>
                    </a:lnTo>
                    <a:lnTo>
                      <a:pt x="3538" y="2750"/>
                    </a:lnTo>
                    <a:lnTo>
                      <a:pt x="3534" y="2750"/>
                    </a:lnTo>
                    <a:lnTo>
                      <a:pt x="3534" y="2750"/>
                    </a:lnTo>
                    <a:lnTo>
                      <a:pt x="3542" y="2802"/>
                    </a:lnTo>
                    <a:lnTo>
                      <a:pt x="3548" y="2830"/>
                    </a:lnTo>
                    <a:lnTo>
                      <a:pt x="3556" y="2852"/>
                    </a:lnTo>
                    <a:lnTo>
                      <a:pt x="3556" y="2852"/>
                    </a:lnTo>
                    <a:lnTo>
                      <a:pt x="3548" y="2864"/>
                    </a:lnTo>
                    <a:lnTo>
                      <a:pt x="3544" y="2874"/>
                    </a:lnTo>
                    <a:lnTo>
                      <a:pt x="3542" y="2886"/>
                    </a:lnTo>
                    <a:lnTo>
                      <a:pt x="3542" y="2898"/>
                    </a:lnTo>
                    <a:lnTo>
                      <a:pt x="3544" y="2924"/>
                    </a:lnTo>
                    <a:lnTo>
                      <a:pt x="3544" y="2936"/>
                    </a:lnTo>
                    <a:lnTo>
                      <a:pt x="3542" y="2948"/>
                    </a:lnTo>
                    <a:lnTo>
                      <a:pt x="3542" y="2948"/>
                    </a:lnTo>
                    <a:lnTo>
                      <a:pt x="3540" y="2960"/>
                    </a:lnTo>
                    <a:lnTo>
                      <a:pt x="3534" y="2968"/>
                    </a:lnTo>
                    <a:lnTo>
                      <a:pt x="3530" y="2978"/>
                    </a:lnTo>
                    <a:lnTo>
                      <a:pt x="3528" y="2988"/>
                    </a:lnTo>
                    <a:lnTo>
                      <a:pt x="3528" y="2988"/>
                    </a:lnTo>
                    <a:lnTo>
                      <a:pt x="3528" y="2996"/>
                    </a:lnTo>
                    <a:lnTo>
                      <a:pt x="3530" y="3006"/>
                    </a:lnTo>
                    <a:lnTo>
                      <a:pt x="3530" y="3016"/>
                    </a:lnTo>
                    <a:lnTo>
                      <a:pt x="3532" y="3026"/>
                    </a:lnTo>
                    <a:lnTo>
                      <a:pt x="3532" y="3026"/>
                    </a:lnTo>
                    <a:lnTo>
                      <a:pt x="3528" y="3036"/>
                    </a:lnTo>
                    <a:lnTo>
                      <a:pt x="3522" y="3042"/>
                    </a:lnTo>
                    <a:lnTo>
                      <a:pt x="3516" y="3050"/>
                    </a:lnTo>
                    <a:lnTo>
                      <a:pt x="3510" y="3058"/>
                    </a:lnTo>
                    <a:lnTo>
                      <a:pt x="3510" y="3058"/>
                    </a:lnTo>
                    <a:lnTo>
                      <a:pt x="3504" y="3068"/>
                    </a:lnTo>
                    <a:lnTo>
                      <a:pt x="3502" y="3082"/>
                    </a:lnTo>
                    <a:lnTo>
                      <a:pt x="3498" y="3094"/>
                    </a:lnTo>
                    <a:lnTo>
                      <a:pt x="3492" y="3106"/>
                    </a:lnTo>
                    <a:lnTo>
                      <a:pt x="3492" y="3106"/>
                    </a:lnTo>
                    <a:lnTo>
                      <a:pt x="3486" y="3120"/>
                    </a:lnTo>
                    <a:lnTo>
                      <a:pt x="3482" y="3132"/>
                    </a:lnTo>
                    <a:lnTo>
                      <a:pt x="3478" y="3146"/>
                    </a:lnTo>
                    <a:lnTo>
                      <a:pt x="3480" y="3164"/>
                    </a:lnTo>
                    <a:lnTo>
                      <a:pt x="3480" y="3164"/>
                    </a:lnTo>
                    <a:lnTo>
                      <a:pt x="3482" y="3172"/>
                    </a:lnTo>
                    <a:lnTo>
                      <a:pt x="3484" y="3180"/>
                    </a:lnTo>
                    <a:lnTo>
                      <a:pt x="3484" y="3180"/>
                    </a:lnTo>
                    <a:lnTo>
                      <a:pt x="3482" y="3188"/>
                    </a:lnTo>
                    <a:lnTo>
                      <a:pt x="3478" y="3200"/>
                    </a:lnTo>
                    <a:lnTo>
                      <a:pt x="3466" y="3224"/>
                    </a:lnTo>
                    <a:lnTo>
                      <a:pt x="3454" y="3248"/>
                    </a:lnTo>
                    <a:lnTo>
                      <a:pt x="3448" y="3260"/>
                    </a:lnTo>
                    <a:lnTo>
                      <a:pt x="3444" y="3272"/>
                    </a:lnTo>
                    <a:lnTo>
                      <a:pt x="3444" y="3272"/>
                    </a:lnTo>
                    <a:lnTo>
                      <a:pt x="3442" y="3274"/>
                    </a:lnTo>
                    <a:lnTo>
                      <a:pt x="3438" y="3278"/>
                    </a:lnTo>
                    <a:lnTo>
                      <a:pt x="3432" y="3284"/>
                    </a:lnTo>
                    <a:lnTo>
                      <a:pt x="3432" y="3284"/>
                    </a:lnTo>
                    <a:lnTo>
                      <a:pt x="3422" y="3302"/>
                    </a:lnTo>
                    <a:lnTo>
                      <a:pt x="3416" y="3322"/>
                    </a:lnTo>
                    <a:lnTo>
                      <a:pt x="3408" y="3358"/>
                    </a:lnTo>
                    <a:lnTo>
                      <a:pt x="3408" y="3358"/>
                    </a:lnTo>
                    <a:lnTo>
                      <a:pt x="3402" y="3360"/>
                    </a:lnTo>
                    <a:lnTo>
                      <a:pt x="3396" y="3366"/>
                    </a:lnTo>
                    <a:lnTo>
                      <a:pt x="3390" y="3370"/>
                    </a:lnTo>
                    <a:lnTo>
                      <a:pt x="3386" y="3374"/>
                    </a:lnTo>
                    <a:lnTo>
                      <a:pt x="3386" y="3374"/>
                    </a:lnTo>
                    <a:lnTo>
                      <a:pt x="3382" y="3386"/>
                    </a:lnTo>
                    <a:lnTo>
                      <a:pt x="3378" y="3394"/>
                    </a:lnTo>
                    <a:lnTo>
                      <a:pt x="3370" y="3412"/>
                    </a:lnTo>
                    <a:lnTo>
                      <a:pt x="3358" y="3426"/>
                    </a:lnTo>
                    <a:lnTo>
                      <a:pt x="3346" y="3440"/>
                    </a:lnTo>
                    <a:lnTo>
                      <a:pt x="3334" y="3454"/>
                    </a:lnTo>
                    <a:lnTo>
                      <a:pt x="3324" y="3470"/>
                    </a:lnTo>
                    <a:lnTo>
                      <a:pt x="3316" y="3488"/>
                    </a:lnTo>
                    <a:lnTo>
                      <a:pt x="3314" y="3498"/>
                    </a:lnTo>
                    <a:lnTo>
                      <a:pt x="3312" y="3510"/>
                    </a:lnTo>
                    <a:lnTo>
                      <a:pt x="3312" y="3510"/>
                    </a:lnTo>
                    <a:lnTo>
                      <a:pt x="3308" y="3508"/>
                    </a:lnTo>
                    <a:lnTo>
                      <a:pt x="3306" y="3510"/>
                    </a:lnTo>
                    <a:lnTo>
                      <a:pt x="3304" y="3516"/>
                    </a:lnTo>
                    <a:lnTo>
                      <a:pt x="3304" y="3516"/>
                    </a:lnTo>
                    <a:lnTo>
                      <a:pt x="3300" y="3514"/>
                    </a:lnTo>
                    <a:lnTo>
                      <a:pt x="3298" y="3512"/>
                    </a:lnTo>
                    <a:lnTo>
                      <a:pt x="3298" y="3512"/>
                    </a:lnTo>
                    <a:lnTo>
                      <a:pt x="3292" y="3520"/>
                    </a:lnTo>
                    <a:lnTo>
                      <a:pt x="3286" y="3530"/>
                    </a:lnTo>
                    <a:lnTo>
                      <a:pt x="3282" y="3534"/>
                    </a:lnTo>
                    <a:lnTo>
                      <a:pt x="3276" y="3536"/>
                    </a:lnTo>
                    <a:lnTo>
                      <a:pt x="3270" y="3538"/>
                    </a:lnTo>
                    <a:lnTo>
                      <a:pt x="3264" y="3536"/>
                    </a:lnTo>
                    <a:lnTo>
                      <a:pt x="3264" y="3536"/>
                    </a:lnTo>
                    <a:lnTo>
                      <a:pt x="3256" y="3526"/>
                    </a:lnTo>
                    <a:lnTo>
                      <a:pt x="3252" y="3512"/>
                    </a:lnTo>
                    <a:lnTo>
                      <a:pt x="3250" y="3496"/>
                    </a:lnTo>
                    <a:lnTo>
                      <a:pt x="3250" y="3476"/>
                    </a:lnTo>
                    <a:lnTo>
                      <a:pt x="3250" y="3476"/>
                    </a:lnTo>
                    <a:lnTo>
                      <a:pt x="3246" y="3468"/>
                    </a:lnTo>
                    <a:lnTo>
                      <a:pt x="3242" y="3458"/>
                    </a:lnTo>
                    <a:lnTo>
                      <a:pt x="3238" y="3434"/>
                    </a:lnTo>
                    <a:lnTo>
                      <a:pt x="3234" y="3412"/>
                    </a:lnTo>
                    <a:lnTo>
                      <a:pt x="3228" y="3390"/>
                    </a:lnTo>
                    <a:lnTo>
                      <a:pt x="3228" y="3390"/>
                    </a:lnTo>
                    <a:lnTo>
                      <a:pt x="3224" y="3390"/>
                    </a:lnTo>
                    <a:lnTo>
                      <a:pt x="3222" y="3392"/>
                    </a:lnTo>
                    <a:lnTo>
                      <a:pt x="3220" y="3392"/>
                    </a:lnTo>
                    <a:lnTo>
                      <a:pt x="3220" y="3390"/>
                    </a:lnTo>
                    <a:lnTo>
                      <a:pt x="3220" y="3390"/>
                    </a:lnTo>
                    <a:lnTo>
                      <a:pt x="3220" y="3388"/>
                    </a:lnTo>
                    <a:lnTo>
                      <a:pt x="3222" y="3386"/>
                    </a:lnTo>
                    <a:lnTo>
                      <a:pt x="3224" y="3384"/>
                    </a:lnTo>
                    <a:lnTo>
                      <a:pt x="3226" y="3382"/>
                    </a:lnTo>
                    <a:lnTo>
                      <a:pt x="3226" y="3382"/>
                    </a:lnTo>
                    <a:lnTo>
                      <a:pt x="3222" y="3354"/>
                    </a:lnTo>
                    <a:lnTo>
                      <a:pt x="3218" y="3324"/>
                    </a:lnTo>
                    <a:lnTo>
                      <a:pt x="3212" y="3296"/>
                    </a:lnTo>
                    <a:lnTo>
                      <a:pt x="3208" y="3284"/>
                    </a:lnTo>
                    <a:lnTo>
                      <a:pt x="3202" y="3274"/>
                    </a:lnTo>
                    <a:lnTo>
                      <a:pt x="3202" y="3274"/>
                    </a:lnTo>
                    <a:lnTo>
                      <a:pt x="3202" y="3270"/>
                    </a:lnTo>
                    <a:lnTo>
                      <a:pt x="3200" y="3270"/>
                    </a:lnTo>
                    <a:lnTo>
                      <a:pt x="3196" y="3272"/>
                    </a:lnTo>
                    <a:lnTo>
                      <a:pt x="3196" y="3272"/>
                    </a:lnTo>
                    <a:lnTo>
                      <a:pt x="3194" y="3266"/>
                    </a:lnTo>
                    <a:lnTo>
                      <a:pt x="3194" y="3262"/>
                    </a:lnTo>
                    <a:lnTo>
                      <a:pt x="3192" y="3258"/>
                    </a:lnTo>
                    <a:lnTo>
                      <a:pt x="3194" y="3252"/>
                    </a:lnTo>
                    <a:lnTo>
                      <a:pt x="3194" y="3252"/>
                    </a:lnTo>
                    <a:lnTo>
                      <a:pt x="3180" y="3238"/>
                    </a:lnTo>
                    <a:lnTo>
                      <a:pt x="3166" y="3222"/>
                    </a:lnTo>
                    <a:lnTo>
                      <a:pt x="3142" y="3188"/>
                    </a:lnTo>
                    <a:lnTo>
                      <a:pt x="3142" y="3188"/>
                    </a:lnTo>
                    <a:lnTo>
                      <a:pt x="3140" y="3178"/>
                    </a:lnTo>
                    <a:lnTo>
                      <a:pt x="3138" y="3170"/>
                    </a:lnTo>
                    <a:lnTo>
                      <a:pt x="3130" y="3154"/>
                    </a:lnTo>
                    <a:lnTo>
                      <a:pt x="3122" y="3140"/>
                    </a:lnTo>
                    <a:lnTo>
                      <a:pt x="3114" y="3126"/>
                    </a:lnTo>
                    <a:lnTo>
                      <a:pt x="3114" y="3126"/>
                    </a:lnTo>
                    <a:lnTo>
                      <a:pt x="3104" y="3114"/>
                    </a:lnTo>
                    <a:lnTo>
                      <a:pt x="3094" y="3106"/>
                    </a:lnTo>
                    <a:lnTo>
                      <a:pt x="3082" y="3098"/>
                    </a:lnTo>
                    <a:lnTo>
                      <a:pt x="3074" y="3096"/>
                    </a:lnTo>
                    <a:lnTo>
                      <a:pt x="3064" y="3094"/>
                    </a:lnTo>
                    <a:lnTo>
                      <a:pt x="3064" y="3094"/>
                    </a:lnTo>
                    <a:lnTo>
                      <a:pt x="3064" y="3090"/>
                    </a:lnTo>
                    <a:lnTo>
                      <a:pt x="3062" y="3088"/>
                    </a:lnTo>
                    <a:lnTo>
                      <a:pt x="3060" y="3084"/>
                    </a:lnTo>
                    <a:lnTo>
                      <a:pt x="3058" y="3080"/>
                    </a:lnTo>
                    <a:lnTo>
                      <a:pt x="3058" y="3080"/>
                    </a:lnTo>
                    <a:lnTo>
                      <a:pt x="3052" y="3074"/>
                    </a:lnTo>
                    <a:lnTo>
                      <a:pt x="3046" y="3068"/>
                    </a:lnTo>
                    <a:lnTo>
                      <a:pt x="3042" y="3060"/>
                    </a:lnTo>
                    <a:lnTo>
                      <a:pt x="3040" y="3054"/>
                    </a:lnTo>
                    <a:lnTo>
                      <a:pt x="3036" y="3036"/>
                    </a:lnTo>
                    <a:lnTo>
                      <a:pt x="3028" y="3016"/>
                    </a:lnTo>
                    <a:lnTo>
                      <a:pt x="3028" y="3016"/>
                    </a:lnTo>
                    <a:lnTo>
                      <a:pt x="3022" y="3010"/>
                    </a:lnTo>
                    <a:lnTo>
                      <a:pt x="3022" y="3010"/>
                    </a:lnTo>
                    <a:lnTo>
                      <a:pt x="3022" y="3000"/>
                    </a:lnTo>
                    <a:lnTo>
                      <a:pt x="3022" y="2988"/>
                    </a:lnTo>
                    <a:lnTo>
                      <a:pt x="3020" y="2976"/>
                    </a:lnTo>
                    <a:lnTo>
                      <a:pt x="3018" y="2966"/>
                    </a:lnTo>
                    <a:lnTo>
                      <a:pt x="3018" y="2966"/>
                    </a:lnTo>
                    <a:lnTo>
                      <a:pt x="3014" y="2956"/>
                    </a:lnTo>
                    <a:lnTo>
                      <a:pt x="3008" y="2946"/>
                    </a:lnTo>
                    <a:lnTo>
                      <a:pt x="2996" y="2928"/>
                    </a:lnTo>
                    <a:lnTo>
                      <a:pt x="2984" y="2910"/>
                    </a:lnTo>
                    <a:lnTo>
                      <a:pt x="2980" y="2902"/>
                    </a:lnTo>
                    <a:lnTo>
                      <a:pt x="2976" y="2892"/>
                    </a:lnTo>
                    <a:lnTo>
                      <a:pt x="2976" y="2892"/>
                    </a:lnTo>
                    <a:lnTo>
                      <a:pt x="2972" y="2890"/>
                    </a:lnTo>
                    <a:lnTo>
                      <a:pt x="2968" y="2888"/>
                    </a:lnTo>
                    <a:lnTo>
                      <a:pt x="2958" y="2880"/>
                    </a:lnTo>
                    <a:lnTo>
                      <a:pt x="2948" y="2874"/>
                    </a:lnTo>
                    <a:lnTo>
                      <a:pt x="2944" y="2874"/>
                    </a:lnTo>
                    <a:lnTo>
                      <a:pt x="2938" y="2874"/>
                    </a:lnTo>
                    <a:lnTo>
                      <a:pt x="2938" y="2874"/>
                    </a:lnTo>
                    <a:lnTo>
                      <a:pt x="2924" y="2858"/>
                    </a:lnTo>
                    <a:lnTo>
                      <a:pt x="2908" y="2842"/>
                    </a:lnTo>
                    <a:lnTo>
                      <a:pt x="2908" y="2842"/>
                    </a:lnTo>
                    <a:lnTo>
                      <a:pt x="2910" y="2836"/>
                    </a:lnTo>
                    <a:lnTo>
                      <a:pt x="2910" y="2830"/>
                    </a:lnTo>
                    <a:lnTo>
                      <a:pt x="2910" y="2830"/>
                    </a:lnTo>
                    <a:lnTo>
                      <a:pt x="2896" y="2806"/>
                    </a:lnTo>
                    <a:lnTo>
                      <a:pt x="2880" y="2786"/>
                    </a:lnTo>
                    <a:lnTo>
                      <a:pt x="2846" y="2744"/>
                    </a:lnTo>
                    <a:lnTo>
                      <a:pt x="2810" y="2702"/>
                    </a:lnTo>
                    <a:lnTo>
                      <a:pt x="2794" y="2682"/>
                    </a:lnTo>
                    <a:lnTo>
                      <a:pt x="2778" y="2658"/>
                    </a:lnTo>
                    <a:lnTo>
                      <a:pt x="2778" y="2658"/>
                    </a:lnTo>
                    <a:lnTo>
                      <a:pt x="2768" y="2662"/>
                    </a:lnTo>
                    <a:lnTo>
                      <a:pt x="2762" y="2664"/>
                    </a:lnTo>
                    <a:lnTo>
                      <a:pt x="2756" y="2664"/>
                    </a:lnTo>
                    <a:lnTo>
                      <a:pt x="2756" y="2664"/>
                    </a:lnTo>
                    <a:lnTo>
                      <a:pt x="2756" y="2650"/>
                    </a:lnTo>
                    <a:lnTo>
                      <a:pt x="2754" y="2638"/>
                    </a:lnTo>
                    <a:lnTo>
                      <a:pt x="2750" y="2612"/>
                    </a:lnTo>
                    <a:lnTo>
                      <a:pt x="2744" y="2590"/>
                    </a:lnTo>
                    <a:lnTo>
                      <a:pt x="2740" y="2568"/>
                    </a:lnTo>
                    <a:lnTo>
                      <a:pt x="2740" y="2568"/>
                    </a:lnTo>
                    <a:lnTo>
                      <a:pt x="2740" y="2584"/>
                    </a:lnTo>
                    <a:lnTo>
                      <a:pt x="2740" y="2598"/>
                    </a:lnTo>
                    <a:lnTo>
                      <a:pt x="2742" y="2626"/>
                    </a:lnTo>
                    <a:lnTo>
                      <a:pt x="2748" y="2654"/>
                    </a:lnTo>
                    <a:lnTo>
                      <a:pt x="2752" y="2684"/>
                    </a:lnTo>
                    <a:lnTo>
                      <a:pt x="2752" y="2684"/>
                    </a:lnTo>
                    <a:lnTo>
                      <a:pt x="2750" y="2684"/>
                    </a:lnTo>
                    <a:lnTo>
                      <a:pt x="2748" y="2686"/>
                    </a:lnTo>
                    <a:lnTo>
                      <a:pt x="2746" y="2688"/>
                    </a:lnTo>
                    <a:lnTo>
                      <a:pt x="2744" y="2690"/>
                    </a:lnTo>
                    <a:lnTo>
                      <a:pt x="2744" y="2690"/>
                    </a:lnTo>
                    <a:lnTo>
                      <a:pt x="2736" y="2686"/>
                    </a:lnTo>
                    <a:lnTo>
                      <a:pt x="2730" y="2682"/>
                    </a:lnTo>
                    <a:lnTo>
                      <a:pt x="2720" y="2674"/>
                    </a:lnTo>
                    <a:lnTo>
                      <a:pt x="2710" y="2664"/>
                    </a:lnTo>
                    <a:lnTo>
                      <a:pt x="2704" y="2660"/>
                    </a:lnTo>
                    <a:lnTo>
                      <a:pt x="2696" y="2656"/>
                    </a:lnTo>
                    <a:lnTo>
                      <a:pt x="2696" y="2656"/>
                    </a:lnTo>
                    <a:lnTo>
                      <a:pt x="2692" y="2644"/>
                    </a:lnTo>
                    <a:lnTo>
                      <a:pt x="2686" y="2632"/>
                    </a:lnTo>
                    <a:lnTo>
                      <a:pt x="2680" y="2622"/>
                    </a:lnTo>
                    <a:lnTo>
                      <a:pt x="2672" y="2612"/>
                    </a:lnTo>
                    <a:lnTo>
                      <a:pt x="2656" y="2594"/>
                    </a:lnTo>
                    <a:lnTo>
                      <a:pt x="2648" y="2586"/>
                    </a:lnTo>
                    <a:lnTo>
                      <a:pt x="2642" y="2574"/>
                    </a:lnTo>
                    <a:lnTo>
                      <a:pt x="2642" y="2574"/>
                    </a:lnTo>
                    <a:lnTo>
                      <a:pt x="2648" y="2592"/>
                    </a:lnTo>
                    <a:lnTo>
                      <a:pt x="2656" y="2610"/>
                    </a:lnTo>
                    <a:lnTo>
                      <a:pt x="2664" y="2626"/>
                    </a:lnTo>
                    <a:lnTo>
                      <a:pt x="2674" y="2642"/>
                    </a:lnTo>
                    <a:lnTo>
                      <a:pt x="2686" y="2656"/>
                    </a:lnTo>
                    <a:lnTo>
                      <a:pt x="2698" y="2670"/>
                    </a:lnTo>
                    <a:lnTo>
                      <a:pt x="2724" y="2696"/>
                    </a:lnTo>
                    <a:lnTo>
                      <a:pt x="2724" y="2696"/>
                    </a:lnTo>
                    <a:lnTo>
                      <a:pt x="2726" y="2704"/>
                    </a:lnTo>
                    <a:lnTo>
                      <a:pt x="2728" y="2714"/>
                    </a:lnTo>
                    <a:lnTo>
                      <a:pt x="2728" y="2714"/>
                    </a:lnTo>
                    <a:lnTo>
                      <a:pt x="2738" y="2724"/>
                    </a:lnTo>
                    <a:lnTo>
                      <a:pt x="2746" y="2734"/>
                    </a:lnTo>
                    <a:lnTo>
                      <a:pt x="2754" y="2748"/>
                    </a:lnTo>
                    <a:lnTo>
                      <a:pt x="2758" y="2762"/>
                    </a:lnTo>
                    <a:lnTo>
                      <a:pt x="2758" y="2762"/>
                    </a:lnTo>
                    <a:lnTo>
                      <a:pt x="2784" y="2798"/>
                    </a:lnTo>
                    <a:lnTo>
                      <a:pt x="2810" y="2834"/>
                    </a:lnTo>
                    <a:lnTo>
                      <a:pt x="2834" y="2872"/>
                    </a:lnTo>
                    <a:lnTo>
                      <a:pt x="2860" y="2910"/>
                    </a:lnTo>
                    <a:lnTo>
                      <a:pt x="2860" y="2910"/>
                    </a:lnTo>
                    <a:lnTo>
                      <a:pt x="2868" y="2914"/>
                    </a:lnTo>
                    <a:lnTo>
                      <a:pt x="2872" y="2916"/>
                    </a:lnTo>
                    <a:lnTo>
                      <a:pt x="2876" y="2918"/>
                    </a:lnTo>
                    <a:lnTo>
                      <a:pt x="2876" y="2918"/>
                    </a:lnTo>
                    <a:lnTo>
                      <a:pt x="2874" y="2922"/>
                    </a:lnTo>
                    <a:lnTo>
                      <a:pt x="2872" y="2924"/>
                    </a:lnTo>
                    <a:lnTo>
                      <a:pt x="2868" y="2924"/>
                    </a:lnTo>
                    <a:lnTo>
                      <a:pt x="2864" y="2926"/>
                    </a:lnTo>
                    <a:lnTo>
                      <a:pt x="2864" y="2926"/>
                    </a:lnTo>
                    <a:lnTo>
                      <a:pt x="2872" y="2940"/>
                    </a:lnTo>
                    <a:lnTo>
                      <a:pt x="2876" y="2956"/>
                    </a:lnTo>
                    <a:lnTo>
                      <a:pt x="2880" y="2972"/>
                    </a:lnTo>
                    <a:lnTo>
                      <a:pt x="2888" y="2986"/>
                    </a:lnTo>
                    <a:lnTo>
                      <a:pt x="2888" y="2986"/>
                    </a:lnTo>
                    <a:lnTo>
                      <a:pt x="2898" y="2994"/>
                    </a:lnTo>
                    <a:lnTo>
                      <a:pt x="2910" y="3000"/>
                    </a:lnTo>
                    <a:lnTo>
                      <a:pt x="2920" y="3008"/>
                    </a:lnTo>
                    <a:lnTo>
                      <a:pt x="2924" y="3014"/>
                    </a:lnTo>
                    <a:lnTo>
                      <a:pt x="2926" y="3020"/>
                    </a:lnTo>
                    <a:lnTo>
                      <a:pt x="2926" y="3020"/>
                    </a:lnTo>
                    <a:lnTo>
                      <a:pt x="2932" y="3020"/>
                    </a:lnTo>
                    <a:lnTo>
                      <a:pt x="2936" y="3022"/>
                    </a:lnTo>
                    <a:lnTo>
                      <a:pt x="2940" y="3024"/>
                    </a:lnTo>
                    <a:lnTo>
                      <a:pt x="2946" y="3026"/>
                    </a:lnTo>
                    <a:lnTo>
                      <a:pt x="2946" y="3026"/>
                    </a:lnTo>
                    <a:lnTo>
                      <a:pt x="2946" y="3036"/>
                    </a:lnTo>
                    <a:lnTo>
                      <a:pt x="2950" y="3046"/>
                    </a:lnTo>
                    <a:lnTo>
                      <a:pt x="2952" y="3056"/>
                    </a:lnTo>
                    <a:lnTo>
                      <a:pt x="2958" y="3064"/>
                    </a:lnTo>
                    <a:lnTo>
                      <a:pt x="2968" y="3078"/>
                    </a:lnTo>
                    <a:lnTo>
                      <a:pt x="2976" y="3094"/>
                    </a:lnTo>
                    <a:lnTo>
                      <a:pt x="2976" y="3094"/>
                    </a:lnTo>
                    <a:lnTo>
                      <a:pt x="2974" y="3096"/>
                    </a:lnTo>
                    <a:lnTo>
                      <a:pt x="2972" y="3094"/>
                    </a:lnTo>
                    <a:lnTo>
                      <a:pt x="2972" y="3090"/>
                    </a:lnTo>
                    <a:lnTo>
                      <a:pt x="2972" y="3086"/>
                    </a:lnTo>
                    <a:lnTo>
                      <a:pt x="2972" y="3086"/>
                    </a:lnTo>
                    <a:lnTo>
                      <a:pt x="2970" y="3086"/>
                    </a:lnTo>
                    <a:lnTo>
                      <a:pt x="2970" y="3086"/>
                    </a:lnTo>
                    <a:lnTo>
                      <a:pt x="2978" y="3124"/>
                    </a:lnTo>
                    <a:lnTo>
                      <a:pt x="2986" y="3164"/>
                    </a:lnTo>
                    <a:lnTo>
                      <a:pt x="2998" y="3202"/>
                    </a:lnTo>
                    <a:lnTo>
                      <a:pt x="3010" y="3238"/>
                    </a:lnTo>
                    <a:lnTo>
                      <a:pt x="3010" y="3238"/>
                    </a:lnTo>
                    <a:lnTo>
                      <a:pt x="3020" y="3240"/>
                    </a:lnTo>
                    <a:lnTo>
                      <a:pt x="3028" y="3246"/>
                    </a:lnTo>
                    <a:lnTo>
                      <a:pt x="3036" y="3254"/>
                    </a:lnTo>
                    <a:lnTo>
                      <a:pt x="3040" y="3264"/>
                    </a:lnTo>
                    <a:lnTo>
                      <a:pt x="3040" y="3264"/>
                    </a:lnTo>
                    <a:lnTo>
                      <a:pt x="3044" y="3262"/>
                    </a:lnTo>
                    <a:lnTo>
                      <a:pt x="3046" y="3262"/>
                    </a:lnTo>
                    <a:lnTo>
                      <a:pt x="3050" y="3264"/>
                    </a:lnTo>
                    <a:lnTo>
                      <a:pt x="3054" y="3268"/>
                    </a:lnTo>
                    <a:lnTo>
                      <a:pt x="3056" y="3268"/>
                    </a:lnTo>
                    <a:lnTo>
                      <a:pt x="3058" y="3268"/>
                    </a:lnTo>
                    <a:lnTo>
                      <a:pt x="3058" y="3268"/>
                    </a:lnTo>
                    <a:lnTo>
                      <a:pt x="3068" y="3288"/>
                    </a:lnTo>
                    <a:lnTo>
                      <a:pt x="3076" y="3310"/>
                    </a:lnTo>
                    <a:lnTo>
                      <a:pt x="3092" y="3356"/>
                    </a:lnTo>
                    <a:lnTo>
                      <a:pt x="3106" y="3404"/>
                    </a:lnTo>
                    <a:lnTo>
                      <a:pt x="3114" y="3426"/>
                    </a:lnTo>
                    <a:lnTo>
                      <a:pt x="3124" y="3446"/>
                    </a:lnTo>
                    <a:lnTo>
                      <a:pt x="3124" y="3446"/>
                    </a:lnTo>
                    <a:lnTo>
                      <a:pt x="3126" y="3442"/>
                    </a:lnTo>
                    <a:lnTo>
                      <a:pt x="3126" y="3440"/>
                    </a:lnTo>
                    <a:lnTo>
                      <a:pt x="3124" y="3432"/>
                    </a:lnTo>
                    <a:lnTo>
                      <a:pt x="3122" y="3426"/>
                    </a:lnTo>
                    <a:lnTo>
                      <a:pt x="3122" y="3422"/>
                    </a:lnTo>
                    <a:lnTo>
                      <a:pt x="3124" y="3418"/>
                    </a:lnTo>
                    <a:lnTo>
                      <a:pt x="3124" y="3418"/>
                    </a:lnTo>
                    <a:lnTo>
                      <a:pt x="3128" y="3424"/>
                    </a:lnTo>
                    <a:lnTo>
                      <a:pt x="3132" y="3430"/>
                    </a:lnTo>
                    <a:lnTo>
                      <a:pt x="3138" y="3446"/>
                    </a:lnTo>
                    <a:lnTo>
                      <a:pt x="3138" y="3446"/>
                    </a:lnTo>
                    <a:lnTo>
                      <a:pt x="3142" y="3442"/>
                    </a:lnTo>
                    <a:lnTo>
                      <a:pt x="3148" y="3442"/>
                    </a:lnTo>
                    <a:lnTo>
                      <a:pt x="3156" y="3442"/>
                    </a:lnTo>
                    <a:lnTo>
                      <a:pt x="3156" y="3442"/>
                    </a:lnTo>
                    <a:lnTo>
                      <a:pt x="3158" y="3444"/>
                    </a:lnTo>
                    <a:lnTo>
                      <a:pt x="3160" y="3448"/>
                    </a:lnTo>
                    <a:lnTo>
                      <a:pt x="3160" y="3454"/>
                    </a:lnTo>
                    <a:lnTo>
                      <a:pt x="3160" y="3454"/>
                    </a:lnTo>
                    <a:lnTo>
                      <a:pt x="3168" y="3454"/>
                    </a:lnTo>
                    <a:lnTo>
                      <a:pt x="3178" y="3456"/>
                    </a:lnTo>
                    <a:lnTo>
                      <a:pt x="3178" y="3456"/>
                    </a:lnTo>
                    <a:lnTo>
                      <a:pt x="3182" y="3464"/>
                    </a:lnTo>
                    <a:lnTo>
                      <a:pt x="3186" y="3472"/>
                    </a:lnTo>
                    <a:lnTo>
                      <a:pt x="3198" y="3484"/>
                    </a:lnTo>
                    <a:lnTo>
                      <a:pt x="3210" y="3494"/>
                    </a:lnTo>
                    <a:lnTo>
                      <a:pt x="3222" y="3508"/>
                    </a:lnTo>
                    <a:lnTo>
                      <a:pt x="3222" y="3508"/>
                    </a:lnTo>
                    <a:lnTo>
                      <a:pt x="3222" y="3518"/>
                    </a:lnTo>
                    <a:lnTo>
                      <a:pt x="3222" y="3518"/>
                    </a:lnTo>
                    <a:lnTo>
                      <a:pt x="3234" y="3528"/>
                    </a:lnTo>
                    <a:lnTo>
                      <a:pt x="3238" y="3536"/>
                    </a:lnTo>
                    <a:lnTo>
                      <a:pt x="3240" y="3544"/>
                    </a:lnTo>
                    <a:lnTo>
                      <a:pt x="3240" y="3544"/>
                    </a:lnTo>
                    <a:lnTo>
                      <a:pt x="3242" y="3544"/>
                    </a:lnTo>
                    <a:lnTo>
                      <a:pt x="3244" y="3542"/>
                    </a:lnTo>
                    <a:lnTo>
                      <a:pt x="3246" y="3542"/>
                    </a:lnTo>
                    <a:lnTo>
                      <a:pt x="3248" y="3542"/>
                    </a:lnTo>
                    <a:lnTo>
                      <a:pt x="3248" y="3542"/>
                    </a:lnTo>
                    <a:lnTo>
                      <a:pt x="3256" y="3552"/>
                    </a:lnTo>
                    <a:lnTo>
                      <a:pt x="3258" y="3564"/>
                    </a:lnTo>
                    <a:lnTo>
                      <a:pt x="3258" y="3576"/>
                    </a:lnTo>
                    <a:lnTo>
                      <a:pt x="3256" y="3586"/>
                    </a:lnTo>
                    <a:lnTo>
                      <a:pt x="3248" y="3610"/>
                    </a:lnTo>
                    <a:lnTo>
                      <a:pt x="3240" y="3630"/>
                    </a:lnTo>
                    <a:lnTo>
                      <a:pt x="3240" y="3630"/>
                    </a:lnTo>
                    <a:lnTo>
                      <a:pt x="3242" y="3630"/>
                    </a:lnTo>
                    <a:lnTo>
                      <a:pt x="3246" y="3626"/>
                    </a:lnTo>
                    <a:lnTo>
                      <a:pt x="3252" y="3618"/>
                    </a:lnTo>
                    <a:lnTo>
                      <a:pt x="3252" y="3618"/>
                    </a:lnTo>
                    <a:lnTo>
                      <a:pt x="3258" y="3624"/>
                    </a:lnTo>
                    <a:lnTo>
                      <a:pt x="3262" y="3632"/>
                    </a:lnTo>
                    <a:lnTo>
                      <a:pt x="3272" y="3648"/>
                    </a:lnTo>
                    <a:lnTo>
                      <a:pt x="3282" y="3664"/>
                    </a:lnTo>
                    <a:lnTo>
                      <a:pt x="3286" y="3672"/>
                    </a:lnTo>
                    <a:lnTo>
                      <a:pt x="3292" y="3678"/>
                    </a:lnTo>
                    <a:lnTo>
                      <a:pt x="3292" y="3678"/>
                    </a:lnTo>
                    <a:lnTo>
                      <a:pt x="3302" y="3672"/>
                    </a:lnTo>
                    <a:lnTo>
                      <a:pt x="3310" y="3666"/>
                    </a:lnTo>
                    <a:lnTo>
                      <a:pt x="3322" y="3646"/>
                    </a:lnTo>
                    <a:lnTo>
                      <a:pt x="3326" y="3638"/>
                    </a:lnTo>
                    <a:lnTo>
                      <a:pt x="3334" y="3630"/>
                    </a:lnTo>
                    <a:lnTo>
                      <a:pt x="3342" y="3624"/>
                    </a:lnTo>
                    <a:lnTo>
                      <a:pt x="3352" y="3618"/>
                    </a:lnTo>
                    <a:lnTo>
                      <a:pt x="3352" y="3618"/>
                    </a:lnTo>
                    <a:lnTo>
                      <a:pt x="3360" y="3614"/>
                    </a:lnTo>
                    <a:lnTo>
                      <a:pt x="3366" y="3606"/>
                    </a:lnTo>
                    <a:lnTo>
                      <a:pt x="3378" y="3590"/>
                    </a:lnTo>
                    <a:lnTo>
                      <a:pt x="3388" y="3574"/>
                    </a:lnTo>
                    <a:lnTo>
                      <a:pt x="3394" y="3566"/>
                    </a:lnTo>
                    <a:lnTo>
                      <a:pt x="3402" y="3562"/>
                    </a:lnTo>
                    <a:lnTo>
                      <a:pt x="3402" y="3562"/>
                    </a:lnTo>
                    <a:lnTo>
                      <a:pt x="3402" y="3558"/>
                    </a:lnTo>
                    <a:lnTo>
                      <a:pt x="3404" y="3554"/>
                    </a:lnTo>
                    <a:lnTo>
                      <a:pt x="3406" y="3552"/>
                    </a:lnTo>
                    <a:lnTo>
                      <a:pt x="3406" y="3548"/>
                    </a:lnTo>
                    <a:lnTo>
                      <a:pt x="3406" y="3548"/>
                    </a:lnTo>
                    <a:lnTo>
                      <a:pt x="3418" y="3540"/>
                    </a:lnTo>
                    <a:lnTo>
                      <a:pt x="3428" y="3530"/>
                    </a:lnTo>
                    <a:lnTo>
                      <a:pt x="3438" y="3520"/>
                    </a:lnTo>
                    <a:lnTo>
                      <a:pt x="3446" y="3508"/>
                    </a:lnTo>
                    <a:lnTo>
                      <a:pt x="3452" y="3494"/>
                    </a:lnTo>
                    <a:lnTo>
                      <a:pt x="3460" y="3482"/>
                    </a:lnTo>
                    <a:lnTo>
                      <a:pt x="3470" y="3452"/>
                    </a:lnTo>
                    <a:lnTo>
                      <a:pt x="3470" y="3452"/>
                    </a:lnTo>
                    <a:lnTo>
                      <a:pt x="3474" y="3454"/>
                    </a:lnTo>
                    <a:lnTo>
                      <a:pt x="3476" y="3452"/>
                    </a:lnTo>
                    <a:lnTo>
                      <a:pt x="3480" y="3452"/>
                    </a:lnTo>
                    <a:lnTo>
                      <a:pt x="3484" y="3454"/>
                    </a:lnTo>
                    <a:lnTo>
                      <a:pt x="3484" y="3454"/>
                    </a:lnTo>
                    <a:lnTo>
                      <a:pt x="3480" y="3500"/>
                    </a:lnTo>
                    <a:lnTo>
                      <a:pt x="3482" y="3522"/>
                    </a:lnTo>
                    <a:lnTo>
                      <a:pt x="3484" y="3532"/>
                    </a:lnTo>
                    <a:lnTo>
                      <a:pt x="3486" y="3540"/>
                    </a:lnTo>
                    <a:lnTo>
                      <a:pt x="3486" y="3540"/>
                    </a:lnTo>
                    <a:lnTo>
                      <a:pt x="3482" y="3548"/>
                    </a:lnTo>
                    <a:lnTo>
                      <a:pt x="3478" y="3556"/>
                    </a:lnTo>
                    <a:lnTo>
                      <a:pt x="3478" y="3556"/>
                    </a:lnTo>
                    <a:lnTo>
                      <a:pt x="3472" y="3604"/>
                    </a:lnTo>
                    <a:lnTo>
                      <a:pt x="3466" y="3648"/>
                    </a:lnTo>
                    <a:lnTo>
                      <a:pt x="3458" y="3692"/>
                    </a:lnTo>
                    <a:lnTo>
                      <a:pt x="3448" y="3736"/>
                    </a:lnTo>
                    <a:lnTo>
                      <a:pt x="3426" y="3818"/>
                    </a:lnTo>
                    <a:lnTo>
                      <a:pt x="3402" y="3900"/>
                    </a:lnTo>
                    <a:lnTo>
                      <a:pt x="3402" y="3900"/>
                    </a:lnTo>
                    <a:lnTo>
                      <a:pt x="3386" y="3952"/>
                    </a:lnTo>
                    <a:lnTo>
                      <a:pt x="3368" y="4004"/>
                    </a:lnTo>
                    <a:lnTo>
                      <a:pt x="3350" y="4054"/>
                    </a:lnTo>
                    <a:lnTo>
                      <a:pt x="3328" y="4100"/>
                    </a:lnTo>
                    <a:lnTo>
                      <a:pt x="3328" y="4100"/>
                    </a:lnTo>
                    <a:lnTo>
                      <a:pt x="3304" y="4146"/>
                    </a:lnTo>
                    <a:lnTo>
                      <a:pt x="3280" y="4190"/>
                    </a:lnTo>
                    <a:lnTo>
                      <a:pt x="3228" y="4278"/>
                    </a:lnTo>
                    <a:lnTo>
                      <a:pt x="3228" y="4278"/>
                    </a:lnTo>
                    <a:lnTo>
                      <a:pt x="3112" y="4472"/>
                    </a:lnTo>
                    <a:lnTo>
                      <a:pt x="3112" y="4472"/>
                    </a:lnTo>
                    <a:lnTo>
                      <a:pt x="3110" y="4478"/>
                    </a:lnTo>
                    <a:lnTo>
                      <a:pt x="3108" y="4484"/>
                    </a:lnTo>
                    <a:lnTo>
                      <a:pt x="3100" y="4492"/>
                    </a:lnTo>
                    <a:lnTo>
                      <a:pt x="3100" y="4492"/>
                    </a:lnTo>
                    <a:lnTo>
                      <a:pt x="3098" y="4500"/>
                    </a:lnTo>
                    <a:lnTo>
                      <a:pt x="3096" y="4506"/>
                    </a:lnTo>
                    <a:lnTo>
                      <a:pt x="3088" y="4518"/>
                    </a:lnTo>
                    <a:lnTo>
                      <a:pt x="3070" y="4534"/>
                    </a:lnTo>
                    <a:lnTo>
                      <a:pt x="3070" y="4534"/>
                    </a:lnTo>
                    <a:lnTo>
                      <a:pt x="3072" y="4536"/>
                    </a:lnTo>
                    <a:lnTo>
                      <a:pt x="3074" y="4536"/>
                    </a:lnTo>
                    <a:lnTo>
                      <a:pt x="3076" y="4530"/>
                    </a:lnTo>
                    <a:lnTo>
                      <a:pt x="3076" y="4530"/>
                    </a:lnTo>
                    <a:lnTo>
                      <a:pt x="3060" y="4554"/>
                    </a:lnTo>
                    <a:lnTo>
                      <a:pt x="3048" y="4568"/>
                    </a:lnTo>
                    <a:lnTo>
                      <a:pt x="3036" y="4578"/>
                    </a:lnTo>
                    <a:lnTo>
                      <a:pt x="3036" y="4578"/>
                    </a:lnTo>
                    <a:lnTo>
                      <a:pt x="3030" y="4596"/>
                    </a:lnTo>
                    <a:lnTo>
                      <a:pt x="3022" y="4612"/>
                    </a:lnTo>
                    <a:lnTo>
                      <a:pt x="3014" y="4628"/>
                    </a:lnTo>
                    <a:lnTo>
                      <a:pt x="3004" y="4640"/>
                    </a:lnTo>
                    <a:lnTo>
                      <a:pt x="3004" y="4640"/>
                    </a:lnTo>
                    <a:lnTo>
                      <a:pt x="2996" y="4660"/>
                    </a:lnTo>
                    <a:lnTo>
                      <a:pt x="2986" y="4680"/>
                    </a:lnTo>
                    <a:lnTo>
                      <a:pt x="2974" y="4698"/>
                    </a:lnTo>
                    <a:lnTo>
                      <a:pt x="2960" y="4714"/>
                    </a:lnTo>
                    <a:lnTo>
                      <a:pt x="2960" y="4714"/>
                    </a:lnTo>
                    <a:lnTo>
                      <a:pt x="2956" y="4728"/>
                    </a:lnTo>
                    <a:lnTo>
                      <a:pt x="2948" y="4740"/>
                    </a:lnTo>
                    <a:lnTo>
                      <a:pt x="2934" y="4766"/>
                    </a:lnTo>
                    <a:lnTo>
                      <a:pt x="2926" y="4778"/>
                    </a:lnTo>
                    <a:lnTo>
                      <a:pt x="2920" y="4792"/>
                    </a:lnTo>
                    <a:lnTo>
                      <a:pt x="2918" y="4808"/>
                    </a:lnTo>
                    <a:lnTo>
                      <a:pt x="2918" y="4826"/>
                    </a:lnTo>
                    <a:lnTo>
                      <a:pt x="2918" y="4826"/>
                    </a:lnTo>
                    <a:lnTo>
                      <a:pt x="2920" y="4828"/>
                    </a:lnTo>
                    <a:lnTo>
                      <a:pt x="2922" y="4830"/>
                    </a:lnTo>
                    <a:lnTo>
                      <a:pt x="2924" y="4832"/>
                    </a:lnTo>
                    <a:lnTo>
                      <a:pt x="2924" y="4834"/>
                    </a:lnTo>
                    <a:lnTo>
                      <a:pt x="2924" y="4834"/>
                    </a:lnTo>
                    <a:lnTo>
                      <a:pt x="2910" y="4860"/>
                    </a:lnTo>
                    <a:lnTo>
                      <a:pt x="2896" y="4886"/>
                    </a:lnTo>
                    <a:lnTo>
                      <a:pt x="2884" y="4914"/>
                    </a:lnTo>
                    <a:lnTo>
                      <a:pt x="2870" y="4942"/>
                    </a:lnTo>
                    <a:lnTo>
                      <a:pt x="2870" y="4942"/>
                    </a:lnTo>
                    <a:lnTo>
                      <a:pt x="2870" y="4948"/>
                    </a:lnTo>
                    <a:lnTo>
                      <a:pt x="2872" y="4950"/>
                    </a:lnTo>
                    <a:lnTo>
                      <a:pt x="2874" y="4952"/>
                    </a:lnTo>
                    <a:lnTo>
                      <a:pt x="2874" y="4952"/>
                    </a:lnTo>
                    <a:lnTo>
                      <a:pt x="2870" y="4960"/>
                    </a:lnTo>
                    <a:lnTo>
                      <a:pt x="2866" y="4970"/>
                    </a:lnTo>
                    <a:lnTo>
                      <a:pt x="2864" y="4980"/>
                    </a:lnTo>
                    <a:lnTo>
                      <a:pt x="2860" y="4990"/>
                    </a:lnTo>
                    <a:lnTo>
                      <a:pt x="2860" y="4990"/>
                    </a:lnTo>
                    <a:lnTo>
                      <a:pt x="2862" y="4996"/>
                    </a:lnTo>
                    <a:lnTo>
                      <a:pt x="2864" y="4996"/>
                    </a:lnTo>
                    <a:lnTo>
                      <a:pt x="2868" y="4998"/>
                    </a:lnTo>
                    <a:lnTo>
                      <a:pt x="2868" y="4998"/>
                    </a:lnTo>
                    <a:lnTo>
                      <a:pt x="2866" y="5008"/>
                    </a:lnTo>
                    <a:lnTo>
                      <a:pt x="2864" y="5016"/>
                    </a:lnTo>
                    <a:lnTo>
                      <a:pt x="2854" y="5032"/>
                    </a:lnTo>
                    <a:lnTo>
                      <a:pt x="2842" y="5048"/>
                    </a:lnTo>
                    <a:lnTo>
                      <a:pt x="2832" y="5064"/>
                    </a:lnTo>
                    <a:lnTo>
                      <a:pt x="2832" y="5064"/>
                    </a:lnTo>
                    <a:lnTo>
                      <a:pt x="2816" y="5098"/>
                    </a:lnTo>
                    <a:lnTo>
                      <a:pt x="2798" y="5130"/>
                    </a:lnTo>
                    <a:lnTo>
                      <a:pt x="2778" y="5162"/>
                    </a:lnTo>
                    <a:lnTo>
                      <a:pt x="2758" y="5194"/>
                    </a:lnTo>
                    <a:lnTo>
                      <a:pt x="2758" y="5194"/>
                    </a:lnTo>
                    <a:lnTo>
                      <a:pt x="2758" y="5196"/>
                    </a:lnTo>
                    <a:lnTo>
                      <a:pt x="2758" y="5198"/>
                    </a:lnTo>
                    <a:lnTo>
                      <a:pt x="2754" y="5206"/>
                    </a:lnTo>
                    <a:lnTo>
                      <a:pt x="2736" y="5228"/>
                    </a:lnTo>
                    <a:lnTo>
                      <a:pt x="2712" y="5252"/>
                    </a:lnTo>
                    <a:lnTo>
                      <a:pt x="2694" y="5270"/>
                    </a:lnTo>
                    <a:lnTo>
                      <a:pt x="2694" y="5270"/>
                    </a:lnTo>
                    <a:lnTo>
                      <a:pt x="2678" y="5288"/>
                    </a:lnTo>
                    <a:lnTo>
                      <a:pt x="2664" y="5304"/>
                    </a:lnTo>
                    <a:lnTo>
                      <a:pt x="2664" y="5304"/>
                    </a:lnTo>
                    <a:lnTo>
                      <a:pt x="2650" y="5316"/>
                    </a:lnTo>
                    <a:lnTo>
                      <a:pt x="2634" y="5328"/>
                    </a:lnTo>
                    <a:lnTo>
                      <a:pt x="2602" y="5350"/>
                    </a:lnTo>
                    <a:lnTo>
                      <a:pt x="2570" y="5372"/>
                    </a:lnTo>
                    <a:lnTo>
                      <a:pt x="2538" y="5394"/>
                    </a:lnTo>
                    <a:lnTo>
                      <a:pt x="2538" y="5394"/>
                    </a:lnTo>
                    <a:lnTo>
                      <a:pt x="2502" y="5426"/>
                    </a:lnTo>
                    <a:lnTo>
                      <a:pt x="2468" y="5456"/>
                    </a:lnTo>
                    <a:lnTo>
                      <a:pt x="2468" y="5456"/>
                    </a:lnTo>
                    <a:lnTo>
                      <a:pt x="2456" y="5462"/>
                    </a:lnTo>
                    <a:lnTo>
                      <a:pt x="2448" y="5468"/>
                    </a:lnTo>
                    <a:lnTo>
                      <a:pt x="2430" y="5482"/>
                    </a:lnTo>
                    <a:lnTo>
                      <a:pt x="2412" y="5496"/>
                    </a:lnTo>
                    <a:lnTo>
                      <a:pt x="2394" y="5510"/>
                    </a:lnTo>
                    <a:lnTo>
                      <a:pt x="2394" y="5510"/>
                    </a:lnTo>
                    <a:lnTo>
                      <a:pt x="2392" y="5510"/>
                    </a:lnTo>
                    <a:lnTo>
                      <a:pt x="2390" y="5506"/>
                    </a:lnTo>
                    <a:lnTo>
                      <a:pt x="2390" y="5506"/>
                    </a:lnTo>
                    <a:lnTo>
                      <a:pt x="2388" y="5510"/>
                    </a:lnTo>
                    <a:lnTo>
                      <a:pt x="2386" y="5516"/>
                    </a:lnTo>
                    <a:lnTo>
                      <a:pt x="2378" y="5522"/>
                    </a:lnTo>
                    <a:lnTo>
                      <a:pt x="2368" y="5530"/>
                    </a:lnTo>
                    <a:lnTo>
                      <a:pt x="2362" y="5538"/>
                    </a:lnTo>
                    <a:lnTo>
                      <a:pt x="2362" y="5538"/>
                    </a:lnTo>
                    <a:lnTo>
                      <a:pt x="2362" y="5544"/>
                    </a:lnTo>
                    <a:lnTo>
                      <a:pt x="2362" y="5550"/>
                    </a:lnTo>
                    <a:lnTo>
                      <a:pt x="2362" y="5550"/>
                    </a:lnTo>
                    <a:lnTo>
                      <a:pt x="2358" y="5554"/>
                    </a:lnTo>
                    <a:lnTo>
                      <a:pt x="2354" y="5558"/>
                    </a:lnTo>
                    <a:lnTo>
                      <a:pt x="2350" y="5560"/>
                    </a:lnTo>
                    <a:lnTo>
                      <a:pt x="2346" y="5564"/>
                    </a:lnTo>
                    <a:lnTo>
                      <a:pt x="2346" y="5564"/>
                    </a:lnTo>
                    <a:lnTo>
                      <a:pt x="2328" y="5592"/>
                    </a:lnTo>
                    <a:lnTo>
                      <a:pt x="2328" y="5592"/>
                    </a:lnTo>
                    <a:lnTo>
                      <a:pt x="2314" y="5610"/>
                    </a:lnTo>
                    <a:lnTo>
                      <a:pt x="2298" y="5624"/>
                    </a:lnTo>
                    <a:lnTo>
                      <a:pt x="2268" y="5652"/>
                    </a:lnTo>
                    <a:lnTo>
                      <a:pt x="2268" y="5652"/>
                    </a:lnTo>
                    <a:lnTo>
                      <a:pt x="2248" y="5668"/>
                    </a:lnTo>
                    <a:lnTo>
                      <a:pt x="2228" y="5682"/>
                    </a:lnTo>
                    <a:lnTo>
                      <a:pt x="2208" y="5694"/>
                    </a:lnTo>
                    <a:lnTo>
                      <a:pt x="2184" y="5706"/>
                    </a:lnTo>
                    <a:lnTo>
                      <a:pt x="2140" y="5730"/>
                    </a:lnTo>
                    <a:lnTo>
                      <a:pt x="2116" y="5744"/>
                    </a:lnTo>
                    <a:lnTo>
                      <a:pt x="2094" y="5760"/>
                    </a:lnTo>
                    <a:lnTo>
                      <a:pt x="2094" y="5760"/>
                    </a:lnTo>
                    <a:lnTo>
                      <a:pt x="2096" y="5760"/>
                    </a:lnTo>
                    <a:lnTo>
                      <a:pt x="2096" y="5760"/>
                    </a:lnTo>
                    <a:lnTo>
                      <a:pt x="2098" y="5758"/>
                    </a:lnTo>
                    <a:lnTo>
                      <a:pt x="2098" y="5758"/>
                    </a:lnTo>
                    <a:lnTo>
                      <a:pt x="2076" y="5778"/>
                    </a:lnTo>
                    <a:lnTo>
                      <a:pt x="2052" y="5796"/>
                    </a:lnTo>
                    <a:lnTo>
                      <a:pt x="2024" y="5816"/>
                    </a:lnTo>
                    <a:lnTo>
                      <a:pt x="1996" y="5832"/>
                    </a:lnTo>
                    <a:lnTo>
                      <a:pt x="1934" y="5868"/>
                    </a:lnTo>
                    <a:lnTo>
                      <a:pt x="1870" y="5902"/>
                    </a:lnTo>
                    <a:lnTo>
                      <a:pt x="1870" y="5902"/>
                    </a:lnTo>
                    <a:lnTo>
                      <a:pt x="1812" y="5932"/>
                    </a:lnTo>
                    <a:lnTo>
                      <a:pt x="1750" y="5962"/>
                    </a:lnTo>
                    <a:lnTo>
                      <a:pt x="1690" y="5988"/>
                    </a:lnTo>
                    <a:lnTo>
                      <a:pt x="1658" y="6000"/>
                    </a:lnTo>
                    <a:lnTo>
                      <a:pt x="1628" y="6010"/>
                    </a:lnTo>
                    <a:lnTo>
                      <a:pt x="1628" y="6010"/>
                    </a:lnTo>
                    <a:lnTo>
                      <a:pt x="1602" y="6014"/>
                    </a:lnTo>
                    <a:lnTo>
                      <a:pt x="1590" y="6018"/>
                    </a:lnTo>
                    <a:lnTo>
                      <a:pt x="1580" y="6024"/>
                    </a:lnTo>
                    <a:lnTo>
                      <a:pt x="1580" y="6024"/>
                    </a:lnTo>
                    <a:lnTo>
                      <a:pt x="1528" y="6034"/>
                    </a:lnTo>
                    <a:lnTo>
                      <a:pt x="1478" y="6046"/>
                    </a:lnTo>
                    <a:lnTo>
                      <a:pt x="1380" y="6070"/>
                    </a:lnTo>
                    <a:lnTo>
                      <a:pt x="1380" y="6070"/>
                    </a:lnTo>
                    <a:lnTo>
                      <a:pt x="1374" y="6070"/>
                    </a:lnTo>
                    <a:lnTo>
                      <a:pt x="1374" y="6070"/>
                    </a:lnTo>
                    <a:close/>
                    <a:moveTo>
                      <a:pt x="1074" y="1772"/>
                    </a:moveTo>
                    <a:lnTo>
                      <a:pt x="1074" y="1772"/>
                    </a:lnTo>
                    <a:lnTo>
                      <a:pt x="1076" y="1786"/>
                    </a:lnTo>
                    <a:lnTo>
                      <a:pt x="1078" y="1788"/>
                    </a:lnTo>
                    <a:lnTo>
                      <a:pt x="1078" y="1788"/>
                    </a:lnTo>
                    <a:lnTo>
                      <a:pt x="1078" y="1782"/>
                    </a:lnTo>
                    <a:lnTo>
                      <a:pt x="1076" y="1778"/>
                    </a:lnTo>
                    <a:lnTo>
                      <a:pt x="1074" y="1772"/>
                    </a:lnTo>
                    <a:lnTo>
                      <a:pt x="1074" y="177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8" name="Freeform 175"/>
              <p:cNvSpPr>
                <a:spLocks/>
              </p:cNvSpPr>
              <p:nvPr userDrawn="1"/>
            </p:nvSpPr>
            <p:spPr bwMode="auto">
              <a:xfrm>
                <a:off x="4066" y="471"/>
                <a:ext cx="12" cy="21"/>
              </a:xfrm>
              <a:custGeom>
                <a:avLst/>
                <a:gdLst/>
                <a:ahLst/>
                <a:cxnLst>
                  <a:cxn ang="0">
                    <a:pos x="36" y="28"/>
                  </a:cxn>
                  <a:cxn ang="0">
                    <a:pos x="42" y="36"/>
                  </a:cxn>
                  <a:cxn ang="0">
                    <a:pos x="48" y="40"/>
                  </a:cxn>
                  <a:cxn ang="0">
                    <a:pos x="46" y="44"/>
                  </a:cxn>
                  <a:cxn ang="0">
                    <a:pos x="40" y="46"/>
                  </a:cxn>
                  <a:cxn ang="0">
                    <a:pos x="48" y="80"/>
                  </a:cxn>
                  <a:cxn ang="0">
                    <a:pos x="36" y="76"/>
                  </a:cxn>
                  <a:cxn ang="0">
                    <a:pos x="20" y="72"/>
                  </a:cxn>
                  <a:cxn ang="0">
                    <a:pos x="20" y="70"/>
                  </a:cxn>
                  <a:cxn ang="0">
                    <a:pos x="18" y="66"/>
                  </a:cxn>
                  <a:cxn ang="0">
                    <a:pos x="18" y="62"/>
                  </a:cxn>
                  <a:cxn ang="0">
                    <a:pos x="26" y="64"/>
                  </a:cxn>
                  <a:cxn ang="0">
                    <a:pos x="30" y="66"/>
                  </a:cxn>
                  <a:cxn ang="0">
                    <a:pos x="36" y="64"/>
                  </a:cxn>
                  <a:cxn ang="0">
                    <a:pos x="38" y="58"/>
                  </a:cxn>
                  <a:cxn ang="0">
                    <a:pos x="32" y="52"/>
                  </a:cxn>
                  <a:cxn ang="0">
                    <a:pos x="32" y="48"/>
                  </a:cxn>
                  <a:cxn ang="0">
                    <a:pos x="20" y="46"/>
                  </a:cxn>
                  <a:cxn ang="0">
                    <a:pos x="12" y="40"/>
                  </a:cxn>
                  <a:cxn ang="0">
                    <a:pos x="4" y="26"/>
                  </a:cxn>
                  <a:cxn ang="0">
                    <a:pos x="0" y="22"/>
                  </a:cxn>
                  <a:cxn ang="0">
                    <a:pos x="10" y="16"/>
                  </a:cxn>
                  <a:cxn ang="0">
                    <a:pos x="12" y="12"/>
                  </a:cxn>
                  <a:cxn ang="0">
                    <a:pos x="8" y="10"/>
                  </a:cxn>
                  <a:cxn ang="0">
                    <a:pos x="14" y="10"/>
                  </a:cxn>
                  <a:cxn ang="0">
                    <a:pos x="20" y="18"/>
                  </a:cxn>
                  <a:cxn ang="0">
                    <a:pos x="24" y="22"/>
                  </a:cxn>
                  <a:cxn ang="0">
                    <a:pos x="24" y="18"/>
                  </a:cxn>
                  <a:cxn ang="0">
                    <a:pos x="22" y="6"/>
                  </a:cxn>
                  <a:cxn ang="0">
                    <a:pos x="24" y="0"/>
                  </a:cxn>
                  <a:cxn ang="0">
                    <a:pos x="30" y="0"/>
                  </a:cxn>
                  <a:cxn ang="0">
                    <a:pos x="38" y="6"/>
                  </a:cxn>
                  <a:cxn ang="0">
                    <a:pos x="42" y="16"/>
                  </a:cxn>
                  <a:cxn ang="0">
                    <a:pos x="40" y="26"/>
                  </a:cxn>
                  <a:cxn ang="0">
                    <a:pos x="36" y="28"/>
                  </a:cxn>
                </a:cxnLst>
                <a:rect l="0" t="0" r="r" b="b"/>
                <a:pathLst>
                  <a:path w="48" h="80">
                    <a:moveTo>
                      <a:pt x="36" y="28"/>
                    </a:moveTo>
                    <a:lnTo>
                      <a:pt x="36" y="28"/>
                    </a:lnTo>
                    <a:lnTo>
                      <a:pt x="38" y="32"/>
                    </a:lnTo>
                    <a:lnTo>
                      <a:pt x="42" y="36"/>
                    </a:lnTo>
                    <a:lnTo>
                      <a:pt x="48" y="40"/>
                    </a:lnTo>
                    <a:lnTo>
                      <a:pt x="48" y="40"/>
                    </a:lnTo>
                    <a:lnTo>
                      <a:pt x="48" y="42"/>
                    </a:lnTo>
                    <a:lnTo>
                      <a:pt x="46" y="44"/>
                    </a:lnTo>
                    <a:lnTo>
                      <a:pt x="40" y="46"/>
                    </a:lnTo>
                    <a:lnTo>
                      <a:pt x="40" y="46"/>
                    </a:lnTo>
                    <a:lnTo>
                      <a:pt x="48" y="80"/>
                    </a:lnTo>
                    <a:lnTo>
                      <a:pt x="48" y="80"/>
                    </a:lnTo>
                    <a:lnTo>
                      <a:pt x="44" y="76"/>
                    </a:lnTo>
                    <a:lnTo>
                      <a:pt x="36" y="76"/>
                    </a:lnTo>
                    <a:lnTo>
                      <a:pt x="28" y="74"/>
                    </a:lnTo>
                    <a:lnTo>
                      <a:pt x="20" y="72"/>
                    </a:lnTo>
                    <a:lnTo>
                      <a:pt x="20" y="72"/>
                    </a:lnTo>
                    <a:lnTo>
                      <a:pt x="20" y="70"/>
                    </a:lnTo>
                    <a:lnTo>
                      <a:pt x="18" y="68"/>
                    </a:lnTo>
                    <a:lnTo>
                      <a:pt x="18" y="66"/>
                    </a:lnTo>
                    <a:lnTo>
                      <a:pt x="18" y="62"/>
                    </a:lnTo>
                    <a:lnTo>
                      <a:pt x="18" y="62"/>
                    </a:lnTo>
                    <a:lnTo>
                      <a:pt x="22" y="62"/>
                    </a:lnTo>
                    <a:lnTo>
                      <a:pt x="26" y="64"/>
                    </a:lnTo>
                    <a:lnTo>
                      <a:pt x="30" y="66"/>
                    </a:lnTo>
                    <a:lnTo>
                      <a:pt x="30" y="66"/>
                    </a:lnTo>
                    <a:lnTo>
                      <a:pt x="34" y="66"/>
                    </a:lnTo>
                    <a:lnTo>
                      <a:pt x="36" y="64"/>
                    </a:lnTo>
                    <a:lnTo>
                      <a:pt x="38" y="58"/>
                    </a:lnTo>
                    <a:lnTo>
                      <a:pt x="38" y="58"/>
                    </a:lnTo>
                    <a:lnTo>
                      <a:pt x="32" y="56"/>
                    </a:lnTo>
                    <a:lnTo>
                      <a:pt x="32" y="52"/>
                    </a:lnTo>
                    <a:lnTo>
                      <a:pt x="32" y="48"/>
                    </a:lnTo>
                    <a:lnTo>
                      <a:pt x="32" y="48"/>
                    </a:lnTo>
                    <a:lnTo>
                      <a:pt x="24" y="48"/>
                    </a:lnTo>
                    <a:lnTo>
                      <a:pt x="20" y="46"/>
                    </a:lnTo>
                    <a:lnTo>
                      <a:pt x="16" y="44"/>
                    </a:lnTo>
                    <a:lnTo>
                      <a:pt x="12" y="40"/>
                    </a:lnTo>
                    <a:lnTo>
                      <a:pt x="8" y="30"/>
                    </a:lnTo>
                    <a:lnTo>
                      <a:pt x="4" y="26"/>
                    </a:lnTo>
                    <a:lnTo>
                      <a:pt x="0" y="22"/>
                    </a:lnTo>
                    <a:lnTo>
                      <a:pt x="0" y="22"/>
                    </a:lnTo>
                    <a:lnTo>
                      <a:pt x="6" y="20"/>
                    </a:lnTo>
                    <a:lnTo>
                      <a:pt x="10" y="16"/>
                    </a:lnTo>
                    <a:lnTo>
                      <a:pt x="12" y="12"/>
                    </a:lnTo>
                    <a:lnTo>
                      <a:pt x="12" y="12"/>
                    </a:lnTo>
                    <a:lnTo>
                      <a:pt x="8" y="10"/>
                    </a:lnTo>
                    <a:lnTo>
                      <a:pt x="8" y="10"/>
                    </a:lnTo>
                    <a:lnTo>
                      <a:pt x="10" y="10"/>
                    </a:lnTo>
                    <a:lnTo>
                      <a:pt x="14" y="10"/>
                    </a:lnTo>
                    <a:lnTo>
                      <a:pt x="18" y="12"/>
                    </a:lnTo>
                    <a:lnTo>
                      <a:pt x="20" y="18"/>
                    </a:lnTo>
                    <a:lnTo>
                      <a:pt x="24" y="22"/>
                    </a:lnTo>
                    <a:lnTo>
                      <a:pt x="24" y="22"/>
                    </a:lnTo>
                    <a:lnTo>
                      <a:pt x="24" y="20"/>
                    </a:lnTo>
                    <a:lnTo>
                      <a:pt x="24" y="18"/>
                    </a:lnTo>
                    <a:lnTo>
                      <a:pt x="22" y="12"/>
                    </a:lnTo>
                    <a:lnTo>
                      <a:pt x="22" y="6"/>
                    </a:lnTo>
                    <a:lnTo>
                      <a:pt x="22" y="2"/>
                    </a:lnTo>
                    <a:lnTo>
                      <a:pt x="24" y="0"/>
                    </a:lnTo>
                    <a:lnTo>
                      <a:pt x="24" y="0"/>
                    </a:lnTo>
                    <a:lnTo>
                      <a:pt x="30" y="0"/>
                    </a:lnTo>
                    <a:lnTo>
                      <a:pt x="34" y="2"/>
                    </a:lnTo>
                    <a:lnTo>
                      <a:pt x="38" y="6"/>
                    </a:lnTo>
                    <a:lnTo>
                      <a:pt x="42" y="10"/>
                    </a:lnTo>
                    <a:lnTo>
                      <a:pt x="42" y="16"/>
                    </a:lnTo>
                    <a:lnTo>
                      <a:pt x="42" y="22"/>
                    </a:lnTo>
                    <a:lnTo>
                      <a:pt x="40" y="26"/>
                    </a:lnTo>
                    <a:lnTo>
                      <a:pt x="36" y="28"/>
                    </a:lnTo>
                    <a:lnTo>
                      <a:pt x="36" y="2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69" name="Freeform 176"/>
              <p:cNvSpPr>
                <a:spLocks/>
              </p:cNvSpPr>
              <p:nvPr userDrawn="1"/>
            </p:nvSpPr>
            <p:spPr bwMode="auto">
              <a:xfrm>
                <a:off x="3753" y="176"/>
                <a:ext cx="6" cy="0"/>
              </a:xfrm>
              <a:custGeom>
                <a:avLst/>
                <a:gdLst/>
                <a:ahLst/>
                <a:cxnLst>
                  <a:cxn ang="0">
                    <a:pos x="8" y="0"/>
                  </a:cxn>
                  <a:cxn ang="0">
                    <a:pos x="8" y="0"/>
                  </a:cxn>
                  <a:cxn ang="0">
                    <a:pos x="10" y="2"/>
                  </a:cxn>
                  <a:cxn ang="0">
                    <a:pos x="14" y="2"/>
                  </a:cxn>
                  <a:cxn ang="0">
                    <a:pos x="18" y="0"/>
                  </a:cxn>
                  <a:cxn ang="0">
                    <a:pos x="20" y="2"/>
                  </a:cxn>
                  <a:cxn ang="0">
                    <a:pos x="20" y="2"/>
                  </a:cxn>
                  <a:cxn ang="0">
                    <a:pos x="16" y="4"/>
                  </a:cxn>
                  <a:cxn ang="0">
                    <a:pos x="12" y="4"/>
                  </a:cxn>
                  <a:cxn ang="0">
                    <a:pos x="2" y="6"/>
                  </a:cxn>
                  <a:cxn ang="0">
                    <a:pos x="2" y="6"/>
                  </a:cxn>
                  <a:cxn ang="0">
                    <a:pos x="0" y="4"/>
                  </a:cxn>
                  <a:cxn ang="0">
                    <a:pos x="4" y="4"/>
                  </a:cxn>
                  <a:cxn ang="0">
                    <a:pos x="6" y="4"/>
                  </a:cxn>
                  <a:cxn ang="0">
                    <a:pos x="8" y="2"/>
                  </a:cxn>
                  <a:cxn ang="0">
                    <a:pos x="8" y="0"/>
                  </a:cxn>
                  <a:cxn ang="0">
                    <a:pos x="8" y="0"/>
                  </a:cxn>
                </a:cxnLst>
                <a:rect l="0" t="0" r="r" b="b"/>
                <a:pathLst>
                  <a:path w="20" h="6">
                    <a:moveTo>
                      <a:pt x="8" y="0"/>
                    </a:moveTo>
                    <a:lnTo>
                      <a:pt x="8" y="0"/>
                    </a:lnTo>
                    <a:lnTo>
                      <a:pt x="10" y="2"/>
                    </a:lnTo>
                    <a:lnTo>
                      <a:pt x="14" y="2"/>
                    </a:lnTo>
                    <a:lnTo>
                      <a:pt x="18" y="0"/>
                    </a:lnTo>
                    <a:lnTo>
                      <a:pt x="20" y="2"/>
                    </a:lnTo>
                    <a:lnTo>
                      <a:pt x="20" y="2"/>
                    </a:lnTo>
                    <a:lnTo>
                      <a:pt x="16" y="4"/>
                    </a:lnTo>
                    <a:lnTo>
                      <a:pt x="12" y="4"/>
                    </a:lnTo>
                    <a:lnTo>
                      <a:pt x="2" y="6"/>
                    </a:lnTo>
                    <a:lnTo>
                      <a:pt x="2" y="6"/>
                    </a:lnTo>
                    <a:lnTo>
                      <a:pt x="0" y="4"/>
                    </a:lnTo>
                    <a:lnTo>
                      <a:pt x="4" y="4"/>
                    </a:lnTo>
                    <a:lnTo>
                      <a:pt x="6" y="4"/>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0" name="Freeform 177"/>
              <p:cNvSpPr>
                <a:spLocks noEditPoints="1"/>
              </p:cNvSpPr>
              <p:nvPr userDrawn="1"/>
            </p:nvSpPr>
            <p:spPr bwMode="auto">
              <a:xfrm>
                <a:off x="3153" y="176"/>
                <a:ext cx="674" cy="489"/>
              </a:xfrm>
              <a:custGeom>
                <a:avLst/>
                <a:gdLst/>
                <a:ahLst/>
                <a:cxnLst>
                  <a:cxn ang="0">
                    <a:pos x="1574" y="200"/>
                  </a:cxn>
                  <a:cxn ang="0">
                    <a:pos x="1652" y="176"/>
                  </a:cxn>
                  <a:cxn ang="0">
                    <a:pos x="1838" y="122"/>
                  </a:cxn>
                  <a:cxn ang="0">
                    <a:pos x="2002" y="62"/>
                  </a:cxn>
                  <a:cxn ang="0">
                    <a:pos x="2210" y="18"/>
                  </a:cxn>
                  <a:cxn ang="0">
                    <a:pos x="2252" y="40"/>
                  </a:cxn>
                  <a:cxn ang="0">
                    <a:pos x="2394" y="82"/>
                  </a:cxn>
                  <a:cxn ang="0">
                    <a:pos x="2306" y="134"/>
                  </a:cxn>
                  <a:cxn ang="0">
                    <a:pos x="2260" y="186"/>
                  </a:cxn>
                  <a:cxn ang="0">
                    <a:pos x="2242" y="218"/>
                  </a:cxn>
                  <a:cxn ang="0">
                    <a:pos x="2120" y="284"/>
                  </a:cxn>
                  <a:cxn ang="0">
                    <a:pos x="2200" y="288"/>
                  </a:cxn>
                  <a:cxn ang="0">
                    <a:pos x="2144" y="348"/>
                  </a:cxn>
                  <a:cxn ang="0">
                    <a:pos x="2390" y="304"/>
                  </a:cxn>
                  <a:cxn ang="0">
                    <a:pos x="2296" y="340"/>
                  </a:cxn>
                  <a:cxn ang="0">
                    <a:pos x="2230" y="376"/>
                  </a:cxn>
                  <a:cxn ang="0">
                    <a:pos x="2348" y="370"/>
                  </a:cxn>
                  <a:cxn ang="0">
                    <a:pos x="2158" y="426"/>
                  </a:cxn>
                  <a:cxn ang="0">
                    <a:pos x="2074" y="418"/>
                  </a:cxn>
                  <a:cxn ang="0">
                    <a:pos x="1962" y="436"/>
                  </a:cxn>
                  <a:cxn ang="0">
                    <a:pos x="1800" y="446"/>
                  </a:cxn>
                  <a:cxn ang="0">
                    <a:pos x="1494" y="608"/>
                  </a:cxn>
                  <a:cxn ang="0">
                    <a:pos x="1298" y="786"/>
                  </a:cxn>
                  <a:cxn ang="0">
                    <a:pos x="1314" y="808"/>
                  </a:cxn>
                  <a:cxn ang="0">
                    <a:pos x="1830" y="606"/>
                  </a:cxn>
                  <a:cxn ang="0">
                    <a:pos x="1992" y="596"/>
                  </a:cxn>
                  <a:cxn ang="0">
                    <a:pos x="1906" y="662"/>
                  </a:cxn>
                  <a:cxn ang="0">
                    <a:pos x="1864" y="730"/>
                  </a:cxn>
                  <a:cxn ang="0">
                    <a:pos x="1946" y="742"/>
                  </a:cxn>
                  <a:cxn ang="0">
                    <a:pos x="1874" y="808"/>
                  </a:cxn>
                  <a:cxn ang="0">
                    <a:pos x="1800" y="882"/>
                  </a:cxn>
                  <a:cxn ang="0">
                    <a:pos x="1792" y="920"/>
                  </a:cxn>
                  <a:cxn ang="0">
                    <a:pos x="1748" y="986"/>
                  </a:cxn>
                  <a:cxn ang="0">
                    <a:pos x="1724" y="1042"/>
                  </a:cxn>
                  <a:cxn ang="0">
                    <a:pos x="1560" y="1074"/>
                  </a:cxn>
                  <a:cxn ang="0">
                    <a:pos x="1354" y="1026"/>
                  </a:cxn>
                  <a:cxn ang="0">
                    <a:pos x="1360" y="1090"/>
                  </a:cxn>
                  <a:cxn ang="0">
                    <a:pos x="1246" y="1146"/>
                  </a:cxn>
                  <a:cxn ang="0">
                    <a:pos x="1240" y="1258"/>
                  </a:cxn>
                  <a:cxn ang="0">
                    <a:pos x="1236" y="1276"/>
                  </a:cxn>
                  <a:cxn ang="0">
                    <a:pos x="1066" y="1294"/>
                  </a:cxn>
                  <a:cxn ang="0">
                    <a:pos x="1166" y="1230"/>
                  </a:cxn>
                  <a:cxn ang="0">
                    <a:pos x="1196" y="1206"/>
                  </a:cxn>
                  <a:cxn ang="0">
                    <a:pos x="1084" y="1218"/>
                  </a:cxn>
                  <a:cxn ang="0">
                    <a:pos x="1034" y="1208"/>
                  </a:cxn>
                  <a:cxn ang="0">
                    <a:pos x="940" y="1226"/>
                  </a:cxn>
                  <a:cxn ang="0">
                    <a:pos x="858" y="1298"/>
                  </a:cxn>
                  <a:cxn ang="0">
                    <a:pos x="780" y="1268"/>
                  </a:cxn>
                  <a:cxn ang="0">
                    <a:pos x="656" y="1316"/>
                  </a:cxn>
                  <a:cxn ang="0">
                    <a:pos x="592" y="1346"/>
                  </a:cxn>
                  <a:cxn ang="0">
                    <a:pos x="610" y="1314"/>
                  </a:cxn>
                  <a:cxn ang="0">
                    <a:pos x="534" y="1386"/>
                  </a:cxn>
                  <a:cxn ang="0">
                    <a:pos x="472" y="1446"/>
                  </a:cxn>
                  <a:cxn ang="0">
                    <a:pos x="434" y="1472"/>
                  </a:cxn>
                  <a:cxn ang="0">
                    <a:pos x="306" y="1504"/>
                  </a:cxn>
                  <a:cxn ang="0">
                    <a:pos x="118" y="1698"/>
                  </a:cxn>
                  <a:cxn ang="0">
                    <a:pos x="80" y="1694"/>
                  </a:cxn>
                  <a:cxn ang="0">
                    <a:pos x="168" y="1472"/>
                  </a:cxn>
                  <a:cxn ang="0">
                    <a:pos x="128" y="1480"/>
                  </a:cxn>
                  <a:cxn ang="0">
                    <a:pos x="148" y="1404"/>
                  </a:cxn>
                  <a:cxn ang="0">
                    <a:pos x="1022" y="472"/>
                  </a:cxn>
                  <a:cxn ang="0">
                    <a:pos x="2094" y="292"/>
                  </a:cxn>
                  <a:cxn ang="0">
                    <a:pos x="2162" y="338"/>
                  </a:cxn>
                </a:cxnLst>
                <a:rect l="0" t="0" r="r" b="b"/>
                <a:pathLst>
                  <a:path w="2554" h="1868">
                    <a:moveTo>
                      <a:pt x="1368" y="276"/>
                    </a:moveTo>
                    <a:lnTo>
                      <a:pt x="1368" y="276"/>
                    </a:lnTo>
                    <a:lnTo>
                      <a:pt x="1378" y="274"/>
                    </a:lnTo>
                    <a:lnTo>
                      <a:pt x="1388" y="270"/>
                    </a:lnTo>
                    <a:lnTo>
                      <a:pt x="1412" y="260"/>
                    </a:lnTo>
                    <a:lnTo>
                      <a:pt x="1412" y="260"/>
                    </a:lnTo>
                    <a:lnTo>
                      <a:pt x="1418" y="260"/>
                    </a:lnTo>
                    <a:lnTo>
                      <a:pt x="1426" y="258"/>
                    </a:lnTo>
                    <a:lnTo>
                      <a:pt x="1442" y="250"/>
                    </a:lnTo>
                    <a:lnTo>
                      <a:pt x="1458" y="242"/>
                    </a:lnTo>
                    <a:lnTo>
                      <a:pt x="1468" y="240"/>
                    </a:lnTo>
                    <a:lnTo>
                      <a:pt x="1480" y="238"/>
                    </a:lnTo>
                    <a:lnTo>
                      <a:pt x="1480" y="238"/>
                    </a:lnTo>
                    <a:lnTo>
                      <a:pt x="1480" y="234"/>
                    </a:lnTo>
                    <a:lnTo>
                      <a:pt x="1482" y="232"/>
                    </a:lnTo>
                    <a:lnTo>
                      <a:pt x="1492" y="228"/>
                    </a:lnTo>
                    <a:lnTo>
                      <a:pt x="1514" y="220"/>
                    </a:lnTo>
                    <a:lnTo>
                      <a:pt x="1514" y="220"/>
                    </a:lnTo>
                    <a:lnTo>
                      <a:pt x="1512" y="224"/>
                    </a:lnTo>
                    <a:lnTo>
                      <a:pt x="1512" y="224"/>
                    </a:lnTo>
                    <a:lnTo>
                      <a:pt x="1522" y="224"/>
                    </a:lnTo>
                    <a:lnTo>
                      <a:pt x="1530" y="220"/>
                    </a:lnTo>
                    <a:lnTo>
                      <a:pt x="1548" y="214"/>
                    </a:lnTo>
                    <a:lnTo>
                      <a:pt x="1566" y="206"/>
                    </a:lnTo>
                    <a:lnTo>
                      <a:pt x="1572" y="204"/>
                    </a:lnTo>
                    <a:lnTo>
                      <a:pt x="1578" y="204"/>
                    </a:lnTo>
                    <a:lnTo>
                      <a:pt x="1578" y="204"/>
                    </a:lnTo>
                    <a:lnTo>
                      <a:pt x="1576" y="200"/>
                    </a:lnTo>
                    <a:lnTo>
                      <a:pt x="1574" y="200"/>
                    </a:lnTo>
                    <a:lnTo>
                      <a:pt x="1572" y="202"/>
                    </a:lnTo>
                    <a:lnTo>
                      <a:pt x="1566" y="202"/>
                    </a:lnTo>
                    <a:lnTo>
                      <a:pt x="1566" y="202"/>
                    </a:lnTo>
                    <a:lnTo>
                      <a:pt x="1578" y="196"/>
                    </a:lnTo>
                    <a:lnTo>
                      <a:pt x="1592" y="190"/>
                    </a:lnTo>
                    <a:lnTo>
                      <a:pt x="1608" y="188"/>
                    </a:lnTo>
                    <a:lnTo>
                      <a:pt x="1618" y="188"/>
                    </a:lnTo>
                    <a:lnTo>
                      <a:pt x="1630" y="190"/>
                    </a:lnTo>
                    <a:lnTo>
                      <a:pt x="1630" y="190"/>
                    </a:lnTo>
                    <a:lnTo>
                      <a:pt x="1628" y="188"/>
                    </a:lnTo>
                    <a:lnTo>
                      <a:pt x="1622" y="186"/>
                    </a:lnTo>
                    <a:lnTo>
                      <a:pt x="1622" y="186"/>
                    </a:lnTo>
                    <a:lnTo>
                      <a:pt x="1626" y="182"/>
                    </a:lnTo>
                    <a:lnTo>
                      <a:pt x="1632" y="182"/>
                    </a:lnTo>
                    <a:lnTo>
                      <a:pt x="1636" y="184"/>
                    </a:lnTo>
                    <a:lnTo>
                      <a:pt x="1644" y="184"/>
                    </a:lnTo>
                    <a:lnTo>
                      <a:pt x="1644" y="184"/>
                    </a:lnTo>
                    <a:lnTo>
                      <a:pt x="1642" y="182"/>
                    </a:lnTo>
                    <a:lnTo>
                      <a:pt x="1644" y="180"/>
                    </a:lnTo>
                    <a:lnTo>
                      <a:pt x="1644" y="180"/>
                    </a:lnTo>
                    <a:lnTo>
                      <a:pt x="1642" y="178"/>
                    </a:lnTo>
                    <a:lnTo>
                      <a:pt x="1640" y="180"/>
                    </a:lnTo>
                    <a:lnTo>
                      <a:pt x="1638" y="182"/>
                    </a:lnTo>
                    <a:lnTo>
                      <a:pt x="1636" y="182"/>
                    </a:lnTo>
                    <a:lnTo>
                      <a:pt x="1636" y="182"/>
                    </a:lnTo>
                    <a:lnTo>
                      <a:pt x="1638" y="180"/>
                    </a:lnTo>
                    <a:lnTo>
                      <a:pt x="1640" y="178"/>
                    </a:lnTo>
                    <a:lnTo>
                      <a:pt x="1646" y="176"/>
                    </a:lnTo>
                    <a:lnTo>
                      <a:pt x="1652" y="176"/>
                    </a:lnTo>
                    <a:lnTo>
                      <a:pt x="1656" y="174"/>
                    </a:lnTo>
                    <a:lnTo>
                      <a:pt x="1656" y="174"/>
                    </a:lnTo>
                    <a:lnTo>
                      <a:pt x="1654" y="174"/>
                    </a:lnTo>
                    <a:lnTo>
                      <a:pt x="1652" y="172"/>
                    </a:lnTo>
                    <a:lnTo>
                      <a:pt x="1652" y="172"/>
                    </a:lnTo>
                    <a:lnTo>
                      <a:pt x="1654" y="170"/>
                    </a:lnTo>
                    <a:lnTo>
                      <a:pt x="1658" y="172"/>
                    </a:lnTo>
                    <a:lnTo>
                      <a:pt x="1660" y="174"/>
                    </a:lnTo>
                    <a:lnTo>
                      <a:pt x="1664" y="172"/>
                    </a:lnTo>
                    <a:lnTo>
                      <a:pt x="1664" y="172"/>
                    </a:lnTo>
                    <a:lnTo>
                      <a:pt x="1664" y="172"/>
                    </a:lnTo>
                    <a:lnTo>
                      <a:pt x="1660" y="170"/>
                    </a:lnTo>
                    <a:lnTo>
                      <a:pt x="1660" y="170"/>
                    </a:lnTo>
                    <a:lnTo>
                      <a:pt x="1700" y="160"/>
                    </a:lnTo>
                    <a:lnTo>
                      <a:pt x="1740" y="152"/>
                    </a:lnTo>
                    <a:lnTo>
                      <a:pt x="1740" y="152"/>
                    </a:lnTo>
                    <a:lnTo>
                      <a:pt x="1738" y="156"/>
                    </a:lnTo>
                    <a:lnTo>
                      <a:pt x="1736" y="158"/>
                    </a:lnTo>
                    <a:lnTo>
                      <a:pt x="1732" y="158"/>
                    </a:lnTo>
                    <a:lnTo>
                      <a:pt x="1732" y="158"/>
                    </a:lnTo>
                    <a:lnTo>
                      <a:pt x="1782" y="140"/>
                    </a:lnTo>
                    <a:lnTo>
                      <a:pt x="1810" y="132"/>
                    </a:lnTo>
                    <a:lnTo>
                      <a:pt x="1824" y="130"/>
                    </a:lnTo>
                    <a:lnTo>
                      <a:pt x="1838" y="128"/>
                    </a:lnTo>
                    <a:lnTo>
                      <a:pt x="1838" y="128"/>
                    </a:lnTo>
                    <a:lnTo>
                      <a:pt x="1838" y="128"/>
                    </a:lnTo>
                    <a:lnTo>
                      <a:pt x="1838" y="126"/>
                    </a:lnTo>
                    <a:lnTo>
                      <a:pt x="1838" y="122"/>
                    </a:lnTo>
                    <a:lnTo>
                      <a:pt x="1838" y="122"/>
                    </a:lnTo>
                    <a:lnTo>
                      <a:pt x="1902" y="100"/>
                    </a:lnTo>
                    <a:lnTo>
                      <a:pt x="1934" y="90"/>
                    </a:lnTo>
                    <a:lnTo>
                      <a:pt x="1968" y="80"/>
                    </a:lnTo>
                    <a:lnTo>
                      <a:pt x="1968" y="80"/>
                    </a:lnTo>
                    <a:lnTo>
                      <a:pt x="1960" y="78"/>
                    </a:lnTo>
                    <a:lnTo>
                      <a:pt x="1952" y="80"/>
                    </a:lnTo>
                    <a:lnTo>
                      <a:pt x="1946" y="80"/>
                    </a:lnTo>
                    <a:lnTo>
                      <a:pt x="1942" y="78"/>
                    </a:lnTo>
                    <a:lnTo>
                      <a:pt x="1940" y="76"/>
                    </a:lnTo>
                    <a:lnTo>
                      <a:pt x="1940" y="76"/>
                    </a:lnTo>
                    <a:lnTo>
                      <a:pt x="1946" y="72"/>
                    </a:lnTo>
                    <a:lnTo>
                      <a:pt x="1950" y="66"/>
                    </a:lnTo>
                    <a:lnTo>
                      <a:pt x="1956" y="60"/>
                    </a:lnTo>
                    <a:lnTo>
                      <a:pt x="1960" y="58"/>
                    </a:lnTo>
                    <a:lnTo>
                      <a:pt x="1964" y="58"/>
                    </a:lnTo>
                    <a:lnTo>
                      <a:pt x="1964" y="58"/>
                    </a:lnTo>
                    <a:lnTo>
                      <a:pt x="1970" y="58"/>
                    </a:lnTo>
                    <a:lnTo>
                      <a:pt x="1978" y="60"/>
                    </a:lnTo>
                    <a:lnTo>
                      <a:pt x="1986" y="64"/>
                    </a:lnTo>
                    <a:lnTo>
                      <a:pt x="1994" y="64"/>
                    </a:lnTo>
                    <a:lnTo>
                      <a:pt x="1994" y="64"/>
                    </a:lnTo>
                    <a:lnTo>
                      <a:pt x="1994" y="66"/>
                    </a:lnTo>
                    <a:lnTo>
                      <a:pt x="1992" y="68"/>
                    </a:lnTo>
                    <a:lnTo>
                      <a:pt x="1990" y="68"/>
                    </a:lnTo>
                    <a:lnTo>
                      <a:pt x="1990" y="72"/>
                    </a:lnTo>
                    <a:lnTo>
                      <a:pt x="1990" y="72"/>
                    </a:lnTo>
                    <a:lnTo>
                      <a:pt x="2002" y="68"/>
                    </a:lnTo>
                    <a:lnTo>
                      <a:pt x="2002" y="68"/>
                    </a:lnTo>
                    <a:lnTo>
                      <a:pt x="2002" y="62"/>
                    </a:lnTo>
                    <a:lnTo>
                      <a:pt x="2002" y="60"/>
                    </a:lnTo>
                    <a:lnTo>
                      <a:pt x="2002" y="60"/>
                    </a:lnTo>
                    <a:lnTo>
                      <a:pt x="1998" y="58"/>
                    </a:lnTo>
                    <a:lnTo>
                      <a:pt x="1992" y="56"/>
                    </a:lnTo>
                    <a:lnTo>
                      <a:pt x="1992" y="56"/>
                    </a:lnTo>
                    <a:lnTo>
                      <a:pt x="1992" y="52"/>
                    </a:lnTo>
                    <a:lnTo>
                      <a:pt x="1994" y="52"/>
                    </a:lnTo>
                    <a:lnTo>
                      <a:pt x="1996" y="52"/>
                    </a:lnTo>
                    <a:lnTo>
                      <a:pt x="1996" y="48"/>
                    </a:lnTo>
                    <a:lnTo>
                      <a:pt x="1996" y="48"/>
                    </a:lnTo>
                    <a:lnTo>
                      <a:pt x="1994" y="46"/>
                    </a:lnTo>
                    <a:lnTo>
                      <a:pt x="1988" y="48"/>
                    </a:lnTo>
                    <a:lnTo>
                      <a:pt x="1984" y="50"/>
                    </a:lnTo>
                    <a:lnTo>
                      <a:pt x="1978" y="50"/>
                    </a:lnTo>
                    <a:lnTo>
                      <a:pt x="1978" y="50"/>
                    </a:lnTo>
                    <a:lnTo>
                      <a:pt x="1988" y="40"/>
                    </a:lnTo>
                    <a:lnTo>
                      <a:pt x="2004" y="32"/>
                    </a:lnTo>
                    <a:lnTo>
                      <a:pt x="2022" y="30"/>
                    </a:lnTo>
                    <a:lnTo>
                      <a:pt x="2030" y="30"/>
                    </a:lnTo>
                    <a:lnTo>
                      <a:pt x="2038" y="30"/>
                    </a:lnTo>
                    <a:lnTo>
                      <a:pt x="2038" y="30"/>
                    </a:lnTo>
                    <a:lnTo>
                      <a:pt x="2076" y="20"/>
                    </a:lnTo>
                    <a:lnTo>
                      <a:pt x="2118" y="10"/>
                    </a:lnTo>
                    <a:lnTo>
                      <a:pt x="2164" y="4"/>
                    </a:lnTo>
                    <a:lnTo>
                      <a:pt x="2210" y="0"/>
                    </a:lnTo>
                    <a:lnTo>
                      <a:pt x="2210" y="0"/>
                    </a:lnTo>
                    <a:lnTo>
                      <a:pt x="2212" y="4"/>
                    </a:lnTo>
                    <a:lnTo>
                      <a:pt x="2212" y="8"/>
                    </a:lnTo>
                    <a:lnTo>
                      <a:pt x="2210" y="18"/>
                    </a:lnTo>
                    <a:lnTo>
                      <a:pt x="2210" y="18"/>
                    </a:lnTo>
                    <a:lnTo>
                      <a:pt x="2204" y="16"/>
                    </a:lnTo>
                    <a:lnTo>
                      <a:pt x="2200" y="18"/>
                    </a:lnTo>
                    <a:lnTo>
                      <a:pt x="2194" y="22"/>
                    </a:lnTo>
                    <a:lnTo>
                      <a:pt x="2188" y="26"/>
                    </a:lnTo>
                    <a:lnTo>
                      <a:pt x="2186" y="28"/>
                    </a:lnTo>
                    <a:lnTo>
                      <a:pt x="2182" y="28"/>
                    </a:lnTo>
                    <a:lnTo>
                      <a:pt x="2182" y="28"/>
                    </a:lnTo>
                    <a:lnTo>
                      <a:pt x="2186" y="32"/>
                    </a:lnTo>
                    <a:lnTo>
                      <a:pt x="2194" y="34"/>
                    </a:lnTo>
                    <a:lnTo>
                      <a:pt x="2202" y="34"/>
                    </a:lnTo>
                    <a:lnTo>
                      <a:pt x="2210" y="36"/>
                    </a:lnTo>
                    <a:lnTo>
                      <a:pt x="2210" y="36"/>
                    </a:lnTo>
                    <a:lnTo>
                      <a:pt x="2224" y="28"/>
                    </a:lnTo>
                    <a:lnTo>
                      <a:pt x="2242" y="22"/>
                    </a:lnTo>
                    <a:lnTo>
                      <a:pt x="2262" y="18"/>
                    </a:lnTo>
                    <a:lnTo>
                      <a:pt x="2280" y="18"/>
                    </a:lnTo>
                    <a:lnTo>
                      <a:pt x="2280" y="18"/>
                    </a:lnTo>
                    <a:lnTo>
                      <a:pt x="2280" y="20"/>
                    </a:lnTo>
                    <a:lnTo>
                      <a:pt x="2280" y="22"/>
                    </a:lnTo>
                    <a:lnTo>
                      <a:pt x="2280" y="22"/>
                    </a:lnTo>
                    <a:lnTo>
                      <a:pt x="2304" y="18"/>
                    </a:lnTo>
                    <a:lnTo>
                      <a:pt x="2304" y="18"/>
                    </a:lnTo>
                    <a:lnTo>
                      <a:pt x="2298" y="28"/>
                    </a:lnTo>
                    <a:lnTo>
                      <a:pt x="2290" y="38"/>
                    </a:lnTo>
                    <a:lnTo>
                      <a:pt x="2290" y="38"/>
                    </a:lnTo>
                    <a:lnTo>
                      <a:pt x="2280" y="36"/>
                    </a:lnTo>
                    <a:lnTo>
                      <a:pt x="2272" y="36"/>
                    </a:lnTo>
                    <a:lnTo>
                      <a:pt x="2252" y="40"/>
                    </a:lnTo>
                    <a:lnTo>
                      <a:pt x="2252" y="40"/>
                    </a:lnTo>
                    <a:lnTo>
                      <a:pt x="2254" y="44"/>
                    </a:lnTo>
                    <a:lnTo>
                      <a:pt x="2258" y="44"/>
                    </a:lnTo>
                    <a:lnTo>
                      <a:pt x="2266" y="46"/>
                    </a:lnTo>
                    <a:lnTo>
                      <a:pt x="2274" y="46"/>
                    </a:lnTo>
                    <a:lnTo>
                      <a:pt x="2278" y="48"/>
                    </a:lnTo>
                    <a:lnTo>
                      <a:pt x="2280" y="50"/>
                    </a:lnTo>
                    <a:lnTo>
                      <a:pt x="2280" y="50"/>
                    </a:lnTo>
                    <a:lnTo>
                      <a:pt x="2288" y="48"/>
                    </a:lnTo>
                    <a:lnTo>
                      <a:pt x="2298" y="46"/>
                    </a:lnTo>
                    <a:lnTo>
                      <a:pt x="2322" y="44"/>
                    </a:lnTo>
                    <a:lnTo>
                      <a:pt x="2348" y="46"/>
                    </a:lnTo>
                    <a:lnTo>
                      <a:pt x="2372" y="50"/>
                    </a:lnTo>
                    <a:lnTo>
                      <a:pt x="2372" y="50"/>
                    </a:lnTo>
                    <a:lnTo>
                      <a:pt x="2370" y="52"/>
                    </a:lnTo>
                    <a:lnTo>
                      <a:pt x="2366" y="54"/>
                    </a:lnTo>
                    <a:lnTo>
                      <a:pt x="2364" y="56"/>
                    </a:lnTo>
                    <a:lnTo>
                      <a:pt x="2362" y="58"/>
                    </a:lnTo>
                    <a:lnTo>
                      <a:pt x="2362" y="58"/>
                    </a:lnTo>
                    <a:lnTo>
                      <a:pt x="2364" y="62"/>
                    </a:lnTo>
                    <a:lnTo>
                      <a:pt x="2368" y="64"/>
                    </a:lnTo>
                    <a:lnTo>
                      <a:pt x="2376" y="68"/>
                    </a:lnTo>
                    <a:lnTo>
                      <a:pt x="2386" y="70"/>
                    </a:lnTo>
                    <a:lnTo>
                      <a:pt x="2394" y="74"/>
                    </a:lnTo>
                    <a:lnTo>
                      <a:pt x="2394" y="74"/>
                    </a:lnTo>
                    <a:lnTo>
                      <a:pt x="2392" y="76"/>
                    </a:lnTo>
                    <a:lnTo>
                      <a:pt x="2388" y="76"/>
                    </a:lnTo>
                    <a:lnTo>
                      <a:pt x="2388" y="76"/>
                    </a:lnTo>
                    <a:lnTo>
                      <a:pt x="2394" y="82"/>
                    </a:lnTo>
                    <a:lnTo>
                      <a:pt x="2402" y="86"/>
                    </a:lnTo>
                    <a:lnTo>
                      <a:pt x="2402" y="86"/>
                    </a:lnTo>
                    <a:lnTo>
                      <a:pt x="2400" y="88"/>
                    </a:lnTo>
                    <a:lnTo>
                      <a:pt x="2396" y="88"/>
                    </a:lnTo>
                    <a:lnTo>
                      <a:pt x="2396" y="88"/>
                    </a:lnTo>
                    <a:lnTo>
                      <a:pt x="2398" y="90"/>
                    </a:lnTo>
                    <a:lnTo>
                      <a:pt x="2396" y="92"/>
                    </a:lnTo>
                    <a:lnTo>
                      <a:pt x="2396" y="92"/>
                    </a:lnTo>
                    <a:lnTo>
                      <a:pt x="2402" y="96"/>
                    </a:lnTo>
                    <a:lnTo>
                      <a:pt x="2408" y="98"/>
                    </a:lnTo>
                    <a:lnTo>
                      <a:pt x="2408" y="98"/>
                    </a:lnTo>
                    <a:lnTo>
                      <a:pt x="2404" y="100"/>
                    </a:lnTo>
                    <a:lnTo>
                      <a:pt x="2400" y="102"/>
                    </a:lnTo>
                    <a:lnTo>
                      <a:pt x="2390" y="102"/>
                    </a:lnTo>
                    <a:lnTo>
                      <a:pt x="2382" y="104"/>
                    </a:lnTo>
                    <a:lnTo>
                      <a:pt x="2376" y="106"/>
                    </a:lnTo>
                    <a:lnTo>
                      <a:pt x="2374" y="110"/>
                    </a:lnTo>
                    <a:lnTo>
                      <a:pt x="2374" y="110"/>
                    </a:lnTo>
                    <a:lnTo>
                      <a:pt x="2370" y="108"/>
                    </a:lnTo>
                    <a:lnTo>
                      <a:pt x="2364" y="108"/>
                    </a:lnTo>
                    <a:lnTo>
                      <a:pt x="2352" y="108"/>
                    </a:lnTo>
                    <a:lnTo>
                      <a:pt x="2352" y="108"/>
                    </a:lnTo>
                    <a:lnTo>
                      <a:pt x="2350" y="112"/>
                    </a:lnTo>
                    <a:lnTo>
                      <a:pt x="2344" y="116"/>
                    </a:lnTo>
                    <a:lnTo>
                      <a:pt x="2328" y="120"/>
                    </a:lnTo>
                    <a:lnTo>
                      <a:pt x="2320" y="122"/>
                    </a:lnTo>
                    <a:lnTo>
                      <a:pt x="2312" y="124"/>
                    </a:lnTo>
                    <a:lnTo>
                      <a:pt x="2308" y="128"/>
                    </a:lnTo>
                    <a:lnTo>
                      <a:pt x="2306" y="134"/>
                    </a:lnTo>
                    <a:lnTo>
                      <a:pt x="2306" y="134"/>
                    </a:lnTo>
                    <a:lnTo>
                      <a:pt x="2284" y="136"/>
                    </a:lnTo>
                    <a:lnTo>
                      <a:pt x="2276" y="140"/>
                    </a:lnTo>
                    <a:lnTo>
                      <a:pt x="2272" y="142"/>
                    </a:lnTo>
                    <a:lnTo>
                      <a:pt x="2270" y="146"/>
                    </a:lnTo>
                    <a:lnTo>
                      <a:pt x="2270" y="146"/>
                    </a:lnTo>
                    <a:lnTo>
                      <a:pt x="2254" y="146"/>
                    </a:lnTo>
                    <a:lnTo>
                      <a:pt x="2242" y="148"/>
                    </a:lnTo>
                    <a:lnTo>
                      <a:pt x="2218" y="156"/>
                    </a:lnTo>
                    <a:lnTo>
                      <a:pt x="2218" y="156"/>
                    </a:lnTo>
                    <a:lnTo>
                      <a:pt x="2228" y="156"/>
                    </a:lnTo>
                    <a:lnTo>
                      <a:pt x="2246" y="160"/>
                    </a:lnTo>
                    <a:lnTo>
                      <a:pt x="2256" y="164"/>
                    </a:lnTo>
                    <a:lnTo>
                      <a:pt x="2254" y="164"/>
                    </a:lnTo>
                    <a:lnTo>
                      <a:pt x="2244" y="166"/>
                    </a:lnTo>
                    <a:lnTo>
                      <a:pt x="2244" y="166"/>
                    </a:lnTo>
                    <a:lnTo>
                      <a:pt x="2252" y="170"/>
                    </a:lnTo>
                    <a:lnTo>
                      <a:pt x="2262" y="174"/>
                    </a:lnTo>
                    <a:lnTo>
                      <a:pt x="2272" y="176"/>
                    </a:lnTo>
                    <a:lnTo>
                      <a:pt x="2280" y="180"/>
                    </a:lnTo>
                    <a:lnTo>
                      <a:pt x="2280" y="180"/>
                    </a:lnTo>
                    <a:lnTo>
                      <a:pt x="2276" y="182"/>
                    </a:lnTo>
                    <a:lnTo>
                      <a:pt x="2270" y="182"/>
                    </a:lnTo>
                    <a:lnTo>
                      <a:pt x="2258" y="178"/>
                    </a:lnTo>
                    <a:lnTo>
                      <a:pt x="2258" y="178"/>
                    </a:lnTo>
                    <a:lnTo>
                      <a:pt x="2256" y="180"/>
                    </a:lnTo>
                    <a:lnTo>
                      <a:pt x="2258" y="182"/>
                    </a:lnTo>
                    <a:lnTo>
                      <a:pt x="2260" y="184"/>
                    </a:lnTo>
                    <a:lnTo>
                      <a:pt x="2260" y="186"/>
                    </a:lnTo>
                    <a:lnTo>
                      <a:pt x="2260" y="186"/>
                    </a:lnTo>
                    <a:lnTo>
                      <a:pt x="2266" y="186"/>
                    </a:lnTo>
                    <a:lnTo>
                      <a:pt x="2274" y="186"/>
                    </a:lnTo>
                    <a:lnTo>
                      <a:pt x="2282" y="188"/>
                    </a:lnTo>
                    <a:lnTo>
                      <a:pt x="2290" y="188"/>
                    </a:lnTo>
                    <a:lnTo>
                      <a:pt x="2290" y="188"/>
                    </a:lnTo>
                    <a:lnTo>
                      <a:pt x="2280" y="192"/>
                    </a:lnTo>
                    <a:lnTo>
                      <a:pt x="2264" y="192"/>
                    </a:lnTo>
                    <a:lnTo>
                      <a:pt x="2248" y="194"/>
                    </a:lnTo>
                    <a:lnTo>
                      <a:pt x="2232" y="196"/>
                    </a:lnTo>
                    <a:lnTo>
                      <a:pt x="2232" y="196"/>
                    </a:lnTo>
                    <a:lnTo>
                      <a:pt x="2238" y="198"/>
                    </a:lnTo>
                    <a:lnTo>
                      <a:pt x="2244" y="200"/>
                    </a:lnTo>
                    <a:lnTo>
                      <a:pt x="2252" y="198"/>
                    </a:lnTo>
                    <a:lnTo>
                      <a:pt x="2260" y="200"/>
                    </a:lnTo>
                    <a:lnTo>
                      <a:pt x="2260" y="200"/>
                    </a:lnTo>
                    <a:lnTo>
                      <a:pt x="2258" y="202"/>
                    </a:lnTo>
                    <a:lnTo>
                      <a:pt x="2256" y="202"/>
                    </a:lnTo>
                    <a:lnTo>
                      <a:pt x="2248" y="202"/>
                    </a:lnTo>
                    <a:lnTo>
                      <a:pt x="2238" y="204"/>
                    </a:lnTo>
                    <a:lnTo>
                      <a:pt x="2232" y="206"/>
                    </a:lnTo>
                    <a:lnTo>
                      <a:pt x="2232" y="206"/>
                    </a:lnTo>
                    <a:lnTo>
                      <a:pt x="2234" y="208"/>
                    </a:lnTo>
                    <a:lnTo>
                      <a:pt x="2240" y="208"/>
                    </a:lnTo>
                    <a:lnTo>
                      <a:pt x="2252" y="208"/>
                    </a:lnTo>
                    <a:lnTo>
                      <a:pt x="2252" y="208"/>
                    </a:lnTo>
                    <a:lnTo>
                      <a:pt x="2252" y="212"/>
                    </a:lnTo>
                    <a:lnTo>
                      <a:pt x="2250" y="214"/>
                    </a:lnTo>
                    <a:lnTo>
                      <a:pt x="2242" y="218"/>
                    </a:lnTo>
                    <a:lnTo>
                      <a:pt x="2234" y="218"/>
                    </a:lnTo>
                    <a:lnTo>
                      <a:pt x="2226" y="220"/>
                    </a:lnTo>
                    <a:lnTo>
                      <a:pt x="2226" y="220"/>
                    </a:lnTo>
                    <a:lnTo>
                      <a:pt x="2220" y="226"/>
                    </a:lnTo>
                    <a:lnTo>
                      <a:pt x="2214" y="228"/>
                    </a:lnTo>
                    <a:lnTo>
                      <a:pt x="2198" y="234"/>
                    </a:lnTo>
                    <a:lnTo>
                      <a:pt x="2198" y="234"/>
                    </a:lnTo>
                    <a:lnTo>
                      <a:pt x="2198" y="238"/>
                    </a:lnTo>
                    <a:lnTo>
                      <a:pt x="2200" y="238"/>
                    </a:lnTo>
                    <a:lnTo>
                      <a:pt x="2206" y="238"/>
                    </a:lnTo>
                    <a:lnTo>
                      <a:pt x="2206" y="238"/>
                    </a:lnTo>
                    <a:lnTo>
                      <a:pt x="2202" y="242"/>
                    </a:lnTo>
                    <a:lnTo>
                      <a:pt x="2198" y="246"/>
                    </a:lnTo>
                    <a:lnTo>
                      <a:pt x="2188" y="248"/>
                    </a:lnTo>
                    <a:lnTo>
                      <a:pt x="2176" y="250"/>
                    </a:lnTo>
                    <a:lnTo>
                      <a:pt x="2164" y="248"/>
                    </a:lnTo>
                    <a:lnTo>
                      <a:pt x="2154" y="248"/>
                    </a:lnTo>
                    <a:lnTo>
                      <a:pt x="2142" y="248"/>
                    </a:lnTo>
                    <a:lnTo>
                      <a:pt x="2134" y="250"/>
                    </a:lnTo>
                    <a:lnTo>
                      <a:pt x="2132" y="254"/>
                    </a:lnTo>
                    <a:lnTo>
                      <a:pt x="2130" y="258"/>
                    </a:lnTo>
                    <a:lnTo>
                      <a:pt x="2130" y="258"/>
                    </a:lnTo>
                    <a:lnTo>
                      <a:pt x="2132" y="262"/>
                    </a:lnTo>
                    <a:lnTo>
                      <a:pt x="2136" y="268"/>
                    </a:lnTo>
                    <a:lnTo>
                      <a:pt x="2142" y="270"/>
                    </a:lnTo>
                    <a:lnTo>
                      <a:pt x="2150" y="270"/>
                    </a:lnTo>
                    <a:lnTo>
                      <a:pt x="2150" y="270"/>
                    </a:lnTo>
                    <a:lnTo>
                      <a:pt x="2120" y="284"/>
                    </a:lnTo>
                    <a:lnTo>
                      <a:pt x="2120" y="284"/>
                    </a:lnTo>
                    <a:lnTo>
                      <a:pt x="2122" y="286"/>
                    </a:lnTo>
                    <a:lnTo>
                      <a:pt x="2124" y="286"/>
                    </a:lnTo>
                    <a:lnTo>
                      <a:pt x="2124" y="288"/>
                    </a:lnTo>
                    <a:lnTo>
                      <a:pt x="2124" y="288"/>
                    </a:lnTo>
                    <a:lnTo>
                      <a:pt x="2130" y="286"/>
                    </a:lnTo>
                    <a:lnTo>
                      <a:pt x="2136" y="284"/>
                    </a:lnTo>
                    <a:lnTo>
                      <a:pt x="2150" y="284"/>
                    </a:lnTo>
                    <a:lnTo>
                      <a:pt x="2180" y="286"/>
                    </a:lnTo>
                    <a:lnTo>
                      <a:pt x="2180" y="286"/>
                    </a:lnTo>
                    <a:lnTo>
                      <a:pt x="2178" y="284"/>
                    </a:lnTo>
                    <a:lnTo>
                      <a:pt x="2174" y="284"/>
                    </a:lnTo>
                    <a:lnTo>
                      <a:pt x="2174" y="284"/>
                    </a:lnTo>
                    <a:lnTo>
                      <a:pt x="2174" y="282"/>
                    </a:lnTo>
                    <a:lnTo>
                      <a:pt x="2178" y="282"/>
                    </a:lnTo>
                    <a:lnTo>
                      <a:pt x="2178" y="282"/>
                    </a:lnTo>
                    <a:lnTo>
                      <a:pt x="2176" y="280"/>
                    </a:lnTo>
                    <a:lnTo>
                      <a:pt x="2174" y="280"/>
                    </a:lnTo>
                    <a:lnTo>
                      <a:pt x="2170" y="282"/>
                    </a:lnTo>
                    <a:lnTo>
                      <a:pt x="2166" y="282"/>
                    </a:lnTo>
                    <a:lnTo>
                      <a:pt x="2164" y="280"/>
                    </a:lnTo>
                    <a:lnTo>
                      <a:pt x="2164" y="280"/>
                    </a:lnTo>
                    <a:lnTo>
                      <a:pt x="2170" y="278"/>
                    </a:lnTo>
                    <a:lnTo>
                      <a:pt x="2176" y="276"/>
                    </a:lnTo>
                    <a:lnTo>
                      <a:pt x="2190" y="276"/>
                    </a:lnTo>
                    <a:lnTo>
                      <a:pt x="2202" y="280"/>
                    </a:lnTo>
                    <a:lnTo>
                      <a:pt x="2208" y="282"/>
                    </a:lnTo>
                    <a:lnTo>
                      <a:pt x="2212" y="286"/>
                    </a:lnTo>
                    <a:lnTo>
                      <a:pt x="2212" y="286"/>
                    </a:lnTo>
                    <a:lnTo>
                      <a:pt x="2200" y="288"/>
                    </a:lnTo>
                    <a:lnTo>
                      <a:pt x="2188" y="290"/>
                    </a:lnTo>
                    <a:lnTo>
                      <a:pt x="2168" y="298"/>
                    </a:lnTo>
                    <a:lnTo>
                      <a:pt x="2168" y="298"/>
                    </a:lnTo>
                    <a:lnTo>
                      <a:pt x="2168" y="300"/>
                    </a:lnTo>
                    <a:lnTo>
                      <a:pt x="2172" y="302"/>
                    </a:lnTo>
                    <a:lnTo>
                      <a:pt x="2172" y="302"/>
                    </a:lnTo>
                    <a:lnTo>
                      <a:pt x="2160" y="308"/>
                    </a:lnTo>
                    <a:lnTo>
                      <a:pt x="2150" y="314"/>
                    </a:lnTo>
                    <a:lnTo>
                      <a:pt x="2150" y="314"/>
                    </a:lnTo>
                    <a:lnTo>
                      <a:pt x="2158" y="318"/>
                    </a:lnTo>
                    <a:lnTo>
                      <a:pt x="2166" y="320"/>
                    </a:lnTo>
                    <a:lnTo>
                      <a:pt x="2166" y="320"/>
                    </a:lnTo>
                    <a:lnTo>
                      <a:pt x="2166" y="324"/>
                    </a:lnTo>
                    <a:lnTo>
                      <a:pt x="2164" y="326"/>
                    </a:lnTo>
                    <a:lnTo>
                      <a:pt x="2162" y="326"/>
                    </a:lnTo>
                    <a:lnTo>
                      <a:pt x="2162" y="328"/>
                    </a:lnTo>
                    <a:lnTo>
                      <a:pt x="2162" y="328"/>
                    </a:lnTo>
                    <a:lnTo>
                      <a:pt x="2174" y="328"/>
                    </a:lnTo>
                    <a:lnTo>
                      <a:pt x="2188" y="326"/>
                    </a:lnTo>
                    <a:lnTo>
                      <a:pt x="2202" y="324"/>
                    </a:lnTo>
                    <a:lnTo>
                      <a:pt x="2208" y="324"/>
                    </a:lnTo>
                    <a:lnTo>
                      <a:pt x="2212" y="326"/>
                    </a:lnTo>
                    <a:lnTo>
                      <a:pt x="2212" y="326"/>
                    </a:lnTo>
                    <a:lnTo>
                      <a:pt x="2208" y="332"/>
                    </a:lnTo>
                    <a:lnTo>
                      <a:pt x="2202" y="336"/>
                    </a:lnTo>
                    <a:lnTo>
                      <a:pt x="2194" y="338"/>
                    </a:lnTo>
                    <a:lnTo>
                      <a:pt x="2184" y="340"/>
                    </a:lnTo>
                    <a:lnTo>
                      <a:pt x="2164" y="344"/>
                    </a:lnTo>
                    <a:lnTo>
                      <a:pt x="2144" y="348"/>
                    </a:lnTo>
                    <a:lnTo>
                      <a:pt x="2144" y="348"/>
                    </a:lnTo>
                    <a:lnTo>
                      <a:pt x="2150" y="350"/>
                    </a:lnTo>
                    <a:lnTo>
                      <a:pt x="2156" y="350"/>
                    </a:lnTo>
                    <a:lnTo>
                      <a:pt x="2168" y="348"/>
                    </a:lnTo>
                    <a:lnTo>
                      <a:pt x="2180" y="344"/>
                    </a:lnTo>
                    <a:lnTo>
                      <a:pt x="2192" y="342"/>
                    </a:lnTo>
                    <a:lnTo>
                      <a:pt x="2192" y="342"/>
                    </a:lnTo>
                    <a:lnTo>
                      <a:pt x="2198" y="344"/>
                    </a:lnTo>
                    <a:lnTo>
                      <a:pt x="2206" y="346"/>
                    </a:lnTo>
                    <a:lnTo>
                      <a:pt x="2220" y="344"/>
                    </a:lnTo>
                    <a:lnTo>
                      <a:pt x="2236" y="342"/>
                    </a:lnTo>
                    <a:lnTo>
                      <a:pt x="2250" y="342"/>
                    </a:lnTo>
                    <a:lnTo>
                      <a:pt x="2250" y="342"/>
                    </a:lnTo>
                    <a:lnTo>
                      <a:pt x="2248" y="340"/>
                    </a:lnTo>
                    <a:lnTo>
                      <a:pt x="2244" y="340"/>
                    </a:lnTo>
                    <a:lnTo>
                      <a:pt x="2236" y="340"/>
                    </a:lnTo>
                    <a:lnTo>
                      <a:pt x="2236" y="340"/>
                    </a:lnTo>
                    <a:lnTo>
                      <a:pt x="2248" y="336"/>
                    </a:lnTo>
                    <a:lnTo>
                      <a:pt x="2262" y="334"/>
                    </a:lnTo>
                    <a:lnTo>
                      <a:pt x="2276" y="332"/>
                    </a:lnTo>
                    <a:lnTo>
                      <a:pt x="2288" y="328"/>
                    </a:lnTo>
                    <a:lnTo>
                      <a:pt x="2288" y="328"/>
                    </a:lnTo>
                    <a:lnTo>
                      <a:pt x="2292" y="324"/>
                    </a:lnTo>
                    <a:lnTo>
                      <a:pt x="2294" y="318"/>
                    </a:lnTo>
                    <a:lnTo>
                      <a:pt x="2294" y="318"/>
                    </a:lnTo>
                    <a:lnTo>
                      <a:pt x="2318" y="312"/>
                    </a:lnTo>
                    <a:lnTo>
                      <a:pt x="2342" y="308"/>
                    </a:lnTo>
                    <a:lnTo>
                      <a:pt x="2390" y="304"/>
                    </a:lnTo>
                    <a:lnTo>
                      <a:pt x="2390" y="304"/>
                    </a:lnTo>
                    <a:lnTo>
                      <a:pt x="2410" y="300"/>
                    </a:lnTo>
                    <a:lnTo>
                      <a:pt x="2432" y="296"/>
                    </a:lnTo>
                    <a:lnTo>
                      <a:pt x="2472" y="288"/>
                    </a:lnTo>
                    <a:lnTo>
                      <a:pt x="2492" y="282"/>
                    </a:lnTo>
                    <a:lnTo>
                      <a:pt x="2512" y="280"/>
                    </a:lnTo>
                    <a:lnTo>
                      <a:pt x="2534" y="278"/>
                    </a:lnTo>
                    <a:lnTo>
                      <a:pt x="2554" y="278"/>
                    </a:lnTo>
                    <a:lnTo>
                      <a:pt x="2554" y="278"/>
                    </a:lnTo>
                    <a:lnTo>
                      <a:pt x="2548" y="282"/>
                    </a:lnTo>
                    <a:lnTo>
                      <a:pt x="2552" y="288"/>
                    </a:lnTo>
                    <a:lnTo>
                      <a:pt x="2552" y="288"/>
                    </a:lnTo>
                    <a:lnTo>
                      <a:pt x="2534" y="292"/>
                    </a:lnTo>
                    <a:lnTo>
                      <a:pt x="2514" y="294"/>
                    </a:lnTo>
                    <a:lnTo>
                      <a:pt x="2494" y="296"/>
                    </a:lnTo>
                    <a:lnTo>
                      <a:pt x="2474" y="300"/>
                    </a:lnTo>
                    <a:lnTo>
                      <a:pt x="2474" y="300"/>
                    </a:lnTo>
                    <a:lnTo>
                      <a:pt x="2476" y="296"/>
                    </a:lnTo>
                    <a:lnTo>
                      <a:pt x="2474" y="294"/>
                    </a:lnTo>
                    <a:lnTo>
                      <a:pt x="2474" y="294"/>
                    </a:lnTo>
                    <a:lnTo>
                      <a:pt x="2438" y="300"/>
                    </a:lnTo>
                    <a:lnTo>
                      <a:pt x="2402" y="310"/>
                    </a:lnTo>
                    <a:lnTo>
                      <a:pt x="2370" y="320"/>
                    </a:lnTo>
                    <a:lnTo>
                      <a:pt x="2336" y="334"/>
                    </a:lnTo>
                    <a:lnTo>
                      <a:pt x="2336" y="334"/>
                    </a:lnTo>
                    <a:lnTo>
                      <a:pt x="2328" y="332"/>
                    </a:lnTo>
                    <a:lnTo>
                      <a:pt x="2316" y="332"/>
                    </a:lnTo>
                    <a:lnTo>
                      <a:pt x="2306" y="336"/>
                    </a:lnTo>
                    <a:lnTo>
                      <a:pt x="2296" y="340"/>
                    </a:lnTo>
                    <a:lnTo>
                      <a:pt x="2296" y="340"/>
                    </a:lnTo>
                    <a:lnTo>
                      <a:pt x="2298" y="342"/>
                    </a:lnTo>
                    <a:lnTo>
                      <a:pt x="2300" y="342"/>
                    </a:lnTo>
                    <a:lnTo>
                      <a:pt x="2302" y="340"/>
                    </a:lnTo>
                    <a:lnTo>
                      <a:pt x="2306" y="340"/>
                    </a:lnTo>
                    <a:lnTo>
                      <a:pt x="2306" y="340"/>
                    </a:lnTo>
                    <a:lnTo>
                      <a:pt x="2302" y="344"/>
                    </a:lnTo>
                    <a:lnTo>
                      <a:pt x="2300" y="348"/>
                    </a:lnTo>
                    <a:lnTo>
                      <a:pt x="2300" y="348"/>
                    </a:lnTo>
                    <a:lnTo>
                      <a:pt x="2292" y="348"/>
                    </a:lnTo>
                    <a:lnTo>
                      <a:pt x="2284" y="348"/>
                    </a:lnTo>
                    <a:lnTo>
                      <a:pt x="2270" y="352"/>
                    </a:lnTo>
                    <a:lnTo>
                      <a:pt x="2252" y="358"/>
                    </a:lnTo>
                    <a:lnTo>
                      <a:pt x="2234" y="362"/>
                    </a:lnTo>
                    <a:lnTo>
                      <a:pt x="2234" y="362"/>
                    </a:lnTo>
                    <a:lnTo>
                      <a:pt x="2248" y="362"/>
                    </a:lnTo>
                    <a:lnTo>
                      <a:pt x="2262" y="360"/>
                    </a:lnTo>
                    <a:lnTo>
                      <a:pt x="2278" y="356"/>
                    </a:lnTo>
                    <a:lnTo>
                      <a:pt x="2294" y="356"/>
                    </a:lnTo>
                    <a:lnTo>
                      <a:pt x="2294" y="356"/>
                    </a:lnTo>
                    <a:lnTo>
                      <a:pt x="2282" y="362"/>
                    </a:lnTo>
                    <a:lnTo>
                      <a:pt x="2270" y="368"/>
                    </a:lnTo>
                    <a:lnTo>
                      <a:pt x="2256" y="372"/>
                    </a:lnTo>
                    <a:lnTo>
                      <a:pt x="2240" y="376"/>
                    </a:lnTo>
                    <a:lnTo>
                      <a:pt x="2240" y="376"/>
                    </a:lnTo>
                    <a:lnTo>
                      <a:pt x="2242" y="374"/>
                    </a:lnTo>
                    <a:lnTo>
                      <a:pt x="2244" y="374"/>
                    </a:lnTo>
                    <a:lnTo>
                      <a:pt x="2244" y="374"/>
                    </a:lnTo>
                    <a:lnTo>
                      <a:pt x="2236" y="374"/>
                    </a:lnTo>
                    <a:lnTo>
                      <a:pt x="2230" y="376"/>
                    </a:lnTo>
                    <a:lnTo>
                      <a:pt x="2214" y="382"/>
                    </a:lnTo>
                    <a:lnTo>
                      <a:pt x="2198" y="388"/>
                    </a:lnTo>
                    <a:lnTo>
                      <a:pt x="2184" y="394"/>
                    </a:lnTo>
                    <a:lnTo>
                      <a:pt x="2184" y="394"/>
                    </a:lnTo>
                    <a:lnTo>
                      <a:pt x="2192" y="396"/>
                    </a:lnTo>
                    <a:lnTo>
                      <a:pt x="2202" y="396"/>
                    </a:lnTo>
                    <a:lnTo>
                      <a:pt x="2216" y="392"/>
                    </a:lnTo>
                    <a:lnTo>
                      <a:pt x="2232" y="386"/>
                    </a:lnTo>
                    <a:lnTo>
                      <a:pt x="2248" y="380"/>
                    </a:lnTo>
                    <a:lnTo>
                      <a:pt x="2248" y="380"/>
                    </a:lnTo>
                    <a:lnTo>
                      <a:pt x="2250" y="382"/>
                    </a:lnTo>
                    <a:lnTo>
                      <a:pt x="2248" y="382"/>
                    </a:lnTo>
                    <a:lnTo>
                      <a:pt x="2246" y="384"/>
                    </a:lnTo>
                    <a:lnTo>
                      <a:pt x="2234" y="386"/>
                    </a:lnTo>
                    <a:lnTo>
                      <a:pt x="2234" y="386"/>
                    </a:lnTo>
                    <a:lnTo>
                      <a:pt x="2242" y="388"/>
                    </a:lnTo>
                    <a:lnTo>
                      <a:pt x="2250" y="386"/>
                    </a:lnTo>
                    <a:lnTo>
                      <a:pt x="2268" y="382"/>
                    </a:lnTo>
                    <a:lnTo>
                      <a:pt x="2288" y="378"/>
                    </a:lnTo>
                    <a:lnTo>
                      <a:pt x="2296" y="378"/>
                    </a:lnTo>
                    <a:lnTo>
                      <a:pt x="2304" y="378"/>
                    </a:lnTo>
                    <a:lnTo>
                      <a:pt x="2304" y="378"/>
                    </a:lnTo>
                    <a:lnTo>
                      <a:pt x="2314" y="372"/>
                    </a:lnTo>
                    <a:lnTo>
                      <a:pt x="2326" y="366"/>
                    </a:lnTo>
                    <a:lnTo>
                      <a:pt x="2340" y="364"/>
                    </a:lnTo>
                    <a:lnTo>
                      <a:pt x="2346" y="364"/>
                    </a:lnTo>
                    <a:lnTo>
                      <a:pt x="2352" y="366"/>
                    </a:lnTo>
                    <a:lnTo>
                      <a:pt x="2352" y="366"/>
                    </a:lnTo>
                    <a:lnTo>
                      <a:pt x="2348" y="370"/>
                    </a:lnTo>
                    <a:lnTo>
                      <a:pt x="2350" y="370"/>
                    </a:lnTo>
                    <a:lnTo>
                      <a:pt x="2352" y="372"/>
                    </a:lnTo>
                    <a:lnTo>
                      <a:pt x="2354" y="376"/>
                    </a:lnTo>
                    <a:lnTo>
                      <a:pt x="2354" y="376"/>
                    </a:lnTo>
                    <a:lnTo>
                      <a:pt x="2346" y="378"/>
                    </a:lnTo>
                    <a:lnTo>
                      <a:pt x="2340" y="380"/>
                    </a:lnTo>
                    <a:lnTo>
                      <a:pt x="2336" y="384"/>
                    </a:lnTo>
                    <a:lnTo>
                      <a:pt x="2332" y="390"/>
                    </a:lnTo>
                    <a:lnTo>
                      <a:pt x="2332" y="390"/>
                    </a:lnTo>
                    <a:lnTo>
                      <a:pt x="2320" y="394"/>
                    </a:lnTo>
                    <a:lnTo>
                      <a:pt x="2308" y="396"/>
                    </a:lnTo>
                    <a:lnTo>
                      <a:pt x="2284" y="398"/>
                    </a:lnTo>
                    <a:lnTo>
                      <a:pt x="2284" y="398"/>
                    </a:lnTo>
                    <a:lnTo>
                      <a:pt x="2280" y="398"/>
                    </a:lnTo>
                    <a:lnTo>
                      <a:pt x="2278" y="400"/>
                    </a:lnTo>
                    <a:lnTo>
                      <a:pt x="2272" y="406"/>
                    </a:lnTo>
                    <a:lnTo>
                      <a:pt x="2272" y="406"/>
                    </a:lnTo>
                    <a:lnTo>
                      <a:pt x="2248" y="416"/>
                    </a:lnTo>
                    <a:lnTo>
                      <a:pt x="2222" y="424"/>
                    </a:lnTo>
                    <a:lnTo>
                      <a:pt x="2194" y="430"/>
                    </a:lnTo>
                    <a:lnTo>
                      <a:pt x="2178" y="430"/>
                    </a:lnTo>
                    <a:lnTo>
                      <a:pt x="2160" y="430"/>
                    </a:lnTo>
                    <a:lnTo>
                      <a:pt x="2160" y="430"/>
                    </a:lnTo>
                    <a:lnTo>
                      <a:pt x="2162" y="428"/>
                    </a:lnTo>
                    <a:lnTo>
                      <a:pt x="2166" y="426"/>
                    </a:lnTo>
                    <a:lnTo>
                      <a:pt x="2170" y="424"/>
                    </a:lnTo>
                    <a:lnTo>
                      <a:pt x="2172" y="420"/>
                    </a:lnTo>
                    <a:lnTo>
                      <a:pt x="2172" y="420"/>
                    </a:lnTo>
                    <a:lnTo>
                      <a:pt x="2158" y="426"/>
                    </a:lnTo>
                    <a:lnTo>
                      <a:pt x="2152" y="430"/>
                    </a:lnTo>
                    <a:lnTo>
                      <a:pt x="2144" y="432"/>
                    </a:lnTo>
                    <a:lnTo>
                      <a:pt x="2144" y="432"/>
                    </a:lnTo>
                    <a:lnTo>
                      <a:pt x="2150" y="428"/>
                    </a:lnTo>
                    <a:lnTo>
                      <a:pt x="2150" y="428"/>
                    </a:lnTo>
                    <a:lnTo>
                      <a:pt x="2150" y="426"/>
                    </a:lnTo>
                    <a:lnTo>
                      <a:pt x="2146" y="426"/>
                    </a:lnTo>
                    <a:lnTo>
                      <a:pt x="2144" y="426"/>
                    </a:lnTo>
                    <a:lnTo>
                      <a:pt x="2142" y="428"/>
                    </a:lnTo>
                    <a:lnTo>
                      <a:pt x="2142" y="428"/>
                    </a:lnTo>
                    <a:lnTo>
                      <a:pt x="2140" y="428"/>
                    </a:lnTo>
                    <a:lnTo>
                      <a:pt x="2142" y="426"/>
                    </a:lnTo>
                    <a:lnTo>
                      <a:pt x="2144" y="424"/>
                    </a:lnTo>
                    <a:lnTo>
                      <a:pt x="2140" y="422"/>
                    </a:lnTo>
                    <a:lnTo>
                      <a:pt x="2140" y="422"/>
                    </a:lnTo>
                    <a:lnTo>
                      <a:pt x="2148" y="418"/>
                    </a:lnTo>
                    <a:lnTo>
                      <a:pt x="2156" y="416"/>
                    </a:lnTo>
                    <a:lnTo>
                      <a:pt x="2156" y="416"/>
                    </a:lnTo>
                    <a:lnTo>
                      <a:pt x="2154" y="414"/>
                    </a:lnTo>
                    <a:lnTo>
                      <a:pt x="2150" y="414"/>
                    </a:lnTo>
                    <a:lnTo>
                      <a:pt x="2148" y="414"/>
                    </a:lnTo>
                    <a:lnTo>
                      <a:pt x="2150" y="410"/>
                    </a:lnTo>
                    <a:lnTo>
                      <a:pt x="2150" y="410"/>
                    </a:lnTo>
                    <a:lnTo>
                      <a:pt x="2134" y="418"/>
                    </a:lnTo>
                    <a:lnTo>
                      <a:pt x="2114" y="422"/>
                    </a:lnTo>
                    <a:lnTo>
                      <a:pt x="2092" y="424"/>
                    </a:lnTo>
                    <a:lnTo>
                      <a:pt x="2070" y="424"/>
                    </a:lnTo>
                    <a:lnTo>
                      <a:pt x="2070" y="424"/>
                    </a:lnTo>
                    <a:lnTo>
                      <a:pt x="2074" y="418"/>
                    </a:lnTo>
                    <a:lnTo>
                      <a:pt x="2082" y="412"/>
                    </a:lnTo>
                    <a:lnTo>
                      <a:pt x="2094" y="404"/>
                    </a:lnTo>
                    <a:lnTo>
                      <a:pt x="2094" y="404"/>
                    </a:lnTo>
                    <a:lnTo>
                      <a:pt x="2094" y="402"/>
                    </a:lnTo>
                    <a:lnTo>
                      <a:pt x="2092" y="402"/>
                    </a:lnTo>
                    <a:lnTo>
                      <a:pt x="2088" y="400"/>
                    </a:lnTo>
                    <a:lnTo>
                      <a:pt x="2088" y="398"/>
                    </a:lnTo>
                    <a:lnTo>
                      <a:pt x="2088" y="398"/>
                    </a:lnTo>
                    <a:lnTo>
                      <a:pt x="2084" y="404"/>
                    </a:lnTo>
                    <a:lnTo>
                      <a:pt x="2076" y="408"/>
                    </a:lnTo>
                    <a:lnTo>
                      <a:pt x="2062" y="416"/>
                    </a:lnTo>
                    <a:lnTo>
                      <a:pt x="2062" y="416"/>
                    </a:lnTo>
                    <a:lnTo>
                      <a:pt x="2064" y="420"/>
                    </a:lnTo>
                    <a:lnTo>
                      <a:pt x="2066" y="424"/>
                    </a:lnTo>
                    <a:lnTo>
                      <a:pt x="2068" y="426"/>
                    </a:lnTo>
                    <a:lnTo>
                      <a:pt x="2070" y="430"/>
                    </a:lnTo>
                    <a:lnTo>
                      <a:pt x="2070" y="430"/>
                    </a:lnTo>
                    <a:lnTo>
                      <a:pt x="2022" y="438"/>
                    </a:lnTo>
                    <a:lnTo>
                      <a:pt x="1998" y="440"/>
                    </a:lnTo>
                    <a:lnTo>
                      <a:pt x="1988" y="440"/>
                    </a:lnTo>
                    <a:lnTo>
                      <a:pt x="1982" y="438"/>
                    </a:lnTo>
                    <a:lnTo>
                      <a:pt x="1982" y="438"/>
                    </a:lnTo>
                    <a:lnTo>
                      <a:pt x="1980" y="436"/>
                    </a:lnTo>
                    <a:lnTo>
                      <a:pt x="1982" y="432"/>
                    </a:lnTo>
                    <a:lnTo>
                      <a:pt x="1990" y="430"/>
                    </a:lnTo>
                    <a:lnTo>
                      <a:pt x="1990" y="430"/>
                    </a:lnTo>
                    <a:lnTo>
                      <a:pt x="1980" y="430"/>
                    </a:lnTo>
                    <a:lnTo>
                      <a:pt x="1972" y="432"/>
                    </a:lnTo>
                    <a:lnTo>
                      <a:pt x="1962" y="436"/>
                    </a:lnTo>
                    <a:lnTo>
                      <a:pt x="1948" y="436"/>
                    </a:lnTo>
                    <a:lnTo>
                      <a:pt x="1948" y="436"/>
                    </a:lnTo>
                    <a:lnTo>
                      <a:pt x="1946" y="432"/>
                    </a:lnTo>
                    <a:lnTo>
                      <a:pt x="1946" y="430"/>
                    </a:lnTo>
                    <a:lnTo>
                      <a:pt x="1946" y="426"/>
                    </a:lnTo>
                    <a:lnTo>
                      <a:pt x="1946" y="426"/>
                    </a:lnTo>
                    <a:lnTo>
                      <a:pt x="1942" y="428"/>
                    </a:lnTo>
                    <a:lnTo>
                      <a:pt x="1940" y="430"/>
                    </a:lnTo>
                    <a:lnTo>
                      <a:pt x="1938" y="436"/>
                    </a:lnTo>
                    <a:lnTo>
                      <a:pt x="1938" y="436"/>
                    </a:lnTo>
                    <a:lnTo>
                      <a:pt x="1924" y="440"/>
                    </a:lnTo>
                    <a:lnTo>
                      <a:pt x="1910" y="444"/>
                    </a:lnTo>
                    <a:lnTo>
                      <a:pt x="1904" y="444"/>
                    </a:lnTo>
                    <a:lnTo>
                      <a:pt x="1898" y="442"/>
                    </a:lnTo>
                    <a:lnTo>
                      <a:pt x="1894" y="440"/>
                    </a:lnTo>
                    <a:lnTo>
                      <a:pt x="1890" y="434"/>
                    </a:lnTo>
                    <a:lnTo>
                      <a:pt x="1890" y="434"/>
                    </a:lnTo>
                    <a:lnTo>
                      <a:pt x="1882" y="438"/>
                    </a:lnTo>
                    <a:lnTo>
                      <a:pt x="1878" y="442"/>
                    </a:lnTo>
                    <a:lnTo>
                      <a:pt x="1878" y="442"/>
                    </a:lnTo>
                    <a:lnTo>
                      <a:pt x="1876" y="440"/>
                    </a:lnTo>
                    <a:lnTo>
                      <a:pt x="1874" y="438"/>
                    </a:lnTo>
                    <a:lnTo>
                      <a:pt x="1866" y="440"/>
                    </a:lnTo>
                    <a:lnTo>
                      <a:pt x="1848" y="444"/>
                    </a:lnTo>
                    <a:lnTo>
                      <a:pt x="1848" y="444"/>
                    </a:lnTo>
                    <a:lnTo>
                      <a:pt x="1850" y="442"/>
                    </a:lnTo>
                    <a:lnTo>
                      <a:pt x="1852" y="442"/>
                    </a:lnTo>
                    <a:lnTo>
                      <a:pt x="1852" y="442"/>
                    </a:lnTo>
                    <a:lnTo>
                      <a:pt x="1800" y="446"/>
                    </a:lnTo>
                    <a:lnTo>
                      <a:pt x="1744" y="454"/>
                    </a:lnTo>
                    <a:lnTo>
                      <a:pt x="1686" y="466"/>
                    </a:lnTo>
                    <a:lnTo>
                      <a:pt x="1658" y="474"/>
                    </a:lnTo>
                    <a:lnTo>
                      <a:pt x="1630" y="484"/>
                    </a:lnTo>
                    <a:lnTo>
                      <a:pt x="1630" y="484"/>
                    </a:lnTo>
                    <a:lnTo>
                      <a:pt x="1628" y="488"/>
                    </a:lnTo>
                    <a:lnTo>
                      <a:pt x="1630" y="490"/>
                    </a:lnTo>
                    <a:lnTo>
                      <a:pt x="1632" y="492"/>
                    </a:lnTo>
                    <a:lnTo>
                      <a:pt x="1632" y="498"/>
                    </a:lnTo>
                    <a:lnTo>
                      <a:pt x="1632" y="498"/>
                    </a:lnTo>
                    <a:lnTo>
                      <a:pt x="1574" y="520"/>
                    </a:lnTo>
                    <a:lnTo>
                      <a:pt x="1518" y="542"/>
                    </a:lnTo>
                    <a:lnTo>
                      <a:pt x="1464" y="568"/>
                    </a:lnTo>
                    <a:lnTo>
                      <a:pt x="1412" y="596"/>
                    </a:lnTo>
                    <a:lnTo>
                      <a:pt x="1412" y="596"/>
                    </a:lnTo>
                    <a:lnTo>
                      <a:pt x="1440" y="582"/>
                    </a:lnTo>
                    <a:lnTo>
                      <a:pt x="1470" y="568"/>
                    </a:lnTo>
                    <a:lnTo>
                      <a:pt x="1530" y="538"/>
                    </a:lnTo>
                    <a:lnTo>
                      <a:pt x="1530" y="538"/>
                    </a:lnTo>
                    <a:lnTo>
                      <a:pt x="1542" y="542"/>
                    </a:lnTo>
                    <a:lnTo>
                      <a:pt x="1548" y="544"/>
                    </a:lnTo>
                    <a:lnTo>
                      <a:pt x="1554" y="548"/>
                    </a:lnTo>
                    <a:lnTo>
                      <a:pt x="1554" y="548"/>
                    </a:lnTo>
                    <a:lnTo>
                      <a:pt x="1548" y="558"/>
                    </a:lnTo>
                    <a:lnTo>
                      <a:pt x="1542" y="566"/>
                    </a:lnTo>
                    <a:lnTo>
                      <a:pt x="1528" y="584"/>
                    </a:lnTo>
                    <a:lnTo>
                      <a:pt x="1512" y="596"/>
                    </a:lnTo>
                    <a:lnTo>
                      <a:pt x="1494" y="608"/>
                    </a:lnTo>
                    <a:lnTo>
                      <a:pt x="1494" y="608"/>
                    </a:lnTo>
                    <a:lnTo>
                      <a:pt x="1494" y="616"/>
                    </a:lnTo>
                    <a:lnTo>
                      <a:pt x="1492" y="622"/>
                    </a:lnTo>
                    <a:lnTo>
                      <a:pt x="1490" y="626"/>
                    </a:lnTo>
                    <a:lnTo>
                      <a:pt x="1486" y="632"/>
                    </a:lnTo>
                    <a:lnTo>
                      <a:pt x="1476" y="642"/>
                    </a:lnTo>
                    <a:lnTo>
                      <a:pt x="1472" y="646"/>
                    </a:lnTo>
                    <a:lnTo>
                      <a:pt x="1470" y="652"/>
                    </a:lnTo>
                    <a:lnTo>
                      <a:pt x="1470" y="652"/>
                    </a:lnTo>
                    <a:lnTo>
                      <a:pt x="1476" y="656"/>
                    </a:lnTo>
                    <a:lnTo>
                      <a:pt x="1478" y="658"/>
                    </a:lnTo>
                    <a:lnTo>
                      <a:pt x="1480" y="666"/>
                    </a:lnTo>
                    <a:lnTo>
                      <a:pt x="1480" y="672"/>
                    </a:lnTo>
                    <a:lnTo>
                      <a:pt x="1482" y="676"/>
                    </a:lnTo>
                    <a:lnTo>
                      <a:pt x="1484" y="676"/>
                    </a:lnTo>
                    <a:lnTo>
                      <a:pt x="1484" y="676"/>
                    </a:lnTo>
                    <a:lnTo>
                      <a:pt x="1470" y="686"/>
                    </a:lnTo>
                    <a:lnTo>
                      <a:pt x="1454" y="692"/>
                    </a:lnTo>
                    <a:lnTo>
                      <a:pt x="1418" y="706"/>
                    </a:lnTo>
                    <a:lnTo>
                      <a:pt x="1418" y="706"/>
                    </a:lnTo>
                    <a:lnTo>
                      <a:pt x="1392" y="718"/>
                    </a:lnTo>
                    <a:lnTo>
                      <a:pt x="1366" y="732"/>
                    </a:lnTo>
                    <a:lnTo>
                      <a:pt x="1342" y="746"/>
                    </a:lnTo>
                    <a:lnTo>
                      <a:pt x="1320" y="764"/>
                    </a:lnTo>
                    <a:lnTo>
                      <a:pt x="1320" y="764"/>
                    </a:lnTo>
                    <a:lnTo>
                      <a:pt x="1316" y="762"/>
                    </a:lnTo>
                    <a:lnTo>
                      <a:pt x="1314" y="762"/>
                    </a:lnTo>
                    <a:lnTo>
                      <a:pt x="1314" y="762"/>
                    </a:lnTo>
                    <a:lnTo>
                      <a:pt x="1304" y="778"/>
                    </a:lnTo>
                    <a:lnTo>
                      <a:pt x="1298" y="786"/>
                    </a:lnTo>
                    <a:lnTo>
                      <a:pt x="1292" y="792"/>
                    </a:lnTo>
                    <a:lnTo>
                      <a:pt x="1284" y="798"/>
                    </a:lnTo>
                    <a:lnTo>
                      <a:pt x="1276" y="802"/>
                    </a:lnTo>
                    <a:lnTo>
                      <a:pt x="1266" y="804"/>
                    </a:lnTo>
                    <a:lnTo>
                      <a:pt x="1254" y="804"/>
                    </a:lnTo>
                    <a:lnTo>
                      <a:pt x="1254" y="804"/>
                    </a:lnTo>
                    <a:lnTo>
                      <a:pt x="1258" y="806"/>
                    </a:lnTo>
                    <a:lnTo>
                      <a:pt x="1262" y="806"/>
                    </a:lnTo>
                    <a:lnTo>
                      <a:pt x="1268" y="808"/>
                    </a:lnTo>
                    <a:lnTo>
                      <a:pt x="1272" y="808"/>
                    </a:lnTo>
                    <a:lnTo>
                      <a:pt x="1272" y="808"/>
                    </a:lnTo>
                    <a:lnTo>
                      <a:pt x="1270" y="812"/>
                    </a:lnTo>
                    <a:lnTo>
                      <a:pt x="1270" y="814"/>
                    </a:lnTo>
                    <a:lnTo>
                      <a:pt x="1268" y="818"/>
                    </a:lnTo>
                    <a:lnTo>
                      <a:pt x="1268" y="818"/>
                    </a:lnTo>
                    <a:lnTo>
                      <a:pt x="1284" y="812"/>
                    </a:lnTo>
                    <a:lnTo>
                      <a:pt x="1292" y="810"/>
                    </a:lnTo>
                    <a:lnTo>
                      <a:pt x="1302" y="810"/>
                    </a:lnTo>
                    <a:lnTo>
                      <a:pt x="1302" y="810"/>
                    </a:lnTo>
                    <a:lnTo>
                      <a:pt x="1298" y="814"/>
                    </a:lnTo>
                    <a:lnTo>
                      <a:pt x="1294" y="816"/>
                    </a:lnTo>
                    <a:lnTo>
                      <a:pt x="1294" y="818"/>
                    </a:lnTo>
                    <a:lnTo>
                      <a:pt x="1294" y="818"/>
                    </a:lnTo>
                    <a:lnTo>
                      <a:pt x="1298" y="820"/>
                    </a:lnTo>
                    <a:lnTo>
                      <a:pt x="1300" y="820"/>
                    </a:lnTo>
                    <a:lnTo>
                      <a:pt x="1304" y="816"/>
                    </a:lnTo>
                    <a:lnTo>
                      <a:pt x="1308" y="812"/>
                    </a:lnTo>
                    <a:lnTo>
                      <a:pt x="1314" y="808"/>
                    </a:lnTo>
                    <a:lnTo>
                      <a:pt x="1314" y="808"/>
                    </a:lnTo>
                    <a:lnTo>
                      <a:pt x="1326" y="808"/>
                    </a:lnTo>
                    <a:lnTo>
                      <a:pt x="1342" y="804"/>
                    </a:lnTo>
                    <a:lnTo>
                      <a:pt x="1356" y="798"/>
                    </a:lnTo>
                    <a:lnTo>
                      <a:pt x="1360" y="792"/>
                    </a:lnTo>
                    <a:lnTo>
                      <a:pt x="1366" y="788"/>
                    </a:lnTo>
                    <a:lnTo>
                      <a:pt x="1366" y="788"/>
                    </a:lnTo>
                    <a:lnTo>
                      <a:pt x="1426" y="756"/>
                    </a:lnTo>
                    <a:lnTo>
                      <a:pt x="1454" y="738"/>
                    </a:lnTo>
                    <a:lnTo>
                      <a:pt x="1482" y="720"/>
                    </a:lnTo>
                    <a:lnTo>
                      <a:pt x="1482" y="720"/>
                    </a:lnTo>
                    <a:lnTo>
                      <a:pt x="1514" y="722"/>
                    </a:lnTo>
                    <a:lnTo>
                      <a:pt x="1544" y="722"/>
                    </a:lnTo>
                    <a:lnTo>
                      <a:pt x="1576" y="718"/>
                    </a:lnTo>
                    <a:lnTo>
                      <a:pt x="1606" y="710"/>
                    </a:lnTo>
                    <a:lnTo>
                      <a:pt x="1634" y="702"/>
                    </a:lnTo>
                    <a:lnTo>
                      <a:pt x="1660" y="690"/>
                    </a:lnTo>
                    <a:lnTo>
                      <a:pt x="1684" y="676"/>
                    </a:lnTo>
                    <a:lnTo>
                      <a:pt x="1704" y="662"/>
                    </a:lnTo>
                    <a:lnTo>
                      <a:pt x="1704" y="662"/>
                    </a:lnTo>
                    <a:lnTo>
                      <a:pt x="1716" y="652"/>
                    </a:lnTo>
                    <a:lnTo>
                      <a:pt x="1726" y="640"/>
                    </a:lnTo>
                    <a:lnTo>
                      <a:pt x="1738" y="630"/>
                    </a:lnTo>
                    <a:lnTo>
                      <a:pt x="1744" y="626"/>
                    </a:lnTo>
                    <a:lnTo>
                      <a:pt x="1752" y="622"/>
                    </a:lnTo>
                    <a:lnTo>
                      <a:pt x="1752" y="622"/>
                    </a:lnTo>
                    <a:lnTo>
                      <a:pt x="1772" y="620"/>
                    </a:lnTo>
                    <a:lnTo>
                      <a:pt x="1792" y="616"/>
                    </a:lnTo>
                    <a:lnTo>
                      <a:pt x="1810" y="610"/>
                    </a:lnTo>
                    <a:lnTo>
                      <a:pt x="1830" y="606"/>
                    </a:lnTo>
                    <a:lnTo>
                      <a:pt x="1830" y="606"/>
                    </a:lnTo>
                    <a:lnTo>
                      <a:pt x="1832" y="604"/>
                    </a:lnTo>
                    <a:lnTo>
                      <a:pt x="1832" y="604"/>
                    </a:lnTo>
                    <a:lnTo>
                      <a:pt x="1832" y="602"/>
                    </a:lnTo>
                    <a:lnTo>
                      <a:pt x="1832" y="602"/>
                    </a:lnTo>
                    <a:lnTo>
                      <a:pt x="1842" y="598"/>
                    </a:lnTo>
                    <a:lnTo>
                      <a:pt x="1854" y="594"/>
                    </a:lnTo>
                    <a:lnTo>
                      <a:pt x="1866" y="588"/>
                    </a:lnTo>
                    <a:lnTo>
                      <a:pt x="1870" y="584"/>
                    </a:lnTo>
                    <a:lnTo>
                      <a:pt x="1874" y="578"/>
                    </a:lnTo>
                    <a:lnTo>
                      <a:pt x="1874" y="578"/>
                    </a:lnTo>
                    <a:lnTo>
                      <a:pt x="1890" y="576"/>
                    </a:lnTo>
                    <a:lnTo>
                      <a:pt x="1904" y="572"/>
                    </a:lnTo>
                    <a:lnTo>
                      <a:pt x="1928" y="560"/>
                    </a:lnTo>
                    <a:lnTo>
                      <a:pt x="1954" y="550"/>
                    </a:lnTo>
                    <a:lnTo>
                      <a:pt x="1968" y="546"/>
                    </a:lnTo>
                    <a:lnTo>
                      <a:pt x="1984" y="544"/>
                    </a:lnTo>
                    <a:lnTo>
                      <a:pt x="1984" y="544"/>
                    </a:lnTo>
                    <a:lnTo>
                      <a:pt x="1986" y="558"/>
                    </a:lnTo>
                    <a:lnTo>
                      <a:pt x="1988" y="568"/>
                    </a:lnTo>
                    <a:lnTo>
                      <a:pt x="1988" y="568"/>
                    </a:lnTo>
                    <a:lnTo>
                      <a:pt x="1994" y="572"/>
                    </a:lnTo>
                    <a:lnTo>
                      <a:pt x="1998" y="572"/>
                    </a:lnTo>
                    <a:lnTo>
                      <a:pt x="2012" y="570"/>
                    </a:lnTo>
                    <a:lnTo>
                      <a:pt x="2012" y="570"/>
                    </a:lnTo>
                    <a:lnTo>
                      <a:pt x="2010" y="576"/>
                    </a:lnTo>
                    <a:lnTo>
                      <a:pt x="2008" y="580"/>
                    </a:lnTo>
                    <a:lnTo>
                      <a:pt x="2000" y="588"/>
                    </a:lnTo>
                    <a:lnTo>
                      <a:pt x="1992" y="596"/>
                    </a:lnTo>
                    <a:lnTo>
                      <a:pt x="1988" y="602"/>
                    </a:lnTo>
                    <a:lnTo>
                      <a:pt x="1988" y="606"/>
                    </a:lnTo>
                    <a:lnTo>
                      <a:pt x="1988" y="606"/>
                    </a:lnTo>
                    <a:lnTo>
                      <a:pt x="1980" y="608"/>
                    </a:lnTo>
                    <a:lnTo>
                      <a:pt x="1976" y="610"/>
                    </a:lnTo>
                    <a:lnTo>
                      <a:pt x="1970" y="614"/>
                    </a:lnTo>
                    <a:lnTo>
                      <a:pt x="1962" y="616"/>
                    </a:lnTo>
                    <a:lnTo>
                      <a:pt x="1962" y="616"/>
                    </a:lnTo>
                    <a:lnTo>
                      <a:pt x="1964" y="624"/>
                    </a:lnTo>
                    <a:lnTo>
                      <a:pt x="1966" y="628"/>
                    </a:lnTo>
                    <a:lnTo>
                      <a:pt x="1972" y="630"/>
                    </a:lnTo>
                    <a:lnTo>
                      <a:pt x="1972" y="630"/>
                    </a:lnTo>
                    <a:lnTo>
                      <a:pt x="1966" y="634"/>
                    </a:lnTo>
                    <a:lnTo>
                      <a:pt x="1960" y="638"/>
                    </a:lnTo>
                    <a:lnTo>
                      <a:pt x="1960" y="638"/>
                    </a:lnTo>
                    <a:lnTo>
                      <a:pt x="1962" y="638"/>
                    </a:lnTo>
                    <a:lnTo>
                      <a:pt x="1966" y="638"/>
                    </a:lnTo>
                    <a:lnTo>
                      <a:pt x="1972" y="636"/>
                    </a:lnTo>
                    <a:lnTo>
                      <a:pt x="1976" y="636"/>
                    </a:lnTo>
                    <a:lnTo>
                      <a:pt x="1976" y="636"/>
                    </a:lnTo>
                    <a:lnTo>
                      <a:pt x="1960" y="644"/>
                    </a:lnTo>
                    <a:lnTo>
                      <a:pt x="1944" y="650"/>
                    </a:lnTo>
                    <a:lnTo>
                      <a:pt x="1912" y="664"/>
                    </a:lnTo>
                    <a:lnTo>
                      <a:pt x="1912" y="664"/>
                    </a:lnTo>
                    <a:lnTo>
                      <a:pt x="1914" y="662"/>
                    </a:lnTo>
                    <a:lnTo>
                      <a:pt x="1912" y="660"/>
                    </a:lnTo>
                    <a:lnTo>
                      <a:pt x="1906" y="658"/>
                    </a:lnTo>
                    <a:lnTo>
                      <a:pt x="1906" y="658"/>
                    </a:lnTo>
                    <a:lnTo>
                      <a:pt x="1906" y="662"/>
                    </a:lnTo>
                    <a:lnTo>
                      <a:pt x="1908" y="662"/>
                    </a:lnTo>
                    <a:lnTo>
                      <a:pt x="1910" y="664"/>
                    </a:lnTo>
                    <a:lnTo>
                      <a:pt x="1910" y="666"/>
                    </a:lnTo>
                    <a:lnTo>
                      <a:pt x="1910" y="666"/>
                    </a:lnTo>
                    <a:lnTo>
                      <a:pt x="1902" y="672"/>
                    </a:lnTo>
                    <a:lnTo>
                      <a:pt x="1894" y="676"/>
                    </a:lnTo>
                    <a:lnTo>
                      <a:pt x="1884" y="680"/>
                    </a:lnTo>
                    <a:lnTo>
                      <a:pt x="1876" y="684"/>
                    </a:lnTo>
                    <a:lnTo>
                      <a:pt x="1876" y="684"/>
                    </a:lnTo>
                    <a:lnTo>
                      <a:pt x="1878" y="686"/>
                    </a:lnTo>
                    <a:lnTo>
                      <a:pt x="1882" y="686"/>
                    </a:lnTo>
                    <a:lnTo>
                      <a:pt x="1882" y="686"/>
                    </a:lnTo>
                    <a:lnTo>
                      <a:pt x="1876" y="690"/>
                    </a:lnTo>
                    <a:lnTo>
                      <a:pt x="1870" y="692"/>
                    </a:lnTo>
                    <a:lnTo>
                      <a:pt x="1862" y="694"/>
                    </a:lnTo>
                    <a:lnTo>
                      <a:pt x="1854" y="698"/>
                    </a:lnTo>
                    <a:lnTo>
                      <a:pt x="1854" y="698"/>
                    </a:lnTo>
                    <a:lnTo>
                      <a:pt x="1866" y="702"/>
                    </a:lnTo>
                    <a:lnTo>
                      <a:pt x="1866" y="702"/>
                    </a:lnTo>
                    <a:lnTo>
                      <a:pt x="1864" y="708"/>
                    </a:lnTo>
                    <a:lnTo>
                      <a:pt x="1860" y="712"/>
                    </a:lnTo>
                    <a:lnTo>
                      <a:pt x="1850" y="716"/>
                    </a:lnTo>
                    <a:lnTo>
                      <a:pt x="1850" y="716"/>
                    </a:lnTo>
                    <a:lnTo>
                      <a:pt x="1852" y="720"/>
                    </a:lnTo>
                    <a:lnTo>
                      <a:pt x="1850" y="724"/>
                    </a:lnTo>
                    <a:lnTo>
                      <a:pt x="1840" y="732"/>
                    </a:lnTo>
                    <a:lnTo>
                      <a:pt x="1840" y="732"/>
                    </a:lnTo>
                    <a:lnTo>
                      <a:pt x="1850" y="732"/>
                    </a:lnTo>
                    <a:lnTo>
                      <a:pt x="1864" y="730"/>
                    </a:lnTo>
                    <a:lnTo>
                      <a:pt x="1878" y="728"/>
                    </a:lnTo>
                    <a:lnTo>
                      <a:pt x="1890" y="722"/>
                    </a:lnTo>
                    <a:lnTo>
                      <a:pt x="1890" y="722"/>
                    </a:lnTo>
                    <a:lnTo>
                      <a:pt x="1892" y="724"/>
                    </a:lnTo>
                    <a:lnTo>
                      <a:pt x="1890" y="728"/>
                    </a:lnTo>
                    <a:lnTo>
                      <a:pt x="1886" y="732"/>
                    </a:lnTo>
                    <a:lnTo>
                      <a:pt x="1886" y="732"/>
                    </a:lnTo>
                    <a:lnTo>
                      <a:pt x="1900" y="724"/>
                    </a:lnTo>
                    <a:lnTo>
                      <a:pt x="1908" y="724"/>
                    </a:lnTo>
                    <a:lnTo>
                      <a:pt x="1916" y="724"/>
                    </a:lnTo>
                    <a:lnTo>
                      <a:pt x="1916" y="724"/>
                    </a:lnTo>
                    <a:lnTo>
                      <a:pt x="1924" y="716"/>
                    </a:lnTo>
                    <a:lnTo>
                      <a:pt x="1934" y="712"/>
                    </a:lnTo>
                    <a:lnTo>
                      <a:pt x="1956" y="702"/>
                    </a:lnTo>
                    <a:lnTo>
                      <a:pt x="1982" y="694"/>
                    </a:lnTo>
                    <a:lnTo>
                      <a:pt x="2006" y="684"/>
                    </a:lnTo>
                    <a:lnTo>
                      <a:pt x="2006" y="684"/>
                    </a:lnTo>
                    <a:lnTo>
                      <a:pt x="2004" y="688"/>
                    </a:lnTo>
                    <a:lnTo>
                      <a:pt x="2002" y="692"/>
                    </a:lnTo>
                    <a:lnTo>
                      <a:pt x="1994" y="696"/>
                    </a:lnTo>
                    <a:lnTo>
                      <a:pt x="1988" y="698"/>
                    </a:lnTo>
                    <a:lnTo>
                      <a:pt x="1986" y="702"/>
                    </a:lnTo>
                    <a:lnTo>
                      <a:pt x="1986" y="704"/>
                    </a:lnTo>
                    <a:lnTo>
                      <a:pt x="1986" y="704"/>
                    </a:lnTo>
                    <a:lnTo>
                      <a:pt x="1968" y="712"/>
                    </a:lnTo>
                    <a:lnTo>
                      <a:pt x="1968" y="712"/>
                    </a:lnTo>
                    <a:lnTo>
                      <a:pt x="1964" y="720"/>
                    </a:lnTo>
                    <a:lnTo>
                      <a:pt x="1956" y="732"/>
                    </a:lnTo>
                    <a:lnTo>
                      <a:pt x="1946" y="742"/>
                    </a:lnTo>
                    <a:lnTo>
                      <a:pt x="1940" y="744"/>
                    </a:lnTo>
                    <a:lnTo>
                      <a:pt x="1936" y="746"/>
                    </a:lnTo>
                    <a:lnTo>
                      <a:pt x="1936" y="746"/>
                    </a:lnTo>
                    <a:lnTo>
                      <a:pt x="1938" y="748"/>
                    </a:lnTo>
                    <a:lnTo>
                      <a:pt x="1940" y="748"/>
                    </a:lnTo>
                    <a:lnTo>
                      <a:pt x="1940" y="750"/>
                    </a:lnTo>
                    <a:lnTo>
                      <a:pt x="1940" y="750"/>
                    </a:lnTo>
                    <a:lnTo>
                      <a:pt x="1926" y="756"/>
                    </a:lnTo>
                    <a:lnTo>
                      <a:pt x="1918" y="756"/>
                    </a:lnTo>
                    <a:lnTo>
                      <a:pt x="1910" y="756"/>
                    </a:lnTo>
                    <a:lnTo>
                      <a:pt x="1910" y="756"/>
                    </a:lnTo>
                    <a:lnTo>
                      <a:pt x="1918" y="760"/>
                    </a:lnTo>
                    <a:lnTo>
                      <a:pt x="1926" y="762"/>
                    </a:lnTo>
                    <a:lnTo>
                      <a:pt x="1926" y="762"/>
                    </a:lnTo>
                    <a:lnTo>
                      <a:pt x="1918" y="768"/>
                    </a:lnTo>
                    <a:lnTo>
                      <a:pt x="1914" y="770"/>
                    </a:lnTo>
                    <a:lnTo>
                      <a:pt x="1908" y="770"/>
                    </a:lnTo>
                    <a:lnTo>
                      <a:pt x="1908" y="770"/>
                    </a:lnTo>
                    <a:lnTo>
                      <a:pt x="1906" y="778"/>
                    </a:lnTo>
                    <a:lnTo>
                      <a:pt x="1902" y="786"/>
                    </a:lnTo>
                    <a:lnTo>
                      <a:pt x="1896" y="790"/>
                    </a:lnTo>
                    <a:lnTo>
                      <a:pt x="1892" y="796"/>
                    </a:lnTo>
                    <a:lnTo>
                      <a:pt x="1892" y="796"/>
                    </a:lnTo>
                    <a:lnTo>
                      <a:pt x="1882" y="796"/>
                    </a:lnTo>
                    <a:lnTo>
                      <a:pt x="1878" y="796"/>
                    </a:lnTo>
                    <a:lnTo>
                      <a:pt x="1874" y="794"/>
                    </a:lnTo>
                    <a:lnTo>
                      <a:pt x="1874" y="794"/>
                    </a:lnTo>
                    <a:lnTo>
                      <a:pt x="1874" y="802"/>
                    </a:lnTo>
                    <a:lnTo>
                      <a:pt x="1874" y="808"/>
                    </a:lnTo>
                    <a:lnTo>
                      <a:pt x="1872" y="812"/>
                    </a:lnTo>
                    <a:lnTo>
                      <a:pt x="1866" y="818"/>
                    </a:lnTo>
                    <a:lnTo>
                      <a:pt x="1856" y="826"/>
                    </a:lnTo>
                    <a:lnTo>
                      <a:pt x="1846" y="834"/>
                    </a:lnTo>
                    <a:lnTo>
                      <a:pt x="1846" y="834"/>
                    </a:lnTo>
                    <a:lnTo>
                      <a:pt x="1844" y="832"/>
                    </a:lnTo>
                    <a:lnTo>
                      <a:pt x="1840" y="830"/>
                    </a:lnTo>
                    <a:lnTo>
                      <a:pt x="1836" y="832"/>
                    </a:lnTo>
                    <a:lnTo>
                      <a:pt x="1830" y="836"/>
                    </a:lnTo>
                    <a:lnTo>
                      <a:pt x="1826" y="836"/>
                    </a:lnTo>
                    <a:lnTo>
                      <a:pt x="1824" y="836"/>
                    </a:lnTo>
                    <a:lnTo>
                      <a:pt x="1824" y="836"/>
                    </a:lnTo>
                    <a:lnTo>
                      <a:pt x="1822" y="840"/>
                    </a:lnTo>
                    <a:lnTo>
                      <a:pt x="1820" y="844"/>
                    </a:lnTo>
                    <a:lnTo>
                      <a:pt x="1816" y="844"/>
                    </a:lnTo>
                    <a:lnTo>
                      <a:pt x="1816" y="844"/>
                    </a:lnTo>
                    <a:lnTo>
                      <a:pt x="1818" y="848"/>
                    </a:lnTo>
                    <a:lnTo>
                      <a:pt x="1820" y="848"/>
                    </a:lnTo>
                    <a:lnTo>
                      <a:pt x="1820" y="850"/>
                    </a:lnTo>
                    <a:lnTo>
                      <a:pt x="1820" y="850"/>
                    </a:lnTo>
                    <a:lnTo>
                      <a:pt x="1814" y="854"/>
                    </a:lnTo>
                    <a:lnTo>
                      <a:pt x="1806" y="856"/>
                    </a:lnTo>
                    <a:lnTo>
                      <a:pt x="1806" y="856"/>
                    </a:lnTo>
                    <a:lnTo>
                      <a:pt x="1808" y="862"/>
                    </a:lnTo>
                    <a:lnTo>
                      <a:pt x="1810" y="866"/>
                    </a:lnTo>
                    <a:lnTo>
                      <a:pt x="1810" y="870"/>
                    </a:lnTo>
                    <a:lnTo>
                      <a:pt x="1812" y="874"/>
                    </a:lnTo>
                    <a:lnTo>
                      <a:pt x="1812" y="874"/>
                    </a:lnTo>
                    <a:lnTo>
                      <a:pt x="1800" y="882"/>
                    </a:lnTo>
                    <a:lnTo>
                      <a:pt x="1794" y="888"/>
                    </a:lnTo>
                    <a:lnTo>
                      <a:pt x="1786" y="890"/>
                    </a:lnTo>
                    <a:lnTo>
                      <a:pt x="1786" y="890"/>
                    </a:lnTo>
                    <a:lnTo>
                      <a:pt x="1786" y="892"/>
                    </a:lnTo>
                    <a:lnTo>
                      <a:pt x="1790" y="894"/>
                    </a:lnTo>
                    <a:lnTo>
                      <a:pt x="1792" y="894"/>
                    </a:lnTo>
                    <a:lnTo>
                      <a:pt x="1790" y="894"/>
                    </a:lnTo>
                    <a:lnTo>
                      <a:pt x="1790" y="894"/>
                    </a:lnTo>
                    <a:lnTo>
                      <a:pt x="1792" y="896"/>
                    </a:lnTo>
                    <a:lnTo>
                      <a:pt x="1794" y="894"/>
                    </a:lnTo>
                    <a:lnTo>
                      <a:pt x="1796" y="892"/>
                    </a:lnTo>
                    <a:lnTo>
                      <a:pt x="1800" y="894"/>
                    </a:lnTo>
                    <a:lnTo>
                      <a:pt x="1800" y="894"/>
                    </a:lnTo>
                    <a:lnTo>
                      <a:pt x="1798" y="898"/>
                    </a:lnTo>
                    <a:lnTo>
                      <a:pt x="1794" y="898"/>
                    </a:lnTo>
                    <a:lnTo>
                      <a:pt x="1792" y="898"/>
                    </a:lnTo>
                    <a:lnTo>
                      <a:pt x="1790" y="900"/>
                    </a:lnTo>
                    <a:lnTo>
                      <a:pt x="1790" y="900"/>
                    </a:lnTo>
                    <a:lnTo>
                      <a:pt x="1796" y="902"/>
                    </a:lnTo>
                    <a:lnTo>
                      <a:pt x="1790" y="904"/>
                    </a:lnTo>
                    <a:lnTo>
                      <a:pt x="1790" y="904"/>
                    </a:lnTo>
                    <a:lnTo>
                      <a:pt x="1792" y="906"/>
                    </a:lnTo>
                    <a:lnTo>
                      <a:pt x="1796" y="906"/>
                    </a:lnTo>
                    <a:lnTo>
                      <a:pt x="1800" y="904"/>
                    </a:lnTo>
                    <a:lnTo>
                      <a:pt x="1804" y="902"/>
                    </a:lnTo>
                    <a:lnTo>
                      <a:pt x="1804" y="902"/>
                    </a:lnTo>
                    <a:lnTo>
                      <a:pt x="1800" y="910"/>
                    </a:lnTo>
                    <a:lnTo>
                      <a:pt x="1796" y="916"/>
                    </a:lnTo>
                    <a:lnTo>
                      <a:pt x="1792" y="920"/>
                    </a:lnTo>
                    <a:lnTo>
                      <a:pt x="1792" y="924"/>
                    </a:lnTo>
                    <a:lnTo>
                      <a:pt x="1792" y="924"/>
                    </a:lnTo>
                    <a:lnTo>
                      <a:pt x="1792" y="926"/>
                    </a:lnTo>
                    <a:lnTo>
                      <a:pt x="1794" y="928"/>
                    </a:lnTo>
                    <a:lnTo>
                      <a:pt x="1800" y="926"/>
                    </a:lnTo>
                    <a:lnTo>
                      <a:pt x="1810" y="924"/>
                    </a:lnTo>
                    <a:lnTo>
                      <a:pt x="1810" y="924"/>
                    </a:lnTo>
                    <a:lnTo>
                      <a:pt x="1808" y="928"/>
                    </a:lnTo>
                    <a:lnTo>
                      <a:pt x="1806" y="930"/>
                    </a:lnTo>
                    <a:lnTo>
                      <a:pt x="1802" y="934"/>
                    </a:lnTo>
                    <a:lnTo>
                      <a:pt x="1802" y="940"/>
                    </a:lnTo>
                    <a:lnTo>
                      <a:pt x="1802" y="940"/>
                    </a:lnTo>
                    <a:lnTo>
                      <a:pt x="1800" y="944"/>
                    </a:lnTo>
                    <a:lnTo>
                      <a:pt x="1796" y="946"/>
                    </a:lnTo>
                    <a:lnTo>
                      <a:pt x="1786" y="946"/>
                    </a:lnTo>
                    <a:lnTo>
                      <a:pt x="1776" y="946"/>
                    </a:lnTo>
                    <a:lnTo>
                      <a:pt x="1766" y="946"/>
                    </a:lnTo>
                    <a:lnTo>
                      <a:pt x="1766" y="946"/>
                    </a:lnTo>
                    <a:lnTo>
                      <a:pt x="1772" y="950"/>
                    </a:lnTo>
                    <a:lnTo>
                      <a:pt x="1780" y="954"/>
                    </a:lnTo>
                    <a:lnTo>
                      <a:pt x="1780" y="954"/>
                    </a:lnTo>
                    <a:lnTo>
                      <a:pt x="1780" y="962"/>
                    </a:lnTo>
                    <a:lnTo>
                      <a:pt x="1776" y="966"/>
                    </a:lnTo>
                    <a:lnTo>
                      <a:pt x="1772" y="970"/>
                    </a:lnTo>
                    <a:lnTo>
                      <a:pt x="1766" y="974"/>
                    </a:lnTo>
                    <a:lnTo>
                      <a:pt x="1756" y="978"/>
                    </a:lnTo>
                    <a:lnTo>
                      <a:pt x="1750" y="980"/>
                    </a:lnTo>
                    <a:lnTo>
                      <a:pt x="1748" y="986"/>
                    </a:lnTo>
                    <a:lnTo>
                      <a:pt x="1748" y="986"/>
                    </a:lnTo>
                    <a:lnTo>
                      <a:pt x="1754" y="982"/>
                    </a:lnTo>
                    <a:lnTo>
                      <a:pt x="1760" y="980"/>
                    </a:lnTo>
                    <a:lnTo>
                      <a:pt x="1766" y="978"/>
                    </a:lnTo>
                    <a:lnTo>
                      <a:pt x="1774" y="980"/>
                    </a:lnTo>
                    <a:lnTo>
                      <a:pt x="1774" y="980"/>
                    </a:lnTo>
                    <a:lnTo>
                      <a:pt x="1772" y="984"/>
                    </a:lnTo>
                    <a:lnTo>
                      <a:pt x="1772" y="986"/>
                    </a:lnTo>
                    <a:lnTo>
                      <a:pt x="1776" y="990"/>
                    </a:lnTo>
                    <a:lnTo>
                      <a:pt x="1776" y="996"/>
                    </a:lnTo>
                    <a:lnTo>
                      <a:pt x="1776" y="996"/>
                    </a:lnTo>
                    <a:lnTo>
                      <a:pt x="1772" y="996"/>
                    </a:lnTo>
                    <a:lnTo>
                      <a:pt x="1774" y="994"/>
                    </a:lnTo>
                    <a:lnTo>
                      <a:pt x="1774" y="992"/>
                    </a:lnTo>
                    <a:lnTo>
                      <a:pt x="1772" y="990"/>
                    </a:lnTo>
                    <a:lnTo>
                      <a:pt x="1772" y="990"/>
                    </a:lnTo>
                    <a:lnTo>
                      <a:pt x="1770" y="998"/>
                    </a:lnTo>
                    <a:lnTo>
                      <a:pt x="1770" y="1004"/>
                    </a:lnTo>
                    <a:lnTo>
                      <a:pt x="1770" y="1004"/>
                    </a:lnTo>
                    <a:lnTo>
                      <a:pt x="1762" y="1008"/>
                    </a:lnTo>
                    <a:lnTo>
                      <a:pt x="1752" y="1016"/>
                    </a:lnTo>
                    <a:lnTo>
                      <a:pt x="1744" y="1020"/>
                    </a:lnTo>
                    <a:lnTo>
                      <a:pt x="1740" y="1022"/>
                    </a:lnTo>
                    <a:lnTo>
                      <a:pt x="1736" y="1022"/>
                    </a:lnTo>
                    <a:lnTo>
                      <a:pt x="1736" y="1022"/>
                    </a:lnTo>
                    <a:lnTo>
                      <a:pt x="1732" y="1028"/>
                    </a:lnTo>
                    <a:lnTo>
                      <a:pt x="1728" y="1032"/>
                    </a:lnTo>
                    <a:lnTo>
                      <a:pt x="1724" y="1036"/>
                    </a:lnTo>
                    <a:lnTo>
                      <a:pt x="1724" y="1042"/>
                    </a:lnTo>
                    <a:lnTo>
                      <a:pt x="1724" y="1042"/>
                    </a:lnTo>
                    <a:lnTo>
                      <a:pt x="1720" y="1042"/>
                    </a:lnTo>
                    <a:lnTo>
                      <a:pt x="1718" y="1040"/>
                    </a:lnTo>
                    <a:lnTo>
                      <a:pt x="1718" y="1040"/>
                    </a:lnTo>
                    <a:lnTo>
                      <a:pt x="1712" y="1048"/>
                    </a:lnTo>
                    <a:lnTo>
                      <a:pt x="1704" y="1054"/>
                    </a:lnTo>
                    <a:lnTo>
                      <a:pt x="1694" y="1058"/>
                    </a:lnTo>
                    <a:lnTo>
                      <a:pt x="1684" y="1060"/>
                    </a:lnTo>
                    <a:lnTo>
                      <a:pt x="1662" y="1064"/>
                    </a:lnTo>
                    <a:lnTo>
                      <a:pt x="1652" y="1066"/>
                    </a:lnTo>
                    <a:lnTo>
                      <a:pt x="1642" y="1070"/>
                    </a:lnTo>
                    <a:lnTo>
                      <a:pt x="1642" y="1070"/>
                    </a:lnTo>
                    <a:lnTo>
                      <a:pt x="1642" y="1066"/>
                    </a:lnTo>
                    <a:lnTo>
                      <a:pt x="1640" y="1064"/>
                    </a:lnTo>
                    <a:lnTo>
                      <a:pt x="1638" y="1062"/>
                    </a:lnTo>
                    <a:lnTo>
                      <a:pt x="1636" y="1060"/>
                    </a:lnTo>
                    <a:lnTo>
                      <a:pt x="1636" y="1060"/>
                    </a:lnTo>
                    <a:lnTo>
                      <a:pt x="1620" y="1062"/>
                    </a:lnTo>
                    <a:lnTo>
                      <a:pt x="1602" y="1062"/>
                    </a:lnTo>
                    <a:lnTo>
                      <a:pt x="1594" y="1062"/>
                    </a:lnTo>
                    <a:lnTo>
                      <a:pt x="1586" y="1064"/>
                    </a:lnTo>
                    <a:lnTo>
                      <a:pt x="1578" y="1068"/>
                    </a:lnTo>
                    <a:lnTo>
                      <a:pt x="1570" y="1076"/>
                    </a:lnTo>
                    <a:lnTo>
                      <a:pt x="1570" y="1076"/>
                    </a:lnTo>
                    <a:lnTo>
                      <a:pt x="1570" y="1074"/>
                    </a:lnTo>
                    <a:lnTo>
                      <a:pt x="1570" y="1074"/>
                    </a:lnTo>
                    <a:lnTo>
                      <a:pt x="1572" y="1072"/>
                    </a:lnTo>
                    <a:lnTo>
                      <a:pt x="1572" y="1072"/>
                    </a:lnTo>
                    <a:lnTo>
                      <a:pt x="1566" y="1072"/>
                    </a:lnTo>
                    <a:lnTo>
                      <a:pt x="1560" y="1074"/>
                    </a:lnTo>
                    <a:lnTo>
                      <a:pt x="1548" y="1078"/>
                    </a:lnTo>
                    <a:lnTo>
                      <a:pt x="1534" y="1084"/>
                    </a:lnTo>
                    <a:lnTo>
                      <a:pt x="1526" y="1084"/>
                    </a:lnTo>
                    <a:lnTo>
                      <a:pt x="1516" y="1084"/>
                    </a:lnTo>
                    <a:lnTo>
                      <a:pt x="1516" y="1084"/>
                    </a:lnTo>
                    <a:lnTo>
                      <a:pt x="1514" y="1082"/>
                    </a:lnTo>
                    <a:lnTo>
                      <a:pt x="1506" y="1078"/>
                    </a:lnTo>
                    <a:lnTo>
                      <a:pt x="1494" y="1072"/>
                    </a:lnTo>
                    <a:lnTo>
                      <a:pt x="1490" y="1072"/>
                    </a:lnTo>
                    <a:lnTo>
                      <a:pt x="1484" y="1074"/>
                    </a:lnTo>
                    <a:lnTo>
                      <a:pt x="1484" y="1074"/>
                    </a:lnTo>
                    <a:lnTo>
                      <a:pt x="1480" y="1064"/>
                    </a:lnTo>
                    <a:lnTo>
                      <a:pt x="1476" y="1054"/>
                    </a:lnTo>
                    <a:lnTo>
                      <a:pt x="1472" y="1052"/>
                    </a:lnTo>
                    <a:lnTo>
                      <a:pt x="1468" y="1050"/>
                    </a:lnTo>
                    <a:lnTo>
                      <a:pt x="1462" y="1050"/>
                    </a:lnTo>
                    <a:lnTo>
                      <a:pt x="1458" y="1050"/>
                    </a:lnTo>
                    <a:lnTo>
                      <a:pt x="1458" y="1050"/>
                    </a:lnTo>
                    <a:lnTo>
                      <a:pt x="1450" y="1040"/>
                    </a:lnTo>
                    <a:lnTo>
                      <a:pt x="1440" y="1032"/>
                    </a:lnTo>
                    <a:lnTo>
                      <a:pt x="1428" y="1026"/>
                    </a:lnTo>
                    <a:lnTo>
                      <a:pt x="1414" y="1022"/>
                    </a:lnTo>
                    <a:lnTo>
                      <a:pt x="1414" y="1022"/>
                    </a:lnTo>
                    <a:lnTo>
                      <a:pt x="1414" y="1016"/>
                    </a:lnTo>
                    <a:lnTo>
                      <a:pt x="1414" y="1016"/>
                    </a:lnTo>
                    <a:lnTo>
                      <a:pt x="1402" y="1014"/>
                    </a:lnTo>
                    <a:lnTo>
                      <a:pt x="1392" y="1014"/>
                    </a:lnTo>
                    <a:lnTo>
                      <a:pt x="1372" y="1018"/>
                    </a:lnTo>
                    <a:lnTo>
                      <a:pt x="1354" y="1026"/>
                    </a:lnTo>
                    <a:lnTo>
                      <a:pt x="1334" y="1034"/>
                    </a:lnTo>
                    <a:lnTo>
                      <a:pt x="1334" y="1034"/>
                    </a:lnTo>
                    <a:lnTo>
                      <a:pt x="1326" y="1030"/>
                    </a:lnTo>
                    <a:lnTo>
                      <a:pt x="1320" y="1026"/>
                    </a:lnTo>
                    <a:lnTo>
                      <a:pt x="1320" y="1026"/>
                    </a:lnTo>
                    <a:lnTo>
                      <a:pt x="1278" y="1036"/>
                    </a:lnTo>
                    <a:lnTo>
                      <a:pt x="1230" y="1050"/>
                    </a:lnTo>
                    <a:lnTo>
                      <a:pt x="1182" y="1064"/>
                    </a:lnTo>
                    <a:lnTo>
                      <a:pt x="1130" y="1080"/>
                    </a:lnTo>
                    <a:lnTo>
                      <a:pt x="1130" y="1080"/>
                    </a:lnTo>
                    <a:lnTo>
                      <a:pt x="1158" y="1076"/>
                    </a:lnTo>
                    <a:lnTo>
                      <a:pt x="1186" y="1070"/>
                    </a:lnTo>
                    <a:lnTo>
                      <a:pt x="1216" y="1062"/>
                    </a:lnTo>
                    <a:lnTo>
                      <a:pt x="1246" y="1056"/>
                    </a:lnTo>
                    <a:lnTo>
                      <a:pt x="1278" y="1050"/>
                    </a:lnTo>
                    <a:lnTo>
                      <a:pt x="1294" y="1050"/>
                    </a:lnTo>
                    <a:lnTo>
                      <a:pt x="1310" y="1050"/>
                    </a:lnTo>
                    <a:lnTo>
                      <a:pt x="1324" y="1052"/>
                    </a:lnTo>
                    <a:lnTo>
                      <a:pt x="1340" y="1054"/>
                    </a:lnTo>
                    <a:lnTo>
                      <a:pt x="1356" y="1060"/>
                    </a:lnTo>
                    <a:lnTo>
                      <a:pt x="1370" y="1068"/>
                    </a:lnTo>
                    <a:lnTo>
                      <a:pt x="1370" y="1068"/>
                    </a:lnTo>
                    <a:lnTo>
                      <a:pt x="1372" y="1076"/>
                    </a:lnTo>
                    <a:lnTo>
                      <a:pt x="1370" y="1084"/>
                    </a:lnTo>
                    <a:lnTo>
                      <a:pt x="1366" y="1090"/>
                    </a:lnTo>
                    <a:lnTo>
                      <a:pt x="1362" y="1094"/>
                    </a:lnTo>
                    <a:lnTo>
                      <a:pt x="1362" y="1094"/>
                    </a:lnTo>
                    <a:lnTo>
                      <a:pt x="1360" y="1094"/>
                    </a:lnTo>
                    <a:lnTo>
                      <a:pt x="1360" y="1090"/>
                    </a:lnTo>
                    <a:lnTo>
                      <a:pt x="1360" y="1090"/>
                    </a:lnTo>
                    <a:lnTo>
                      <a:pt x="1354" y="1098"/>
                    </a:lnTo>
                    <a:lnTo>
                      <a:pt x="1348" y="1102"/>
                    </a:lnTo>
                    <a:lnTo>
                      <a:pt x="1340" y="1106"/>
                    </a:lnTo>
                    <a:lnTo>
                      <a:pt x="1332" y="1108"/>
                    </a:lnTo>
                    <a:lnTo>
                      <a:pt x="1312" y="1110"/>
                    </a:lnTo>
                    <a:lnTo>
                      <a:pt x="1294" y="1112"/>
                    </a:lnTo>
                    <a:lnTo>
                      <a:pt x="1294" y="1112"/>
                    </a:lnTo>
                    <a:lnTo>
                      <a:pt x="1296" y="1108"/>
                    </a:lnTo>
                    <a:lnTo>
                      <a:pt x="1294" y="1104"/>
                    </a:lnTo>
                    <a:lnTo>
                      <a:pt x="1294" y="1100"/>
                    </a:lnTo>
                    <a:lnTo>
                      <a:pt x="1296" y="1096"/>
                    </a:lnTo>
                    <a:lnTo>
                      <a:pt x="1296" y="1096"/>
                    </a:lnTo>
                    <a:lnTo>
                      <a:pt x="1288" y="1098"/>
                    </a:lnTo>
                    <a:lnTo>
                      <a:pt x="1280" y="1096"/>
                    </a:lnTo>
                    <a:lnTo>
                      <a:pt x="1280" y="1096"/>
                    </a:lnTo>
                    <a:lnTo>
                      <a:pt x="1280" y="1108"/>
                    </a:lnTo>
                    <a:lnTo>
                      <a:pt x="1278" y="1114"/>
                    </a:lnTo>
                    <a:lnTo>
                      <a:pt x="1272" y="1120"/>
                    </a:lnTo>
                    <a:lnTo>
                      <a:pt x="1272" y="1120"/>
                    </a:lnTo>
                    <a:lnTo>
                      <a:pt x="1284" y="1120"/>
                    </a:lnTo>
                    <a:lnTo>
                      <a:pt x="1294" y="1124"/>
                    </a:lnTo>
                    <a:lnTo>
                      <a:pt x="1294" y="1124"/>
                    </a:lnTo>
                    <a:lnTo>
                      <a:pt x="1290" y="1128"/>
                    </a:lnTo>
                    <a:lnTo>
                      <a:pt x="1286" y="1134"/>
                    </a:lnTo>
                    <a:lnTo>
                      <a:pt x="1274" y="1140"/>
                    </a:lnTo>
                    <a:lnTo>
                      <a:pt x="1260" y="1144"/>
                    </a:lnTo>
                    <a:lnTo>
                      <a:pt x="1246" y="1146"/>
                    </a:lnTo>
                    <a:lnTo>
                      <a:pt x="1246" y="1146"/>
                    </a:lnTo>
                    <a:lnTo>
                      <a:pt x="1248" y="1150"/>
                    </a:lnTo>
                    <a:lnTo>
                      <a:pt x="1250" y="1152"/>
                    </a:lnTo>
                    <a:lnTo>
                      <a:pt x="1254" y="1152"/>
                    </a:lnTo>
                    <a:lnTo>
                      <a:pt x="1254" y="1152"/>
                    </a:lnTo>
                    <a:lnTo>
                      <a:pt x="1234" y="1172"/>
                    </a:lnTo>
                    <a:lnTo>
                      <a:pt x="1214" y="1192"/>
                    </a:lnTo>
                    <a:lnTo>
                      <a:pt x="1214" y="1192"/>
                    </a:lnTo>
                    <a:lnTo>
                      <a:pt x="1218" y="1198"/>
                    </a:lnTo>
                    <a:lnTo>
                      <a:pt x="1224" y="1202"/>
                    </a:lnTo>
                    <a:lnTo>
                      <a:pt x="1224" y="1202"/>
                    </a:lnTo>
                    <a:lnTo>
                      <a:pt x="1216" y="1212"/>
                    </a:lnTo>
                    <a:lnTo>
                      <a:pt x="1212" y="1218"/>
                    </a:lnTo>
                    <a:lnTo>
                      <a:pt x="1212" y="1226"/>
                    </a:lnTo>
                    <a:lnTo>
                      <a:pt x="1212" y="1226"/>
                    </a:lnTo>
                    <a:lnTo>
                      <a:pt x="1214" y="1228"/>
                    </a:lnTo>
                    <a:lnTo>
                      <a:pt x="1218" y="1232"/>
                    </a:lnTo>
                    <a:lnTo>
                      <a:pt x="1224" y="1234"/>
                    </a:lnTo>
                    <a:lnTo>
                      <a:pt x="1226" y="1236"/>
                    </a:lnTo>
                    <a:lnTo>
                      <a:pt x="1226" y="1236"/>
                    </a:lnTo>
                    <a:lnTo>
                      <a:pt x="1224" y="1240"/>
                    </a:lnTo>
                    <a:lnTo>
                      <a:pt x="1220" y="1240"/>
                    </a:lnTo>
                    <a:lnTo>
                      <a:pt x="1220" y="1240"/>
                    </a:lnTo>
                    <a:lnTo>
                      <a:pt x="1224" y="1244"/>
                    </a:lnTo>
                    <a:lnTo>
                      <a:pt x="1230" y="1246"/>
                    </a:lnTo>
                    <a:lnTo>
                      <a:pt x="1246" y="1244"/>
                    </a:lnTo>
                    <a:lnTo>
                      <a:pt x="1246" y="1244"/>
                    </a:lnTo>
                    <a:lnTo>
                      <a:pt x="1238" y="1256"/>
                    </a:lnTo>
                    <a:lnTo>
                      <a:pt x="1238" y="1256"/>
                    </a:lnTo>
                    <a:lnTo>
                      <a:pt x="1240" y="1258"/>
                    </a:lnTo>
                    <a:lnTo>
                      <a:pt x="1242" y="1258"/>
                    </a:lnTo>
                    <a:lnTo>
                      <a:pt x="1248" y="1258"/>
                    </a:lnTo>
                    <a:lnTo>
                      <a:pt x="1248" y="1258"/>
                    </a:lnTo>
                    <a:lnTo>
                      <a:pt x="1268" y="1242"/>
                    </a:lnTo>
                    <a:lnTo>
                      <a:pt x="1292" y="1230"/>
                    </a:lnTo>
                    <a:lnTo>
                      <a:pt x="1318" y="1220"/>
                    </a:lnTo>
                    <a:lnTo>
                      <a:pt x="1342" y="1214"/>
                    </a:lnTo>
                    <a:lnTo>
                      <a:pt x="1342" y="1214"/>
                    </a:lnTo>
                    <a:lnTo>
                      <a:pt x="1336" y="1218"/>
                    </a:lnTo>
                    <a:lnTo>
                      <a:pt x="1334" y="1226"/>
                    </a:lnTo>
                    <a:lnTo>
                      <a:pt x="1334" y="1226"/>
                    </a:lnTo>
                    <a:lnTo>
                      <a:pt x="1326" y="1230"/>
                    </a:lnTo>
                    <a:lnTo>
                      <a:pt x="1318" y="1234"/>
                    </a:lnTo>
                    <a:lnTo>
                      <a:pt x="1310" y="1238"/>
                    </a:lnTo>
                    <a:lnTo>
                      <a:pt x="1302" y="1242"/>
                    </a:lnTo>
                    <a:lnTo>
                      <a:pt x="1302" y="1242"/>
                    </a:lnTo>
                    <a:lnTo>
                      <a:pt x="1306" y="1248"/>
                    </a:lnTo>
                    <a:lnTo>
                      <a:pt x="1310" y="1256"/>
                    </a:lnTo>
                    <a:lnTo>
                      <a:pt x="1310" y="1256"/>
                    </a:lnTo>
                    <a:lnTo>
                      <a:pt x="1302" y="1264"/>
                    </a:lnTo>
                    <a:lnTo>
                      <a:pt x="1294" y="1270"/>
                    </a:lnTo>
                    <a:lnTo>
                      <a:pt x="1284" y="1272"/>
                    </a:lnTo>
                    <a:lnTo>
                      <a:pt x="1274" y="1272"/>
                    </a:lnTo>
                    <a:lnTo>
                      <a:pt x="1252" y="1270"/>
                    </a:lnTo>
                    <a:lnTo>
                      <a:pt x="1242" y="1268"/>
                    </a:lnTo>
                    <a:lnTo>
                      <a:pt x="1234" y="1270"/>
                    </a:lnTo>
                    <a:lnTo>
                      <a:pt x="1234" y="1270"/>
                    </a:lnTo>
                    <a:lnTo>
                      <a:pt x="1234" y="1274"/>
                    </a:lnTo>
                    <a:lnTo>
                      <a:pt x="1236" y="1276"/>
                    </a:lnTo>
                    <a:lnTo>
                      <a:pt x="1240" y="1278"/>
                    </a:lnTo>
                    <a:lnTo>
                      <a:pt x="1240" y="1278"/>
                    </a:lnTo>
                    <a:lnTo>
                      <a:pt x="1214" y="1280"/>
                    </a:lnTo>
                    <a:lnTo>
                      <a:pt x="1184" y="1282"/>
                    </a:lnTo>
                    <a:lnTo>
                      <a:pt x="1184" y="1282"/>
                    </a:lnTo>
                    <a:lnTo>
                      <a:pt x="1170" y="1280"/>
                    </a:lnTo>
                    <a:lnTo>
                      <a:pt x="1170" y="1280"/>
                    </a:lnTo>
                    <a:lnTo>
                      <a:pt x="1152" y="1278"/>
                    </a:lnTo>
                    <a:lnTo>
                      <a:pt x="1144" y="1278"/>
                    </a:lnTo>
                    <a:lnTo>
                      <a:pt x="1136" y="1282"/>
                    </a:lnTo>
                    <a:lnTo>
                      <a:pt x="1136" y="1282"/>
                    </a:lnTo>
                    <a:lnTo>
                      <a:pt x="1136" y="1276"/>
                    </a:lnTo>
                    <a:lnTo>
                      <a:pt x="1136" y="1274"/>
                    </a:lnTo>
                    <a:lnTo>
                      <a:pt x="1142" y="1268"/>
                    </a:lnTo>
                    <a:lnTo>
                      <a:pt x="1142" y="1268"/>
                    </a:lnTo>
                    <a:lnTo>
                      <a:pt x="1138" y="1268"/>
                    </a:lnTo>
                    <a:lnTo>
                      <a:pt x="1134" y="1270"/>
                    </a:lnTo>
                    <a:lnTo>
                      <a:pt x="1130" y="1270"/>
                    </a:lnTo>
                    <a:lnTo>
                      <a:pt x="1128" y="1268"/>
                    </a:lnTo>
                    <a:lnTo>
                      <a:pt x="1128" y="1268"/>
                    </a:lnTo>
                    <a:lnTo>
                      <a:pt x="1122" y="1270"/>
                    </a:lnTo>
                    <a:lnTo>
                      <a:pt x="1120" y="1274"/>
                    </a:lnTo>
                    <a:lnTo>
                      <a:pt x="1116" y="1278"/>
                    </a:lnTo>
                    <a:lnTo>
                      <a:pt x="1112" y="1280"/>
                    </a:lnTo>
                    <a:lnTo>
                      <a:pt x="1112" y="1280"/>
                    </a:lnTo>
                    <a:lnTo>
                      <a:pt x="1102" y="1280"/>
                    </a:lnTo>
                    <a:lnTo>
                      <a:pt x="1090" y="1284"/>
                    </a:lnTo>
                    <a:lnTo>
                      <a:pt x="1066" y="1294"/>
                    </a:lnTo>
                    <a:lnTo>
                      <a:pt x="1066" y="1294"/>
                    </a:lnTo>
                    <a:lnTo>
                      <a:pt x="1064" y="1294"/>
                    </a:lnTo>
                    <a:lnTo>
                      <a:pt x="1064" y="1292"/>
                    </a:lnTo>
                    <a:lnTo>
                      <a:pt x="1068" y="1290"/>
                    </a:lnTo>
                    <a:lnTo>
                      <a:pt x="1068" y="1290"/>
                    </a:lnTo>
                    <a:lnTo>
                      <a:pt x="1064" y="1290"/>
                    </a:lnTo>
                    <a:lnTo>
                      <a:pt x="1058" y="1292"/>
                    </a:lnTo>
                    <a:lnTo>
                      <a:pt x="1052" y="1294"/>
                    </a:lnTo>
                    <a:lnTo>
                      <a:pt x="1046" y="1296"/>
                    </a:lnTo>
                    <a:lnTo>
                      <a:pt x="1046" y="1296"/>
                    </a:lnTo>
                    <a:lnTo>
                      <a:pt x="1048" y="1292"/>
                    </a:lnTo>
                    <a:lnTo>
                      <a:pt x="1042" y="1292"/>
                    </a:lnTo>
                    <a:lnTo>
                      <a:pt x="1042" y="1292"/>
                    </a:lnTo>
                    <a:lnTo>
                      <a:pt x="1048" y="1284"/>
                    </a:lnTo>
                    <a:lnTo>
                      <a:pt x="1056" y="1276"/>
                    </a:lnTo>
                    <a:lnTo>
                      <a:pt x="1056" y="1276"/>
                    </a:lnTo>
                    <a:lnTo>
                      <a:pt x="1054" y="1276"/>
                    </a:lnTo>
                    <a:lnTo>
                      <a:pt x="1052" y="1276"/>
                    </a:lnTo>
                    <a:lnTo>
                      <a:pt x="1048" y="1278"/>
                    </a:lnTo>
                    <a:lnTo>
                      <a:pt x="1048" y="1278"/>
                    </a:lnTo>
                    <a:lnTo>
                      <a:pt x="1056" y="1270"/>
                    </a:lnTo>
                    <a:lnTo>
                      <a:pt x="1068" y="1258"/>
                    </a:lnTo>
                    <a:lnTo>
                      <a:pt x="1082" y="1246"/>
                    </a:lnTo>
                    <a:lnTo>
                      <a:pt x="1090" y="1242"/>
                    </a:lnTo>
                    <a:lnTo>
                      <a:pt x="1096" y="1238"/>
                    </a:lnTo>
                    <a:lnTo>
                      <a:pt x="1096" y="1238"/>
                    </a:lnTo>
                    <a:lnTo>
                      <a:pt x="1110" y="1240"/>
                    </a:lnTo>
                    <a:lnTo>
                      <a:pt x="1110" y="1240"/>
                    </a:lnTo>
                    <a:lnTo>
                      <a:pt x="1140" y="1236"/>
                    </a:lnTo>
                    <a:lnTo>
                      <a:pt x="1166" y="1230"/>
                    </a:lnTo>
                    <a:lnTo>
                      <a:pt x="1166" y="1230"/>
                    </a:lnTo>
                    <a:lnTo>
                      <a:pt x="1168" y="1234"/>
                    </a:lnTo>
                    <a:lnTo>
                      <a:pt x="1168" y="1234"/>
                    </a:lnTo>
                    <a:lnTo>
                      <a:pt x="1164" y="1238"/>
                    </a:lnTo>
                    <a:lnTo>
                      <a:pt x="1160" y="1240"/>
                    </a:lnTo>
                    <a:lnTo>
                      <a:pt x="1158" y="1244"/>
                    </a:lnTo>
                    <a:lnTo>
                      <a:pt x="1158" y="1244"/>
                    </a:lnTo>
                    <a:lnTo>
                      <a:pt x="1164" y="1242"/>
                    </a:lnTo>
                    <a:lnTo>
                      <a:pt x="1172" y="1242"/>
                    </a:lnTo>
                    <a:lnTo>
                      <a:pt x="1186" y="1244"/>
                    </a:lnTo>
                    <a:lnTo>
                      <a:pt x="1186" y="1244"/>
                    </a:lnTo>
                    <a:lnTo>
                      <a:pt x="1186" y="1240"/>
                    </a:lnTo>
                    <a:lnTo>
                      <a:pt x="1184" y="1238"/>
                    </a:lnTo>
                    <a:lnTo>
                      <a:pt x="1182" y="1238"/>
                    </a:lnTo>
                    <a:lnTo>
                      <a:pt x="1180" y="1240"/>
                    </a:lnTo>
                    <a:lnTo>
                      <a:pt x="1180" y="1240"/>
                    </a:lnTo>
                    <a:lnTo>
                      <a:pt x="1180" y="1236"/>
                    </a:lnTo>
                    <a:lnTo>
                      <a:pt x="1178" y="1234"/>
                    </a:lnTo>
                    <a:lnTo>
                      <a:pt x="1172" y="1228"/>
                    </a:lnTo>
                    <a:lnTo>
                      <a:pt x="1166" y="1226"/>
                    </a:lnTo>
                    <a:lnTo>
                      <a:pt x="1158" y="1226"/>
                    </a:lnTo>
                    <a:lnTo>
                      <a:pt x="1158" y="1226"/>
                    </a:lnTo>
                    <a:lnTo>
                      <a:pt x="1162" y="1224"/>
                    </a:lnTo>
                    <a:lnTo>
                      <a:pt x="1166" y="1222"/>
                    </a:lnTo>
                    <a:lnTo>
                      <a:pt x="1178" y="1218"/>
                    </a:lnTo>
                    <a:lnTo>
                      <a:pt x="1190" y="1214"/>
                    </a:lnTo>
                    <a:lnTo>
                      <a:pt x="1194" y="1210"/>
                    </a:lnTo>
                    <a:lnTo>
                      <a:pt x="1196" y="1206"/>
                    </a:lnTo>
                    <a:lnTo>
                      <a:pt x="1196" y="1206"/>
                    </a:lnTo>
                    <a:lnTo>
                      <a:pt x="1190" y="1210"/>
                    </a:lnTo>
                    <a:lnTo>
                      <a:pt x="1182" y="1212"/>
                    </a:lnTo>
                    <a:lnTo>
                      <a:pt x="1168" y="1214"/>
                    </a:lnTo>
                    <a:lnTo>
                      <a:pt x="1152" y="1216"/>
                    </a:lnTo>
                    <a:lnTo>
                      <a:pt x="1134" y="1218"/>
                    </a:lnTo>
                    <a:lnTo>
                      <a:pt x="1134" y="1218"/>
                    </a:lnTo>
                    <a:lnTo>
                      <a:pt x="1132" y="1214"/>
                    </a:lnTo>
                    <a:lnTo>
                      <a:pt x="1128" y="1212"/>
                    </a:lnTo>
                    <a:lnTo>
                      <a:pt x="1122" y="1212"/>
                    </a:lnTo>
                    <a:lnTo>
                      <a:pt x="1118" y="1216"/>
                    </a:lnTo>
                    <a:lnTo>
                      <a:pt x="1118" y="1216"/>
                    </a:lnTo>
                    <a:lnTo>
                      <a:pt x="1116" y="1214"/>
                    </a:lnTo>
                    <a:lnTo>
                      <a:pt x="1116" y="1212"/>
                    </a:lnTo>
                    <a:lnTo>
                      <a:pt x="1118" y="1210"/>
                    </a:lnTo>
                    <a:lnTo>
                      <a:pt x="1118" y="1210"/>
                    </a:lnTo>
                    <a:lnTo>
                      <a:pt x="1114" y="1210"/>
                    </a:lnTo>
                    <a:lnTo>
                      <a:pt x="1112" y="1210"/>
                    </a:lnTo>
                    <a:lnTo>
                      <a:pt x="1110" y="1212"/>
                    </a:lnTo>
                    <a:lnTo>
                      <a:pt x="1108" y="1212"/>
                    </a:lnTo>
                    <a:lnTo>
                      <a:pt x="1108" y="1212"/>
                    </a:lnTo>
                    <a:lnTo>
                      <a:pt x="1106" y="1210"/>
                    </a:lnTo>
                    <a:lnTo>
                      <a:pt x="1106" y="1208"/>
                    </a:lnTo>
                    <a:lnTo>
                      <a:pt x="1110" y="1204"/>
                    </a:lnTo>
                    <a:lnTo>
                      <a:pt x="1110" y="1204"/>
                    </a:lnTo>
                    <a:lnTo>
                      <a:pt x="1104" y="1206"/>
                    </a:lnTo>
                    <a:lnTo>
                      <a:pt x="1106" y="1204"/>
                    </a:lnTo>
                    <a:lnTo>
                      <a:pt x="1106" y="1204"/>
                    </a:lnTo>
                    <a:lnTo>
                      <a:pt x="1096" y="1210"/>
                    </a:lnTo>
                    <a:lnTo>
                      <a:pt x="1084" y="1218"/>
                    </a:lnTo>
                    <a:lnTo>
                      <a:pt x="1078" y="1220"/>
                    </a:lnTo>
                    <a:lnTo>
                      <a:pt x="1070" y="1220"/>
                    </a:lnTo>
                    <a:lnTo>
                      <a:pt x="1066" y="1220"/>
                    </a:lnTo>
                    <a:lnTo>
                      <a:pt x="1062" y="1216"/>
                    </a:lnTo>
                    <a:lnTo>
                      <a:pt x="1062" y="1216"/>
                    </a:lnTo>
                    <a:lnTo>
                      <a:pt x="1054" y="1218"/>
                    </a:lnTo>
                    <a:lnTo>
                      <a:pt x="1044" y="1222"/>
                    </a:lnTo>
                    <a:lnTo>
                      <a:pt x="1044" y="1222"/>
                    </a:lnTo>
                    <a:lnTo>
                      <a:pt x="1046" y="1218"/>
                    </a:lnTo>
                    <a:lnTo>
                      <a:pt x="1048" y="1216"/>
                    </a:lnTo>
                    <a:lnTo>
                      <a:pt x="1048" y="1216"/>
                    </a:lnTo>
                    <a:lnTo>
                      <a:pt x="1048" y="1214"/>
                    </a:lnTo>
                    <a:lnTo>
                      <a:pt x="1046" y="1214"/>
                    </a:lnTo>
                    <a:lnTo>
                      <a:pt x="1044" y="1218"/>
                    </a:lnTo>
                    <a:lnTo>
                      <a:pt x="1040" y="1220"/>
                    </a:lnTo>
                    <a:lnTo>
                      <a:pt x="1034" y="1222"/>
                    </a:lnTo>
                    <a:lnTo>
                      <a:pt x="1034" y="1222"/>
                    </a:lnTo>
                    <a:lnTo>
                      <a:pt x="1036" y="1216"/>
                    </a:lnTo>
                    <a:lnTo>
                      <a:pt x="1040" y="1214"/>
                    </a:lnTo>
                    <a:lnTo>
                      <a:pt x="1046" y="1212"/>
                    </a:lnTo>
                    <a:lnTo>
                      <a:pt x="1048" y="1208"/>
                    </a:lnTo>
                    <a:lnTo>
                      <a:pt x="1048" y="1208"/>
                    </a:lnTo>
                    <a:lnTo>
                      <a:pt x="1042" y="1208"/>
                    </a:lnTo>
                    <a:lnTo>
                      <a:pt x="1038" y="1212"/>
                    </a:lnTo>
                    <a:lnTo>
                      <a:pt x="1034" y="1216"/>
                    </a:lnTo>
                    <a:lnTo>
                      <a:pt x="1032" y="1216"/>
                    </a:lnTo>
                    <a:lnTo>
                      <a:pt x="1032" y="1216"/>
                    </a:lnTo>
                    <a:lnTo>
                      <a:pt x="1032" y="1210"/>
                    </a:lnTo>
                    <a:lnTo>
                      <a:pt x="1034" y="1208"/>
                    </a:lnTo>
                    <a:lnTo>
                      <a:pt x="1038" y="1206"/>
                    </a:lnTo>
                    <a:lnTo>
                      <a:pt x="1038" y="1202"/>
                    </a:lnTo>
                    <a:lnTo>
                      <a:pt x="1038" y="1202"/>
                    </a:lnTo>
                    <a:lnTo>
                      <a:pt x="1026" y="1208"/>
                    </a:lnTo>
                    <a:lnTo>
                      <a:pt x="1014" y="1214"/>
                    </a:lnTo>
                    <a:lnTo>
                      <a:pt x="1004" y="1220"/>
                    </a:lnTo>
                    <a:lnTo>
                      <a:pt x="1002" y="1218"/>
                    </a:lnTo>
                    <a:lnTo>
                      <a:pt x="1000" y="1216"/>
                    </a:lnTo>
                    <a:lnTo>
                      <a:pt x="1000" y="1216"/>
                    </a:lnTo>
                    <a:lnTo>
                      <a:pt x="996" y="1218"/>
                    </a:lnTo>
                    <a:lnTo>
                      <a:pt x="994" y="1218"/>
                    </a:lnTo>
                    <a:lnTo>
                      <a:pt x="990" y="1220"/>
                    </a:lnTo>
                    <a:lnTo>
                      <a:pt x="990" y="1220"/>
                    </a:lnTo>
                    <a:lnTo>
                      <a:pt x="990" y="1216"/>
                    </a:lnTo>
                    <a:lnTo>
                      <a:pt x="990" y="1216"/>
                    </a:lnTo>
                    <a:lnTo>
                      <a:pt x="994" y="1212"/>
                    </a:lnTo>
                    <a:lnTo>
                      <a:pt x="994" y="1212"/>
                    </a:lnTo>
                    <a:lnTo>
                      <a:pt x="990" y="1214"/>
                    </a:lnTo>
                    <a:lnTo>
                      <a:pt x="988" y="1216"/>
                    </a:lnTo>
                    <a:lnTo>
                      <a:pt x="984" y="1218"/>
                    </a:lnTo>
                    <a:lnTo>
                      <a:pt x="978" y="1218"/>
                    </a:lnTo>
                    <a:lnTo>
                      <a:pt x="978" y="1218"/>
                    </a:lnTo>
                    <a:lnTo>
                      <a:pt x="978" y="1216"/>
                    </a:lnTo>
                    <a:lnTo>
                      <a:pt x="978" y="1214"/>
                    </a:lnTo>
                    <a:lnTo>
                      <a:pt x="980" y="1214"/>
                    </a:lnTo>
                    <a:lnTo>
                      <a:pt x="982" y="1212"/>
                    </a:lnTo>
                    <a:lnTo>
                      <a:pt x="982" y="1212"/>
                    </a:lnTo>
                    <a:lnTo>
                      <a:pt x="960" y="1220"/>
                    </a:lnTo>
                    <a:lnTo>
                      <a:pt x="940" y="1226"/>
                    </a:lnTo>
                    <a:lnTo>
                      <a:pt x="930" y="1230"/>
                    </a:lnTo>
                    <a:lnTo>
                      <a:pt x="922" y="1236"/>
                    </a:lnTo>
                    <a:lnTo>
                      <a:pt x="914" y="1242"/>
                    </a:lnTo>
                    <a:lnTo>
                      <a:pt x="908" y="1248"/>
                    </a:lnTo>
                    <a:lnTo>
                      <a:pt x="908" y="1248"/>
                    </a:lnTo>
                    <a:lnTo>
                      <a:pt x="894" y="1252"/>
                    </a:lnTo>
                    <a:lnTo>
                      <a:pt x="884" y="1258"/>
                    </a:lnTo>
                    <a:lnTo>
                      <a:pt x="884" y="1258"/>
                    </a:lnTo>
                    <a:lnTo>
                      <a:pt x="882" y="1264"/>
                    </a:lnTo>
                    <a:lnTo>
                      <a:pt x="880" y="1268"/>
                    </a:lnTo>
                    <a:lnTo>
                      <a:pt x="874" y="1276"/>
                    </a:lnTo>
                    <a:lnTo>
                      <a:pt x="866" y="1282"/>
                    </a:lnTo>
                    <a:lnTo>
                      <a:pt x="864" y="1286"/>
                    </a:lnTo>
                    <a:lnTo>
                      <a:pt x="862" y="1292"/>
                    </a:lnTo>
                    <a:lnTo>
                      <a:pt x="862" y="1292"/>
                    </a:lnTo>
                    <a:lnTo>
                      <a:pt x="868" y="1294"/>
                    </a:lnTo>
                    <a:lnTo>
                      <a:pt x="872" y="1294"/>
                    </a:lnTo>
                    <a:lnTo>
                      <a:pt x="878" y="1290"/>
                    </a:lnTo>
                    <a:lnTo>
                      <a:pt x="880" y="1286"/>
                    </a:lnTo>
                    <a:lnTo>
                      <a:pt x="880" y="1286"/>
                    </a:lnTo>
                    <a:lnTo>
                      <a:pt x="880" y="1290"/>
                    </a:lnTo>
                    <a:lnTo>
                      <a:pt x="880" y="1292"/>
                    </a:lnTo>
                    <a:lnTo>
                      <a:pt x="876" y="1296"/>
                    </a:lnTo>
                    <a:lnTo>
                      <a:pt x="870" y="1298"/>
                    </a:lnTo>
                    <a:lnTo>
                      <a:pt x="868" y="1300"/>
                    </a:lnTo>
                    <a:lnTo>
                      <a:pt x="866" y="1304"/>
                    </a:lnTo>
                    <a:lnTo>
                      <a:pt x="866" y="1304"/>
                    </a:lnTo>
                    <a:lnTo>
                      <a:pt x="862" y="1302"/>
                    </a:lnTo>
                    <a:lnTo>
                      <a:pt x="858" y="1298"/>
                    </a:lnTo>
                    <a:lnTo>
                      <a:pt x="854" y="1296"/>
                    </a:lnTo>
                    <a:lnTo>
                      <a:pt x="848" y="1296"/>
                    </a:lnTo>
                    <a:lnTo>
                      <a:pt x="848" y="1296"/>
                    </a:lnTo>
                    <a:lnTo>
                      <a:pt x="850" y="1294"/>
                    </a:lnTo>
                    <a:lnTo>
                      <a:pt x="850" y="1292"/>
                    </a:lnTo>
                    <a:lnTo>
                      <a:pt x="856" y="1290"/>
                    </a:lnTo>
                    <a:lnTo>
                      <a:pt x="856" y="1290"/>
                    </a:lnTo>
                    <a:lnTo>
                      <a:pt x="852" y="1288"/>
                    </a:lnTo>
                    <a:lnTo>
                      <a:pt x="846" y="1290"/>
                    </a:lnTo>
                    <a:lnTo>
                      <a:pt x="834" y="1290"/>
                    </a:lnTo>
                    <a:lnTo>
                      <a:pt x="834" y="1290"/>
                    </a:lnTo>
                    <a:lnTo>
                      <a:pt x="838" y="1284"/>
                    </a:lnTo>
                    <a:lnTo>
                      <a:pt x="842" y="1282"/>
                    </a:lnTo>
                    <a:lnTo>
                      <a:pt x="846" y="1280"/>
                    </a:lnTo>
                    <a:lnTo>
                      <a:pt x="846" y="1280"/>
                    </a:lnTo>
                    <a:lnTo>
                      <a:pt x="844" y="1278"/>
                    </a:lnTo>
                    <a:lnTo>
                      <a:pt x="844" y="1278"/>
                    </a:lnTo>
                    <a:lnTo>
                      <a:pt x="842" y="1274"/>
                    </a:lnTo>
                    <a:lnTo>
                      <a:pt x="842" y="1274"/>
                    </a:lnTo>
                    <a:lnTo>
                      <a:pt x="836" y="1280"/>
                    </a:lnTo>
                    <a:lnTo>
                      <a:pt x="830" y="1286"/>
                    </a:lnTo>
                    <a:lnTo>
                      <a:pt x="822" y="1288"/>
                    </a:lnTo>
                    <a:lnTo>
                      <a:pt x="812" y="1286"/>
                    </a:lnTo>
                    <a:lnTo>
                      <a:pt x="812" y="1286"/>
                    </a:lnTo>
                    <a:lnTo>
                      <a:pt x="810" y="1282"/>
                    </a:lnTo>
                    <a:lnTo>
                      <a:pt x="808" y="1278"/>
                    </a:lnTo>
                    <a:lnTo>
                      <a:pt x="802" y="1274"/>
                    </a:lnTo>
                    <a:lnTo>
                      <a:pt x="796" y="1272"/>
                    </a:lnTo>
                    <a:lnTo>
                      <a:pt x="780" y="1268"/>
                    </a:lnTo>
                    <a:lnTo>
                      <a:pt x="766" y="1268"/>
                    </a:lnTo>
                    <a:lnTo>
                      <a:pt x="766" y="1268"/>
                    </a:lnTo>
                    <a:lnTo>
                      <a:pt x="772" y="1276"/>
                    </a:lnTo>
                    <a:lnTo>
                      <a:pt x="778" y="1284"/>
                    </a:lnTo>
                    <a:lnTo>
                      <a:pt x="786" y="1290"/>
                    </a:lnTo>
                    <a:lnTo>
                      <a:pt x="794" y="1292"/>
                    </a:lnTo>
                    <a:lnTo>
                      <a:pt x="794" y="1292"/>
                    </a:lnTo>
                    <a:lnTo>
                      <a:pt x="780" y="1292"/>
                    </a:lnTo>
                    <a:lnTo>
                      <a:pt x="764" y="1290"/>
                    </a:lnTo>
                    <a:lnTo>
                      <a:pt x="752" y="1286"/>
                    </a:lnTo>
                    <a:lnTo>
                      <a:pt x="742" y="1278"/>
                    </a:lnTo>
                    <a:lnTo>
                      <a:pt x="742" y="1278"/>
                    </a:lnTo>
                    <a:lnTo>
                      <a:pt x="742" y="1276"/>
                    </a:lnTo>
                    <a:lnTo>
                      <a:pt x="744" y="1276"/>
                    </a:lnTo>
                    <a:lnTo>
                      <a:pt x="746" y="1274"/>
                    </a:lnTo>
                    <a:lnTo>
                      <a:pt x="746" y="1274"/>
                    </a:lnTo>
                    <a:lnTo>
                      <a:pt x="746" y="1274"/>
                    </a:lnTo>
                    <a:lnTo>
                      <a:pt x="740" y="1274"/>
                    </a:lnTo>
                    <a:lnTo>
                      <a:pt x="734" y="1278"/>
                    </a:lnTo>
                    <a:lnTo>
                      <a:pt x="730" y="1282"/>
                    </a:lnTo>
                    <a:lnTo>
                      <a:pt x="732" y="1288"/>
                    </a:lnTo>
                    <a:lnTo>
                      <a:pt x="732" y="1288"/>
                    </a:lnTo>
                    <a:lnTo>
                      <a:pt x="710" y="1302"/>
                    </a:lnTo>
                    <a:lnTo>
                      <a:pt x="690" y="1312"/>
                    </a:lnTo>
                    <a:lnTo>
                      <a:pt x="646" y="1332"/>
                    </a:lnTo>
                    <a:lnTo>
                      <a:pt x="646" y="1332"/>
                    </a:lnTo>
                    <a:lnTo>
                      <a:pt x="648" y="1326"/>
                    </a:lnTo>
                    <a:lnTo>
                      <a:pt x="652" y="1322"/>
                    </a:lnTo>
                    <a:lnTo>
                      <a:pt x="656" y="1316"/>
                    </a:lnTo>
                    <a:lnTo>
                      <a:pt x="656" y="1308"/>
                    </a:lnTo>
                    <a:lnTo>
                      <a:pt x="656" y="1308"/>
                    </a:lnTo>
                    <a:lnTo>
                      <a:pt x="652" y="1310"/>
                    </a:lnTo>
                    <a:lnTo>
                      <a:pt x="648" y="1312"/>
                    </a:lnTo>
                    <a:lnTo>
                      <a:pt x="642" y="1322"/>
                    </a:lnTo>
                    <a:lnTo>
                      <a:pt x="634" y="1332"/>
                    </a:lnTo>
                    <a:lnTo>
                      <a:pt x="630" y="1336"/>
                    </a:lnTo>
                    <a:lnTo>
                      <a:pt x="624" y="1338"/>
                    </a:lnTo>
                    <a:lnTo>
                      <a:pt x="624" y="1338"/>
                    </a:lnTo>
                    <a:lnTo>
                      <a:pt x="620" y="1346"/>
                    </a:lnTo>
                    <a:lnTo>
                      <a:pt x="612" y="1352"/>
                    </a:lnTo>
                    <a:lnTo>
                      <a:pt x="604" y="1358"/>
                    </a:lnTo>
                    <a:lnTo>
                      <a:pt x="596" y="1362"/>
                    </a:lnTo>
                    <a:lnTo>
                      <a:pt x="580" y="1368"/>
                    </a:lnTo>
                    <a:lnTo>
                      <a:pt x="572" y="1372"/>
                    </a:lnTo>
                    <a:lnTo>
                      <a:pt x="566" y="1378"/>
                    </a:lnTo>
                    <a:lnTo>
                      <a:pt x="566" y="1378"/>
                    </a:lnTo>
                    <a:lnTo>
                      <a:pt x="560" y="1378"/>
                    </a:lnTo>
                    <a:lnTo>
                      <a:pt x="552" y="1382"/>
                    </a:lnTo>
                    <a:lnTo>
                      <a:pt x="542" y="1390"/>
                    </a:lnTo>
                    <a:lnTo>
                      <a:pt x="542" y="1390"/>
                    </a:lnTo>
                    <a:lnTo>
                      <a:pt x="548" y="1382"/>
                    </a:lnTo>
                    <a:lnTo>
                      <a:pt x="556" y="1374"/>
                    </a:lnTo>
                    <a:lnTo>
                      <a:pt x="568" y="1366"/>
                    </a:lnTo>
                    <a:lnTo>
                      <a:pt x="582" y="1362"/>
                    </a:lnTo>
                    <a:lnTo>
                      <a:pt x="582" y="1362"/>
                    </a:lnTo>
                    <a:lnTo>
                      <a:pt x="584" y="1354"/>
                    </a:lnTo>
                    <a:lnTo>
                      <a:pt x="588" y="1350"/>
                    </a:lnTo>
                    <a:lnTo>
                      <a:pt x="592" y="1346"/>
                    </a:lnTo>
                    <a:lnTo>
                      <a:pt x="598" y="1342"/>
                    </a:lnTo>
                    <a:lnTo>
                      <a:pt x="598" y="1342"/>
                    </a:lnTo>
                    <a:lnTo>
                      <a:pt x="596" y="1336"/>
                    </a:lnTo>
                    <a:lnTo>
                      <a:pt x="596" y="1332"/>
                    </a:lnTo>
                    <a:lnTo>
                      <a:pt x="598" y="1328"/>
                    </a:lnTo>
                    <a:lnTo>
                      <a:pt x="600" y="1326"/>
                    </a:lnTo>
                    <a:lnTo>
                      <a:pt x="606" y="1322"/>
                    </a:lnTo>
                    <a:lnTo>
                      <a:pt x="614" y="1320"/>
                    </a:lnTo>
                    <a:lnTo>
                      <a:pt x="614" y="1320"/>
                    </a:lnTo>
                    <a:lnTo>
                      <a:pt x="614" y="1316"/>
                    </a:lnTo>
                    <a:lnTo>
                      <a:pt x="614" y="1312"/>
                    </a:lnTo>
                    <a:lnTo>
                      <a:pt x="618" y="1312"/>
                    </a:lnTo>
                    <a:lnTo>
                      <a:pt x="624" y="1312"/>
                    </a:lnTo>
                    <a:lnTo>
                      <a:pt x="624" y="1312"/>
                    </a:lnTo>
                    <a:lnTo>
                      <a:pt x="626" y="1310"/>
                    </a:lnTo>
                    <a:lnTo>
                      <a:pt x="624" y="1306"/>
                    </a:lnTo>
                    <a:lnTo>
                      <a:pt x="624" y="1304"/>
                    </a:lnTo>
                    <a:lnTo>
                      <a:pt x="626" y="1302"/>
                    </a:lnTo>
                    <a:lnTo>
                      <a:pt x="626" y="1302"/>
                    </a:lnTo>
                    <a:lnTo>
                      <a:pt x="634" y="1300"/>
                    </a:lnTo>
                    <a:lnTo>
                      <a:pt x="642" y="1296"/>
                    </a:lnTo>
                    <a:lnTo>
                      <a:pt x="658" y="1286"/>
                    </a:lnTo>
                    <a:lnTo>
                      <a:pt x="658" y="1286"/>
                    </a:lnTo>
                    <a:lnTo>
                      <a:pt x="654" y="1286"/>
                    </a:lnTo>
                    <a:lnTo>
                      <a:pt x="648" y="1288"/>
                    </a:lnTo>
                    <a:lnTo>
                      <a:pt x="642" y="1290"/>
                    </a:lnTo>
                    <a:lnTo>
                      <a:pt x="638" y="1288"/>
                    </a:lnTo>
                    <a:lnTo>
                      <a:pt x="638" y="1288"/>
                    </a:lnTo>
                    <a:lnTo>
                      <a:pt x="610" y="1314"/>
                    </a:lnTo>
                    <a:lnTo>
                      <a:pt x="596" y="1326"/>
                    </a:lnTo>
                    <a:lnTo>
                      <a:pt x="584" y="1340"/>
                    </a:lnTo>
                    <a:lnTo>
                      <a:pt x="584" y="1340"/>
                    </a:lnTo>
                    <a:lnTo>
                      <a:pt x="582" y="1334"/>
                    </a:lnTo>
                    <a:lnTo>
                      <a:pt x="584" y="1326"/>
                    </a:lnTo>
                    <a:lnTo>
                      <a:pt x="588" y="1320"/>
                    </a:lnTo>
                    <a:lnTo>
                      <a:pt x="592" y="1316"/>
                    </a:lnTo>
                    <a:lnTo>
                      <a:pt x="592" y="1316"/>
                    </a:lnTo>
                    <a:lnTo>
                      <a:pt x="588" y="1316"/>
                    </a:lnTo>
                    <a:lnTo>
                      <a:pt x="584" y="1320"/>
                    </a:lnTo>
                    <a:lnTo>
                      <a:pt x="580" y="1328"/>
                    </a:lnTo>
                    <a:lnTo>
                      <a:pt x="576" y="1340"/>
                    </a:lnTo>
                    <a:lnTo>
                      <a:pt x="576" y="1350"/>
                    </a:lnTo>
                    <a:lnTo>
                      <a:pt x="576" y="1350"/>
                    </a:lnTo>
                    <a:lnTo>
                      <a:pt x="570" y="1352"/>
                    </a:lnTo>
                    <a:lnTo>
                      <a:pt x="566" y="1354"/>
                    </a:lnTo>
                    <a:lnTo>
                      <a:pt x="558" y="1362"/>
                    </a:lnTo>
                    <a:lnTo>
                      <a:pt x="552" y="1368"/>
                    </a:lnTo>
                    <a:lnTo>
                      <a:pt x="544" y="1374"/>
                    </a:lnTo>
                    <a:lnTo>
                      <a:pt x="544" y="1374"/>
                    </a:lnTo>
                    <a:lnTo>
                      <a:pt x="544" y="1372"/>
                    </a:lnTo>
                    <a:lnTo>
                      <a:pt x="546" y="1370"/>
                    </a:lnTo>
                    <a:lnTo>
                      <a:pt x="548" y="1370"/>
                    </a:lnTo>
                    <a:lnTo>
                      <a:pt x="550" y="1368"/>
                    </a:lnTo>
                    <a:lnTo>
                      <a:pt x="550" y="1368"/>
                    </a:lnTo>
                    <a:lnTo>
                      <a:pt x="540" y="1374"/>
                    </a:lnTo>
                    <a:lnTo>
                      <a:pt x="536" y="1380"/>
                    </a:lnTo>
                    <a:lnTo>
                      <a:pt x="534" y="1386"/>
                    </a:lnTo>
                    <a:lnTo>
                      <a:pt x="534" y="1386"/>
                    </a:lnTo>
                    <a:lnTo>
                      <a:pt x="526" y="1386"/>
                    </a:lnTo>
                    <a:lnTo>
                      <a:pt x="520" y="1388"/>
                    </a:lnTo>
                    <a:lnTo>
                      <a:pt x="520" y="1388"/>
                    </a:lnTo>
                    <a:lnTo>
                      <a:pt x="522" y="1390"/>
                    </a:lnTo>
                    <a:lnTo>
                      <a:pt x="524" y="1392"/>
                    </a:lnTo>
                    <a:lnTo>
                      <a:pt x="526" y="1394"/>
                    </a:lnTo>
                    <a:lnTo>
                      <a:pt x="528" y="1396"/>
                    </a:lnTo>
                    <a:lnTo>
                      <a:pt x="528" y="1396"/>
                    </a:lnTo>
                    <a:lnTo>
                      <a:pt x="522" y="1406"/>
                    </a:lnTo>
                    <a:lnTo>
                      <a:pt x="516" y="1416"/>
                    </a:lnTo>
                    <a:lnTo>
                      <a:pt x="500" y="1430"/>
                    </a:lnTo>
                    <a:lnTo>
                      <a:pt x="500" y="1430"/>
                    </a:lnTo>
                    <a:lnTo>
                      <a:pt x="502" y="1426"/>
                    </a:lnTo>
                    <a:lnTo>
                      <a:pt x="508" y="1418"/>
                    </a:lnTo>
                    <a:lnTo>
                      <a:pt x="508" y="1418"/>
                    </a:lnTo>
                    <a:lnTo>
                      <a:pt x="506" y="1420"/>
                    </a:lnTo>
                    <a:lnTo>
                      <a:pt x="502" y="1422"/>
                    </a:lnTo>
                    <a:lnTo>
                      <a:pt x="496" y="1432"/>
                    </a:lnTo>
                    <a:lnTo>
                      <a:pt x="496" y="1432"/>
                    </a:lnTo>
                    <a:lnTo>
                      <a:pt x="494" y="1430"/>
                    </a:lnTo>
                    <a:lnTo>
                      <a:pt x="492" y="1428"/>
                    </a:lnTo>
                    <a:lnTo>
                      <a:pt x="488" y="1428"/>
                    </a:lnTo>
                    <a:lnTo>
                      <a:pt x="484" y="1430"/>
                    </a:lnTo>
                    <a:lnTo>
                      <a:pt x="482" y="1428"/>
                    </a:lnTo>
                    <a:lnTo>
                      <a:pt x="480" y="1426"/>
                    </a:lnTo>
                    <a:lnTo>
                      <a:pt x="480" y="1426"/>
                    </a:lnTo>
                    <a:lnTo>
                      <a:pt x="480" y="1438"/>
                    </a:lnTo>
                    <a:lnTo>
                      <a:pt x="478" y="1442"/>
                    </a:lnTo>
                    <a:lnTo>
                      <a:pt x="472" y="1446"/>
                    </a:lnTo>
                    <a:lnTo>
                      <a:pt x="472" y="1446"/>
                    </a:lnTo>
                    <a:lnTo>
                      <a:pt x="474" y="1448"/>
                    </a:lnTo>
                    <a:lnTo>
                      <a:pt x="476" y="1446"/>
                    </a:lnTo>
                    <a:lnTo>
                      <a:pt x="478" y="1446"/>
                    </a:lnTo>
                    <a:lnTo>
                      <a:pt x="482" y="1446"/>
                    </a:lnTo>
                    <a:lnTo>
                      <a:pt x="482" y="1446"/>
                    </a:lnTo>
                    <a:lnTo>
                      <a:pt x="476" y="1454"/>
                    </a:lnTo>
                    <a:lnTo>
                      <a:pt x="470" y="1458"/>
                    </a:lnTo>
                    <a:lnTo>
                      <a:pt x="454" y="1464"/>
                    </a:lnTo>
                    <a:lnTo>
                      <a:pt x="454" y="1464"/>
                    </a:lnTo>
                    <a:lnTo>
                      <a:pt x="452" y="1460"/>
                    </a:lnTo>
                    <a:lnTo>
                      <a:pt x="450" y="1458"/>
                    </a:lnTo>
                    <a:lnTo>
                      <a:pt x="448" y="1456"/>
                    </a:lnTo>
                    <a:lnTo>
                      <a:pt x="450" y="1454"/>
                    </a:lnTo>
                    <a:lnTo>
                      <a:pt x="450" y="1454"/>
                    </a:lnTo>
                    <a:lnTo>
                      <a:pt x="444" y="1460"/>
                    </a:lnTo>
                    <a:lnTo>
                      <a:pt x="438" y="1464"/>
                    </a:lnTo>
                    <a:lnTo>
                      <a:pt x="432" y="1466"/>
                    </a:lnTo>
                    <a:lnTo>
                      <a:pt x="430" y="1466"/>
                    </a:lnTo>
                    <a:lnTo>
                      <a:pt x="428" y="1464"/>
                    </a:lnTo>
                    <a:lnTo>
                      <a:pt x="428" y="1464"/>
                    </a:lnTo>
                    <a:lnTo>
                      <a:pt x="426" y="1464"/>
                    </a:lnTo>
                    <a:lnTo>
                      <a:pt x="424" y="1466"/>
                    </a:lnTo>
                    <a:lnTo>
                      <a:pt x="424" y="1466"/>
                    </a:lnTo>
                    <a:lnTo>
                      <a:pt x="424" y="1470"/>
                    </a:lnTo>
                    <a:lnTo>
                      <a:pt x="428" y="1472"/>
                    </a:lnTo>
                    <a:lnTo>
                      <a:pt x="432" y="1472"/>
                    </a:lnTo>
                    <a:lnTo>
                      <a:pt x="434" y="1472"/>
                    </a:lnTo>
                    <a:lnTo>
                      <a:pt x="434" y="1472"/>
                    </a:lnTo>
                    <a:lnTo>
                      <a:pt x="432" y="1476"/>
                    </a:lnTo>
                    <a:lnTo>
                      <a:pt x="430" y="1478"/>
                    </a:lnTo>
                    <a:lnTo>
                      <a:pt x="428" y="1480"/>
                    </a:lnTo>
                    <a:lnTo>
                      <a:pt x="430" y="1482"/>
                    </a:lnTo>
                    <a:lnTo>
                      <a:pt x="430" y="1482"/>
                    </a:lnTo>
                    <a:lnTo>
                      <a:pt x="424" y="1486"/>
                    </a:lnTo>
                    <a:lnTo>
                      <a:pt x="414" y="1488"/>
                    </a:lnTo>
                    <a:lnTo>
                      <a:pt x="414" y="1488"/>
                    </a:lnTo>
                    <a:lnTo>
                      <a:pt x="416" y="1486"/>
                    </a:lnTo>
                    <a:lnTo>
                      <a:pt x="418" y="1484"/>
                    </a:lnTo>
                    <a:lnTo>
                      <a:pt x="418" y="1480"/>
                    </a:lnTo>
                    <a:lnTo>
                      <a:pt x="418" y="1480"/>
                    </a:lnTo>
                    <a:lnTo>
                      <a:pt x="412" y="1476"/>
                    </a:lnTo>
                    <a:lnTo>
                      <a:pt x="406" y="1476"/>
                    </a:lnTo>
                    <a:lnTo>
                      <a:pt x="398" y="1476"/>
                    </a:lnTo>
                    <a:lnTo>
                      <a:pt x="390" y="1478"/>
                    </a:lnTo>
                    <a:lnTo>
                      <a:pt x="376" y="1486"/>
                    </a:lnTo>
                    <a:lnTo>
                      <a:pt x="364" y="1494"/>
                    </a:lnTo>
                    <a:lnTo>
                      <a:pt x="364" y="1494"/>
                    </a:lnTo>
                    <a:lnTo>
                      <a:pt x="362" y="1492"/>
                    </a:lnTo>
                    <a:lnTo>
                      <a:pt x="362" y="1488"/>
                    </a:lnTo>
                    <a:lnTo>
                      <a:pt x="360" y="1482"/>
                    </a:lnTo>
                    <a:lnTo>
                      <a:pt x="360" y="1482"/>
                    </a:lnTo>
                    <a:lnTo>
                      <a:pt x="350" y="1484"/>
                    </a:lnTo>
                    <a:lnTo>
                      <a:pt x="338" y="1490"/>
                    </a:lnTo>
                    <a:lnTo>
                      <a:pt x="314" y="1506"/>
                    </a:lnTo>
                    <a:lnTo>
                      <a:pt x="314" y="1506"/>
                    </a:lnTo>
                    <a:lnTo>
                      <a:pt x="310" y="1504"/>
                    </a:lnTo>
                    <a:lnTo>
                      <a:pt x="306" y="1504"/>
                    </a:lnTo>
                    <a:lnTo>
                      <a:pt x="296" y="1508"/>
                    </a:lnTo>
                    <a:lnTo>
                      <a:pt x="286" y="1512"/>
                    </a:lnTo>
                    <a:lnTo>
                      <a:pt x="282" y="1510"/>
                    </a:lnTo>
                    <a:lnTo>
                      <a:pt x="280" y="1508"/>
                    </a:lnTo>
                    <a:lnTo>
                      <a:pt x="280" y="1508"/>
                    </a:lnTo>
                    <a:lnTo>
                      <a:pt x="278" y="1508"/>
                    </a:lnTo>
                    <a:lnTo>
                      <a:pt x="276" y="1512"/>
                    </a:lnTo>
                    <a:lnTo>
                      <a:pt x="272" y="1516"/>
                    </a:lnTo>
                    <a:lnTo>
                      <a:pt x="272" y="1516"/>
                    </a:lnTo>
                    <a:lnTo>
                      <a:pt x="260" y="1520"/>
                    </a:lnTo>
                    <a:lnTo>
                      <a:pt x="248" y="1526"/>
                    </a:lnTo>
                    <a:lnTo>
                      <a:pt x="238" y="1532"/>
                    </a:lnTo>
                    <a:lnTo>
                      <a:pt x="228" y="1540"/>
                    </a:lnTo>
                    <a:lnTo>
                      <a:pt x="228" y="1540"/>
                    </a:lnTo>
                    <a:lnTo>
                      <a:pt x="212" y="1556"/>
                    </a:lnTo>
                    <a:lnTo>
                      <a:pt x="196" y="1574"/>
                    </a:lnTo>
                    <a:lnTo>
                      <a:pt x="182" y="1594"/>
                    </a:lnTo>
                    <a:lnTo>
                      <a:pt x="168" y="1616"/>
                    </a:lnTo>
                    <a:lnTo>
                      <a:pt x="142" y="1658"/>
                    </a:lnTo>
                    <a:lnTo>
                      <a:pt x="130" y="1678"/>
                    </a:lnTo>
                    <a:lnTo>
                      <a:pt x="118" y="1696"/>
                    </a:lnTo>
                    <a:lnTo>
                      <a:pt x="118" y="1696"/>
                    </a:lnTo>
                    <a:lnTo>
                      <a:pt x="118" y="1696"/>
                    </a:lnTo>
                    <a:lnTo>
                      <a:pt x="120" y="1696"/>
                    </a:lnTo>
                    <a:lnTo>
                      <a:pt x="120" y="1696"/>
                    </a:lnTo>
                    <a:lnTo>
                      <a:pt x="120" y="1696"/>
                    </a:lnTo>
                    <a:lnTo>
                      <a:pt x="120" y="1698"/>
                    </a:lnTo>
                    <a:lnTo>
                      <a:pt x="118" y="1700"/>
                    </a:lnTo>
                    <a:lnTo>
                      <a:pt x="118" y="1698"/>
                    </a:lnTo>
                    <a:lnTo>
                      <a:pt x="118" y="1698"/>
                    </a:lnTo>
                    <a:lnTo>
                      <a:pt x="94" y="1738"/>
                    </a:lnTo>
                    <a:lnTo>
                      <a:pt x="70" y="1780"/>
                    </a:lnTo>
                    <a:lnTo>
                      <a:pt x="58" y="1800"/>
                    </a:lnTo>
                    <a:lnTo>
                      <a:pt x="46" y="1820"/>
                    </a:lnTo>
                    <a:lnTo>
                      <a:pt x="32" y="1838"/>
                    </a:lnTo>
                    <a:lnTo>
                      <a:pt x="16" y="1854"/>
                    </a:lnTo>
                    <a:lnTo>
                      <a:pt x="16" y="1854"/>
                    </a:lnTo>
                    <a:lnTo>
                      <a:pt x="16" y="1860"/>
                    </a:lnTo>
                    <a:lnTo>
                      <a:pt x="14" y="1860"/>
                    </a:lnTo>
                    <a:lnTo>
                      <a:pt x="12" y="1862"/>
                    </a:lnTo>
                    <a:lnTo>
                      <a:pt x="12" y="1868"/>
                    </a:lnTo>
                    <a:lnTo>
                      <a:pt x="12" y="1868"/>
                    </a:lnTo>
                    <a:lnTo>
                      <a:pt x="8" y="1864"/>
                    </a:lnTo>
                    <a:lnTo>
                      <a:pt x="6" y="1864"/>
                    </a:lnTo>
                    <a:lnTo>
                      <a:pt x="4" y="1866"/>
                    </a:lnTo>
                    <a:lnTo>
                      <a:pt x="4" y="1866"/>
                    </a:lnTo>
                    <a:lnTo>
                      <a:pt x="2" y="1864"/>
                    </a:lnTo>
                    <a:lnTo>
                      <a:pt x="0" y="1860"/>
                    </a:lnTo>
                    <a:lnTo>
                      <a:pt x="2" y="1850"/>
                    </a:lnTo>
                    <a:lnTo>
                      <a:pt x="2" y="1850"/>
                    </a:lnTo>
                    <a:lnTo>
                      <a:pt x="4" y="1852"/>
                    </a:lnTo>
                    <a:lnTo>
                      <a:pt x="4" y="1854"/>
                    </a:lnTo>
                    <a:lnTo>
                      <a:pt x="4" y="1854"/>
                    </a:lnTo>
                    <a:lnTo>
                      <a:pt x="20" y="1814"/>
                    </a:lnTo>
                    <a:lnTo>
                      <a:pt x="36" y="1776"/>
                    </a:lnTo>
                    <a:lnTo>
                      <a:pt x="72" y="1700"/>
                    </a:lnTo>
                    <a:lnTo>
                      <a:pt x="72" y="1700"/>
                    </a:lnTo>
                    <a:lnTo>
                      <a:pt x="80" y="1694"/>
                    </a:lnTo>
                    <a:lnTo>
                      <a:pt x="86" y="1688"/>
                    </a:lnTo>
                    <a:lnTo>
                      <a:pt x="86" y="1688"/>
                    </a:lnTo>
                    <a:lnTo>
                      <a:pt x="84" y="1686"/>
                    </a:lnTo>
                    <a:lnTo>
                      <a:pt x="82" y="1688"/>
                    </a:lnTo>
                    <a:lnTo>
                      <a:pt x="78" y="1692"/>
                    </a:lnTo>
                    <a:lnTo>
                      <a:pt x="78" y="1692"/>
                    </a:lnTo>
                    <a:lnTo>
                      <a:pt x="102" y="1660"/>
                    </a:lnTo>
                    <a:lnTo>
                      <a:pt x="124" y="1624"/>
                    </a:lnTo>
                    <a:lnTo>
                      <a:pt x="136" y="1606"/>
                    </a:lnTo>
                    <a:lnTo>
                      <a:pt x="146" y="1586"/>
                    </a:lnTo>
                    <a:lnTo>
                      <a:pt x="154" y="1566"/>
                    </a:lnTo>
                    <a:lnTo>
                      <a:pt x="162" y="1544"/>
                    </a:lnTo>
                    <a:lnTo>
                      <a:pt x="162" y="1544"/>
                    </a:lnTo>
                    <a:lnTo>
                      <a:pt x="154" y="1546"/>
                    </a:lnTo>
                    <a:lnTo>
                      <a:pt x="148" y="1548"/>
                    </a:lnTo>
                    <a:lnTo>
                      <a:pt x="148" y="1548"/>
                    </a:lnTo>
                    <a:lnTo>
                      <a:pt x="146" y="1546"/>
                    </a:lnTo>
                    <a:lnTo>
                      <a:pt x="146" y="1544"/>
                    </a:lnTo>
                    <a:lnTo>
                      <a:pt x="146" y="1542"/>
                    </a:lnTo>
                    <a:lnTo>
                      <a:pt x="142" y="1542"/>
                    </a:lnTo>
                    <a:lnTo>
                      <a:pt x="142" y="1542"/>
                    </a:lnTo>
                    <a:lnTo>
                      <a:pt x="158" y="1516"/>
                    </a:lnTo>
                    <a:lnTo>
                      <a:pt x="164" y="1502"/>
                    </a:lnTo>
                    <a:lnTo>
                      <a:pt x="168" y="1484"/>
                    </a:lnTo>
                    <a:lnTo>
                      <a:pt x="168" y="1484"/>
                    </a:lnTo>
                    <a:lnTo>
                      <a:pt x="172" y="1484"/>
                    </a:lnTo>
                    <a:lnTo>
                      <a:pt x="172" y="1484"/>
                    </a:lnTo>
                    <a:lnTo>
                      <a:pt x="170" y="1480"/>
                    </a:lnTo>
                    <a:lnTo>
                      <a:pt x="168" y="1472"/>
                    </a:lnTo>
                    <a:lnTo>
                      <a:pt x="166" y="1466"/>
                    </a:lnTo>
                    <a:lnTo>
                      <a:pt x="164" y="1466"/>
                    </a:lnTo>
                    <a:lnTo>
                      <a:pt x="164" y="1466"/>
                    </a:lnTo>
                    <a:lnTo>
                      <a:pt x="162" y="1462"/>
                    </a:lnTo>
                    <a:lnTo>
                      <a:pt x="164" y="1458"/>
                    </a:lnTo>
                    <a:lnTo>
                      <a:pt x="168" y="1452"/>
                    </a:lnTo>
                    <a:lnTo>
                      <a:pt x="178" y="1440"/>
                    </a:lnTo>
                    <a:lnTo>
                      <a:pt x="178" y="1440"/>
                    </a:lnTo>
                    <a:lnTo>
                      <a:pt x="178" y="1440"/>
                    </a:lnTo>
                    <a:lnTo>
                      <a:pt x="176" y="1440"/>
                    </a:lnTo>
                    <a:lnTo>
                      <a:pt x="172" y="1444"/>
                    </a:lnTo>
                    <a:lnTo>
                      <a:pt x="168" y="1452"/>
                    </a:lnTo>
                    <a:lnTo>
                      <a:pt x="168" y="1452"/>
                    </a:lnTo>
                    <a:lnTo>
                      <a:pt x="166" y="1444"/>
                    </a:lnTo>
                    <a:lnTo>
                      <a:pt x="168" y="1430"/>
                    </a:lnTo>
                    <a:lnTo>
                      <a:pt x="168" y="1430"/>
                    </a:lnTo>
                    <a:lnTo>
                      <a:pt x="164" y="1430"/>
                    </a:lnTo>
                    <a:lnTo>
                      <a:pt x="160" y="1432"/>
                    </a:lnTo>
                    <a:lnTo>
                      <a:pt x="156" y="1436"/>
                    </a:lnTo>
                    <a:lnTo>
                      <a:pt x="152" y="1440"/>
                    </a:lnTo>
                    <a:lnTo>
                      <a:pt x="152" y="1440"/>
                    </a:lnTo>
                    <a:lnTo>
                      <a:pt x="156" y="1438"/>
                    </a:lnTo>
                    <a:lnTo>
                      <a:pt x="158" y="1438"/>
                    </a:lnTo>
                    <a:lnTo>
                      <a:pt x="156" y="1442"/>
                    </a:lnTo>
                    <a:lnTo>
                      <a:pt x="150" y="1448"/>
                    </a:lnTo>
                    <a:lnTo>
                      <a:pt x="140" y="1454"/>
                    </a:lnTo>
                    <a:lnTo>
                      <a:pt x="140" y="1454"/>
                    </a:lnTo>
                    <a:lnTo>
                      <a:pt x="132" y="1470"/>
                    </a:lnTo>
                    <a:lnTo>
                      <a:pt x="128" y="1480"/>
                    </a:lnTo>
                    <a:lnTo>
                      <a:pt x="122" y="1488"/>
                    </a:lnTo>
                    <a:lnTo>
                      <a:pt x="122" y="1488"/>
                    </a:lnTo>
                    <a:lnTo>
                      <a:pt x="122" y="1486"/>
                    </a:lnTo>
                    <a:lnTo>
                      <a:pt x="122" y="1482"/>
                    </a:lnTo>
                    <a:lnTo>
                      <a:pt x="126" y="1474"/>
                    </a:lnTo>
                    <a:lnTo>
                      <a:pt x="136" y="1456"/>
                    </a:lnTo>
                    <a:lnTo>
                      <a:pt x="136" y="1456"/>
                    </a:lnTo>
                    <a:lnTo>
                      <a:pt x="136" y="1454"/>
                    </a:lnTo>
                    <a:lnTo>
                      <a:pt x="134" y="1456"/>
                    </a:lnTo>
                    <a:lnTo>
                      <a:pt x="132" y="1458"/>
                    </a:lnTo>
                    <a:lnTo>
                      <a:pt x="126" y="1466"/>
                    </a:lnTo>
                    <a:lnTo>
                      <a:pt x="126" y="1466"/>
                    </a:lnTo>
                    <a:lnTo>
                      <a:pt x="126" y="1466"/>
                    </a:lnTo>
                    <a:lnTo>
                      <a:pt x="126" y="1462"/>
                    </a:lnTo>
                    <a:lnTo>
                      <a:pt x="130" y="1456"/>
                    </a:lnTo>
                    <a:lnTo>
                      <a:pt x="130" y="1456"/>
                    </a:lnTo>
                    <a:lnTo>
                      <a:pt x="130" y="1454"/>
                    </a:lnTo>
                    <a:lnTo>
                      <a:pt x="128" y="1456"/>
                    </a:lnTo>
                    <a:lnTo>
                      <a:pt x="128" y="1456"/>
                    </a:lnTo>
                    <a:lnTo>
                      <a:pt x="134" y="1438"/>
                    </a:lnTo>
                    <a:lnTo>
                      <a:pt x="140" y="1424"/>
                    </a:lnTo>
                    <a:lnTo>
                      <a:pt x="156" y="1400"/>
                    </a:lnTo>
                    <a:lnTo>
                      <a:pt x="156" y="1400"/>
                    </a:lnTo>
                    <a:lnTo>
                      <a:pt x="154" y="1398"/>
                    </a:lnTo>
                    <a:lnTo>
                      <a:pt x="152" y="1402"/>
                    </a:lnTo>
                    <a:lnTo>
                      <a:pt x="150" y="1406"/>
                    </a:lnTo>
                    <a:lnTo>
                      <a:pt x="150" y="1410"/>
                    </a:lnTo>
                    <a:lnTo>
                      <a:pt x="150" y="1410"/>
                    </a:lnTo>
                    <a:lnTo>
                      <a:pt x="148" y="1404"/>
                    </a:lnTo>
                    <a:lnTo>
                      <a:pt x="150" y="1398"/>
                    </a:lnTo>
                    <a:lnTo>
                      <a:pt x="154" y="1388"/>
                    </a:lnTo>
                    <a:lnTo>
                      <a:pt x="160" y="1378"/>
                    </a:lnTo>
                    <a:lnTo>
                      <a:pt x="162" y="1370"/>
                    </a:lnTo>
                    <a:lnTo>
                      <a:pt x="162" y="1364"/>
                    </a:lnTo>
                    <a:lnTo>
                      <a:pt x="162" y="1364"/>
                    </a:lnTo>
                    <a:lnTo>
                      <a:pt x="146" y="1372"/>
                    </a:lnTo>
                    <a:lnTo>
                      <a:pt x="138" y="1376"/>
                    </a:lnTo>
                    <a:lnTo>
                      <a:pt x="132" y="1382"/>
                    </a:lnTo>
                    <a:lnTo>
                      <a:pt x="132" y="1382"/>
                    </a:lnTo>
                    <a:lnTo>
                      <a:pt x="178" y="1310"/>
                    </a:lnTo>
                    <a:lnTo>
                      <a:pt x="226" y="1238"/>
                    </a:lnTo>
                    <a:lnTo>
                      <a:pt x="276" y="1170"/>
                    </a:lnTo>
                    <a:lnTo>
                      <a:pt x="330" y="1104"/>
                    </a:lnTo>
                    <a:lnTo>
                      <a:pt x="384" y="1038"/>
                    </a:lnTo>
                    <a:lnTo>
                      <a:pt x="440" y="974"/>
                    </a:lnTo>
                    <a:lnTo>
                      <a:pt x="498" y="912"/>
                    </a:lnTo>
                    <a:lnTo>
                      <a:pt x="558" y="850"/>
                    </a:lnTo>
                    <a:lnTo>
                      <a:pt x="558" y="850"/>
                    </a:lnTo>
                    <a:lnTo>
                      <a:pt x="622" y="788"/>
                    </a:lnTo>
                    <a:lnTo>
                      <a:pt x="686" y="728"/>
                    </a:lnTo>
                    <a:lnTo>
                      <a:pt x="686" y="728"/>
                    </a:lnTo>
                    <a:lnTo>
                      <a:pt x="716" y="700"/>
                    </a:lnTo>
                    <a:lnTo>
                      <a:pt x="748" y="674"/>
                    </a:lnTo>
                    <a:lnTo>
                      <a:pt x="814" y="622"/>
                    </a:lnTo>
                    <a:lnTo>
                      <a:pt x="882" y="572"/>
                    </a:lnTo>
                    <a:lnTo>
                      <a:pt x="950" y="522"/>
                    </a:lnTo>
                    <a:lnTo>
                      <a:pt x="950" y="522"/>
                    </a:lnTo>
                    <a:lnTo>
                      <a:pt x="1022" y="472"/>
                    </a:lnTo>
                    <a:lnTo>
                      <a:pt x="1092" y="426"/>
                    </a:lnTo>
                    <a:lnTo>
                      <a:pt x="1164" y="382"/>
                    </a:lnTo>
                    <a:lnTo>
                      <a:pt x="1238" y="342"/>
                    </a:lnTo>
                    <a:lnTo>
                      <a:pt x="1238" y="342"/>
                    </a:lnTo>
                    <a:lnTo>
                      <a:pt x="1304" y="308"/>
                    </a:lnTo>
                    <a:lnTo>
                      <a:pt x="1336" y="290"/>
                    </a:lnTo>
                    <a:lnTo>
                      <a:pt x="1370" y="272"/>
                    </a:lnTo>
                    <a:lnTo>
                      <a:pt x="1370" y="272"/>
                    </a:lnTo>
                    <a:lnTo>
                      <a:pt x="1374" y="274"/>
                    </a:lnTo>
                    <a:lnTo>
                      <a:pt x="1374" y="274"/>
                    </a:lnTo>
                    <a:lnTo>
                      <a:pt x="1368" y="276"/>
                    </a:lnTo>
                    <a:lnTo>
                      <a:pt x="1368" y="276"/>
                    </a:lnTo>
                    <a:close/>
                    <a:moveTo>
                      <a:pt x="1670" y="170"/>
                    </a:moveTo>
                    <a:lnTo>
                      <a:pt x="1670" y="170"/>
                    </a:lnTo>
                    <a:lnTo>
                      <a:pt x="1672" y="176"/>
                    </a:lnTo>
                    <a:lnTo>
                      <a:pt x="1674" y="178"/>
                    </a:lnTo>
                    <a:lnTo>
                      <a:pt x="1684" y="176"/>
                    </a:lnTo>
                    <a:lnTo>
                      <a:pt x="1684" y="176"/>
                    </a:lnTo>
                    <a:lnTo>
                      <a:pt x="1684" y="174"/>
                    </a:lnTo>
                    <a:lnTo>
                      <a:pt x="1680" y="172"/>
                    </a:lnTo>
                    <a:lnTo>
                      <a:pt x="1678" y="172"/>
                    </a:lnTo>
                    <a:lnTo>
                      <a:pt x="1678" y="170"/>
                    </a:lnTo>
                    <a:lnTo>
                      <a:pt x="1678" y="170"/>
                    </a:lnTo>
                    <a:lnTo>
                      <a:pt x="1674" y="170"/>
                    </a:lnTo>
                    <a:lnTo>
                      <a:pt x="1670" y="170"/>
                    </a:lnTo>
                    <a:lnTo>
                      <a:pt x="1670" y="170"/>
                    </a:lnTo>
                    <a:close/>
                    <a:moveTo>
                      <a:pt x="2088" y="292"/>
                    </a:moveTo>
                    <a:lnTo>
                      <a:pt x="2088" y="292"/>
                    </a:lnTo>
                    <a:lnTo>
                      <a:pt x="2094" y="292"/>
                    </a:lnTo>
                    <a:lnTo>
                      <a:pt x="2100" y="292"/>
                    </a:lnTo>
                    <a:lnTo>
                      <a:pt x="2108" y="292"/>
                    </a:lnTo>
                    <a:lnTo>
                      <a:pt x="2114" y="288"/>
                    </a:lnTo>
                    <a:lnTo>
                      <a:pt x="2114" y="288"/>
                    </a:lnTo>
                    <a:lnTo>
                      <a:pt x="2096" y="288"/>
                    </a:lnTo>
                    <a:lnTo>
                      <a:pt x="2090" y="290"/>
                    </a:lnTo>
                    <a:lnTo>
                      <a:pt x="2088" y="290"/>
                    </a:lnTo>
                    <a:lnTo>
                      <a:pt x="2088" y="292"/>
                    </a:lnTo>
                    <a:lnTo>
                      <a:pt x="2088" y="292"/>
                    </a:lnTo>
                    <a:close/>
                    <a:moveTo>
                      <a:pt x="1254" y="342"/>
                    </a:moveTo>
                    <a:lnTo>
                      <a:pt x="1254" y="342"/>
                    </a:lnTo>
                    <a:lnTo>
                      <a:pt x="1266" y="332"/>
                    </a:lnTo>
                    <a:lnTo>
                      <a:pt x="1266" y="332"/>
                    </a:lnTo>
                    <a:lnTo>
                      <a:pt x="1250" y="340"/>
                    </a:lnTo>
                    <a:lnTo>
                      <a:pt x="1242" y="344"/>
                    </a:lnTo>
                    <a:lnTo>
                      <a:pt x="1242" y="346"/>
                    </a:lnTo>
                    <a:lnTo>
                      <a:pt x="1244" y="346"/>
                    </a:lnTo>
                    <a:lnTo>
                      <a:pt x="1254" y="342"/>
                    </a:lnTo>
                    <a:lnTo>
                      <a:pt x="1254" y="342"/>
                    </a:lnTo>
                    <a:close/>
                    <a:moveTo>
                      <a:pt x="2162" y="338"/>
                    </a:moveTo>
                    <a:lnTo>
                      <a:pt x="2162" y="338"/>
                    </a:lnTo>
                    <a:lnTo>
                      <a:pt x="2172" y="336"/>
                    </a:lnTo>
                    <a:lnTo>
                      <a:pt x="2176" y="334"/>
                    </a:lnTo>
                    <a:lnTo>
                      <a:pt x="2180" y="330"/>
                    </a:lnTo>
                    <a:lnTo>
                      <a:pt x="2180" y="330"/>
                    </a:lnTo>
                    <a:lnTo>
                      <a:pt x="2168" y="332"/>
                    </a:lnTo>
                    <a:lnTo>
                      <a:pt x="2164" y="334"/>
                    </a:lnTo>
                    <a:lnTo>
                      <a:pt x="2162" y="338"/>
                    </a:lnTo>
                    <a:lnTo>
                      <a:pt x="2162" y="338"/>
                    </a:lnTo>
                    <a:close/>
                    <a:moveTo>
                      <a:pt x="1208" y="362"/>
                    </a:moveTo>
                    <a:lnTo>
                      <a:pt x="1208" y="362"/>
                    </a:lnTo>
                    <a:lnTo>
                      <a:pt x="1210" y="362"/>
                    </a:lnTo>
                    <a:lnTo>
                      <a:pt x="1214" y="360"/>
                    </a:lnTo>
                    <a:lnTo>
                      <a:pt x="1216" y="360"/>
                    </a:lnTo>
                    <a:lnTo>
                      <a:pt x="1218" y="356"/>
                    </a:lnTo>
                    <a:lnTo>
                      <a:pt x="1218" y="356"/>
                    </a:lnTo>
                    <a:lnTo>
                      <a:pt x="1210" y="358"/>
                    </a:lnTo>
                    <a:lnTo>
                      <a:pt x="1208" y="362"/>
                    </a:lnTo>
                    <a:lnTo>
                      <a:pt x="1208" y="362"/>
                    </a:lnTo>
                    <a:lnTo>
                      <a:pt x="1208" y="362"/>
                    </a:lnTo>
                    <a:close/>
                    <a:moveTo>
                      <a:pt x="1390" y="608"/>
                    </a:moveTo>
                    <a:lnTo>
                      <a:pt x="1390" y="608"/>
                    </a:lnTo>
                    <a:lnTo>
                      <a:pt x="1402" y="602"/>
                    </a:lnTo>
                    <a:lnTo>
                      <a:pt x="1408" y="600"/>
                    </a:lnTo>
                    <a:lnTo>
                      <a:pt x="1408" y="600"/>
                    </a:lnTo>
                    <a:lnTo>
                      <a:pt x="1400" y="602"/>
                    </a:lnTo>
                    <a:lnTo>
                      <a:pt x="1394" y="606"/>
                    </a:lnTo>
                    <a:lnTo>
                      <a:pt x="1388" y="608"/>
                    </a:lnTo>
                    <a:lnTo>
                      <a:pt x="1388" y="610"/>
                    </a:lnTo>
                    <a:lnTo>
                      <a:pt x="1390" y="608"/>
                    </a:lnTo>
                    <a:lnTo>
                      <a:pt x="1390" y="60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1" name="Freeform 178"/>
              <p:cNvSpPr>
                <a:spLocks/>
              </p:cNvSpPr>
              <p:nvPr userDrawn="1"/>
            </p:nvSpPr>
            <p:spPr bwMode="auto">
              <a:xfrm>
                <a:off x="3665" y="187"/>
                <a:ext cx="10" cy="5"/>
              </a:xfrm>
              <a:custGeom>
                <a:avLst/>
                <a:gdLst/>
                <a:ahLst/>
                <a:cxnLst>
                  <a:cxn ang="0">
                    <a:pos x="36" y="0"/>
                  </a:cxn>
                  <a:cxn ang="0">
                    <a:pos x="36" y="0"/>
                  </a:cxn>
                  <a:cxn ang="0">
                    <a:pos x="28" y="6"/>
                  </a:cxn>
                  <a:cxn ang="0">
                    <a:pos x="20" y="10"/>
                  </a:cxn>
                  <a:cxn ang="0">
                    <a:pos x="10" y="12"/>
                  </a:cxn>
                  <a:cxn ang="0">
                    <a:pos x="0" y="14"/>
                  </a:cxn>
                  <a:cxn ang="0">
                    <a:pos x="0" y="14"/>
                  </a:cxn>
                  <a:cxn ang="0">
                    <a:pos x="0" y="12"/>
                  </a:cxn>
                  <a:cxn ang="0">
                    <a:pos x="4" y="8"/>
                  </a:cxn>
                  <a:cxn ang="0">
                    <a:pos x="14" y="4"/>
                  </a:cxn>
                  <a:cxn ang="0">
                    <a:pos x="36" y="0"/>
                  </a:cxn>
                  <a:cxn ang="0">
                    <a:pos x="36" y="0"/>
                  </a:cxn>
                </a:cxnLst>
                <a:rect l="0" t="0" r="r" b="b"/>
                <a:pathLst>
                  <a:path w="36" h="14">
                    <a:moveTo>
                      <a:pt x="36" y="0"/>
                    </a:moveTo>
                    <a:lnTo>
                      <a:pt x="36" y="0"/>
                    </a:lnTo>
                    <a:lnTo>
                      <a:pt x="28" y="6"/>
                    </a:lnTo>
                    <a:lnTo>
                      <a:pt x="20" y="10"/>
                    </a:lnTo>
                    <a:lnTo>
                      <a:pt x="10" y="12"/>
                    </a:lnTo>
                    <a:lnTo>
                      <a:pt x="0" y="14"/>
                    </a:lnTo>
                    <a:lnTo>
                      <a:pt x="0" y="14"/>
                    </a:lnTo>
                    <a:lnTo>
                      <a:pt x="0" y="12"/>
                    </a:lnTo>
                    <a:lnTo>
                      <a:pt x="4" y="8"/>
                    </a:lnTo>
                    <a:lnTo>
                      <a:pt x="14" y="4"/>
                    </a:lnTo>
                    <a:lnTo>
                      <a:pt x="36" y="0"/>
                    </a:lnTo>
                    <a:lnTo>
                      <a:pt x="3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2" name="Freeform 179"/>
              <p:cNvSpPr>
                <a:spLocks/>
              </p:cNvSpPr>
              <p:nvPr userDrawn="1"/>
            </p:nvSpPr>
            <p:spPr bwMode="auto">
              <a:xfrm>
                <a:off x="4038" y="213"/>
                <a:ext cx="11" cy="4"/>
              </a:xfrm>
              <a:custGeom>
                <a:avLst/>
                <a:gdLst/>
                <a:ahLst/>
                <a:cxnLst>
                  <a:cxn ang="0">
                    <a:pos x="32" y="0"/>
                  </a:cxn>
                  <a:cxn ang="0">
                    <a:pos x="32" y="0"/>
                  </a:cxn>
                  <a:cxn ang="0">
                    <a:pos x="32" y="2"/>
                  </a:cxn>
                  <a:cxn ang="0">
                    <a:pos x="32" y="4"/>
                  </a:cxn>
                  <a:cxn ang="0">
                    <a:pos x="34" y="6"/>
                  </a:cxn>
                  <a:cxn ang="0">
                    <a:pos x="34" y="8"/>
                  </a:cxn>
                  <a:cxn ang="0">
                    <a:pos x="34" y="8"/>
                  </a:cxn>
                  <a:cxn ang="0">
                    <a:pos x="0" y="14"/>
                  </a:cxn>
                  <a:cxn ang="0">
                    <a:pos x="0" y="14"/>
                  </a:cxn>
                  <a:cxn ang="0">
                    <a:pos x="8" y="10"/>
                  </a:cxn>
                  <a:cxn ang="0">
                    <a:pos x="14" y="6"/>
                  </a:cxn>
                  <a:cxn ang="0">
                    <a:pos x="20" y="2"/>
                  </a:cxn>
                  <a:cxn ang="0">
                    <a:pos x="32" y="0"/>
                  </a:cxn>
                  <a:cxn ang="0">
                    <a:pos x="32" y="0"/>
                  </a:cxn>
                </a:cxnLst>
                <a:rect l="0" t="0" r="r" b="b"/>
                <a:pathLst>
                  <a:path w="34" h="14">
                    <a:moveTo>
                      <a:pt x="32" y="0"/>
                    </a:moveTo>
                    <a:lnTo>
                      <a:pt x="32" y="0"/>
                    </a:lnTo>
                    <a:lnTo>
                      <a:pt x="32" y="2"/>
                    </a:lnTo>
                    <a:lnTo>
                      <a:pt x="32" y="4"/>
                    </a:lnTo>
                    <a:lnTo>
                      <a:pt x="34" y="6"/>
                    </a:lnTo>
                    <a:lnTo>
                      <a:pt x="34" y="8"/>
                    </a:lnTo>
                    <a:lnTo>
                      <a:pt x="34" y="8"/>
                    </a:lnTo>
                    <a:lnTo>
                      <a:pt x="0" y="14"/>
                    </a:lnTo>
                    <a:lnTo>
                      <a:pt x="0" y="14"/>
                    </a:lnTo>
                    <a:lnTo>
                      <a:pt x="8" y="10"/>
                    </a:lnTo>
                    <a:lnTo>
                      <a:pt x="14" y="6"/>
                    </a:lnTo>
                    <a:lnTo>
                      <a:pt x="20" y="2"/>
                    </a:lnTo>
                    <a:lnTo>
                      <a:pt x="32" y="0"/>
                    </a:lnTo>
                    <a:lnTo>
                      <a:pt x="3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3" name="Freeform 180"/>
              <p:cNvSpPr>
                <a:spLocks noEditPoints="1"/>
              </p:cNvSpPr>
              <p:nvPr userDrawn="1"/>
            </p:nvSpPr>
            <p:spPr bwMode="auto">
              <a:xfrm>
                <a:off x="3749" y="227"/>
                <a:ext cx="189" cy="168"/>
              </a:xfrm>
              <a:custGeom>
                <a:avLst/>
                <a:gdLst/>
                <a:ahLst/>
                <a:cxnLst>
                  <a:cxn ang="0">
                    <a:pos x="702" y="30"/>
                  </a:cxn>
                  <a:cxn ang="0">
                    <a:pos x="702" y="68"/>
                  </a:cxn>
                  <a:cxn ang="0">
                    <a:pos x="688" y="118"/>
                  </a:cxn>
                  <a:cxn ang="0">
                    <a:pos x="686" y="132"/>
                  </a:cxn>
                  <a:cxn ang="0">
                    <a:pos x="678" y="180"/>
                  </a:cxn>
                  <a:cxn ang="0">
                    <a:pos x="670" y="198"/>
                  </a:cxn>
                  <a:cxn ang="0">
                    <a:pos x="644" y="236"/>
                  </a:cxn>
                  <a:cxn ang="0">
                    <a:pos x="636" y="232"/>
                  </a:cxn>
                  <a:cxn ang="0">
                    <a:pos x="624" y="288"/>
                  </a:cxn>
                  <a:cxn ang="0">
                    <a:pos x="608" y="322"/>
                  </a:cxn>
                  <a:cxn ang="0">
                    <a:pos x="590" y="294"/>
                  </a:cxn>
                  <a:cxn ang="0">
                    <a:pos x="560" y="324"/>
                  </a:cxn>
                  <a:cxn ang="0">
                    <a:pos x="580" y="318"/>
                  </a:cxn>
                  <a:cxn ang="0">
                    <a:pos x="588" y="346"/>
                  </a:cxn>
                  <a:cxn ang="0">
                    <a:pos x="498" y="380"/>
                  </a:cxn>
                  <a:cxn ang="0">
                    <a:pos x="466" y="384"/>
                  </a:cxn>
                  <a:cxn ang="0">
                    <a:pos x="328" y="458"/>
                  </a:cxn>
                  <a:cxn ang="0">
                    <a:pos x="330" y="452"/>
                  </a:cxn>
                  <a:cxn ang="0">
                    <a:pos x="278" y="462"/>
                  </a:cxn>
                  <a:cxn ang="0">
                    <a:pos x="260" y="488"/>
                  </a:cxn>
                  <a:cxn ang="0">
                    <a:pos x="224" y="516"/>
                  </a:cxn>
                  <a:cxn ang="0">
                    <a:pos x="176" y="544"/>
                  </a:cxn>
                  <a:cxn ang="0">
                    <a:pos x="134" y="576"/>
                  </a:cxn>
                  <a:cxn ang="0">
                    <a:pos x="90" y="606"/>
                  </a:cxn>
                  <a:cxn ang="0">
                    <a:pos x="32" y="644"/>
                  </a:cxn>
                  <a:cxn ang="0">
                    <a:pos x="26" y="630"/>
                  </a:cxn>
                  <a:cxn ang="0">
                    <a:pos x="40" y="614"/>
                  </a:cxn>
                  <a:cxn ang="0">
                    <a:pos x="30" y="592"/>
                  </a:cxn>
                  <a:cxn ang="0">
                    <a:pos x="30" y="588"/>
                  </a:cxn>
                  <a:cxn ang="0">
                    <a:pos x="20" y="578"/>
                  </a:cxn>
                  <a:cxn ang="0">
                    <a:pos x="32" y="548"/>
                  </a:cxn>
                  <a:cxn ang="0">
                    <a:pos x="40" y="524"/>
                  </a:cxn>
                  <a:cxn ang="0">
                    <a:pos x="64" y="488"/>
                  </a:cxn>
                  <a:cxn ang="0">
                    <a:pos x="112" y="450"/>
                  </a:cxn>
                  <a:cxn ang="0">
                    <a:pos x="140" y="438"/>
                  </a:cxn>
                  <a:cxn ang="0">
                    <a:pos x="116" y="434"/>
                  </a:cxn>
                  <a:cxn ang="0">
                    <a:pos x="164" y="380"/>
                  </a:cxn>
                  <a:cxn ang="0">
                    <a:pos x="196" y="360"/>
                  </a:cxn>
                  <a:cxn ang="0">
                    <a:pos x="232" y="334"/>
                  </a:cxn>
                  <a:cxn ang="0">
                    <a:pos x="276" y="320"/>
                  </a:cxn>
                  <a:cxn ang="0">
                    <a:pos x="314" y="308"/>
                  </a:cxn>
                  <a:cxn ang="0">
                    <a:pos x="340" y="252"/>
                  </a:cxn>
                  <a:cxn ang="0">
                    <a:pos x="370" y="248"/>
                  </a:cxn>
                  <a:cxn ang="0">
                    <a:pos x="374" y="234"/>
                  </a:cxn>
                  <a:cxn ang="0">
                    <a:pos x="402" y="210"/>
                  </a:cxn>
                  <a:cxn ang="0">
                    <a:pos x="474" y="106"/>
                  </a:cxn>
                  <a:cxn ang="0">
                    <a:pos x="534" y="84"/>
                  </a:cxn>
                  <a:cxn ang="0">
                    <a:pos x="622" y="40"/>
                  </a:cxn>
                  <a:cxn ang="0">
                    <a:pos x="576" y="50"/>
                  </a:cxn>
                  <a:cxn ang="0">
                    <a:pos x="436" y="90"/>
                  </a:cxn>
                  <a:cxn ang="0">
                    <a:pos x="422" y="72"/>
                  </a:cxn>
                  <a:cxn ang="0">
                    <a:pos x="414" y="90"/>
                  </a:cxn>
                  <a:cxn ang="0">
                    <a:pos x="350" y="108"/>
                  </a:cxn>
                  <a:cxn ang="0">
                    <a:pos x="342" y="82"/>
                  </a:cxn>
                  <a:cxn ang="0">
                    <a:pos x="434" y="60"/>
                  </a:cxn>
                  <a:cxn ang="0">
                    <a:pos x="492" y="60"/>
                  </a:cxn>
                  <a:cxn ang="0">
                    <a:pos x="554" y="32"/>
                  </a:cxn>
                  <a:cxn ang="0">
                    <a:pos x="698" y="2"/>
                  </a:cxn>
                  <a:cxn ang="0">
                    <a:pos x="664" y="26"/>
                  </a:cxn>
                  <a:cxn ang="0">
                    <a:pos x="610" y="28"/>
                  </a:cxn>
                  <a:cxn ang="0">
                    <a:pos x="552" y="44"/>
                  </a:cxn>
                  <a:cxn ang="0">
                    <a:pos x="584" y="278"/>
                  </a:cxn>
                  <a:cxn ang="0">
                    <a:pos x="236" y="494"/>
                  </a:cxn>
                </a:cxnLst>
                <a:rect l="0" t="0" r="r" b="b"/>
                <a:pathLst>
                  <a:path w="714" h="644">
                    <a:moveTo>
                      <a:pt x="706" y="0"/>
                    </a:moveTo>
                    <a:lnTo>
                      <a:pt x="706" y="0"/>
                    </a:lnTo>
                    <a:lnTo>
                      <a:pt x="708" y="2"/>
                    </a:lnTo>
                    <a:lnTo>
                      <a:pt x="706" y="6"/>
                    </a:lnTo>
                    <a:lnTo>
                      <a:pt x="706" y="12"/>
                    </a:lnTo>
                    <a:lnTo>
                      <a:pt x="706" y="18"/>
                    </a:lnTo>
                    <a:lnTo>
                      <a:pt x="706" y="18"/>
                    </a:lnTo>
                    <a:lnTo>
                      <a:pt x="702" y="20"/>
                    </a:lnTo>
                    <a:lnTo>
                      <a:pt x="696" y="24"/>
                    </a:lnTo>
                    <a:lnTo>
                      <a:pt x="696" y="24"/>
                    </a:lnTo>
                    <a:lnTo>
                      <a:pt x="702" y="24"/>
                    </a:lnTo>
                    <a:lnTo>
                      <a:pt x="704" y="26"/>
                    </a:lnTo>
                    <a:lnTo>
                      <a:pt x="702" y="30"/>
                    </a:lnTo>
                    <a:lnTo>
                      <a:pt x="702" y="30"/>
                    </a:lnTo>
                    <a:lnTo>
                      <a:pt x="706" y="32"/>
                    </a:lnTo>
                    <a:lnTo>
                      <a:pt x="708" y="30"/>
                    </a:lnTo>
                    <a:lnTo>
                      <a:pt x="708" y="28"/>
                    </a:lnTo>
                    <a:lnTo>
                      <a:pt x="708" y="26"/>
                    </a:lnTo>
                    <a:lnTo>
                      <a:pt x="708" y="26"/>
                    </a:lnTo>
                    <a:lnTo>
                      <a:pt x="712" y="28"/>
                    </a:lnTo>
                    <a:lnTo>
                      <a:pt x="714" y="30"/>
                    </a:lnTo>
                    <a:lnTo>
                      <a:pt x="714" y="38"/>
                    </a:lnTo>
                    <a:lnTo>
                      <a:pt x="710" y="46"/>
                    </a:lnTo>
                    <a:lnTo>
                      <a:pt x="704" y="50"/>
                    </a:lnTo>
                    <a:lnTo>
                      <a:pt x="704" y="50"/>
                    </a:lnTo>
                    <a:lnTo>
                      <a:pt x="706" y="54"/>
                    </a:lnTo>
                    <a:lnTo>
                      <a:pt x="706" y="58"/>
                    </a:lnTo>
                    <a:lnTo>
                      <a:pt x="702" y="68"/>
                    </a:lnTo>
                    <a:lnTo>
                      <a:pt x="698" y="78"/>
                    </a:lnTo>
                    <a:lnTo>
                      <a:pt x="698" y="82"/>
                    </a:lnTo>
                    <a:lnTo>
                      <a:pt x="698" y="86"/>
                    </a:lnTo>
                    <a:lnTo>
                      <a:pt x="698" y="86"/>
                    </a:lnTo>
                    <a:lnTo>
                      <a:pt x="696" y="88"/>
                    </a:lnTo>
                    <a:lnTo>
                      <a:pt x="692" y="94"/>
                    </a:lnTo>
                    <a:lnTo>
                      <a:pt x="688" y="106"/>
                    </a:lnTo>
                    <a:lnTo>
                      <a:pt x="688" y="106"/>
                    </a:lnTo>
                    <a:lnTo>
                      <a:pt x="692" y="110"/>
                    </a:lnTo>
                    <a:lnTo>
                      <a:pt x="694" y="114"/>
                    </a:lnTo>
                    <a:lnTo>
                      <a:pt x="694" y="120"/>
                    </a:lnTo>
                    <a:lnTo>
                      <a:pt x="694" y="120"/>
                    </a:lnTo>
                    <a:lnTo>
                      <a:pt x="690" y="118"/>
                    </a:lnTo>
                    <a:lnTo>
                      <a:pt x="688" y="118"/>
                    </a:lnTo>
                    <a:lnTo>
                      <a:pt x="688" y="118"/>
                    </a:lnTo>
                    <a:lnTo>
                      <a:pt x="686" y="122"/>
                    </a:lnTo>
                    <a:lnTo>
                      <a:pt x="688" y="126"/>
                    </a:lnTo>
                    <a:lnTo>
                      <a:pt x="690" y="126"/>
                    </a:lnTo>
                    <a:lnTo>
                      <a:pt x="694" y="124"/>
                    </a:lnTo>
                    <a:lnTo>
                      <a:pt x="694" y="124"/>
                    </a:lnTo>
                    <a:lnTo>
                      <a:pt x="694" y="128"/>
                    </a:lnTo>
                    <a:lnTo>
                      <a:pt x="694" y="132"/>
                    </a:lnTo>
                    <a:lnTo>
                      <a:pt x="692" y="136"/>
                    </a:lnTo>
                    <a:lnTo>
                      <a:pt x="694" y="140"/>
                    </a:lnTo>
                    <a:lnTo>
                      <a:pt x="694" y="140"/>
                    </a:lnTo>
                    <a:lnTo>
                      <a:pt x="688" y="138"/>
                    </a:lnTo>
                    <a:lnTo>
                      <a:pt x="686" y="132"/>
                    </a:lnTo>
                    <a:lnTo>
                      <a:pt x="686" y="132"/>
                    </a:lnTo>
                    <a:lnTo>
                      <a:pt x="680" y="138"/>
                    </a:lnTo>
                    <a:lnTo>
                      <a:pt x="678" y="138"/>
                    </a:lnTo>
                    <a:lnTo>
                      <a:pt x="674" y="136"/>
                    </a:lnTo>
                    <a:lnTo>
                      <a:pt x="674" y="136"/>
                    </a:lnTo>
                    <a:lnTo>
                      <a:pt x="676" y="144"/>
                    </a:lnTo>
                    <a:lnTo>
                      <a:pt x="674" y="150"/>
                    </a:lnTo>
                    <a:lnTo>
                      <a:pt x="674" y="150"/>
                    </a:lnTo>
                    <a:lnTo>
                      <a:pt x="676" y="152"/>
                    </a:lnTo>
                    <a:lnTo>
                      <a:pt x="682" y="154"/>
                    </a:lnTo>
                    <a:lnTo>
                      <a:pt x="682" y="154"/>
                    </a:lnTo>
                    <a:lnTo>
                      <a:pt x="680" y="166"/>
                    </a:lnTo>
                    <a:lnTo>
                      <a:pt x="680" y="174"/>
                    </a:lnTo>
                    <a:lnTo>
                      <a:pt x="678" y="180"/>
                    </a:lnTo>
                    <a:lnTo>
                      <a:pt x="678" y="180"/>
                    </a:lnTo>
                    <a:lnTo>
                      <a:pt x="674" y="180"/>
                    </a:lnTo>
                    <a:lnTo>
                      <a:pt x="674" y="178"/>
                    </a:lnTo>
                    <a:lnTo>
                      <a:pt x="672" y="176"/>
                    </a:lnTo>
                    <a:lnTo>
                      <a:pt x="670" y="174"/>
                    </a:lnTo>
                    <a:lnTo>
                      <a:pt x="670" y="174"/>
                    </a:lnTo>
                    <a:lnTo>
                      <a:pt x="670" y="178"/>
                    </a:lnTo>
                    <a:lnTo>
                      <a:pt x="670" y="182"/>
                    </a:lnTo>
                    <a:lnTo>
                      <a:pt x="674" y="192"/>
                    </a:lnTo>
                    <a:lnTo>
                      <a:pt x="674" y="192"/>
                    </a:lnTo>
                    <a:lnTo>
                      <a:pt x="672" y="194"/>
                    </a:lnTo>
                    <a:lnTo>
                      <a:pt x="668" y="194"/>
                    </a:lnTo>
                    <a:lnTo>
                      <a:pt x="668" y="194"/>
                    </a:lnTo>
                    <a:lnTo>
                      <a:pt x="670" y="196"/>
                    </a:lnTo>
                    <a:lnTo>
                      <a:pt x="670" y="198"/>
                    </a:lnTo>
                    <a:lnTo>
                      <a:pt x="672" y="196"/>
                    </a:lnTo>
                    <a:lnTo>
                      <a:pt x="674" y="198"/>
                    </a:lnTo>
                    <a:lnTo>
                      <a:pt x="674" y="198"/>
                    </a:lnTo>
                    <a:lnTo>
                      <a:pt x="672" y="204"/>
                    </a:lnTo>
                    <a:lnTo>
                      <a:pt x="668" y="206"/>
                    </a:lnTo>
                    <a:lnTo>
                      <a:pt x="656" y="212"/>
                    </a:lnTo>
                    <a:lnTo>
                      <a:pt x="656" y="212"/>
                    </a:lnTo>
                    <a:lnTo>
                      <a:pt x="660" y="220"/>
                    </a:lnTo>
                    <a:lnTo>
                      <a:pt x="658" y="230"/>
                    </a:lnTo>
                    <a:lnTo>
                      <a:pt x="658" y="230"/>
                    </a:lnTo>
                    <a:lnTo>
                      <a:pt x="648" y="232"/>
                    </a:lnTo>
                    <a:lnTo>
                      <a:pt x="646" y="234"/>
                    </a:lnTo>
                    <a:lnTo>
                      <a:pt x="644" y="236"/>
                    </a:lnTo>
                    <a:lnTo>
                      <a:pt x="644" y="236"/>
                    </a:lnTo>
                    <a:lnTo>
                      <a:pt x="640" y="234"/>
                    </a:lnTo>
                    <a:lnTo>
                      <a:pt x="638" y="230"/>
                    </a:lnTo>
                    <a:lnTo>
                      <a:pt x="636" y="226"/>
                    </a:lnTo>
                    <a:lnTo>
                      <a:pt x="636" y="220"/>
                    </a:lnTo>
                    <a:lnTo>
                      <a:pt x="636" y="220"/>
                    </a:lnTo>
                    <a:lnTo>
                      <a:pt x="634" y="220"/>
                    </a:lnTo>
                    <a:lnTo>
                      <a:pt x="632" y="222"/>
                    </a:lnTo>
                    <a:lnTo>
                      <a:pt x="630" y="222"/>
                    </a:lnTo>
                    <a:lnTo>
                      <a:pt x="628" y="220"/>
                    </a:lnTo>
                    <a:lnTo>
                      <a:pt x="628" y="220"/>
                    </a:lnTo>
                    <a:lnTo>
                      <a:pt x="628" y="226"/>
                    </a:lnTo>
                    <a:lnTo>
                      <a:pt x="630" y="228"/>
                    </a:lnTo>
                    <a:lnTo>
                      <a:pt x="636" y="232"/>
                    </a:lnTo>
                    <a:lnTo>
                      <a:pt x="636" y="232"/>
                    </a:lnTo>
                    <a:lnTo>
                      <a:pt x="634" y="236"/>
                    </a:lnTo>
                    <a:lnTo>
                      <a:pt x="630" y="234"/>
                    </a:lnTo>
                    <a:lnTo>
                      <a:pt x="628" y="230"/>
                    </a:lnTo>
                    <a:lnTo>
                      <a:pt x="624" y="228"/>
                    </a:lnTo>
                    <a:lnTo>
                      <a:pt x="624" y="228"/>
                    </a:lnTo>
                    <a:lnTo>
                      <a:pt x="618" y="236"/>
                    </a:lnTo>
                    <a:lnTo>
                      <a:pt x="616" y="244"/>
                    </a:lnTo>
                    <a:lnTo>
                      <a:pt x="616" y="254"/>
                    </a:lnTo>
                    <a:lnTo>
                      <a:pt x="620" y="262"/>
                    </a:lnTo>
                    <a:lnTo>
                      <a:pt x="624" y="278"/>
                    </a:lnTo>
                    <a:lnTo>
                      <a:pt x="624" y="286"/>
                    </a:lnTo>
                    <a:lnTo>
                      <a:pt x="620" y="294"/>
                    </a:lnTo>
                    <a:lnTo>
                      <a:pt x="620" y="294"/>
                    </a:lnTo>
                    <a:lnTo>
                      <a:pt x="624" y="288"/>
                    </a:lnTo>
                    <a:lnTo>
                      <a:pt x="624" y="288"/>
                    </a:lnTo>
                    <a:lnTo>
                      <a:pt x="624" y="292"/>
                    </a:lnTo>
                    <a:lnTo>
                      <a:pt x="624" y="298"/>
                    </a:lnTo>
                    <a:lnTo>
                      <a:pt x="622" y="306"/>
                    </a:lnTo>
                    <a:lnTo>
                      <a:pt x="618" y="316"/>
                    </a:lnTo>
                    <a:lnTo>
                      <a:pt x="616" y="322"/>
                    </a:lnTo>
                    <a:lnTo>
                      <a:pt x="616" y="322"/>
                    </a:lnTo>
                    <a:lnTo>
                      <a:pt x="614" y="322"/>
                    </a:lnTo>
                    <a:lnTo>
                      <a:pt x="612" y="322"/>
                    </a:lnTo>
                    <a:lnTo>
                      <a:pt x="610" y="316"/>
                    </a:lnTo>
                    <a:lnTo>
                      <a:pt x="610" y="316"/>
                    </a:lnTo>
                    <a:lnTo>
                      <a:pt x="608" y="316"/>
                    </a:lnTo>
                    <a:lnTo>
                      <a:pt x="608" y="318"/>
                    </a:lnTo>
                    <a:lnTo>
                      <a:pt x="608" y="322"/>
                    </a:lnTo>
                    <a:lnTo>
                      <a:pt x="606" y="322"/>
                    </a:lnTo>
                    <a:lnTo>
                      <a:pt x="606" y="322"/>
                    </a:lnTo>
                    <a:lnTo>
                      <a:pt x="602" y="320"/>
                    </a:lnTo>
                    <a:lnTo>
                      <a:pt x="598" y="318"/>
                    </a:lnTo>
                    <a:lnTo>
                      <a:pt x="598" y="318"/>
                    </a:lnTo>
                    <a:lnTo>
                      <a:pt x="596" y="312"/>
                    </a:lnTo>
                    <a:lnTo>
                      <a:pt x="598" y="306"/>
                    </a:lnTo>
                    <a:lnTo>
                      <a:pt x="600" y="300"/>
                    </a:lnTo>
                    <a:lnTo>
                      <a:pt x="598" y="292"/>
                    </a:lnTo>
                    <a:lnTo>
                      <a:pt x="598" y="292"/>
                    </a:lnTo>
                    <a:lnTo>
                      <a:pt x="596" y="292"/>
                    </a:lnTo>
                    <a:lnTo>
                      <a:pt x="596" y="290"/>
                    </a:lnTo>
                    <a:lnTo>
                      <a:pt x="596" y="290"/>
                    </a:lnTo>
                    <a:lnTo>
                      <a:pt x="590" y="294"/>
                    </a:lnTo>
                    <a:lnTo>
                      <a:pt x="586" y="296"/>
                    </a:lnTo>
                    <a:lnTo>
                      <a:pt x="586" y="296"/>
                    </a:lnTo>
                    <a:lnTo>
                      <a:pt x="588" y="302"/>
                    </a:lnTo>
                    <a:lnTo>
                      <a:pt x="586" y="306"/>
                    </a:lnTo>
                    <a:lnTo>
                      <a:pt x="586" y="310"/>
                    </a:lnTo>
                    <a:lnTo>
                      <a:pt x="582" y="312"/>
                    </a:lnTo>
                    <a:lnTo>
                      <a:pt x="574" y="314"/>
                    </a:lnTo>
                    <a:lnTo>
                      <a:pt x="564" y="316"/>
                    </a:lnTo>
                    <a:lnTo>
                      <a:pt x="564" y="316"/>
                    </a:lnTo>
                    <a:lnTo>
                      <a:pt x="566" y="316"/>
                    </a:lnTo>
                    <a:lnTo>
                      <a:pt x="568" y="316"/>
                    </a:lnTo>
                    <a:lnTo>
                      <a:pt x="572" y="316"/>
                    </a:lnTo>
                    <a:lnTo>
                      <a:pt x="572" y="316"/>
                    </a:lnTo>
                    <a:lnTo>
                      <a:pt x="560" y="324"/>
                    </a:lnTo>
                    <a:lnTo>
                      <a:pt x="554" y="326"/>
                    </a:lnTo>
                    <a:lnTo>
                      <a:pt x="548" y="324"/>
                    </a:lnTo>
                    <a:lnTo>
                      <a:pt x="548" y="324"/>
                    </a:lnTo>
                    <a:lnTo>
                      <a:pt x="548" y="328"/>
                    </a:lnTo>
                    <a:lnTo>
                      <a:pt x="550" y="330"/>
                    </a:lnTo>
                    <a:lnTo>
                      <a:pt x="554" y="330"/>
                    </a:lnTo>
                    <a:lnTo>
                      <a:pt x="554" y="330"/>
                    </a:lnTo>
                    <a:lnTo>
                      <a:pt x="556" y="326"/>
                    </a:lnTo>
                    <a:lnTo>
                      <a:pt x="560" y="324"/>
                    </a:lnTo>
                    <a:lnTo>
                      <a:pt x="566" y="324"/>
                    </a:lnTo>
                    <a:lnTo>
                      <a:pt x="574" y="324"/>
                    </a:lnTo>
                    <a:lnTo>
                      <a:pt x="578" y="322"/>
                    </a:lnTo>
                    <a:lnTo>
                      <a:pt x="580" y="318"/>
                    </a:lnTo>
                    <a:lnTo>
                      <a:pt x="580" y="318"/>
                    </a:lnTo>
                    <a:lnTo>
                      <a:pt x="588" y="328"/>
                    </a:lnTo>
                    <a:lnTo>
                      <a:pt x="596" y="332"/>
                    </a:lnTo>
                    <a:lnTo>
                      <a:pt x="602" y="332"/>
                    </a:lnTo>
                    <a:lnTo>
                      <a:pt x="606" y="332"/>
                    </a:lnTo>
                    <a:lnTo>
                      <a:pt x="606" y="332"/>
                    </a:lnTo>
                    <a:lnTo>
                      <a:pt x="604" y="336"/>
                    </a:lnTo>
                    <a:lnTo>
                      <a:pt x="602" y="338"/>
                    </a:lnTo>
                    <a:lnTo>
                      <a:pt x="594" y="340"/>
                    </a:lnTo>
                    <a:lnTo>
                      <a:pt x="594" y="340"/>
                    </a:lnTo>
                    <a:lnTo>
                      <a:pt x="594" y="342"/>
                    </a:lnTo>
                    <a:lnTo>
                      <a:pt x="596" y="346"/>
                    </a:lnTo>
                    <a:lnTo>
                      <a:pt x="596" y="346"/>
                    </a:lnTo>
                    <a:lnTo>
                      <a:pt x="592" y="344"/>
                    </a:lnTo>
                    <a:lnTo>
                      <a:pt x="588" y="346"/>
                    </a:lnTo>
                    <a:lnTo>
                      <a:pt x="584" y="352"/>
                    </a:lnTo>
                    <a:lnTo>
                      <a:pt x="584" y="352"/>
                    </a:lnTo>
                    <a:lnTo>
                      <a:pt x="582" y="350"/>
                    </a:lnTo>
                    <a:lnTo>
                      <a:pt x="582" y="348"/>
                    </a:lnTo>
                    <a:lnTo>
                      <a:pt x="580" y="348"/>
                    </a:lnTo>
                    <a:lnTo>
                      <a:pt x="580" y="348"/>
                    </a:lnTo>
                    <a:lnTo>
                      <a:pt x="572" y="356"/>
                    </a:lnTo>
                    <a:lnTo>
                      <a:pt x="562" y="362"/>
                    </a:lnTo>
                    <a:lnTo>
                      <a:pt x="552" y="370"/>
                    </a:lnTo>
                    <a:lnTo>
                      <a:pt x="540" y="374"/>
                    </a:lnTo>
                    <a:lnTo>
                      <a:pt x="530" y="378"/>
                    </a:lnTo>
                    <a:lnTo>
                      <a:pt x="518" y="380"/>
                    </a:lnTo>
                    <a:lnTo>
                      <a:pt x="508" y="382"/>
                    </a:lnTo>
                    <a:lnTo>
                      <a:pt x="498" y="380"/>
                    </a:lnTo>
                    <a:lnTo>
                      <a:pt x="498" y="380"/>
                    </a:lnTo>
                    <a:lnTo>
                      <a:pt x="492" y="384"/>
                    </a:lnTo>
                    <a:lnTo>
                      <a:pt x="490" y="386"/>
                    </a:lnTo>
                    <a:lnTo>
                      <a:pt x="490" y="390"/>
                    </a:lnTo>
                    <a:lnTo>
                      <a:pt x="490" y="390"/>
                    </a:lnTo>
                    <a:lnTo>
                      <a:pt x="482" y="388"/>
                    </a:lnTo>
                    <a:lnTo>
                      <a:pt x="474" y="388"/>
                    </a:lnTo>
                    <a:lnTo>
                      <a:pt x="474" y="388"/>
                    </a:lnTo>
                    <a:lnTo>
                      <a:pt x="472" y="386"/>
                    </a:lnTo>
                    <a:lnTo>
                      <a:pt x="472" y="384"/>
                    </a:lnTo>
                    <a:lnTo>
                      <a:pt x="474" y="378"/>
                    </a:lnTo>
                    <a:lnTo>
                      <a:pt x="474" y="378"/>
                    </a:lnTo>
                    <a:lnTo>
                      <a:pt x="470" y="380"/>
                    </a:lnTo>
                    <a:lnTo>
                      <a:pt x="466" y="384"/>
                    </a:lnTo>
                    <a:lnTo>
                      <a:pt x="462" y="392"/>
                    </a:lnTo>
                    <a:lnTo>
                      <a:pt x="462" y="392"/>
                    </a:lnTo>
                    <a:lnTo>
                      <a:pt x="448" y="398"/>
                    </a:lnTo>
                    <a:lnTo>
                      <a:pt x="436" y="406"/>
                    </a:lnTo>
                    <a:lnTo>
                      <a:pt x="412" y="422"/>
                    </a:lnTo>
                    <a:lnTo>
                      <a:pt x="390" y="438"/>
                    </a:lnTo>
                    <a:lnTo>
                      <a:pt x="380" y="444"/>
                    </a:lnTo>
                    <a:lnTo>
                      <a:pt x="366" y="448"/>
                    </a:lnTo>
                    <a:lnTo>
                      <a:pt x="366" y="448"/>
                    </a:lnTo>
                    <a:lnTo>
                      <a:pt x="360" y="446"/>
                    </a:lnTo>
                    <a:lnTo>
                      <a:pt x="354" y="446"/>
                    </a:lnTo>
                    <a:lnTo>
                      <a:pt x="346" y="450"/>
                    </a:lnTo>
                    <a:lnTo>
                      <a:pt x="338" y="454"/>
                    </a:lnTo>
                    <a:lnTo>
                      <a:pt x="328" y="458"/>
                    </a:lnTo>
                    <a:lnTo>
                      <a:pt x="328" y="458"/>
                    </a:lnTo>
                    <a:lnTo>
                      <a:pt x="334" y="450"/>
                    </a:lnTo>
                    <a:lnTo>
                      <a:pt x="340" y="444"/>
                    </a:lnTo>
                    <a:lnTo>
                      <a:pt x="358" y="434"/>
                    </a:lnTo>
                    <a:lnTo>
                      <a:pt x="358" y="434"/>
                    </a:lnTo>
                    <a:lnTo>
                      <a:pt x="356" y="430"/>
                    </a:lnTo>
                    <a:lnTo>
                      <a:pt x="354" y="428"/>
                    </a:lnTo>
                    <a:lnTo>
                      <a:pt x="354" y="428"/>
                    </a:lnTo>
                    <a:lnTo>
                      <a:pt x="352" y="432"/>
                    </a:lnTo>
                    <a:lnTo>
                      <a:pt x="348" y="434"/>
                    </a:lnTo>
                    <a:lnTo>
                      <a:pt x="342" y="440"/>
                    </a:lnTo>
                    <a:lnTo>
                      <a:pt x="334" y="444"/>
                    </a:lnTo>
                    <a:lnTo>
                      <a:pt x="332" y="448"/>
                    </a:lnTo>
                    <a:lnTo>
                      <a:pt x="330" y="452"/>
                    </a:lnTo>
                    <a:lnTo>
                      <a:pt x="330" y="452"/>
                    </a:lnTo>
                    <a:lnTo>
                      <a:pt x="316" y="452"/>
                    </a:lnTo>
                    <a:lnTo>
                      <a:pt x="310" y="452"/>
                    </a:lnTo>
                    <a:lnTo>
                      <a:pt x="310" y="450"/>
                    </a:lnTo>
                    <a:lnTo>
                      <a:pt x="310" y="448"/>
                    </a:lnTo>
                    <a:lnTo>
                      <a:pt x="310" y="448"/>
                    </a:lnTo>
                    <a:lnTo>
                      <a:pt x="302" y="452"/>
                    </a:lnTo>
                    <a:lnTo>
                      <a:pt x="294" y="458"/>
                    </a:lnTo>
                    <a:lnTo>
                      <a:pt x="288" y="464"/>
                    </a:lnTo>
                    <a:lnTo>
                      <a:pt x="280" y="468"/>
                    </a:lnTo>
                    <a:lnTo>
                      <a:pt x="280" y="468"/>
                    </a:lnTo>
                    <a:lnTo>
                      <a:pt x="278" y="466"/>
                    </a:lnTo>
                    <a:lnTo>
                      <a:pt x="278" y="462"/>
                    </a:lnTo>
                    <a:lnTo>
                      <a:pt x="278" y="462"/>
                    </a:lnTo>
                    <a:lnTo>
                      <a:pt x="272" y="466"/>
                    </a:lnTo>
                    <a:lnTo>
                      <a:pt x="268" y="466"/>
                    </a:lnTo>
                    <a:lnTo>
                      <a:pt x="264" y="468"/>
                    </a:lnTo>
                    <a:lnTo>
                      <a:pt x="264" y="468"/>
                    </a:lnTo>
                    <a:lnTo>
                      <a:pt x="270" y="470"/>
                    </a:lnTo>
                    <a:lnTo>
                      <a:pt x="270" y="472"/>
                    </a:lnTo>
                    <a:lnTo>
                      <a:pt x="268" y="476"/>
                    </a:lnTo>
                    <a:lnTo>
                      <a:pt x="268" y="476"/>
                    </a:lnTo>
                    <a:lnTo>
                      <a:pt x="266" y="474"/>
                    </a:lnTo>
                    <a:lnTo>
                      <a:pt x="266" y="476"/>
                    </a:lnTo>
                    <a:lnTo>
                      <a:pt x="266" y="482"/>
                    </a:lnTo>
                    <a:lnTo>
                      <a:pt x="264" y="488"/>
                    </a:lnTo>
                    <a:lnTo>
                      <a:pt x="264" y="488"/>
                    </a:lnTo>
                    <a:lnTo>
                      <a:pt x="260" y="488"/>
                    </a:lnTo>
                    <a:lnTo>
                      <a:pt x="256" y="488"/>
                    </a:lnTo>
                    <a:lnTo>
                      <a:pt x="252" y="490"/>
                    </a:lnTo>
                    <a:lnTo>
                      <a:pt x="248" y="490"/>
                    </a:lnTo>
                    <a:lnTo>
                      <a:pt x="248" y="490"/>
                    </a:lnTo>
                    <a:lnTo>
                      <a:pt x="248" y="494"/>
                    </a:lnTo>
                    <a:lnTo>
                      <a:pt x="246" y="496"/>
                    </a:lnTo>
                    <a:lnTo>
                      <a:pt x="242" y="502"/>
                    </a:lnTo>
                    <a:lnTo>
                      <a:pt x="236" y="506"/>
                    </a:lnTo>
                    <a:lnTo>
                      <a:pt x="234" y="510"/>
                    </a:lnTo>
                    <a:lnTo>
                      <a:pt x="234" y="512"/>
                    </a:lnTo>
                    <a:lnTo>
                      <a:pt x="234" y="512"/>
                    </a:lnTo>
                    <a:lnTo>
                      <a:pt x="228" y="512"/>
                    </a:lnTo>
                    <a:lnTo>
                      <a:pt x="226" y="514"/>
                    </a:lnTo>
                    <a:lnTo>
                      <a:pt x="224" y="516"/>
                    </a:lnTo>
                    <a:lnTo>
                      <a:pt x="222" y="520"/>
                    </a:lnTo>
                    <a:lnTo>
                      <a:pt x="222" y="520"/>
                    </a:lnTo>
                    <a:lnTo>
                      <a:pt x="220" y="518"/>
                    </a:lnTo>
                    <a:lnTo>
                      <a:pt x="218" y="518"/>
                    </a:lnTo>
                    <a:lnTo>
                      <a:pt x="216" y="516"/>
                    </a:lnTo>
                    <a:lnTo>
                      <a:pt x="216" y="516"/>
                    </a:lnTo>
                    <a:lnTo>
                      <a:pt x="214" y="520"/>
                    </a:lnTo>
                    <a:lnTo>
                      <a:pt x="212" y="522"/>
                    </a:lnTo>
                    <a:lnTo>
                      <a:pt x="210" y="522"/>
                    </a:lnTo>
                    <a:lnTo>
                      <a:pt x="210" y="528"/>
                    </a:lnTo>
                    <a:lnTo>
                      <a:pt x="210" y="528"/>
                    </a:lnTo>
                    <a:lnTo>
                      <a:pt x="200" y="530"/>
                    </a:lnTo>
                    <a:lnTo>
                      <a:pt x="192" y="534"/>
                    </a:lnTo>
                    <a:lnTo>
                      <a:pt x="176" y="544"/>
                    </a:lnTo>
                    <a:lnTo>
                      <a:pt x="176" y="544"/>
                    </a:lnTo>
                    <a:lnTo>
                      <a:pt x="168" y="542"/>
                    </a:lnTo>
                    <a:lnTo>
                      <a:pt x="160" y="540"/>
                    </a:lnTo>
                    <a:lnTo>
                      <a:pt x="160" y="540"/>
                    </a:lnTo>
                    <a:lnTo>
                      <a:pt x="162" y="546"/>
                    </a:lnTo>
                    <a:lnTo>
                      <a:pt x="160" y="550"/>
                    </a:lnTo>
                    <a:lnTo>
                      <a:pt x="158" y="556"/>
                    </a:lnTo>
                    <a:lnTo>
                      <a:pt x="154" y="560"/>
                    </a:lnTo>
                    <a:lnTo>
                      <a:pt x="146" y="568"/>
                    </a:lnTo>
                    <a:lnTo>
                      <a:pt x="142" y="572"/>
                    </a:lnTo>
                    <a:lnTo>
                      <a:pt x="140" y="576"/>
                    </a:lnTo>
                    <a:lnTo>
                      <a:pt x="140" y="576"/>
                    </a:lnTo>
                    <a:lnTo>
                      <a:pt x="136" y="576"/>
                    </a:lnTo>
                    <a:lnTo>
                      <a:pt x="134" y="576"/>
                    </a:lnTo>
                    <a:lnTo>
                      <a:pt x="128" y="574"/>
                    </a:lnTo>
                    <a:lnTo>
                      <a:pt x="128" y="574"/>
                    </a:lnTo>
                    <a:lnTo>
                      <a:pt x="128" y="578"/>
                    </a:lnTo>
                    <a:lnTo>
                      <a:pt x="130" y="580"/>
                    </a:lnTo>
                    <a:lnTo>
                      <a:pt x="132" y="580"/>
                    </a:lnTo>
                    <a:lnTo>
                      <a:pt x="134" y="580"/>
                    </a:lnTo>
                    <a:lnTo>
                      <a:pt x="134" y="580"/>
                    </a:lnTo>
                    <a:lnTo>
                      <a:pt x="114" y="592"/>
                    </a:lnTo>
                    <a:lnTo>
                      <a:pt x="106" y="598"/>
                    </a:lnTo>
                    <a:lnTo>
                      <a:pt x="98" y="608"/>
                    </a:lnTo>
                    <a:lnTo>
                      <a:pt x="98" y="608"/>
                    </a:lnTo>
                    <a:lnTo>
                      <a:pt x="94" y="608"/>
                    </a:lnTo>
                    <a:lnTo>
                      <a:pt x="90" y="606"/>
                    </a:lnTo>
                    <a:lnTo>
                      <a:pt x="90" y="606"/>
                    </a:lnTo>
                    <a:lnTo>
                      <a:pt x="88" y="608"/>
                    </a:lnTo>
                    <a:lnTo>
                      <a:pt x="88" y="610"/>
                    </a:lnTo>
                    <a:lnTo>
                      <a:pt x="88" y="616"/>
                    </a:lnTo>
                    <a:lnTo>
                      <a:pt x="88" y="616"/>
                    </a:lnTo>
                    <a:lnTo>
                      <a:pt x="84" y="616"/>
                    </a:lnTo>
                    <a:lnTo>
                      <a:pt x="80" y="618"/>
                    </a:lnTo>
                    <a:lnTo>
                      <a:pt x="70" y="624"/>
                    </a:lnTo>
                    <a:lnTo>
                      <a:pt x="64" y="632"/>
                    </a:lnTo>
                    <a:lnTo>
                      <a:pt x="58" y="640"/>
                    </a:lnTo>
                    <a:lnTo>
                      <a:pt x="58" y="640"/>
                    </a:lnTo>
                    <a:lnTo>
                      <a:pt x="52" y="638"/>
                    </a:lnTo>
                    <a:lnTo>
                      <a:pt x="46" y="640"/>
                    </a:lnTo>
                    <a:lnTo>
                      <a:pt x="40" y="642"/>
                    </a:lnTo>
                    <a:lnTo>
                      <a:pt x="32" y="644"/>
                    </a:lnTo>
                    <a:lnTo>
                      <a:pt x="32" y="644"/>
                    </a:lnTo>
                    <a:lnTo>
                      <a:pt x="32" y="640"/>
                    </a:lnTo>
                    <a:lnTo>
                      <a:pt x="28" y="640"/>
                    </a:lnTo>
                    <a:lnTo>
                      <a:pt x="28" y="640"/>
                    </a:lnTo>
                    <a:lnTo>
                      <a:pt x="30" y="636"/>
                    </a:lnTo>
                    <a:lnTo>
                      <a:pt x="32" y="634"/>
                    </a:lnTo>
                    <a:lnTo>
                      <a:pt x="32" y="634"/>
                    </a:lnTo>
                    <a:lnTo>
                      <a:pt x="32" y="634"/>
                    </a:lnTo>
                    <a:lnTo>
                      <a:pt x="32" y="632"/>
                    </a:lnTo>
                    <a:lnTo>
                      <a:pt x="30" y="632"/>
                    </a:lnTo>
                    <a:lnTo>
                      <a:pt x="28" y="634"/>
                    </a:lnTo>
                    <a:lnTo>
                      <a:pt x="24" y="634"/>
                    </a:lnTo>
                    <a:lnTo>
                      <a:pt x="24" y="634"/>
                    </a:lnTo>
                    <a:lnTo>
                      <a:pt x="26" y="630"/>
                    </a:lnTo>
                    <a:lnTo>
                      <a:pt x="26" y="628"/>
                    </a:lnTo>
                    <a:lnTo>
                      <a:pt x="24" y="624"/>
                    </a:lnTo>
                    <a:lnTo>
                      <a:pt x="22" y="620"/>
                    </a:lnTo>
                    <a:lnTo>
                      <a:pt x="22" y="620"/>
                    </a:lnTo>
                    <a:lnTo>
                      <a:pt x="32" y="616"/>
                    </a:lnTo>
                    <a:lnTo>
                      <a:pt x="34" y="616"/>
                    </a:lnTo>
                    <a:lnTo>
                      <a:pt x="32" y="620"/>
                    </a:lnTo>
                    <a:lnTo>
                      <a:pt x="32" y="620"/>
                    </a:lnTo>
                    <a:lnTo>
                      <a:pt x="38" y="618"/>
                    </a:lnTo>
                    <a:lnTo>
                      <a:pt x="40" y="616"/>
                    </a:lnTo>
                    <a:lnTo>
                      <a:pt x="42" y="614"/>
                    </a:lnTo>
                    <a:lnTo>
                      <a:pt x="42" y="614"/>
                    </a:lnTo>
                    <a:lnTo>
                      <a:pt x="42" y="614"/>
                    </a:lnTo>
                    <a:lnTo>
                      <a:pt x="40" y="614"/>
                    </a:lnTo>
                    <a:lnTo>
                      <a:pt x="38" y="616"/>
                    </a:lnTo>
                    <a:lnTo>
                      <a:pt x="38" y="616"/>
                    </a:lnTo>
                    <a:lnTo>
                      <a:pt x="38" y="610"/>
                    </a:lnTo>
                    <a:lnTo>
                      <a:pt x="34" y="604"/>
                    </a:lnTo>
                    <a:lnTo>
                      <a:pt x="34" y="604"/>
                    </a:lnTo>
                    <a:lnTo>
                      <a:pt x="38" y="600"/>
                    </a:lnTo>
                    <a:lnTo>
                      <a:pt x="42" y="596"/>
                    </a:lnTo>
                    <a:lnTo>
                      <a:pt x="42" y="596"/>
                    </a:lnTo>
                    <a:lnTo>
                      <a:pt x="40" y="594"/>
                    </a:lnTo>
                    <a:lnTo>
                      <a:pt x="36" y="596"/>
                    </a:lnTo>
                    <a:lnTo>
                      <a:pt x="28" y="600"/>
                    </a:lnTo>
                    <a:lnTo>
                      <a:pt x="28" y="600"/>
                    </a:lnTo>
                    <a:lnTo>
                      <a:pt x="28" y="596"/>
                    </a:lnTo>
                    <a:lnTo>
                      <a:pt x="30" y="592"/>
                    </a:lnTo>
                    <a:lnTo>
                      <a:pt x="34" y="590"/>
                    </a:lnTo>
                    <a:lnTo>
                      <a:pt x="38" y="590"/>
                    </a:lnTo>
                    <a:lnTo>
                      <a:pt x="38" y="590"/>
                    </a:lnTo>
                    <a:lnTo>
                      <a:pt x="38" y="592"/>
                    </a:lnTo>
                    <a:lnTo>
                      <a:pt x="36" y="592"/>
                    </a:lnTo>
                    <a:lnTo>
                      <a:pt x="34" y="594"/>
                    </a:lnTo>
                    <a:lnTo>
                      <a:pt x="32" y="596"/>
                    </a:lnTo>
                    <a:lnTo>
                      <a:pt x="32" y="596"/>
                    </a:lnTo>
                    <a:lnTo>
                      <a:pt x="44" y="590"/>
                    </a:lnTo>
                    <a:lnTo>
                      <a:pt x="44" y="590"/>
                    </a:lnTo>
                    <a:lnTo>
                      <a:pt x="42" y="588"/>
                    </a:lnTo>
                    <a:lnTo>
                      <a:pt x="40" y="586"/>
                    </a:lnTo>
                    <a:lnTo>
                      <a:pt x="36" y="586"/>
                    </a:lnTo>
                    <a:lnTo>
                      <a:pt x="30" y="588"/>
                    </a:lnTo>
                    <a:lnTo>
                      <a:pt x="24" y="590"/>
                    </a:lnTo>
                    <a:lnTo>
                      <a:pt x="24" y="590"/>
                    </a:lnTo>
                    <a:lnTo>
                      <a:pt x="24" y="586"/>
                    </a:lnTo>
                    <a:lnTo>
                      <a:pt x="22" y="586"/>
                    </a:lnTo>
                    <a:lnTo>
                      <a:pt x="16" y="586"/>
                    </a:lnTo>
                    <a:lnTo>
                      <a:pt x="6" y="590"/>
                    </a:lnTo>
                    <a:lnTo>
                      <a:pt x="2" y="590"/>
                    </a:lnTo>
                    <a:lnTo>
                      <a:pt x="0" y="588"/>
                    </a:lnTo>
                    <a:lnTo>
                      <a:pt x="0" y="588"/>
                    </a:lnTo>
                    <a:lnTo>
                      <a:pt x="4" y="584"/>
                    </a:lnTo>
                    <a:lnTo>
                      <a:pt x="8" y="582"/>
                    </a:lnTo>
                    <a:lnTo>
                      <a:pt x="14" y="580"/>
                    </a:lnTo>
                    <a:lnTo>
                      <a:pt x="20" y="578"/>
                    </a:lnTo>
                    <a:lnTo>
                      <a:pt x="20" y="578"/>
                    </a:lnTo>
                    <a:lnTo>
                      <a:pt x="16" y="572"/>
                    </a:lnTo>
                    <a:lnTo>
                      <a:pt x="16" y="570"/>
                    </a:lnTo>
                    <a:lnTo>
                      <a:pt x="14" y="568"/>
                    </a:lnTo>
                    <a:lnTo>
                      <a:pt x="14" y="568"/>
                    </a:lnTo>
                    <a:lnTo>
                      <a:pt x="16" y="566"/>
                    </a:lnTo>
                    <a:lnTo>
                      <a:pt x="18" y="566"/>
                    </a:lnTo>
                    <a:lnTo>
                      <a:pt x="22" y="562"/>
                    </a:lnTo>
                    <a:lnTo>
                      <a:pt x="22" y="562"/>
                    </a:lnTo>
                    <a:lnTo>
                      <a:pt x="22" y="560"/>
                    </a:lnTo>
                    <a:lnTo>
                      <a:pt x="18" y="558"/>
                    </a:lnTo>
                    <a:lnTo>
                      <a:pt x="18" y="558"/>
                    </a:lnTo>
                    <a:lnTo>
                      <a:pt x="20" y="554"/>
                    </a:lnTo>
                    <a:lnTo>
                      <a:pt x="24" y="552"/>
                    </a:lnTo>
                    <a:lnTo>
                      <a:pt x="32" y="548"/>
                    </a:lnTo>
                    <a:lnTo>
                      <a:pt x="32" y="548"/>
                    </a:lnTo>
                    <a:lnTo>
                      <a:pt x="30" y="544"/>
                    </a:lnTo>
                    <a:lnTo>
                      <a:pt x="30" y="540"/>
                    </a:lnTo>
                    <a:lnTo>
                      <a:pt x="32" y="538"/>
                    </a:lnTo>
                    <a:lnTo>
                      <a:pt x="36" y="536"/>
                    </a:lnTo>
                    <a:lnTo>
                      <a:pt x="36" y="536"/>
                    </a:lnTo>
                    <a:lnTo>
                      <a:pt x="36" y="534"/>
                    </a:lnTo>
                    <a:lnTo>
                      <a:pt x="32" y="534"/>
                    </a:lnTo>
                    <a:lnTo>
                      <a:pt x="32" y="534"/>
                    </a:lnTo>
                    <a:lnTo>
                      <a:pt x="36" y="530"/>
                    </a:lnTo>
                    <a:lnTo>
                      <a:pt x="38" y="528"/>
                    </a:lnTo>
                    <a:lnTo>
                      <a:pt x="42" y="528"/>
                    </a:lnTo>
                    <a:lnTo>
                      <a:pt x="42" y="528"/>
                    </a:lnTo>
                    <a:lnTo>
                      <a:pt x="40" y="524"/>
                    </a:lnTo>
                    <a:lnTo>
                      <a:pt x="42" y="522"/>
                    </a:lnTo>
                    <a:lnTo>
                      <a:pt x="46" y="514"/>
                    </a:lnTo>
                    <a:lnTo>
                      <a:pt x="52" y="508"/>
                    </a:lnTo>
                    <a:lnTo>
                      <a:pt x="56" y="508"/>
                    </a:lnTo>
                    <a:lnTo>
                      <a:pt x="60" y="508"/>
                    </a:lnTo>
                    <a:lnTo>
                      <a:pt x="60" y="508"/>
                    </a:lnTo>
                    <a:lnTo>
                      <a:pt x="60" y="502"/>
                    </a:lnTo>
                    <a:lnTo>
                      <a:pt x="62" y="496"/>
                    </a:lnTo>
                    <a:lnTo>
                      <a:pt x="66" y="492"/>
                    </a:lnTo>
                    <a:lnTo>
                      <a:pt x="74" y="492"/>
                    </a:lnTo>
                    <a:lnTo>
                      <a:pt x="74" y="492"/>
                    </a:lnTo>
                    <a:lnTo>
                      <a:pt x="70" y="488"/>
                    </a:lnTo>
                    <a:lnTo>
                      <a:pt x="64" y="488"/>
                    </a:lnTo>
                    <a:lnTo>
                      <a:pt x="64" y="488"/>
                    </a:lnTo>
                    <a:lnTo>
                      <a:pt x="66" y="486"/>
                    </a:lnTo>
                    <a:lnTo>
                      <a:pt x="68" y="484"/>
                    </a:lnTo>
                    <a:lnTo>
                      <a:pt x="74" y="480"/>
                    </a:lnTo>
                    <a:lnTo>
                      <a:pt x="74" y="480"/>
                    </a:lnTo>
                    <a:lnTo>
                      <a:pt x="74" y="478"/>
                    </a:lnTo>
                    <a:lnTo>
                      <a:pt x="74" y="474"/>
                    </a:lnTo>
                    <a:lnTo>
                      <a:pt x="82" y="468"/>
                    </a:lnTo>
                    <a:lnTo>
                      <a:pt x="92" y="460"/>
                    </a:lnTo>
                    <a:lnTo>
                      <a:pt x="96" y="456"/>
                    </a:lnTo>
                    <a:lnTo>
                      <a:pt x="98" y="452"/>
                    </a:lnTo>
                    <a:lnTo>
                      <a:pt x="98" y="452"/>
                    </a:lnTo>
                    <a:lnTo>
                      <a:pt x="102" y="454"/>
                    </a:lnTo>
                    <a:lnTo>
                      <a:pt x="104" y="454"/>
                    </a:lnTo>
                    <a:lnTo>
                      <a:pt x="112" y="450"/>
                    </a:lnTo>
                    <a:lnTo>
                      <a:pt x="118" y="448"/>
                    </a:lnTo>
                    <a:lnTo>
                      <a:pt x="122" y="450"/>
                    </a:lnTo>
                    <a:lnTo>
                      <a:pt x="122" y="452"/>
                    </a:lnTo>
                    <a:lnTo>
                      <a:pt x="122" y="452"/>
                    </a:lnTo>
                    <a:lnTo>
                      <a:pt x="126" y="450"/>
                    </a:lnTo>
                    <a:lnTo>
                      <a:pt x="126" y="448"/>
                    </a:lnTo>
                    <a:lnTo>
                      <a:pt x="126" y="442"/>
                    </a:lnTo>
                    <a:lnTo>
                      <a:pt x="126" y="442"/>
                    </a:lnTo>
                    <a:lnTo>
                      <a:pt x="132" y="442"/>
                    </a:lnTo>
                    <a:lnTo>
                      <a:pt x="134" y="442"/>
                    </a:lnTo>
                    <a:lnTo>
                      <a:pt x="138" y="442"/>
                    </a:lnTo>
                    <a:lnTo>
                      <a:pt x="140" y="442"/>
                    </a:lnTo>
                    <a:lnTo>
                      <a:pt x="140" y="442"/>
                    </a:lnTo>
                    <a:lnTo>
                      <a:pt x="140" y="438"/>
                    </a:lnTo>
                    <a:lnTo>
                      <a:pt x="138" y="436"/>
                    </a:lnTo>
                    <a:lnTo>
                      <a:pt x="138" y="436"/>
                    </a:lnTo>
                    <a:lnTo>
                      <a:pt x="132" y="438"/>
                    </a:lnTo>
                    <a:lnTo>
                      <a:pt x="130" y="440"/>
                    </a:lnTo>
                    <a:lnTo>
                      <a:pt x="124" y="440"/>
                    </a:lnTo>
                    <a:lnTo>
                      <a:pt x="124" y="440"/>
                    </a:lnTo>
                    <a:lnTo>
                      <a:pt x="126" y="438"/>
                    </a:lnTo>
                    <a:lnTo>
                      <a:pt x="124" y="438"/>
                    </a:lnTo>
                    <a:lnTo>
                      <a:pt x="116" y="442"/>
                    </a:lnTo>
                    <a:lnTo>
                      <a:pt x="104" y="448"/>
                    </a:lnTo>
                    <a:lnTo>
                      <a:pt x="94" y="452"/>
                    </a:lnTo>
                    <a:lnTo>
                      <a:pt x="94" y="452"/>
                    </a:lnTo>
                    <a:lnTo>
                      <a:pt x="104" y="442"/>
                    </a:lnTo>
                    <a:lnTo>
                      <a:pt x="116" y="434"/>
                    </a:lnTo>
                    <a:lnTo>
                      <a:pt x="138" y="416"/>
                    </a:lnTo>
                    <a:lnTo>
                      <a:pt x="138" y="416"/>
                    </a:lnTo>
                    <a:lnTo>
                      <a:pt x="136" y="416"/>
                    </a:lnTo>
                    <a:lnTo>
                      <a:pt x="136" y="414"/>
                    </a:lnTo>
                    <a:lnTo>
                      <a:pt x="136" y="412"/>
                    </a:lnTo>
                    <a:lnTo>
                      <a:pt x="140" y="410"/>
                    </a:lnTo>
                    <a:lnTo>
                      <a:pt x="144" y="412"/>
                    </a:lnTo>
                    <a:lnTo>
                      <a:pt x="144" y="412"/>
                    </a:lnTo>
                    <a:lnTo>
                      <a:pt x="142" y="408"/>
                    </a:lnTo>
                    <a:lnTo>
                      <a:pt x="142" y="406"/>
                    </a:lnTo>
                    <a:lnTo>
                      <a:pt x="144" y="404"/>
                    </a:lnTo>
                    <a:lnTo>
                      <a:pt x="140" y="404"/>
                    </a:lnTo>
                    <a:lnTo>
                      <a:pt x="140" y="404"/>
                    </a:lnTo>
                    <a:lnTo>
                      <a:pt x="164" y="380"/>
                    </a:lnTo>
                    <a:lnTo>
                      <a:pt x="176" y="372"/>
                    </a:lnTo>
                    <a:lnTo>
                      <a:pt x="184" y="368"/>
                    </a:lnTo>
                    <a:lnTo>
                      <a:pt x="192" y="364"/>
                    </a:lnTo>
                    <a:lnTo>
                      <a:pt x="192" y="364"/>
                    </a:lnTo>
                    <a:lnTo>
                      <a:pt x="194" y="366"/>
                    </a:lnTo>
                    <a:lnTo>
                      <a:pt x="192" y="366"/>
                    </a:lnTo>
                    <a:lnTo>
                      <a:pt x="190" y="368"/>
                    </a:lnTo>
                    <a:lnTo>
                      <a:pt x="190" y="368"/>
                    </a:lnTo>
                    <a:lnTo>
                      <a:pt x="192" y="370"/>
                    </a:lnTo>
                    <a:lnTo>
                      <a:pt x="194" y="370"/>
                    </a:lnTo>
                    <a:lnTo>
                      <a:pt x="198" y="366"/>
                    </a:lnTo>
                    <a:lnTo>
                      <a:pt x="198" y="366"/>
                    </a:lnTo>
                    <a:lnTo>
                      <a:pt x="198" y="362"/>
                    </a:lnTo>
                    <a:lnTo>
                      <a:pt x="196" y="360"/>
                    </a:lnTo>
                    <a:lnTo>
                      <a:pt x="194" y="358"/>
                    </a:lnTo>
                    <a:lnTo>
                      <a:pt x="196" y="354"/>
                    </a:lnTo>
                    <a:lnTo>
                      <a:pt x="196" y="354"/>
                    </a:lnTo>
                    <a:lnTo>
                      <a:pt x="202" y="352"/>
                    </a:lnTo>
                    <a:lnTo>
                      <a:pt x="208" y="348"/>
                    </a:lnTo>
                    <a:lnTo>
                      <a:pt x="214" y="344"/>
                    </a:lnTo>
                    <a:lnTo>
                      <a:pt x="218" y="344"/>
                    </a:lnTo>
                    <a:lnTo>
                      <a:pt x="222" y="344"/>
                    </a:lnTo>
                    <a:lnTo>
                      <a:pt x="222" y="344"/>
                    </a:lnTo>
                    <a:lnTo>
                      <a:pt x="220" y="342"/>
                    </a:lnTo>
                    <a:lnTo>
                      <a:pt x="216" y="342"/>
                    </a:lnTo>
                    <a:lnTo>
                      <a:pt x="216" y="342"/>
                    </a:lnTo>
                    <a:lnTo>
                      <a:pt x="224" y="338"/>
                    </a:lnTo>
                    <a:lnTo>
                      <a:pt x="232" y="334"/>
                    </a:lnTo>
                    <a:lnTo>
                      <a:pt x="240" y="330"/>
                    </a:lnTo>
                    <a:lnTo>
                      <a:pt x="244" y="328"/>
                    </a:lnTo>
                    <a:lnTo>
                      <a:pt x="246" y="324"/>
                    </a:lnTo>
                    <a:lnTo>
                      <a:pt x="246" y="324"/>
                    </a:lnTo>
                    <a:lnTo>
                      <a:pt x="248" y="326"/>
                    </a:lnTo>
                    <a:lnTo>
                      <a:pt x="250" y="330"/>
                    </a:lnTo>
                    <a:lnTo>
                      <a:pt x="250" y="330"/>
                    </a:lnTo>
                    <a:lnTo>
                      <a:pt x="252" y="326"/>
                    </a:lnTo>
                    <a:lnTo>
                      <a:pt x="254" y="324"/>
                    </a:lnTo>
                    <a:lnTo>
                      <a:pt x="252" y="322"/>
                    </a:lnTo>
                    <a:lnTo>
                      <a:pt x="252" y="322"/>
                    </a:lnTo>
                    <a:lnTo>
                      <a:pt x="270" y="316"/>
                    </a:lnTo>
                    <a:lnTo>
                      <a:pt x="270" y="316"/>
                    </a:lnTo>
                    <a:lnTo>
                      <a:pt x="276" y="320"/>
                    </a:lnTo>
                    <a:lnTo>
                      <a:pt x="280" y="320"/>
                    </a:lnTo>
                    <a:lnTo>
                      <a:pt x="284" y="320"/>
                    </a:lnTo>
                    <a:lnTo>
                      <a:pt x="288" y="318"/>
                    </a:lnTo>
                    <a:lnTo>
                      <a:pt x="296" y="312"/>
                    </a:lnTo>
                    <a:lnTo>
                      <a:pt x="302" y="308"/>
                    </a:lnTo>
                    <a:lnTo>
                      <a:pt x="308" y="308"/>
                    </a:lnTo>
                    <a:lnTo>
                      <a:pt x="308" y="308"/>
                    </a:lnTo>
                    <a:lnTo>
                      <a:pt x="306" y="310"/>
                    </a:lnTo>
                    <a:lnTo>
                      <a:pt x="306" y="312"/>
                    </a:lnTo>
                    <a:lnTo>
                      <a:pt x="306" y="312"/>
                    </a:lnTo>
                    <a:lnTo>
                      <a:pt x="308" y="312"/>
                    </a:lnTo>
                    <a:lnTo>
                      <a:pt x="310" y="310"/>
                    </a:lnTo>
                    <a:lnTo>
                      <a:pt x="312" y="308"/>
                    </a:lnTo>
                    <a:lnTo>
                      <a:pt x="314" y="308"/>
                    </a:lnTo>
                    <a:lnTo>
                      <a:pt x="314" y="308"/>
                    </a:lnTo>
                    <a:lnTo>
                      <a:pt x="312" y="304"/>
                    </a:lnTo>
                    <a:lnTo>
                      <a:pt x="308" y="304"/>
                    </a:lnTo>
                    <a:lnTo>
                      <a:pt x="308" y="304"/>
                    </a:lnTo>
                    <a:lnTo>
                      <a:pt x="318" y="296"/>
                    </a:lnTo>
                    <a:lnTo>
                      <a:pt x="328" y="286"/>
                    </a:lnTo>
                    <a:lnTo>
                      <a:pt x="330" y="282"/>
                    </a:lnTo>
                    <a:lnTo>
                      <a:pt x="332" y="276"/>
                    </a:lnTo>
                    <a:lnTo>
                      <a:pt x="330" y="270"/>
                    </a:lnTo>
                    <a:lnTo>
                      <a:pt x="328" y="266"/>
                    </a:lnTo>
                    <a:lnTo>
                      <a:pt x="328" y="266"/>
                    </a:lnTo>
                    <a:lnTo>
                      <a:pt x="330" y="260"/>
                    </a:lnTo>
                    <a:lnTo>
                      <a:pt x="334" y="254"/>
                    </a:lnTo>
                    <a:lnTo>
                      <a:pt x="340" y="252"/>
                    </a:lnTo>
                    <a:lnTo>
                      <a:pt x="348" y="252"/>
                    </a:lnTo>
                    <a:lnTo>
                      <a:pt x="348" y="252"/>
                    </a:lnTo>
                    <a:lnTo>
                      <a:pt x="350" y="258"/>
                    </a:lnTo>
                    <a:lnTo>
                      <a:pt x="350" y="262"/>
                    </a:lnTo>
                    <a:lnTo>
                      <a:pt x="350" y="268"/>
                    </a:lnTo>
                    <a:lnTo>
                      <a:pt x="354" y="272"/>
                    </a:lnTo>
                    <a:lnTo>
                      <a:pt x="354" y="272"/>
                    </a:lnTo>
                    <a:lnTo>
                      <a:pt x="358" y="264"/>
                    </a:lnTo>
                    <a:lnTo>
                      <a:pt x="362" y="260"/>
                    </a:lnTo>
                    <a:lnTo>
                      <a:pt x="366" y="262"/>
                    </a:lnTo>
                    <a:lnTo>
                      <a:pt x="366" y="262"/>
                    </a:lnTo>
                    <a:lnTo>
                      <a:pt x="368" y="252"/>
                    </a:lnTo>
                    <a:lnTo>
                      <a:pt x="368" y="250"/>
                    </a:lnTo>
                    <a:lnTo>
                      <a:pt x="370" y="248"/>
                    </a:lnTo>
                    <a:lnTo>
                      <a:pt x="370" y="248"/>
                    </a:lnTo>
                    <a:lnTo>
                      <a:pt x="366" y="246"/>
                    </a:lnTo>
                    <a:lnTo>
                      <a:pt x="364" y="246"/>
                    </a:lnTo>
                    <a:lnTo>
                      <a:pt x="356" y="248"/>
                    </a:lnTo>
                    <a:lnTo>
                      <a:pt x="356" y="248"/>
                    </a:lnTo>
                    <a:lnTo>
                      <a:pt x="360" y="244"/>
                    </a:lnTo>
                    <a:lnTo>
                      <a:pt x="368" y="242"/>
                    </a:lnTo>
                    <a:lnTo>
                      <a:pt x="376" y="240"/>
                    </a:lnTo>
                    <a:lnTo>
                      <a:pt x="384" y="236"/>
                    </a:lnTo>
                    <a:lnTo>
                      <a:pt x="384" y="236"/>
                    </a:lnTo>
                    <a:lnTo>
                      <a:pt x="378" y="234"/>
                    </a:lnTo>
                    <a:lnTo>
                      <a:pt x="384" y="228"/>
                    </a:lnTo>
                    <a:lnTo>
                      <a:pt x="384" y="228"/>
                    </a:lnTo>
                    <a:lnTo>
                      <a:pt x="374" y="234"/>
                    </a:lnTo>
                    <a:lnTo>
                      <a:pt x="362" y="238"/>
                    </a:lnTo>
                    <a:lnTo>
                      <a:pt x="362" y="238"/>
                    </a:lnTo>
                    <a:lnTo>
                      <a:pt x="358" y="234"/>
                    </a:lnTo>
                    <a:lnTo>
                      <a:pt x="358" y="234"/>
                    </a:lnTo>
                    <a:lnTo>
                      <a:pt x="360" y="230"/>
                    </a:lnTo>
                    <a:lnTo>
                      <a:pt x="366" y="226"/>
                    </a:lnTo>
                    <a:lnTo>
                      <a:pt x="378" y="220"/>
                    </a:lnTo>
                    <a:lnTo>
                      <a:pt x="388" y="216"/>
                    </a:lnTo>
                    <a:lnTo>
                      <a:pt x="392" y="212"/>
                    </a:lnTo>
                    <a:lnTo>
                      <a:pt x="394" y="208"/>
                    </a:lnTo>
                    <a:lnTo>
                      <a:pt x="394" y="208"/>
                    </a:lnTo>
                    <a:lnTo>
                      <a:pt x="398" y="208"/>
                    </a:lnTo>
                    <a:lnTo>
                      <a:pt x="402" y="210"/>
                    </a:lnTo>
                    <a:lnTo>
                      <a:pt x="402" y="210"/>
                    </a:lnTo>
                    <a:lnTo>
                      <a:pt x="426" y="188"/>
                    </a:lnTo>
                    <a:lnTo>
                      <a:pt x="452" y="168"/>
                    </a:lnTo>
                    <a:lnTo>
                      <a:pt x="478" y="144"/>
                    </a:lnTo>
                    <a:lnTo>
                      <a:pt x="490" y="132"/>
                    </a:lnTo>
                    <a:lnTo>
                      <a:pt x="502" y="120"/>
                    </a:lnTo>
                    <a:lnTo>
                      <a:pt x="502" y="120"/>
                    </a:lnTo>
                    <a:lnTo>
                      <a:pt x="492" y="114"/>
                    </a:lnTo>
                    <a:lnTo>
                      <a:pt x="484" y="112"/>
                    </a:lnTo>
                    <a:lnTo>
                      <a:pt x="478" y="112"/>
                    </a:lnTo>
                    <a:lnTo>
                      <a:pt x="474" y="116"/>
                    </a:lnTo>
                    <a:lnTo>
                      <a:pt x="474" y="116"/>
                    </a:lnTo>
                    <a:lnTo>
                      <a:pt x="472" y="112"/>
                    </a:lnTo>
                    <a:lnTo>
                      <a:pt x="472" y="108"/>
                    </a:lnTo>
                    <a:lnTo>
                      <a:pt x="474" y="106"/>
                    </a:lnTo>
                    <a:lnTo>
                      <a:pt x="478" y="104"/>
                    </a:lnTo>
                    <a:lnTo>
                      <a:pt x="484" y="100"/>
                    </a:lnTo>
                    <a:lnTo>
                      <a:pt x="488" y="100"/>
                    </a:lnTo>
                    <a:lnTo>
                      <a:pt x="492" y="102"/>
                    </a:lnTo>
                    <a:lnTo>
                      <a:pt x="492" y="102"/>
                    </a:lnTo>
                    <a:lnTo>
                      <a:pt x="494" y="96"/>
                    </a:lnTo>
                    <a:lnTo>
                      <a:pt x="498" y="92"/>
                    </a:lnTo>
                    <a:lnTo>
                      <a:pt x="502" y="90"/>
                    </a:lnTo>
                    <a:lnTo>
                      <a:pt x="510" y="88"/>
                    </a:lnTo>
                    <a:lnTo>
                      <a:pt x="524" y="88"/>
                    </a:lnTo>
                    <a:lnTo>
                      <a:pt x="530" y="88"/>
                    </a:lnTo>
                    <a:lnTo>
                      <a:pt x="538" y="84"/>
                    </a:lnTo>
                    <a:lnTo>
                      <a:pt x="538" y="84"/>
                    </a:lnTo>
                    <a:lnTo>
                      <a:pt x="534" y="84"/>
                    </a:lnTo>
                    <a:lnTo>
                      <a:pt x="530" y="86"/>
                    </a:lnTo>
                    <a:lnTo>
                      <a:pt x="526" y="86"/>
                    </a:lnTo>
                    <a:lnTo>
                      <a:pt x="522" y="84"/>
                    </a:lnTo>
                    <a:lnTo>
                      <a:pt x="522" y="84"/>
                    </a:lnTo>
                    <a:lnTo>
                      <a:pt x="526" y="80"/>
                    </a:lnTo>
                    <a:lnTo>
                      <a:pt x="530" y="74"/>
                    </a:lnTo>
                    <a:lnTo>
                      <a:pt x="542" y="68"/>
                    </a:lnTo>
                    <a:lnTo>
                      <a:pt x="558" y="64"/>
                    </a:lnTo>
                    <a:lnTo>
                      <a:pt x="572" y="62"/>
                    </a:lnTo>
                    <a:lnTo>
                      <a:pt x="588" y="58"/>
                    </a:lnTo>
                    <a:lnTo>
                      <a:pt x="602" y="56"/>
                    </a:lnTo>
                    <a:lnTo>
                      <a:pt x="614" y="50"/>
                    </a:lnTo>
                    <a:lnTo>
                      <a:pt x="618" y="46"/>
                    </a:lnTo>
                    <a:lnTo>
                      <a:pt x="622" y="40"/>
                    </a:lnTo>
                    <a:lnTo>
                      <a:pt x="622" y="40"/>
                    </a:lnTo>
                    <a:lnTo>
                      <a:pt x="628" y="40"/>
                    </a:lnTo>
                    <a:lnTo>
                      <a:pt x="634" y="36"/>
                    </a:lnTo>
                    <a:lnTo>
                      <a:pt x="640" y="34"/>
                    </a:lnTo>
                    <a:lnTo>
                      <a:pt x="646" y="32"/>
                    </a:lnTo>
                    <a:lnTo>
                      <a:pt x="646" y="32"/>
                    </a:lnTo>
                    <a:lnTo>
                      <a:pt x="638" y="34"/>
                    </a:lnTo>
                    <a:lnTo>
                      <a:pt x="628" y="36"/>
                    </a:lnTo>
                    <a:lnTo>
                      <a:pt x="612" y="42"/>
                    </a:lnTo>
                    <a:lnTo>
                      <a:pt x="594" y="48"/>
                    </a:lnTo>
                    <a:lnTo>
                      <a:pt x="586" y="50"/>
                    </a:lnTo>
                    <a:lnTo>
                      <a:pt x="576" y="48"/>
                    </a:lnTo>
                    <a:lnTo>
                      <a:pt x="576" y="48"/>
                    </a:lnTo>
                    <a:lnTo>
                      <a:pt x="576" y="50"/>
                    </a:lnTo>
                    <a:lnTo>
                      <a:pt x="576" y="50"/>
                    </a:lnTo>
                    <a:lnTo>
                      <a:pt x="572" y="54"/>
                    </a:lnTo>
                    <a:lnTo>
                      <a:pt x="568" y="56"/>
                    </a:lnTo>
                    <a:lnTo>
                      <a:pt x="568" y="54"/>
                    </a:lnTo>
                    <a:lnTo>
                      <a:pt x="568" y="52"/>
                    </a:lnTo>
                    <a:lnTo>
                      <a:pt x="568" y="52"/>
                    </a:lnTo>
                    <a:lnTo>
                      <a:pt x="558" y="58"/>
                    </a:lnTo>
                    <a:lnTo>
                      <a:pt x="546" y="62"/>
                    </a:lnTo>
                    <a:lnTo>
                      <a:pt x="522" y="68"/>
                    </a:lnTo>
                    <a:lnTo>
                      <a:pt x="500" y="74"/>
                    </a:lnTo>
                    <a:lnTo>
                      <a:pt x="478" y="80"/>
                    </a:lnTo>
                    <a:lnTo>
                      <a:pt x="478" y="80"/>
                    </a:lnTo>
                    <a:lnTo>
                      <a:pt x="456" y="88"/>
                    </a:lnTo>
                    <a:lnTo>
                      <a:pt x="436" y="90"/>
                    </a:lnTo>
                    <a:lnTo>
                      <a:pt x="436" y="90"/>
                    </a:lnTo>
                    <a:lnTo>
                      <a:pt x="436" y="88"/>
                    </a:lnTo>
                    <a:lnTo>
                      <a:pt x="438" y="86"/>
                    </a:lnTo>
                    <a:lnTo>
                      <a:pt x="446" y="86"/>
                    </a:lnTo>
                    <a:lnTo>
                      <a:pt x="446" y="86"/>
                    </a:lnTo>
                    <a:lnTo>
                      <a:pt x="442" y="84"/>
                    </a:lnTo>
                    <a:lnTo>
                      <a:pt x="438" y="82"/>
                    </a:lnTo>
                    <a:lnTo>
                      <a:pt x="426" y="80"/>
                    </a:lnTo>
                    <a:lnTo>
                      <a:pt x="426" y="80"/>
                    </a:lnTo>
                    <a:lnTo>
                      <a:pt x="428" y="80"/>
                    </a:lnTo>
                    <a:lnTo>
                      <a:pt x="428" y="78"/>
                    </a:lnTo>
                    <a:lnTo>
                      <a:pt x="424" y="76"/>
                    </a:lnTo>
                    <a:lnTo>
                      <a:pt x="422" y="72"/>
                    </a:lnTo>
                    <a:lnTo>
                      <a:pt x="422" y="72"/>
                    </a:lnTo>
                    <a:lnTo>
                      <a:pt x="424" y="70"/>
                    </a:lnTo>
                    <a:lnTo>
                      <a:pt x="424" y="70"/>
                    </a:lnTo>
                    <a:lnTo>
                      <a:pt x="412" y="72"/>
                    </a:lnTo>
                    <a:lnTo>
                      <a:pt x="404" y="74"/>
                    </a:lnTo>
                    <a:lnTo>
                      <a:pt x="394" y="76"/>
                    </a:lnTo>
                    <a:lnTo>
                      <a:pt x="384" y="82"/>
                    </a:lnTo>
                    <a:lnTo>
                      <a:pt x="384" y="82"/>
                    </a:lnTo>
                    <a:lnTo>
                      <a:pt x="386" y="84"/>
                    </a:lnTo>
                    <a:lnTo>
                      <a:pt x="386" y="86"/>
                    </a:lnTo>
                    <a:lnTo>
                      <a:pt x="382" y="88"/>
                    </a:lnTo>
                    <a:lnTo>
                      <a:pt x="382" y="88"/>
                    </a:lnTo>
                    <a:lnTo>
                      <a:pt x="396" y="88"/>
                    </a:lnTo>
                    <a:lnTo>
                      <a:pt x="406" y="90"/>
                    </a:lnTo>
                    <a:lnTo>
                      <a:pt x="414" y="90"/>
                    </a:lnTo>
                    <a:lnTo>
                      <a:pt x="414" y="90"/>
                    </a:lnTo>
                    <a:lnTo>
                      <a:pt x="412" y="96"/>
                    </a:lnTo>
                    <a:lnTo>
                      <a:pt x="408" y="100"/>
                    </a:lnTo>
                    <a:lnTo>
                      <a:pt x="398" y="104"/>
                    </a:lnTo>
                    <a:lnTo>
                      <a:pt x="386" y="106"/>
                    </a:lnTo>
                    <a:lnTo>
                      <a:pt x="382" y="108"/>
                    </a:lnTo>
                    <a:lnTo>
                      <a:pt x="380" y="112"/>
                    </a:lnTo>
                    <a:lnTo>
                      <a:pt x="380" y="112"/>
                    </a:lnTo>
                    <a:lnTo>
                      <a:pt x="372" y="112"/>
                    </a:lnTo>
                    <a:lnTo>
                      <a:pt x="364" y="112"/>
                    </a:lnTo>
                    <a:lnTo>
                      <a:pt x="350" y="114"/>
                    </a:lnTo>
                    <a:lnTo>
                      <a:pt x="350" y="114"/>
                    </a:lnTo>
                    <a:lnTo>
                      <a:pt x="348" y="110"/>
                    </a:lnTo>
                    <a:lnTo>
                      <a:pt x="350" y="108"/>
                    </a:lnTo>
                    <a:lnTo>
                      <a:pt x="354" y="108"/>
                    </a:lnTo>
                    <a:lnTo>
                      <a:pt x="354" y="108"/>
                    </a:lnTo>
                    <a:lnTo>
                      <a:pt x="348" y="108"/>
                    </a:lnTo>
                    <a:lnTo>
                      <a:pt x="342" y="106"/>
                    </a:lnTo>
                    <a:lnTo>
                      <a:pt x="336" y="100"/>
                    </a:lnTo>
                    <a:lnTo>
                      <a:pt x="330" y="96"/>
                    </a:lnTo>
                    <a:lnTo>
                      <a:pt x="328" y="94"/>
                    </a:lnTo>
                    <a:lnTo>
                      <a:pt x="324" y="94"/>
                    </a:lnTo>
                    <a:lnTo>
                      <a:pt x="324" y="94"/>
                    </a:lnTo>
                    <a:lnTo>
                      <a:pt x="326" y="90"/>
                    </a:lnTo>
                    <a:lnTo>
                      <a:pt x="326" y="90"/>
                    </a:lnTo>
                    <a:lnTo>
                      <a:pt x="324" y="88"/>
                    </a:lnTo>
                    <a:lnTo>
                      <a:pt x="324" y="88"/>
                    </a:lnTo>
                    <a:lnTo>
                      <a:pt x="342" y="82"/>
                    </a:lnTo>
                    <a:lnTo>
                      <a:pt x="364" y="78"/>
                    </a:lnTo>
                    <a:lnTo>
                      <a:pt x="384" y="74"/>
                    </a:lnTo>
                    <a:lnTo>
                      <a:pt x="404" y="68"/>
                    </a:lnTo>
                    <a:lnTo>
                      <a:pt x="404" y="68"/>
                    </a:lnTo>
                    <a:lnTo>
                      <a:pt x="404" y="66"/>
                    </a:lnTo>
                    <a:lnTo>
                      <a:pt x="404" y="66"/>
                    </a:lnTo>
                    <a:lnTo>
                      <a:pt x="404" y="62"/>
                    </a:lnTo>
                    <a:lnTo>
                      <a:pt x="404" y="62"/>
                    </a:lnTo>
                    <a:lnTo>
                      <a:pt x="420" y="56"/>
                    </a:lnTo>
                    <a:lnTo>
                      <a:pt x="430" y="54"/>
                    </a:lnTo>
                    <a:lnTo>
                      <a:pt x="440" y="54"/>
                    </a:lnTo>
                    <a:lnTo>
                      <a:pt x="440" y="54"/>
                    </a:lnTo>
                    <a:lnTo>
                      <a:pt x="438" y="58"/>
                    </a:lnTo>
                    <a:lnTo>
                      <a:pt x="434" y="60"/>
                    </a:lnTo>
                    <a:lnTo>
                      <a:pt x="430" y="62"/>
                    </a:lnTo>
                    <a:lnTo>
                      <a:pt x="424" y="62"/>
                    </a:lnTo>
                    <a:lnTo>
                      <a:pt x="424" y="62"/>
                    </a:lnTo>
                    <a:lnTo>
                      <a:pt x="432" y="64"/>
                    </a:lnTo>
                    <a:lnTo>
                      <a:pt x="440" y="66"/>
                    </a:lnTo>
                    <a:lnTo>
                      <a:pt x="460" y="66"/>
                    </a:lnTo>
                    <a:lnTo>
                      <a:pt x="480" y="60"/>
                    </a:lnTo>
                    <a:lnTo>
                      <a:pt x="496" y="56"/>
                    </a:lnTo>
                    <a:lnTo>
                      <a:pt x="496" y="56"/>
                    </a:lnTo>
                    <a:lnTo>
                      <a:pt x="498" y="56"/>
                    </a:lnTo>
                    <a:lnTo>
                      <a:pt x="496" y="58"/>
                    </a:lnTo>
                    <a:lnTo>
                      <a:pt x="494" y="60"/>
                    </a:lnTo>
                    <a:lnTo>
                      <a:pt x="492" y="60"/>
                    </a:lnTo>
                    <a:lnTo>
                      <a:pt x="492" y="60"/>
                    </a:lnTo>
                    <a:lnTo>
                      <a:pt x="496" y="62"/>
                    </a:lnTo>
                    <a:lnTo>
                      <a:pt x="502" y="60"/>
                    </a:lnTo>
                    <a:lnTo>
                      <a:pt x="510" y="54"/>
                    </a:lnTo>
                    <a:lnTo>
                      <a:pt x="510" y="54"/>
                    </a:lnTo>
                    <a:lnTo>
                      <a:pt x="506" y="52"/>
                    </a:lnTo>
                    <a:lnTo>
                      <a:pt x="502" y="50"/>
                    </a:lnTo>
                    <a:lnTo>
                      <a:pt x="502" y="50"/>
                    </a:lnTo>
                    <a:lnTo>
                      <a:pt x="510" y="44"/>
                    </a:lnTo>
                    <a:lnTo>
                      <a:pt x="522" y="40"/>
                    </a:lnTo>
                    <a:lnTo>
                      <a:pt x="534" y="38"/>
                    </a:lnTo>
                    <a:lnTo>
                      <a:pt x="546" y="38"/>
                    </a:lnTo>
                    <a:lnTo>
                      <a:pt x="546" y="38"/>
                    </a:lnTo>
                    <a:lnTo>
                      <a:pt x="548" y="34"/>
                    </a:lnTo>
                    <a:lnTo>
                      <a:pt x="554" y="32"/>
                    </a:lnTo>
                    <a:lnTo>
                      <a:pt x="568" y="28"/>
                    </a:lnTo>
                    <a:lnTo>
                      <a:pt x="568" y="28"/>
                    </a:lnTo>
                    <a:lnTo>
                      <a:pt x="566" y="26"/>
                    </a:lnTo>
                    <a:lnTo>
                      <a:pt x="566" y="26"/>
                    </a:lnTo>
                    <a:lnTo>
                      <a:pt x="570" y="26"/>
                    </a:lnTo>
                    <a:lnTo>
                      <a:pt x="576" y="28"/>
                    </a:lnTo>
                    <a:lnTo>
                      <a:pt x="576" y="28"/>
                    </a:lnTo>
                    <a:lnTo>
                      <a:pt x="574" y="26"/>
                    </a:lnTo>
                    <a:lnTo>
                      <a:pt x="570" y="26"/>
                    </a:lnTo>
                    <a:lnTo>
                      <a:pt x="570" y="26"/>
                    </a:lnTo>
                    <a:lnTo>
                      <a:pt x="600" y="22"/>
                    </a:lnTo>
                    <a:lnTo>
                      <a:pt x="632" y="16"/>
                    </a:lnTo>
                    <a:lnTo>
                      <a:pt x="666" y="10"/>
                    </a:lnTo>
                    <a:lnTo>
                      <a:pt x="698" y="2"/>
                    </a:lnTo>
                    <a:lnTo>
                      <a:pt x="698" y="2"/>
                    </a:lnTo>
                    <a:lnTo>
                      <a:pt x="686" y="12"/>
                    </a:lnTo>
                    <a:lnTo>
                      <a:pt x="678" y="16"/>
                    </a:lnTo>
                    <a:lnTo>
                      <a:pt x="670" y="20"/>
                    </a:lnTo>
                    <a:lnTo>
                      <a:pt x="670" y="20"/>
                    </a:lnTo>
                    <a:lnTo>
                      <a:pt x="680" y="18"/>
                    </a:lnTo>
                    <a:lnTo>
                      <a:pt x="690" y="14"/>
                    </a:lnTo>
                    <a:lnTo>
                      <a:pt x="700" y="8"/>
                    </a:lnTo>
                    <a:lnTo>
                      <a:pt x="706" y="0"/>
                    </a:lnTo>
                    <a:lnTo>
                      <a:pt x="706" y="0"/>
                    </a:lnTo>
                    <a:close/>
                    <a:moveTo>
                      <a:pt x="648" y="30"/>
                    </a:moveTo>
                    <a:lnTo>
                      <a:pt x="648" y="30"/>
                    </a:lnTo>
                    <a:lnTo>
                      <a:pt x="660" y="28"/>
                    </a:lnTo>
                    <a:lnTo>
                      <a:pt x="664" y="26"/>
                    </a:lnTo>
                    <a:lnTo>
                      <a:pt x="668" y="22"/>
                    </a:lnTo>
                    <a:lnTo>
                      <a:pt x="668" y="22"/>
                    </a:lnTo>
                    <a:lnTo>
                      <a:pt x="658" y="26"/>
                    </a:lnTo>
                    <a:lnTo>
                      <a:pt x="648" y="30"/>
                    </a:lnTo>
                    <a:lnTo>
                      <a:pt x="648" y="30"/>
                    </a:lnTo>
                    <a:close/>
                    <a:moveTo>
                      <a:pt x="600" y="32"/>
                    </a:moveTo>
                    <a:lnTo>
                      <a:pt x="600" y="32"/>
                    </a:lnTo>
                    <a:lnTo>
                      <a:pt x="604" y="32"/>
                    </a:lnTo>
                    <a:lnTo>
                      <a:pt x="608" y="32"/>
                    </a:lnTo>
                    <a:lnTo>
                      <a:pt x="610" y="32"/>
                    </a:lnTo>
                    <a:lnTo>
                      <a:pt x="612" y="30"/>
                    </a:lnTo>
                    <a:lnTo>
                      <a:pt x="612" y="30"/>
                    </a:lnTo>
                    <a:lnTo>
                      <a:pt x="610" y="30"/>
                    </a:lnTo>
                    <a:lnTo>
                      <a:pt x="610" y="28"/>
                    </a:lnTo>
                    <a:lnTo>
                      <a:pt x="614" y="24"/>
                    </a:lnTo>
                    <a:lnTo>
                      <a:pt x="614" y="24"/>
                    </a:lnTo>
                    <a:lnTo>
                      <a:pt x="610" y="24"/>
                    </a:lnTo>
                    <a:lnTo>
                      <a:pt x="606" y="26"/>
                    </a:lnTo>
                    <a:lnTo>
                      <a:pt x="602" y="28"/>
                    </a:lnTo>
                    <a:lnTo>
                      <a:pt x="600" y="32"/>
                    </a:lnTo>
                    <a:lnTo>
                      <a:pt x="600" y="32"/>
                    </a:lnTo>
                    <a:close/>
                    <a:moveTo>
                      <a:pt x="544" y="46"/>
                    </a:moveTo>
                    <a:lnTo>
                      <a:pt x="544" y="46"/>
                    </a:lnTo>
                    <a:lnTo>
                      <a:pt x="546" y="48"/>
                    </a:lnTo>
                    <a:lnTo>
                      <a:pt x="548" y="48"/>
                    </a:lnTo>
                    <a:lnTo>
                      <a:pt x="552" y="46"/>
                    </a:lnTo>
                    <a:lnTo>
                      <a:pt x="554" y="44"/>
                    </a:lnTo>
                    <a:lnTo>
                      <a:pt x="552" y="44"/>
                    </a:lnTo>
                    <a:lnTo>
                      <a:pt x="544" y="46"/>
                    </a:lnTo>
                    <a:lnTo>
                      <a:pt x="544" y="46"/>
                    </a:lnTo>
                    <a:close/>
                    <a:moveTo>
                      <a:pt x="580" y="280"/>
                    </a:moveTo>
                    <a:lnTo>
                      <a:pt x="580" y="280"/>
                    </a:lnTo>
                    <a:lnTo>
                      <a:pt x="584" y="284"/>
                    </a:lnTo>
                    <a:lnTo>
                      <a:pt x="588" y="284"/>
                    </a:lnTo>
                    <a:lnTo>
                      <a:pt x="592" y="286"/>
                    </a:lnTo>
                    <a:lnTo>
                      <a:pt x="596" y="288"/>
                    </a:lnTo>
                    <a:lnTo>
                      <a:pt x="596" y="288"/>
                    </a:lnTo>
                    <a:lnTo>
                      <a:pt x="594" y="284"/>
                    </a:lnTo>
                    <a:lnTo>
                      <a:pt x="592" y="282"/>
                    </a:lnTo>
                    <a:lnTo>
                      <a:pt x="588" y="280"/>
                    </a:lnTo>
                    <a:lnTo>
                      <a:pt x="584" y="278"/>
                    </a:lnTo>
                    <a:lnTo>
                      <a:pt x="584" y="278"/>
                    </a:lnTo>
                    <a:lnTo>
                      <a:pt x="582" y="268"/>
                    </a:lnTo>
                    <a:lnTo>
                      <a:pt x="580" y="280"/>
                    </a:lnTo>
                    <a:lnTo>
                      <a:pt x="580" y="280"/>
                    </a:lnTo>
                    <a:close/>
                    <a:moveTo>
                      <a:pt x="236" y="494"/>
                    </a:moveTo>
                    <a:lnTo>
                      <a:pt x="236" y="494"/>
                    </a:lnTo>
                    <a:lnTo>
                      <a:pt x="238" y="494"/>
                    </a:lnTo>
                    <a:lnTo>
                      <a:pt x="240" y="494"/>
                    </a:lnTo>
                    <a:lnTo>
                      <a:pt x="242" y="498"/>
                    </a:lnTo>
                    <a:lnTo>
                      <a:pt x="242" y="498"/>
                    </a:lnTo>
                    <a:lnTo>
                      <a:pt x="244" y="492"/>
                    </a:lnTo>
                    <a:lnTo>
                      <a:pt x="242" y="490"/>
                    </a:lnTo>
                    <a:lnTo>
                      <a:pt x="238" y="490"/>
                    </a:lnTo>
                    <a:lnTo>
                      <a:pt x="236" y="494"/>
                    </a:lnTo>
                    <a:lnTo>
                      <a:pt x="236" y="49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4" name="Freeform 181"/>
              <p:cNvSpPr>
                <a:spLocks/>
              </p:cNvSpPr>
              <p:nvPr userDrawn="1"/>
            </p:nvSpPr>
            <p:spPr bwMode="auto">
              <a:xfrm>
                <a:off x="3964" y="231"/>
                <a:ext cx="44" cy="5"/>
              </a:xfrm>
              <a:custGeom>
                <a:avLst/>
                <a:gdLst/>
                <a:ahLst/>
                <a:cxnLst>
                  <a:cxn ang="0">
                    <a:pos x="90" y="10"/>
                  </a:cxn>
                  <a:cxn ang="0">
                    <a:pos x="90" y="10"/>
                  </a:cxn>
                  <a:cxn ang="0">
                    <a:pos x="98" y="8"/>
                  </a:cxn>
                  <a:cxn ang="0">
                    <a:pos x="102" y="6"/>
                  </a:cxn>
                  <a:cxn ang="0">
                    <a:pos x="102" y="6"/>
                  </a:cxn>
                  <a:cxn ang="0">
                    <a:pos x="118" y="6"/>
                  </a:cxn>
                  <a:cxn ang="0">
                    <a:pos x="132" y="8"/>
                  </a:cxn>
                  <a:cxn ang="0">
                    <a:pos x="146" y="12"/>
                  </a:cxn>
                  <a:cxn ang="0">
                    <a:pos x="158" y="16"/>
                  </a:cxn>
                  <a:cxn ang="0">
                    <a:pos x="158" y="16"/>
                  </a:cxn>
                  <a:cxn ang="0">
                    <a:pos x="162" y="18"/>
                  </a:cxn>
                  <a:cxn ang="0">
                    <a:pos x="160" y="18"/>
                  </a:cxn>
                  <a:cxn ang="0">
                    <a:pos x="158" y="20"/>
                  </a:cxn>
                  <a:cxn ang="0">
                    <a:pos x="156" y="18"/>
                  </a:cxn>
                  <a:cxn ang="0">
                    <a:pos x="156" y="16"/>
                  </a:cxn>
                  <a:cxn ang="0">
                    <a:pos x="156" y="16"/>
                  </a:cxn>
                  <a:cxn ang="0">
                    <a:pos x="136" y="14"/>
                  </a:cxn>
                  <a:cxn ang="0">
                    <a:pos x="118" y="12"/>
                  </a:cxn>
                  <a:cxn ang="0">
                    <a:pos x="118" y="12"/>
                  </a:cxn>
                  <a:cxn ang="0">
                    <a:pos x="116" y="12"/>
                  </a:cxn>
                  <a:cxn ang="0">
                    <a:pos x="116" y="14"/>
                  </a:cxn>
                  <a:cxn ang="0">
                    <a:pos x="116" y="14"/>
                  </a:cxn>
                  <a:cxn ang="0">
                    <a:pos x="116" y="14"/>
                  </a:cxn>
                  <a:cxn ang="0">
                    <a:pos x="116" y="14"/>
                  </a:cxn>
                  <a:cxn ang="0">
                    <a:pos x="100" y="14"/>
                  </a:cxn>
                  <a:cxn ang="0">
                    <a:pos x="86" y="14"/>
                  </a:cxn>
                  <a:cxn ang="0">
                    <a:pos x="58" y="10"/>
                  </a:cxn>
                  <a:cxn ang="0">
                    <a:pos x="28" y="4"/>
                  </a:cxn>
                  <a:cxn ang="0">
                    <a:pos x="0" y="2"/>
                  </a:cxn>
                  <a:cxn ang="0">
                    <a:pos x="0" y="2"/>
                  </a:cxn>
                  <a:cxn ang="0">
                    <a:pos x="12" y="0"/>
                  </a:cxn>
                  <a:cxn ang="0">
                    <a:pos x="22" y="0"/>
                  </a:cxn>
                  <a:cxn ang="0">
                    <a:pos x="46" y="2"/>
                  </a:cxn>
                  <a:cxn ang="0">
                    <a:pos x="72" y="6"/>
                  </a:cxn>
                  <a:cxn ang="0">
                    <a:pos x="84" y="6"/>
                  </a:cxn>
                  <a:cxn ang="0">
                    <a:pos x="96" y="6"/>
                  </a:cxn>
                  <a:cxn ang="0">
                    <a:pos x="96" y="6"/>
                  </a:cxn>
                  <a:cxn ang="0">
                    <a:pos x="98" y="6"/>
                  </a:cxn>
                  <a:cxn ang="0">
                    <a:pos x="98" y="6"/>
                  </a:cxn>
                  <a:cxn ang="0">
                    <a:pos x="94" y="8"/>
                  </a:cxn>
                  <a:cxn ang="0">
                    <a:pos x="90" y="8"/>
                  </a:cxn>
                  <a:cxn ang="0">
                    <a:pos x="88" y="8"/>
                  </a:cxn>
                  <a:cxn ang="0">
                    <a:pos x="90" y="10"/>
                  </a:cxn>
                  <a:cxn ang="0">
                    <a:pos x="90" y="10"/>
                  </a:cxn>
                </a:cxnLst>
                <a:rect l="0" t="0" r="r" b="b"/>
                <a:pathLst>
                  <a:path w="162" h="20">
                    <a:moveTo>
                      <a:pt x="90" y="10"/>
                    </a:moveTo>
                    <a:lnTo>
                      <a:pt x="90" y="10"/>
                    </a:lnTo>
                    <a:lnTo>
                      <a:pt x="98" y="8"/>
                    </a:lnTo>
                    <a:lnTo>
                      <a:pt x="102" y="6"/>
                    </a:lnTo>
                    <a:lnTo>
                      <a:pt x="102" y="6"/>
                    </a:lnTo>
                    <a:lnTo>
                      <a:pt x="118" y="6"/>
                    </a:lnTo>
                    <a:lnTo>
                      <a:pt x="132" y="8"/>
                    </a:lnTo>
                    <a:lnTo>
                      <a:pt x="146" y="12"/>
                    </a:lnTo>
                    <a:lnTo>
                      <a:pt x="158" y="16"/>
                    </a:lnTo>
                    <a:lnTo>
                      <a:pt x="158" y="16"/>
                    </a:lnTo>
                    <a:lnTo>
                      <a:pt x="162" y="18"/>
                    </a:lnTo>
                    <a:lnTo>
                      <a:pt x="160" y="18"/>
                    </a:lnTo>
                    <a:lnTo>
                      <a:pt x="158" y="20"/>
                    </a:lnTo>
                    <a:lnTo>
                      <a:pt x="156" y="18"/>
                    </a:lnTo>
                    <a:lnTo>
                      <a:pt x="156" y="16"/>
                    </a:lnTo>
                    <a:lnTo>
                      <a:pt x="156" y="16"/>
                    </a:lnTo>
                    <a:lnTo>
                      <a:pt x="136" y="14"/>
                    </a:lnTo>
                    <a:lnTo>
                      <a:pt x="118" y="12"/>
                    </a:lnTo>
                    <a:lnTo>
                      <a:pt x="118" y="12"/>
                    </a:lnTo>
                    <a:lnTo>
                      <a:pt x="116" y="12"/>
                    </a:lnTo>
                    <a:lnTo>
                      <a:pt x="116" y="14"/>
                    </a:lnTo>
                    <a:lnTo>
                      <a:pt x="116" y="14"/>
                    </a:lnTo>
                    <a:lnTo>
                      <a:pt x="116" y="14"/>
                    </a:lnTo>
                    <a:lnTo>
                      <a:pt x="116" y="14"/>
                    </a:lnTo>
                    <a:lnTo>
                      <a:pt x="100" y="14"/>
                    </a:lnTo>
                    <a:lnTo>
                      <a:pt x="86" y="14"/>
                    </a:lnTo>
                    <a:lnTo>
                      <a:pt x="58" y="10"/>
                    </a:lnTo>
                    <a:lnTo>
                      <a:pt x="28" y="4"/>
                    </a:lnTo>
                    <a:lnTo>
                      <a:pt x="0" y="2"/>
                    </a:lnTo>
                    <a:lnTo>
                      <a:pt x="0" y="2"/>
                    </a:lnTo>
                    <a:lnTo>
                      <a:pt x="12" y="0"/>
                    </a:lnTo>
                    <a:lnTo>
                      <a:pt x="22" y="0"/>
                    </a:lnTo>
                    <a:lnTo>
                      <a:pt x="46" y="2"/>
                    </a:lnTo>
                    <a:lnTo>
                      <a:pt x="72" y="6"/>
                    </a:lnTo>
                    <a:lnTo>
                      <a:pt x="84" y="6"/>
                    </a:lnTo>
                    <a:lnTo>
                      <a:pt x="96" y="6"/>
                    </a:lnTo>
                    <a:lnTo>
                      <a:pt x="96" y="6"/>
                    </a:lnTo>
                    <a:lnTo>
                      <a:pt x="98" y="6"/>
                    </a:lnTo>
                    <a:lnTo>
                      <a:pt x="98" y="6"/>
                    </a:lnTo>
                    <a:lnTo>
                      <a:pt x="94" y="8"/>
                    </a:lnTo>
                    <a:lnTo>
                      <a:pt x="90" y="8"/>
                    </a:lnTo>
                    <a:lnTo>
                      <a:pt x="88" y="8"/>
                    </a:lnTo>
                    <a:lnTo>
                      <a:pt x="90" y="10"/>
                    </a:lnTo>
                    <a:lnTo>
                      <a:pt x="9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5" name="Freeform 182"/>
              <p:cNvSpPr>
                <a:spLocks/>
              </p:cNvSpPr>
              <p:nvPr userDrawn="1"/>
            </p:nvSpPr>
            <p:spPr bwMode="auto">
              <a:xfrm>
                <a:off x="3922" y="232"/>
                <a:ext cx="4" cy="0"/>
              </a:xfrm>
              <a:custGeom>
                <a:avLst/>
                <a:gdLst/>
                <a:ahLst/>
                <a:cxnLst>
                  <a:cxn ang="0">
                    <a:pos x="20" y="0"/>
                  </a:cxn>
                  <a:cxn ang="0">
                    <a:pos x="20" y="0"/>
                  </a:cxn>
                  <a:cxn ang="0">
                    <a:pos x="16" y="4"/>
                  </a:cxn>
                  <a:cxn ang="0">
                    <a:pos x="12" y="6"/>
                  </a:cxn>
                  <a:cxn ang="0">
                    <a:pos x="0" y="8"/>
                  </a:cxn>
                  <a:cxn ang="0">
                    <a:pos x="0" y="8"/>
                  </a:cxn>
                  <a:cxn ang="0">
                    <a:pos x="10" y="4"/>
                  </a:cxn>
                  <a:cxn ang="0">
                    <a:pos x="20" y="0"/>
                  </a:cxn>
                  <a:cxn ang="0">
                    <a:pos x="20" y="0"/>
                  </a:cxn>
                </a:cxnLst>
                <a:rect l="0" t="0" r="r" b="b"/>
                <a:pathLst>
                  <a:path w="20" h="8">
                    <a:moveTo>
                      <a:pt x="20" y="0"/>
                    </a:moveTo>
                    <a:lnTo>
                      <a:pt x="20" y="0"/>
                    </a:lnTo>
                    <a:lnTo>
                      <a:pt x="16" y="4"/>
                    </a:lnTo>
                    <a:lnTo>
                      <a:pt x="12" y="6"/>
                    </a:lnTo>
                    <a:lnTo>
                      <a:pt x="0" y="8"/>
                    </a:lnTo>
                    <a:lnTo>
                      <a:pt x="0" y="8"/>
                    </a:lnTo>
                    <a:lnTo>
                      <a:pt x="10" y="4"/>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6" name="Freeform 183"/>
              <p:cNvSpPr>
                <a:spLocks/>
              </p:cNvSpPr>
              <p:nvPr userDrawn="1"/>
            </p:nvSpPr>
            <p:spPr bwMode="auto">
              <a:xfrm>
                <a:off x="3870" y="232"/>
                <a:ext cx="24" cy="5"/>
              </a:xfrm>
              <a:custGeom>
                <a:avLst/>
                <a:gdLst/>
                <a:ahLst/>
                <a:cxnLst>
                  <a:cxn ang="0">
                    <a:pos x="0" y="14"/>
                  </a:cxn>
                  <a:cxn ang="0">
                    <a:pos x="0" y="14"/>
                  </a:cxn>
                  <a:cxn ang="0">
                    <a:pos x="2" y="12"/>
                  </a:cxn>
                  <a:cxn ang="0">
                    <a:pos x="6" y="12"/>
                  </a:cxn>
                  <a:cxn ang="0">
                    <a:pos x="12" y="10"/>
                  </a:cxn>
                  <a:cxn ang="0">
                    <a:pos x="12" y="10"/>
                  </a:cxn>
                  <a:cxn ang="0">
                    <a:pos x="12" y="12"/>
                  </a:cxn>
                  <a:cxn ang="0">
                    <a:pos x="10" y="14"/>
                  </a:cxn>
                  <a:cxn ang="0">
                    <a:pos x="10" y="14"/>
                  </a:cxn>
                  <a:cxn ang="0">
                    <a:pos x="30" y="10"/>
                  </a:cxn>
                  <a:cxn ang="0">
                    <a:pos x="30" y="10"/>
                  </a:cxn>
                  <a:cxn ang="0">
                    <a:pos x="30" y="8"/>
                  </a:cxn>
                  <a:cxn ang="0">
                    <a:pos x="28" y="6"/>
                  </a:cxn>
                  <a:cxn ang="0">
                    <a:pos x="28" y="6"/>
                  </a:cxn>
                  <a:cxn ang="0">
                    <a:pos x="52" y="2"/>
                  </a:cxn>
                  <a:cxn ang="0">
                    <a:pos x="64" y="0"/>
                  </a:cxn>
                  <a:cxn ang="0">
                    <a:pos x="80" y="0"/>
                  </a:cxn>
                  <a:cxn ang="0">
                    <a:pos x="80" y="0"/>
                  </a:cxn>
                  <a:cxn ang="0">
                    <a:pos x="62" y="6"/>
                  </a:cxn>
                  <a:cxn ang="0">
                    <a:pos x="42" y="12"/>
                  </a:cxn>
                  <a:cxn ang="0">
                    <a:pos x="22" y="14"/>
                  </a:cxn>
                  <a:cxn ang="0">
                    <a:pos x="0" y="14"/>
                  </a:cxn>
                  <a:cxn ang="0">
                    <a:pos x="0" y="14"/>
                  </a:cxn>
                </a:cxnLst>
                <a:rect l="0" t="0" r="r" b="b"/>
                <a:pathLst>
                  <a:path w="80" h="14">
                    <a:moveTo>
                      <a:pt x="0" y="14"/>
                    </a:moveTo>
                    <a:lnTo>
                      <a:pt x="0" y="14"/>
                    </a:lnTo>
                    <a:lnTo>
                      <a:pt x="2" y="12"/>
                    </a:lnTo>
                    <a:lnTo>
                      <a:pt x="6" y="12"/>
                    </a:lnTo>
                    <a:lnTo>
                      <a:pt x="12" y="10"/>
                    </a:lnTo>
                    <a:lnTo>
                      <a:pt x="12" y="10"/>
                    </a:lnTo>
                    <a:lnTo>
                      <a:pt x="12" y="12"/>
                    </a:lnTo>
                    <a:lnTo>
                      <a:pt x="10" y="14"/>
                    </a:lnTo>
                    <a:lnTo>
                      <a:pt x="10" y="14"/>
                    </a:lnTo>
                    <a:lnTo>
                      <a:pt x="30" y="10"/>
                    </a:lnTo>
                    <a:lnTo>
                      <a:pt x="30" y="10"/>
                    </a:lnTo>
                    <a:lnTo>
                      <a:pt x="30" y="8"/>
                    </a:lnTo>
                    <a:lnTo>
                      <a:pt x="28" y="6"/>
                    </a:lnTo>
                    <a:lnTo>
                      <a:pt x="28" y="6"/>
                    </a:lnTo>
                    <a:lnTo>
                      <a:pt x="52" y="2"/>
                    </a:lnTo>
                    <a:lnTo>
                      <a:pt x="64" y="0"/>
                    </a:lnTo>
                    <a:lnTo>
                      <a:pt x="80" y="0"/>
                    </a:lnTo>
                    <a:lnTo>
                      <a:pt x="80" y="0"/>
                    </a:lnTo>
                    <a:lnTo>
                      <a:pt x="62" y="6"/>
                    </a:lnTo>
                    <a:lnTo>
                      <a:pt x="42" y="12"/>
                    </a:lnTo>
                    <a:lnTo>
                      <a:pt x="22" y="14"/>
                    </a:lnTo>
                    <a:lnTo>
                      <a:pt x="0" y="14"/>
                    </a:lnTo>
                    <a:lnTo>
                      <a:pt x="0" y="1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7" name="Freeform 184"/>
              <p:cNvSpPr>
                <a:spLocks/>
              </p:cNvSpPr>
              <p:nvPr userDrawn="1"/>
            </p:nvSpPr>
            <p:spPr bwMode="auto">
              <a:xfrm>
                <a:off x="3960" y="236"/>
                <a:ext cx="6" cy="4"/>
              </a:xfrm>
              <a:custGeom>
                <a:avLst/>
                <a:gdLst/>
                <a:ahLst/>
                <a:cxnLst>
                  <a:cxn ang="0">
                    <a:pos x="0" y="0"/>
                  </a:cxn>
                  <a:cxn ang="0">
                    <a:pos x="0" y="0"/>
                  </a:cxn>
                  <a:cxn ang="0">
                    <a:pos x="12" y="4"/>
                  </a:cxn>
                  <a:cxn ang="0">
                    <a:pos x="22" y="12"/>
                  </a:cxn>
                  <a:cxn ang="0">
                    <a:pos x="22" y="12"/>
                  </a:cxn>
                  <a:cxn ang="0">
                    <a:pos x="14" y="10"/>
                  </a:cxn>
                  <a:cxn ang="0">
                    <a:pos x="6" y="6"/>
                  </a:cxn>
                  <a:cxn ang="0">
                    <a:pos x="2" y="4"/>
                  </a:cxn>
                  <a:cxn ang="0">
                    <a:pos x="0" y="0"/>
                  </a:cxn>
                  <a:cxn ang="0">
                    <a:pos x="0" y="0"/>
                  </a:cxn>
                </a:cxnLst>
                <a:rect l="0" t="0" r="r" b="b"/>
                <a:pathLst>
                  <a:path w="22" h="12">
                    <a:moveTo>
                      <a:pt x="0" y="0"/>
                    </a:moveTo>
                    <a:lnTo>
                      <a:pt x="0" y="0"/>
                    </a:lnTo>
                    <a:lnTo>
                      <a:pt x="12" y="4"/>
                    </a:lnTo>
                    <a:lnTo>
                      <a:pt x="22" y="12"/>
                    </a:lnTo>
                    <a:lnTo>
                      <a:pt x="22" y="12"/>
                    </a:lnTo>
                    <a:lnTo>
                      <a:pt x="14" y="10"/>
                    </a:lnTo>
                    <a:lnTo>
                      <a:pt x="6"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8" name="Freeform 185"/>
              <p:cNvSpPr>
                <a:spLocks/>
              </p:cNvSpPr>
              <p:nvPr userDrawn="1"/>
            </p:nvSpPr>
            <p:spPr bwMode="auto">
              <a:xfrm>
                <a:off x="3959" y="232"/>
                <a:ext cx="9" cy="6"/>
              </a:xfrm>
              <a:custGeom>
                <a:avLst/>
                <a:gdLst/>
                <a:ahLst/>
                <a:cxnLst>
                  <a:cxn ang="0">
                    <a:pos x="36" y="18"/>
                  </a:cxn>
                  <a:cxn ang="0">
                    <a:pos x="36" y="18"/>
                  </a:cxn>
                  <a:cxn ang="0">
                    <a:pos x="34" y="16"/>
                  </a:cxn>
                  <a:cxn ang="0">
                    <a:pos x="34" y="16"/>
                  </a:cxn>
                  <a:cxn ang="0">
                    <a:pos x="32" y="18"/>
                  </a:cxn>
                  <a:cxn ang="0">
                    <a:pos x="32" y="18"/>
                  </a:cxn>
                  <a:cxn ang="0">
                    <a:pos x="30" y="14"/>
                  </a:cxn>
                  <a:cxn ang="0">
                    <a:pos x="28" y="12"/>
                  </a:cxn>
                  <a:cxn ang="0">
                    <a:pos x="20" y="8"/>
                  </a:cxn>
                  <a:cxn ang="0">
                    <a:pos x="0" y="4"/>
                  </a:cxn>
                  <a:cxn ang="0">
                    <a:pos x="0" y="4"/>
                  </a:cxn>
                  <a:cxn ang="0">
                    <a:pos x="6" y="2"/>
                  </a:cxn>
                  <a:cxn ang="0">
                    <a:pos x="10" y="0"/>
                  </a:cxn>
                  <a:cxn ang="0">
                    <a:pos x="16" y="2"/>
                  </a:cxn>
                  <a:cxn ang="0">
                    <a:pos x="22" y="4"/>
                  </a:cxn>
                  <a:cxn ang="0">
                    <a:pos x="32" y="10"/>
                  </a:cxn>
                  <a:cxn ang="0">
                    <a:pos x="42" y="16"/>
                  </a:cxn>
                  <a:cxn ang="0">
                    <a:pos x="42" y="16"/>
                  </a:cxn>
                  <a:cxn ang="0">
                    <a:pos x="40" y="18"/>
                  </a:cxn>
                  <a:cxn ang="0">
                    <a:pos x="38" y="18"/>
                  </a:cxn>
                  <a:cxn ang="0">
                    <a:pos x="36" y="18"/>
                  </a:cxn>
                  <a:cxn ang="0">
                    <a:pos x="36" y="20"/>
                  </a:cxn>
                  <a:cxn ang="0">
                    <a:pos x="36" y="20"/>
                  </a:cxn>
                  <a:cxn ang="0">
                    <a:pos x="34" y="20"/>
                  </a:cxn>
                  <a:cxn ang="0">
                    <a:pos x="36" y="18"/>
                  </a:cxn>
                  <a:cxn ang="0">
                    <a:pos x="36" y="18"/>
                  </a:cxn>
                </a:cxnLst>
                <a:rect l="0" t="0" r="r" b="b"/>
                <a:pathLst>
                  <a:path w="42" h="20">
                    <a:moveTo>
                      <a:pt x="36" y="18"/>
                    </a:moveTo>
                    <a:lnTo>
                      <a:pt x="36" y="18"/>
                    </a:lnTo>
                    <a:lnTo>
                      <a:pt x="34" y="16"/>
                    </a:lnTo>
                    <a:lnTo>
                      <a:pt x="34" y="16"/>
                    </a:lnTo>
                    <a:lnTo>
                      <a:pt x="32" y="18"/>
                    </a:lnTo>
                    <a:lnTo>
                      <a:pt x="32" y="18"/>
                    </a:lnTo>
                    <a:lnTo>
                      <a:pt x="30" y="14"/>
                    </a:lnTo>
                    <a:lnTo>
                      <a:pt x="28" y="12"/>
                    </a:lnTo>
                    <a:lnTo>
                      <a:pt x="20" y="8"/>
                    </a:lnTo>
                    <a:lnTo>
                      <a:pt x="0" y="4"/>
                    </a:lnTo>
                    <a:lnTo>
                      <a:pt x="0" y="4"/>
                    </a:lnTo>
                    <a:lnTo>
                      <a:pt x="6" y="2"/>
                    </a:lnTo>
                    <a:lnTo>
                      <a:pt x="10" y="0"/>
                    </a:lnTo>
                    <a:lnTo>
                      <a:pt x="16" y="2"/>
                    </a:lnTo>
                    <a:lnTo>
                      <a:pt x="22" y="4"/>
                    </a:lnTo>
                    <a:lnTo>
                      <a:pt x="32" y="10"/>
                    </a:lnTo>
                    <a:lnTo>
                      <a:pt x="42" y="16"/>
                    </a:lnTo>
                    <a:lnTo>
                      <a:pt x="42" y="16"/>
                    </a:lnTo>
                    <a:lnTo>
                      <a:pt x="40" y="18"/>
                    </a:lnTo>
                    <a:lnTo>
                      <a:pt x="38" y="18"/>
                    </a:lnTo>
                    <a:lnTo>
                      <a:pt x="36" y="18"/>
                    </a:lnTo>
                    <a:lnTo>
                      <a:pt x="36" y="20"/>
                    </a:lnTo>
                    <a:lnTo>
                      <a:pt x="36" y="20"/>
                    </a:lnTo>
                    <a:lnTo>
                      <a:pt x="34" y="20"/>
                    </a:lnTo>
                    <a:lnTo>
                      <a:pt x="36" y="18"/>
                    </a:lnTo>
                    <a:lnTo>
                      <a:pt x="36" y="1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79" name="Freeform 186"/>
              <p:cNvSpPr>
                <a:spLocks/>
              </p:cNvSpPr>
              <p:nvPr userDrawn="1"/>
            </p:nvSpPr>
            <p:spPr bwMode="auto">
              <a:xfrm>
                <a:off x="3835" y="238"/>
                <a:ext cx="24" cy="5"/>
              </a:xfrm>
              <a:custGeom>
                <a:avLst/>
                <a:gdLst/>
                <a:ahLst/>
                <a:cxnLst>
                  <a:cxn ang="0">
                    <a:pos x="70" y="10"/>
                  </a:cxn>
                  <a:cxn ang="0">
                    <a:pos x="70" y="10"/>
                  </a:cxn>
                  <a:cxn ang="0">
                    <a:pos x="76" y="10"/>
                  </a:cxn>
                  <a:cxn ang="0">
                    <a:pos x="80" y="8"/>
                  </a:cxn>
                  <a:cxn ang="0">
                    <a:pos x="86" y="6"/>
                  </a:cxn>
                  <a:cxn ang="0">
                    <a:pos x="94" y="6"/>
                  </a:cxn>
                  <a:cxn ang="0">
                    <a:pos x="94" y="6"/>
                  </a:cxn>
                  <a:cxn ang="0">
                    <a:pos x="94" y="8"/>
                  </a:cxn>
                  <a:cxn ang="0">
                    <a:pos x="90" y="8"/>
                  </a:cxn>
                  <a:cxn ang="0">
                    <a:pos x="90" y="8"/>
                  </a:cxn>
                  <a:cxn ang="0">
                    <a:pos x="86" y="12"/>
                  </a:cxn>
                  <a:cxn ang="0">
                    <a:pos x="80" y="16"/>
                  </a:cxn>
                  <a:cxn ang="0">
                    <a:pos x="64" y="20"/>
                  </a:cxn>
                  <a:cxn ang="0">
                    <a:pos x="28" y="24"/>
                  </a:cxn>
                  <a:cxn ang="0">
                    <a:pos x="28" y="24"/>
                  </a:cxn>
                  <a:cxn ang="0">
                    <a:pos x="12" y="28"/>
                  </a:cxn>
                  <a:cxn ang="0">
                    <a:pos x="4" y="26"/>
                  </a:cxn>
                  <a:cxn ang="0">
                    <a:pos x="2" y="26"/>
                  </a:cxn>
                  <a:cxn ang="0">
                    <a:pos x="0" y="22"/>
                  </a:cxn>
                  <a:cxn ang="0">
                    <a:pos x="0" y="22"/>
                  </a:cxn>
                  <a:cxn ang="0">
                    <a:pos x="16" y="18"/>
                  </a:cxn>
                  <a:cxn ang="0">
                    <a:pos x="26" y="18"/>
                  </a:cxn>
                  <a:cxn ang="0">
                    <a:pos x="36" y="18"/>
                  </a:cxn>
                  <a:cxn ang="0">
                    <a:pos x="36" y="18"/>
                  </a:cxn>
                  <a:cxn ang="0">
                    <a:pos x="30" y="14"/>
                  </a:cxn>
                  <a:cxn ang="0">
                    <a:pos x="24" y="14"/>
                  </a:cxn>
                  <a:cxn ang="0">
                    <a:pos x="24" y="14"/>
                  </a:cxn>
                  <a:cxn ang="0">
                    <a:pos x="34" y="10"/>
                  </a:cxn>
                  <a:cxn ang="0">
                    <a:pos x="42" y="10"/>
                  </a:cxn>
                  <a:cxn ang="0">
                    <a:pos x="50" y="10"/>
                  </a:cxn>
                  <a:cxn ang="0">
                    <a:pos x="60" y="10"/>
                  </a:cxn>
                  <a:cxn ang="0">
                    <a:pos x="60" y="10"/>
                  </a:cxn>
                  <a:cxn ang="0">
                    <a:pos x="60" y="8"/>
                  </a:cxn>
                  <a:cxn ang="0">
                    <a:pos x="58" y="8"/>
                  </a:cxn>
                  <a:cxn ang="0">
                    <a:pos x="54" y="8"/>
                  </a:cxn>
                  <a:cxn ang="0">
                    <a:pos x="50" y="8"/>
                  </a:cxn>
                  <a:cxn ang="0">
                    <a:pos x="50" y="6"/>
                  </a:cxn>
                  <a:cxn ang="0">
                    <a:pos x="50" y="4"/>
                  </a:cxn>
                  <a:cxn ang="0">
                    <a:pos x="50" y="4"/>
                  </a:cxn>
                  <a:cxn ang="0">
                    <a:pos x="58" y="6"/>
                  </a:cxn>
                  <a:cxn ang="0">
                    <a:pos x="66" y="4"/>
                  </a:cxn>
                  <a:cxn ang="0">
                    <a:pos x="82" y="0"/>
                  </a:cxn>
                  <a:cxn ang="0">
                    <a:pos x="82" y="0"/>
                  </a:cxn>
                  <a:cxn ang="0">
                    <a:pos x="78" y="4"/>
                  </a:cxn>
                  <a:cxn ang="0">
                    <a:pos x="76" y="6"/>
                  </a:cxn>
                  <a:cxn ang="0">
                    <a:pos x="66" y="6"/>
                  </a:cxn>
                  <a:cxn ang="0">
                    <a:pos x="66" y="6"/>
                  </a:cxn>
                  <a:cxn ang="0">
                    <a:pos x="68" y="8"/>
                  </a:cxn>
                  <a:cxn ang="0">
                    <a:pos x="72" y="8"/>
                  </a:cxn>
                  <a:cxn ang="0">
                    <a:pos x="74" y="10"/>
                  </a:cxn>
                  <a:cxn ang="0">
                    <a:pos x="70" y="10"/>
                  </a:cxn>
                  <a:cxn ang="0">
                    <a:pos x="70" y="10"/>
                  </a:cxn>
                </a:cxnLst>
                <a:rect l="0" t="0" r="r" b="b"/>
                <a:pathLst>
                  <a:path w="94" h="28">
                    <a:moveTo>
                      <a:pt x="70" y="10"/>
                    </a:moveTo>
                    <a:lnTo>
                      <a:pt x="70" y="10"/>
                    </a:lnTo>
                    <a:lnTo>
                      <a:pt x="76" y="10"/>
                    </a:lnTo>
                    <a:lnTo>
                      <a:pt x="80" y="8"/>
                    </a:lnTo>
                    <a:lnTo>
                      <a:pt x="86" y="6"/>
                    </a:lnTo>
                    <a:lnTo>
                      <a:pt x="94" y="6"/>
                    </a:lnTo>
                    <a:lnTo>
                      <a:pt x="94" y="6"/>
                    </a:lnTo>
                    <a:lnTo>
                      <a:pt x="94" y="8"/>
                    </a:lnTo>
                    <a:lnTo>
                      <a:pt x="90" y="8"/>
                    </a:lnTo>
                    <a:lnTo>
                      <a:pt x="90" y="8"/>
                    </a:lnTo>
                    <a:lnTo>
                      <a:pt x="86" y="12"/>
                    </a:lnTo>
                    <a:lnTo>
                      <a:pt x="80" y="16"/>
                    </a:lnTo>
                    <a:lnTo>
                      <a:pt x="64" y="20"/>
                    </a:lnTo>
                    <a:lnTo>
                      <a:pt x="28" y="24"/>
                    </a:lnTo>
                    <a:lnTo>
                      <a:pt x="28" y="24"/>
                    </a:lnTo>
                    <a:lnTo>
                      <a:pt x="12" y="28"/>
                    </a:lnTo>
                    <a:lnTo>
                      <a:pt x="4" y="26"/>
                    </a:lnTo>
                    <a:lnTo>
                      <a:pt x="2" y="26"/>
                    </a:lnTo>
                    <a:lnTo>
                      <a:pt x="0" y="22"/>
                    </a:lnTo>
                    <a:lnTo>
                      <a:pt x="0" y="22"/>
                    </a:lnTo>
                    <a:lnTo>
                      <a:pt x="16" y="18"/>
                    </a:lnTo>
                    <a:lnTo>
                      <a:pt x="26" y="18"/>
                    </a:lnTo>
                    <a:lnTo>
                      <a:pt x="36" y="18"/>
                    </a:lnTo>
                    <a:lnTo>
                      <a:pt x="36" y="18"/>
                    </a:lnTo>
                    <a:lnTo>
                      <a:pt x="30" y="14"/>
                    </a:lnTo>
                    <a:lnTo>
                      <a:pt x="24" y="14"/>
                    </a:lnTo>
                    <a:lnTo>
                      <a:pt x="24" y="14"/>
                    </a:lnTo>
                    <a:lnTo>
                      <a:pt x="34" y="10"/>
                    </a:lnTo>
                    <a:lnTo>
                      <a:pt x="42" y="10"/>
                    </a:lnTo>
                    <a:lnTo>
                      <a:pt x="50" y="10"/>
                    </a:lnTo>
                    <a:lnTo>
                      <a:pt x="60" y="10"/>
                    </a:lnTo>
                    <a:lnTo>
                      <a:pt x="60" y="10"/>
                    </a:lnTo>
                    <a:lnTo>
                      <a:pt x="60" y="8"/>
                    </a:lnTo>
                    <a:lnTo>
                      <a:pt x="58" y="8"/>
                    </a:lnTo>
                    <a:lnTo>
                      <a:pt x="54" y="8"/>
                    </a:lnTo>
                    <a:lnTo>
                      <a:pt x="50" y="8"/>
                    </a:lnTo>
                    <a:lnTo>
                      <a:pt x="50" y="6"/>
                    </a:lnTo>
                    <a:lnTo>
                      <a:pt x="50" y="4"/>
                    </a:lnTo>
                    <a:lnTo>
                      <a:pt x="50" y="4"/>
                    </a:lnTo>
                    <a:lnTo>
                      <a:pt x="58" y="6"/>
                    </a:lnTo>
                    <a:lnTo>
                      <a:pt x="66" y="4"/>
                    </a:lnTo>
                    <a:lnTo>
                      <a:pt x="82" y="0"/>
                    </a:lnTo>
                    <a:lnTo>
                      <a:pt x="82" y="0"/>
                    </a:lnTo>
                    <a:lnTo>
                      <a:pt x="78" y="4"/>
                    </a:lnTo>
                    <a:lnTo>
                      <a:pt x="76" y="6"/>
                    </a:lnTo>
                    <a:lnTo>
                      <a:pt x="66" y="6"/>
                    </a:lnTo>
                    <a:lnTo>
                      <a:pt x="66" y="6"/>
                    </a:lnTo>
                    <a:lnTo>
                      <a:pt x="68" y="8"/>
                    </a:lnTo>
                    <a:lnTo>
                      <a:pt x="72" y="8"/>
                    </a:lnTo>
                    <a:lnTo>
                      <a:pt x="74" y="10"/>
                    </a:lnTo>
                    <a:lnTo>
                      <a:pt x="70" y="10"/>
                    </a:lnTo>
                    <a:lnTo>
                      <a:pt x="7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0" name="Freeform 187"/>
              <p:cNvSpPr>
                <a:spLocks/>
              </p:cNvSpPr>
              <p:nvPr userDrawn="1"/>
            </p:nvSpPr>
            <p:spPr bwMode="auto">
              <a:xfrm>
                <a:off x="3953" y="241"/>
                <a:ext cx="23" cy="23"/>
              </a:xfrm>
              <a:custGeom>
                <a:avLst/>
                <a:gdLst/>
                <a:ahLst/>
                <a:cxnLst>
                  <a:cxn ang="0">
                    <a:pos x="2" y="2"/>
                  </a:cxn>
                  <a:cxn ang="0">
                    <a:pos x="4" y="2"/>
                  </a:cxn>
                  <a:cxn ang="0">
                    <a:pos x="8" y="0"/>
                  </a:cxn>
                  <a:cxn ang="0">
                    <a:pos x="24" y="8"/>
                  </a:cxn>
                  <a:cxn ang="0">
                    <a:pos x="38" y="20"/>
                  </a:cxn>
                  <a:cxn ang="0">
                    <a:pos x="40" y="24"/>
                  </a:cxn>
                  <a:cxn ang="0">
                    <a:pos x="22" y="20"/>
                  </a:cxn>
                  <a:cxn ang="0">
                    <a:pos x="22" y="14"/>
                  </a:cxn>
                  <a:cxn ang="0">
                    <a:pos x="18" y="14"/>
                  </a:cxn>
                  <a:cxn ang="0">
                    <a:pos x="16" y="16"/>
                  </a:cxn>
                  <a:cxn ang="0">
                    <a:pos x="26" y="24"/>
                  </a:cxn>
                  <a:cxn ang="0">
                    <a:pos x="50" y="40"/>
                  </a:cxn>
                  <a:cxn ang="0">
                    <a:pos x="58" y="50"/>
                  </a:cxn>
                  <a:cxn ang="0">
                    <a:pos x="66" y="50"/>
                  </a:cxn>
                  <a:cxn ang="0">
                    <a:pos x="82" y="64"/>
                  </a:cxn>
                  <a:cxn ang="0">
                    <a:pos x="86" y="72"/>
                  </a:cxn>
                  <a:cxn ang="0">
                    <a:pos x="66" y="58"/>
                  </a:cxn>
                  <a:cxn ang="0">
                    <a:pos x="46" y="40"/>
                  </a:cxn>
                  <a:cxn ang="0">
                    <a:pos x="80" y="90"/>
                  </a:cxn>
                  <a:cxn ang="0">
                    <a:pos x="72" y="88"/>
                  </a:cxn>
                  <a:cxn ang="0">
                    <a:pos x="56" y="76"/>
                  </a:cxn>
                  <a:cxn ang="0">
                    <a:pos x="48" y="72"/>
                  </a:cxn>
                  <a:cxn ang="0">
                    <a:pos x="50" y="62"/>
                  </a:cxn>
                  <a:cxn ang="0">
                    <a:pos x="48" y="60"/>
                  </a:cxn>
                  <a:cxn ang="0">
                    <a:pos x="44" y="62"/>
                  </a:cxn>
                  <a:cxn ang="0">
                    <a:pos x="40" y="62"/>
                  </a:cxn>
                  <a:cxn ang="0">
                    <a:pos x="38" y="50"/>
                  </a:cxn>
                  <a:cxn ang="0">
                    <a:pos x="36" y="44"/>
                  </a:cxn>
                  <a:cxn ang="0">
                    <a:pos x="32" y="44"/>
                  </a:cxn>
                  <a:cxn ang="0">
                    <a:pos x="32" y="48"/>
                  </a:cxn>
                  <a:cxn ang="0">
                    <a:pos x="34" y="54"/>
                  </a:cxn>
                  <a:cxn ang="0">
                    <a:pos x="16" y="36"/>
                  </a:cxn>
                  <a:cxn ang="0">
                    <a:pos x="0" y="18"/>
                  </a:cxn>
                  <a:cxn ang="0">
                    <a:pos x="2" y="14"/>
                  </a:cxn>
                  <a:cxn ang="0">
                    <a:pos x="10" y="18"/>
                  </a:cxn>
                  <a:cxn ang="0">
                    <a:pos x="8" y="8"/>
                  </a:cxn>
                  <a:cxn ang="0">
                    <a:pos x="2" y="2"/>
                  </a:cxn>
                </a:cxnLst>
                <a:rect l="0" t="0" r="r" b="b"/>
                <a:pathLst>
                  <a:path w="86" h="90">
                    <a:moveTo>
                      <a:pt x="2" y="2"/>
                    </a:moveTo>
                    <a:lnTo>
                      <a:pt x="2" y="2"/>
                    </a:lnTo>
                    <a:lnTo>
                      <a:pt x="2" y="0"/>
                    </a:lnTo>
                    <a:lnTo>
                      <a:pt x="4" y="2"/>
                    </a:lnTo>
                    <a:lnTo>
                      <a:pt x="6" y="2"/>
                    </a:lnTo>
                    <a:lnTo>
                      <a:pt x="8" y="0"/>
                    </a:lnTo>
                    <a:lnTo>
                      <a:pt x="8" y="0"/>
                    </a:lnTo>
                    <a:lnTo>
                      <a:pt x="24" y="8"/>
                    </a:lnTo>
                    <a:lnTo>
                      <a:pt x="34" y="14"/>
                    </a:lnTo>
                    <a:lnTo>
                      <a:pt x="38" y="20"/>
                    </a:lnTo>
                    <a:lnTo>
                      <a:pt x="40" y="24"/>
                    </a:lnTo>
                    <a:lnTo>
                      <a:pt x="40" y="24"/>
                    </a:lnTo>
                    <a:lnTo>
                      <a:pt x="30" y="24"/>
                    </a:lnTo>
                    <a:lnTo>
                      <a:pt x="22" y="20"/>
                    </a:lnTo>
                    <a:lnTo>
                      <a:pt x="22" y="18"/>
                    </a:lnTo>
                    <a:lnTo>
                      <a:pt x="22" y="14"/>
                    </a:lnTo>
                    <a:lnTo>
                      <a:pt x="22" y="14"/>
                    </a:lnTo>
                    <a:lnTo>
                      <a:pt x="18" y="14"/>
                    </a:lnTo>
                    <a:lnTo>
                      <a:pt x="16" y="16"/>
                    </a:lnTo>
                    <a:lnTo>
                      <a:pt x="16" y="16"/>
                    </a:lnTo>
                    <a:lnTo>
                      <a:pt x="20" y="20"/>
                    </a:lnTo>
                    <a:lnTo>
                      <a:pt x="26" y="24"/>
                    </a:lnTo>
                    <a:lnTo>
                      <a:pt x="38" y="32"/>
                    </a:lnTo>
                    <a:lnTo>
                      <a:pt x="50" y="40"/>
                    </a:lnTo>
                    <a:lnTo>
                      <a:pt x="54" y="44"/>
                    </a:lnTo>
                    <a:lnTo>
                      <a:pt x="58" y="50"/>
                    </a:lnTo>
                    <a:lnTo>
                      <a:pt x="58" y="50"/>
                    </a:lnTo>
                    <a:lnTo>
                      <a:pt x="66" y="50"/>
                    </a:lnTo>
                    <a:lnTo>
                      <a:pt x="76" y="56"/>
                    </a:lnTo>
                    <a:lnTo>
                      <a:pt x="82" y="64"/>
                    </a:lnTo>
                    <a:lnTo>
                      <a:pt x="86" y="72"/>
                    </a:lnTo>
                    <a:lnTo>
                      <a:pt x="86" y="72"/>
                    </a:lnTo>
                    <a:lnTo>
                      <a:pt x="76" y="66"/>
                    </a:lnTo>
                    <a:lnTo>
                      <a:pt x="66" y="58"/>
                    </a:lnTo>
                    <a:lnTo>
                      <a:pt x="46" y="40"/>
                    </a:lnTo>
                    <a:lnTo>
                      <a:pt x="46" y="40"/>
                    </a:lnTo>
                    <a:lnTo>
                      <a:pt x="62" y="64"/>
                    </a:lnTo>
                    <a:lnTo>
                      <a:pt x="80" y="90"/>
                    </a:lnTo>
                    <a:lnTo>
                      <a:pt x="80" y="90"/>
                    </a:lnTo>
                    <a:lnTo>
                      <a:pt x="72" y="88"/>
                    </a:lnTo>
                    <a:lnTo>
                      <a:pt x="64" y="82"/>
                    </a:lnTo>
                    <a:lnTo>
                      <a:pt x="56" y="76"/>
                    </a:lnTo>
                    <a:lnTo>
                      <a:pt x="48" y="72"/>
                    </a:lnTo>
                    <a:lnTo>
                      <a:pt x="48" y="72"/>
                    </a:lnTo>
                    <a:lnTo>
                      <a:pt x="48" y="66"/>
                    </a:lnTo>
                    <a:lnTo>
                      <a:pt x="50" y="62"/>
                    </a:lnTo>
                    <a:lnTo>
                      <a:pt x="50" y="62"/>
                    </a:lnTo>
                    <a:lnTo>
                      <a:pt x="48" y="60"/>
                    </a:lnTo>
                    <a:lnTo>
                      <a:pt x="46" y="62"/>
                    </a:lnTo>
                    <a:lnTo>
                      <a:pt x="44" y="62"/>
                    </a:lnTo>
                    <a:lnTo>
                      <a:pt x="40" y="62"/>
                    </a:lnTo>
                    <a:lnTo>
                      <a:pt x="40" y="62"/>
                    </a:lnTo>
                    <a:lnTo>
                      <a:pt x="38" y="58"/>
                    </a:lnTo>
                    <a:lnTo>
                      <a:pt x="38" y="50"/>
                    </a:lnTo>
                    <a:lnTo>
                      <a:pt x="38" y="46"/>
                    </a:lnTo>
                    <a:lnTo>
                      <a:pt x="36" y="44"/>
                    </a:lnTo>
                    <a:lnTo>
                      <a:pt x="32" y="44"/>
                    </a:lnTo>
                    <a:lnTo>
                      <a:pt x="32" y="44"/>
                    </a:lnTo>
                    <a:lnTo>
                      <a:pt x="32" y="46"/>
                    </a:lnTo>
                    <a:lnTo>
                      <a:pt x="32" y="48"/>
                    </a:lnTo>
                    <a:lnTo>
                      <a:pt x="34" y="50"/>
                    </a:lnTo>
                    <a:lnTo>
                      <a:pt x="34" y="54"/>
                    </a:lnTo>
                    <a:lnTo>
                      <a:pt x="34" y="54"/>
                    </a:lnTo>
                    <a:lnTo>
                      <a:pt x="16" y="36"/>
                    </a:lnTo>
                    <a:lnTo>
                      <a:pt x="8" y="28"/>
                    </a:lnTo>
                    <a:lnTo>
                      <a:pt x="0" y="18"/>
                    </a:lnTo>
                    <a:lnTo>
                      <a:pt x="0" y="18"/>
                    </a:lnTo>
                    <a:lnTo>
                      <a:pt x="2" y="14"/>
                    </a:lnTo>
                    <a:lnTo>
                      <a:pt x="4" y="14"/>
                    </a:lnTo>
                    <a:lnTo>
                      <a:pt x="10" y="18"/>
                    </a:lnTo>
                    <a:lnTo>
                      <a:pt x="10" y="18"/>
                    </a:lnTo>
                    <a:lnTo>
                      <a:pt x="8" y="8"/>
                    </a:lnTo>
                    <a:lnTo>
                      <a:pt x="6" y="6"/>
                    </a:lnTo>
                    <a:lnTo>
                      <a:pt x="2" y="2"/>
                    </a:lnTo>
                    <a:lnTo>
                      <a:pt x="2"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1" name="Freeform 188"/>
              <p:cNvSpPr>
                <a:spLocks/>
              </p:cNvSpPr>
              <p:nvPr userDrawn="1"/>
            </p:nvSpPr>
            <p:spPr bwMode="auto">
              <a:xfrm>
                <a:off x="3704" y="253"/>
                <a:ext cx="7" cy="1"/>
              </a:xfrm>
              <a:custGeom>
                <a:avLst/>
                <a:gdLst/>
                <a:ahLst/>
                <a:cxnLst>
                  <a:cxn ang="0">
                    <a:pos x="26" y="0"/>
                  </a:cxn>
                  <a:cxn ang="0">
                    <a:pos x="26" y="0"/>
                  </a:cxn>
                  <a:cxn ang="0">
                    <a:pos x="20" y="4"/>
                  </a:cxn>
                  <a:cxn ang="0">
                    <a:pos x="12" y="4"/>
                  </a:cxn>
                  <a:cxn ang="0">
                    <a:pos x="6" y="4"/>
                  </a:cxn>
                  <a:cxn ang="0">
                    <a:pos x="0" y="4"/>
                  </a:cxn>
                  <a:cxn ang="0">
                    <a:pos x="0" y="4"/>
                  </a:cxn>
                  <a:cxn ang="0">
                    <a:pos x="0" y="2"/>
                  </a:cxn>
                  <a:cxn ang="0">
                    <a:pos x="2" y="2"/>
                  </a:cxn>
                  <a:cxn ang="0">
                    <a:pos x="8" y="0"/>
                  </a:cxn>
                  <a:cxn ang="0">
                    <a:pos x="26" y="0"/>
                  </a:cxn>
                  <a:cxn ang="0">
                    <a:pos x="26" y="0"/>
                  </a:cxn>
                </a:cxnLst>
                <a:rect l="0" t="0" r="r" b="b"/>
                <a:pathLst>
                  <a:path w="26" h="4">
                    <a:moveTo>
                      <a:pt x="26" y="0"/>
                    </a:moveTo>
                    <a:lnTo>
                      <a:pt x="26" y="0"/>
                    </a:lnTo>
                    <a:lnTo>
                      <a:pt x="20" y="4"/>
                    </a:lnTo>
                    <a:lnTo>
                      <a:pt x="12" y="4"/>
                    </a:lnTo>
                    <a:lnTo>
                      <a:pt x="6" y="4"/>
                    </a:lnTo>
                    <a:lnTo>
                      <a:pt x="0" y="4"/>
                    </a:lnTo>
                    <a:lnTo>
                      <a:pt x="0" y="4"/>
                    </a:lnTo>
                    <a:lnTo>
                      <a:pt x="0" y="2"/>
                    </a:lnTo>
                    <a:lnTo>
                      <a:pt x="2" y="2"/>
                    </a:lnTo>
                    <a:lnTo>
                      <a:pt x="8" y="0"/>
                    </a:lnTo>
                    <a:lnTo>
                      <a:pt x="26" y="0"/>
                    </a:lnTo>
                    <a:lnTo>
                      <a:pt x="2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2" name="Freeform 189"/>
              <p:cNvSpPr>
                <a:spLocks noEditPoints="1"/>
              </p:cNvSpPr>
              <p:nvPr userDrawn="1"/>
            </p:nvSpPr>
            <p:spPr bwMode="auto">
              <a:xfrm>
                <a:off x="3697" y="255"/>
                <a:ext cx="138" cy="89"/>
              </a:xfrm>
              <a:custGeom>
                <a:avLst/>
                <a:gdLst/>
                <a:ahLst/>
                <a:cxnLst>
                  <a:cxn ang="0">
                    <a:pos x="510" y="36"/>
                  </a:cxn>
                  <a:cxn ang="0">
                    <a:pos x="476" y="32"/>
                  </a:cxn>
                  <a:cxn ang="0">
                    <a:pos x="444" y="40"/>
                  </a:cxn>
                  <a:cxn ang="0">
                    <a:pos x="476" y="40"/>
                  </a:cxn>
                  <a:cxn ang="0">
                    <a:pos x="458" y="62"/>
                  </a:cxn>
                  <a:cxn ang="0">
                    <a:pos x="450" y="84"/>
                  </a:cxn>
                  <a:cxn ang="0">
                    <a:pos x="438" y="90"/>
                  </a:cxn>
                  <a:cxn ang="0">
                    <a:pos x="430" y="98"/>
                  </a:cxn>
                  <a:cxn ang="0">
                    <a:pos x="408" y="116"/>
                  </a:cxn>
                  <a:cxn ang="0">
                    <a:pos x="412" y="122"/>
                  </a:cxn>
                  <a:cxn ang="0">
                    <a:pos x="384" y="140"/>
                  </a:cxn>
                  <a:cxn ang="0">
                    <a:pos x="344" y="146"/>
                  </a:cxn>
                  <a:cxn ang="0">
                    <a:pos x="324" y="166"/>
                  </a:cxn>
                  <a:cxn ang="0">
                    <a:pos x="332" y="178"/>
                  </a:cxn>
                  <a:cxn ang="0">
                    <a:pos x="308" y="204"/>
                  </a:cxn>
                  <a:cxn ang="0">
                    <a:pos x="298" y="212"/>
                  </a:cxn>
                  <a:cxn ang="0">
                    <a:pos x="304" y="226"/>
                  </a:cxn>
                  <a:cxn ang="0">
                    <a:pos x="276" y="236"/>
                  </a:cxn>
                  <a:cxn ang="0">
                    <a:pos x="258" y="242"/>
                  </a:cxn>
                  <a:cxn ang="0">
                    <a:pos x="208" y="260"/>
                  </a:cxn>
                  <a:cxn ang="0">
                    <a:pos x="196" y="252"/>
                  </a:cxn>
                  <a:cxn ang="0">
                    <a:pos x="208" y="240"/>
                  </a:cxn>
                  <a:cxn ang="0">
                    <a:pos x="240" y="208"/>
                  </a:cxn>
                  <a:cxn ang="0">
                    <a:pos x="232" y="204"/>
                  </a:cxn>
                  <a:cxn ang="0">
                    <a:pos x="200" y="220"/>
                  </a:cxn>
                  <a:cxn ang="0">
                    <a:pos x="192" y="226"/>
                  </a:cxn>
                  <a:cxn ang="0">
                    <a:pos x="164" y="258"/>
                  </a:cxn>
                  <a:cxn ang="0">
                    <a:pos x="142" y="274"/>
                  </a:cxn>
                  <a:cxn ang="0">
                    <a:pos x="96" y="304"/>
                  </a:cxn>
                  <a:cxn ang="0">
                    <a:pos x="60" y="318"/>
                  </a:cxn>
                  <a:cxn ang="0">
                    <a:pos x="68" y="290"/>
                  </a:cxn>
                  <a:cxn ang="0">
                    <a:pos x="74" y="276"/>
                  </a:cxn>
                  <a:cxn ang="0">
                    <a:pos x="52" y="292"/>
                  </a:cxn>
                  <a:cxn ang="0">
                    <a:pos x="2" y="336"/>
                  </a:cxn>
                  <a:cxn ang="0">
                    <a:pos x="14" y="292"/>
                  </a:cxn>
                  <a:cxn ang="0">
                    <a:pos x="10" y="276"/>
                  </a:cxn>
                  <a:cxn ang="0">
                    <a:pos x="14" y="268"/>
                  </a:cxn>
                  <a:cxn ang="0">
                    <a:pos x="54" y="236"/>
                  </a:cxn>
                  <a:cxn ang="0">
                    <a:pos x="68" y="218"/>
                  </a:cxn>
                  <a:cxn ang="0">
                    <a:pos x="58" y="220"/>
                  </a:cxn>
                  <a:cxn ang="0">
                    <a:pos x="28" y="210"/>
                  </a:cxn>
                  <a:cxn ang="0">
                    <a:pos x="94" y="186"/>
                  </a:cxn>
                  <a:cxn ang="0">
                    <a:pos x="126" y="200"/>
                  </a:cxn>
                  <a:cxn ang="0">
                    <a:pos x="200" y="178"/>
                  </a:cxn>
                  <a:cxn ang="0">
                    <a:pos x="300" y="118"/>
                  </a:cxn>
                  <a:cxn ang="0">
                    <a:pos x="310" y="112"/>
                  </a:cxn>
                  <a:cxn ang="0">
                    <a:pos x="340" y="90"/>
                  </a:cxn>
                  <a:cxn ang="0">
                    <a:pos x="344" y="82"/>
                  </a:cxn>
                  <a:cxn ang="0">
                    <a:pos x="318" y="76"/>
                  </a:cxn>
                  <a:cxn ang="0">
                    <a:pos x="316" y="70"/>
                  </a:cxn>
                  <a:cxn ang="0">
                    <a:pos x="300" y="60"/>
                  </a:cxn>
                  <a:cxn ang="0">
                    <a:pos x="306" y="46"/>
                  </a:cxn>
                  <a:cxn ang="0">
                    <a:pos x="338" y="36"/>
                  </a:cxn>
                  <a:cxn ang="0">
                    <a:pos x="352" y="28"/>
                  </a:cxn>
                  <a:cxn ang="0">
                    <a:pos x="506" y="2"/>
                  </a:cxn>
                  <a:cxn ang="0">
                    <a:pos x="508" y="12"/>
                  </a:cxn>
                  <a:cxn ang="0">
                    <a:pos x="400" y="32"/>
                  </a:cxn>
                  <a:cxn ang="0">
                    <a:pos x="470" y="16"/>
                  </a:cxn>
                  <a:cxn ang="0">
                    <a:pos x="378" y="40"/>
                  </a:cxn>
                </a:cxnLst>
                <a:rect l="0" t="0" r="r" b="b"/>
                <a:pathLst>
                  <a:path w="524" h="336">
                    <a:moveTo>
                      <a:pt x="518" y="14"/>
                    </a:moveTo>
                    <a:lnTo>
                      <a:pt x="518" y="14"/>
                    </a:lnTo>
                    <a:lnTo>
                      <a:pt x="520" y="18"/>
                    </a:lnTo>
                    <a:lnTo>
                      <a:pt x="520" y="20"/>
                    </a:lnTo>
                    <a:lnTo>
                      <a:pt x="520" y="22"/>
                    </a:lnTo>
                    <a:lnTo>
                      <a:pt x="524" y="22"/>
                    </a:lnTo>
                    <a:lnTo>
                      <a:pt x="524" y="22"/>
                    </a:lnTo>
                    <a:lnTo>
                      <a:pt x="518" y="30"/>
                    </a:lnTo>
                    <a:lnTo>
                      <a:pt x="510" y="36"/>
                    </a:lnTo>
                    <a:lnTo>
                      <a:pt x="500" y="40"/>
                    </a:lnTo>
                    <a:lnTo>
                      <a:pt x="488" y="42"/>
                    </a:lnTo>
                    <a:lnTo>
                      <a:pt x="488" y="42"/>
                    </a:lnTo>
                    <a:lnTo>
                      <a:pt x="488" y="38"/>
                    </a:lnTo>
                    <a:lnTo>
                      <a:pt x="486" y="36"/>
                    </a:lnTo>
                    <a:lnTo>
                      <a:pt x="480" y="34"/>
                    </a:lnTo>
                    <a:lnTo>
                      <a:pt x="474" y="34"/>
                    </a:lnTo>
                    <a:lnTo>
                      <a:pt x="474" y="34"/>
                    </a:lnTo>
                    <a:lnTo>
                      <a:pt x="476" y="32"/>
                    </a:lnTo>
                    <a:lnTo>
                      <a:pt x="480" y="30"/>
                    </a:lnTo>
                    <a:lnTo>
                      <a:pt x="480" y="30"/>
                    </a:lnTo>
                    <a:lnTo>
                      <a:pt x="470" y="30"/>
                    </a:lnTo>
                    <a:lnTo>
                      <a:pt x="460" y="34"/>
                    </a:lnTo>
                    <a:lnTo>
                      <a:pt x="448" y="38"/>
                    </a:lnTo>
                    <a:lnTo>
                      <a:pt x="436" y="40"/>
                    </a:lnTo>
                    <a:lnTo>
                      <a:pt x="436" y="40"/>
                    </a:lnTo>
                    <a:lnTo>
                      <a:pt x="440" y="42"/>
                    </a:lnTo>
                    <a:lnTo>
                      <a:pt x="444" y="40"/>
                    </a:lnTo>
                    <a:lnTo>
                      <a:pt x="448" y="40"/>
                    </a:lnTo>
                    <a:lnTo>
                      <a:pt x="454" y="40"/>
                    </a:lnTo>
                    <a:lnTo>
                      <a:pt x="454" y="40"/>
                    </a:lnTo>
                    <a:lnTo>
                      <a:pt x="456" y="44"/>
                    </a:lnTo>
                    <a:lnTo>
                      <a:pt x="456" y="46"/>
                    </a:lnTo>
                    <a:lnTo>
                      <a:pt x="456" y="48"/>
                    </a:lnTo>
                    <a:lnTo>
                      <a:pt x="456" y="48"/>
                    </a:lnTo>
                    <a:lnTo>
                      <a:pt x="468" y="42"/>
                    </a:lnTo>
                    <a:lnTo>
                      <a:pt x="476" y="40"/>
                    </a:lnTo>
                    <a:lnTo>
                      <a:pt x="486" y="40"/>
                    </a:lnTo>
                    <a:lnTo>
                      <a:pt x="486" y="40"/>
                    </a:lnTo>
                    <a:lnTo>
                      <a:pt x="484" y="42"/>
                    </a:lnTo>
                    <a:lnTo>
                      <a:pt x="482" y="44"/>
                    </a:lnTo>
                    <a:lnTo>
                      <a:pt x="480" y="46"/>
                    </a:lnTo>
                    <a:lnTo>
                      <a:pt x="484" y="48"/>
                    </a:lnTo>
                    <a:lnTo>
                      <a:pt x="484" y="48"/>
                    </a:lnTo>
                    <a:lnTo>
                      <a:pt x="472" y="56"/>
                    </a:lnTo>
                    <a:lnTo>
                      <a:pt x="458" y="62"/>
                    </a:lnTo>
                    <a:lnTo>
                      <a:pt x="434" y="76"/>
                    </a:lnTo>
                    <a:lnTo>
                      <a:pt x="434" y="76"/>
                    </a:lnTo>
                    <a:lnTo>
                      <a:pt x="438" y="78"/>
                    </a:lnTo>
                    <a:lnTo>
                      <a:pt x="442" y="78"/>
                    </a:lnTo>
                    <a:lnTo>
                      <a:pt x="448" y="76"/>
                    </a:lnTo>
                    <a:lnTo>
                      <a:pt x="456" y="74"/>
                    </a:lnTo>
                    <a:lnTo>
                      <a:pt x="456" y="74"/>
                    </a:lnTo>
                    <a:lnTo>
                      <a:pt x="452" y="80"/>
                    </a:lnTo>
                    <a:lnTo>
                      <a:pt x="450" y="84"/>
                    </a:lnTo>
                    <a:lnTo>
                      <a:pt x="444" y="86"/>
                    </a:lnTo>
                    <a:lnTo>
                      <a:pt x="440" y="86"/>
                    </a:lnTo>
                    <a:lnTo>
                      <a:pt x="428" y="88"/>
                    </a:lnTo>
                    <a:lnTo>
                      <a:pt x="416" y="90"/>
                    </a:lnTo>
                    <a:lnTo>
                      <a:pt x="416" y="90"/>
                    </a:lnTo>
                    <a:lnTo>
                      <a:pt x="422" y="92"/>
                    </a:lnTo>
                    <a:lnTo>
                      <a:pt x="426" y="92"/>
                    </a:lnTo>
                    <a:lnTo>
                      <a:pt x="432" y="90"/>
                    </a:lnTo>
                    <a:lnTo>
                      <a:pt x="438" y="90"/>
                    </a:lnTo>
                    <a:lnTo>
                      <a:pt x="438" y="90"/>
                    </a:lnTo>
                    <a:lnTo>
                      <a:pt x="436" y="92"/>
                    </a:lnTo>
                    <a:lnTo>
                      <a:pt x="432" y="94"/>
                    </a:lnTo>
                    <a:lnTo>
                      <a:pt x="420" y="96"/>
                    </a:lnTo>
                    <a:lnTo>
                      <a:pt x="420" y="96"/>
                    </a:lnTo>
                    <a:lnTo>
                      <a:pt x="422" y="98"/>
                    </a:lnTo>
                    <a:lnTo>
                      <a:pt x="424" y="98"/>
                    </a:lnTo>
                    <a:lnTo>
                      <a:pt x="430" y="98"/>
                    </a:lnTo>
                    <a:lnTo>
                      <a:pt x="430" y="98"/>
                    </a:lnTo>
                    <a:lnTo>
                      <a:pt x="432" y="102"/>
                    </a:lnTo>
                    <a:lnTo>
                      <a:pt x="432" y="104"/>
                    </a:lnTo>
                    <a:lnTo>
                      <a:pt x="430" y="108"/>
                    </a:lnTo>
                    <a:lnTo>
                      <a:pt x="426" y="110"/>
                    </a:lnTo>
                    <a:lnTo>
                      <a:pt x="418" y="112"/>
                    </a:lnTo>
                    <a:lnTo>
                      <a:pt x="412" y="110"/>
                    </a:lnTo>
                    <a:lnTo>
                      <a:pt x="412" y="110"/>
                    </a:lnTo>
                    <a:lnTo>
                      <a:pt x="410" y="112"/>
                    </a:lnTo>
                    <a:lnTo>
                      <a:pt x="408" y="116"/>
                    </a:lnTo>
                    <a:lnTo>
                      <a:pt x="406" y="116"/>
                    </a:lnTo>
                    <a:lnTo>
                      <a:pt x="402" y="116"/>
                    </a:lnTo>
                    <a:lnTo>
                      <a:pt x="402" y="116"/>
                    </a:lnTo>
                    <a:lnTo>
                      <a:pt x="406" y="118"/>
                    </a:lnTo>
                    <a:lnTo>
                      <a:pt x="410" y="118"/>
                    </a:lnTo>
                    <a:lnTo>
                      <a:pt x="414" y="116"/>
                    </a:lnTo>
                    <a:lnTo>
                      <a:pt x="418" y="114"/>
                    </a:lnTo>
                    <a:lnTo>
                      <a:pt x="418" y="114"/>
                    </a:lnTo>
                    <a:lnTo>
                      <a:pt x="412" y="122"/>
                    </a:lnTo>
                    <a:lnTo>
                      <a:pt x="404" y="128"/>
                    </a:lnTo>
                    <a:lnTo>
                      <a:pt x="394" y="130"/>
                    </a:lnTo>
                    <a:lnTo>
                      <a:pt x="380" y="128"/>
                    </a:lnTo>
                    <a:lnTo>
                      <a:pt x="380" y="128"/>
                    </a:lnTo>
                    <a:lnTo>
                      <a:pt x="382" y="132"/>
                    </a:lnTo>
                    <a:lnTo>
                      <a:pt x="386" y="134"/>
                    </a:lnTo>
                    <a:lnTo>
                      <a:pt x="386" y="134"/>
                    </a:lnTo>
                    <a:lnTo>
                      <a:pt x="386" y="138"/>
                    </a:lnTo>
                    <a:lnTo>
                      <a:pt x="384" y="140"/>
                    </a:lnTo>
                    <a:lnTo>
                      <a:pt x="376" y="144"/>
                    </a:lnTo>
                    <a:lnTo>
                      <a:pt x="370" y="142"/>
                    </a:lnTo>
                    <a:lnTo>
                      <a:pt x="368" y="140"/>
                    </a:lnTo>
                    <a:lnTo>
                      <a:pt x="368" y="138"/>
                    </a:lnTo>
                    <a:lnTo>
                      <a:pt x="368" y="138"/>
                    </a:lnTo>
                    <a:lnTo>
                      <a:pt x="356" y="144"/>
                    </a:lnTo>
                    <a:lnTo>
                      <a:pt x="350" y="146"/>
                    </a:lnTo>
                    <a:lnTo>
                      <a:pt x="344" y="146"/>
                    </a:lnTo>
                    <a:lnTo>
                      <a:pt x="344" y="146"/>
                    </a:lnTo>
                    <a:lnTo>
                      <a:pt x="340" y="150"/>
                    </a:lnTo>
                    <a:lnTo>
                      <a:pt x="338" y="154"/>
                    </a:lnTo>
                    <a:lnTo>
                      <a:pt x="338" y="158"/>
                    </a:lnTo>
                    <a:lnTo>
                      <a:pt x="340" y="162"/>
                    </a:lnTo>
                    <a:lnTo>
                      <a:pt x="340" y="162"/>
                    </a:lnTo>
                    <a:lnTo>
                      <a:pt x="334" y="162"/>
                    </a:lnTo>
                    <a:lnTo>
                      <a:pt x="332" y="162"/>
                    </a:lnTo>
                    <a:lnTo>
                      <a:pt x="330" y="164"/>
                    </a:lnTo>
                    <a:lnTo>
                      <a:pt x="324" y="166"/>
                    </a:lnTo>
                    <a:lnTo>
                      <a:pt x="324" y="166"/>
                    </a:lnTo>
                    <a:lnTo>
                      <a:pt x="326" y="170"/>
                    </a:lnTo>
                    <a:lnTo>
                      <a:pt x="328" y="172"/>
                    </a:lnTo>
                    <a:lnTo>
                      <a:pt x="328" y="174"/>
                    </a:lnTo>
                    <a:lnTo>
                      <a:pt x="324" y="172"/>
                    </a:lnTo>
                    <a:lnTo>
                      <a:pt x="324" y="172"/>
                    </a:lnTo>
                    <a:lnTo>
                      <a:pt x="324" y="176"/>
                    </a:lnTo>
                    <a:lnTo>
                      <a:pt x="326" y="178"/>
                    </a:lnTo>
                    <a:lnTo>
                      <a:pt x="332" y="178"/>
                    </a:lnTo>
                    <a:lnTo>
                      <a:pt x="332" y="178"/>
                    </a:lnTo>
                    <a:lnTo>
                      <a:pt x="328" y="182"/>
                    </a:lnTo>
                    <a:lnTo>
                      <a:pt x="322" y="182"/>
                    </a:lnTo>
                    <a:lnTo>
                      <a:pt x="322" y="182"/>
                    </a:lnTo>
                    <a:lnTo>
                      <a:pt x="324" y="186"/>
                    </a:lnTo>
                    <a:lnTo>
                      <a:pt x="322" y="188"/>
                    </a:lnTo>
                    <a:lnTo>
                      <a:pt x="318" y="194"/>
                    </a:lnTo>
                    <a:lnTo>
                      <a:pt x="312" y="198"/>
                    </a:lnTo>
                    <a:lnTo>
                      <a:pt x="308" y="204"/>
                    </a:lnTo>
                    <a:lnTo>
                      <a:pt x="308" y="204"/>
                    </a:lnTo>
                    <a:lnTo>
                      <a:pt x="308" y="204"/>
                    </a:lnTo>
                    <a:lnTo>
                      <a:pt x="310" y="204"/>
                    </a:lnTo>
                    <a:lnTo>
                      <a:pt x="312" y="204"/>
                    </a:lnTo>
                    <a:lnTo>
                      <a:pt x="314" y="206"/>
                    </a:lnTo>
                    <a:lnTo>
                      <a:pt x="314" y="206"/>
                    </a:lnTo>
                    <a:lnTo>
                      <a:pt x="306" y="208"/>
                    </a:lnTo>
                    <a:lnTo>
                      <a:pt x="302" y="210"/>
                    </a:lnTo>
                    <a:lnTo>
                      <a:pt x="298" y="212"/>
                    </a:lnTo>
                    <a:lnTo>
                      <a:pt x="292" y="212"/>
                    </a:lnTo>
                    <a:lnTo>
                      <a:pt x="292" y="212"/>
                    </a:lnTo>
                    <a:lnTo>
                      <a:pt x="302" y="214"/>
                    </a:lnTo>
                    <a:lnTo>
                      <a:pt x="306" y="214"/>
                    </a:lnTo>
                    <a:lnTo>
                      <a:pt x="312" y="212"/>
                    </a:lnTo>
                    <a:lnTo>
                      <a:pt x="312" y="212"/>
                    </a:lnTo>
                    <a:lnTo>
                      <a:pt x="312" y="216"/>
                    </a:lnTo>
                    <a:lnTo>
                      <a:pt x="310" y="218"/>
                    </a:lnTo>
                    <a:lnTo>
                      <a:pt x="304" y="226"/>
                    </a:lnTo>
                    <a:lnTo>
                      <a:pt x="298" y="230"/>
                    </a:lnTo>
                    <a:lnTo>
                      <a:pt x="296" y="228"/>
                    </a:lnTo>
                    <a:lnTo>
                      <a:pt x="296" y="226"/>
                    </a:lnTo>
                    <a:lnTo>
                      <a:pt x="296" y="226"/>
                    </a:lnTo>
                    <a:lnTo>
                      <a:pt x="288" y="232"/>
                    </a:lnTo>
                    <a:lnTo>
                      <a:pt x="284" y="234"/>
                    </a:lnTo>
                    <a:lnTo>
                      <a:pt x="278" y="236"/>
                    </a:lnTo>
                    <a:lnTo>
                      <a:pt x="278" y="236"/>
                    </a:lnTo>
                    <a:lnTo>
                      <a:pt x="276" y="236"/>
                    </a:lnTo>
                    <a:lnTo>
                      <a:pt x="278" y="234"/>
                    </a:lnTo>
                    <a:lnTo>
                      <a:pt x="280" y="232"/>
                    </a:lnTo>
                    <a:lnTo>
                      <a:pt x="278" y="228"/>
                    </a:lnTo>
                    <a:lnTo>
                      <a:pt x="278" y="228"/>
                    </a:lnTo>
                    <a:lnTo>
                      <a:pt x="270" y="234"/>
                    </a:lnTo>
                    <a:lnTo>
                      <a:pt x="268" y="238"/>
                    </a:lnTo>
                    <a:lnTo>
                      <a:pt x="266" y="244"/>
                    </a:lnTo>
                    <a:lnTo>
                      <a:pt x="266" y="244"/>
                    </a:lnTo>
                    <a:lnTo>
                      <a:pt x="258" y="242"/>
                    </a:lnTo>
                    <a:lnTo>
                      <a:pt x="252" y="244"/>
                    </a:lnTo>
                    <a:lnTo>
                      <a:pt x="238" y="252"/>
                    </a:lnTo>
                    <a:lnTo>
                      <a:pt x="238" y="252"/>
                    </a:lnTo>
                    <a:lnTo>
                      <a:pt x="236" y="248"/>
                    </a:lnTo>
                    <a:lnTo>
                      <a:pt x="236" y="246"/>
                    </a:lnTo>
                    <a:lnTo>
                      <a:pt x="236" y="244"/>
                    </a:lnTo>
                    <a:lnTo>
                      <a:pt x="236" y="244"/>
                    </a:lnTo>
                    <a:lnTo>
                      <a:pt x="218" y="254"/>
                    </a:lnTo>
                    <a:lnTo>
                      <a:pt x="208" y="260"/>
                    </a:lnTo>
                    <a:lnTo>
                      <a:pt x="196" y="264"/>
                    </a:lnTo>
                    <a:lnTo>
                      <a:pt x="196" y="264"/>
                    </a:lnTo>
                    <a:lnTo>
                      <a:pt x="194" y="264"/>
                    </a:lnTo>
                    <a:lnTo>
                      <a:pt x="194" y="262"/>
                    </a:lnTo>
                    <a:lnTo>
                      <a:pt x="196" y="256"/>
                    </a:lnTo>
                    <a:lnTo>
                      <a:pt x="198" y="254"/>
                    </a:lnTo>
                    <a:lnTo>
                      <a:pt x="192" y="254"/>
                    </a:lnTo>
                    <a:lnTo>
                      <a:pt x="192" y="254"/>
                    </a:lnTo>
                    <a:lnTo>
                      <a:pt x="196" y="252"/>
                    </a:lnTo>
                    <a:lnTo>
                      <a:pt x="200" y="248"/>
                    </a:lnTo>
                    <a:lnTo>
                      <a:pt x="204" y="248"/>
                    </a:lnTo>
                    <a:lnTo>
                      <a:pt x="212" y="248"/>
                    </a:lnTo>
                    <a:lnTo>
                      <a:pt x="212" y="248"/>
                    </a:lnTo>
                    <a:lnTo>
                      <a:pt x="210" y="246"/>
                    </a:lnTo>
                    <a:lnTo>
                      <a:pt x="208" y="246"/>
                    </a:lnTo>
                    <a:lnTo>
                      <a:pt x="202" y="246"/>
                    </a:lnTo>
                    <a:lnTo>
                      <a:pt x="202" y="246"/>
                    </a:lnTo>
                    <a:lnTo>
                      <a:pt x="208" y="240"/>
                    </a:lnTo>
                    <a:lnTo>
                      <a:pt x="212" y="236"/>
                    </a:lnTo>
                    <a:lnTo>
                      <a:pt x="218" y="232"/>
                    </a:lnTo>
                    <a:lnTo>
                      <a:pt x="226" y="230"/>
                    </a:lnTo>
                    <a:lnTo>
                      <a:pt x="226" y="230"/>
                    </a:lnTo>
                    <a:lnTo>
                      <a:pt x="226" y="224"/>
                    </a:lnTo>
                    <a:lnTo>
                      <a:pt x="230" y="218"/>
                    </a:lnTo>
                    <a:lnTo>
                      <a:pt x="242" y="208"/>
                    </a:lnTo>
                    <a:lnTo>
                      <a:pt x="242" y="208"/>
                    </a:lnTo>
                    <a:lnTo>
                      <a:pt x="240" y="208"/>
                    </a:lnTo>
                    <a:lnTo>
                      <a:pt x="238" y="208"/>
                    </a:lnTo>
                    <a:lnTo>
                      <a:pt x="234" y="208"/>
                    </a:lnTo>
                    <a:lnTo>
                      <a:pt x="230" y="212"/>
                    </a:lnTo>
                    <a:lnTo>
                      <a:pt x="224" y="212"/>
                    </a:lnTo>
                    <a:lnTo>
                      <a:pt x="224" y="212"/>
                    </a:lnTo>
                    <a:lnTo>
                      <a:pt x="226" y="210"/>
                    </a:lnTo>
                    <a:lnTo>
                      <a:pt x="228" y="208"/>
                    </a:lnTo>
                    <a:lnTo>
                      <a:pt x="232" y="206"/>
                    </a:lnTo>
                    <a:lnTo>
                      <a:pt x="232" y="204"/>
                    </a:lnTo>
                    <a:lnTo>
                      <a:pt x="232" y="204"/>
                    </a:lnTo>
                    <a:lnTo>
                      <a:pt x="226" y="208"/>
                    </a:lnTo>
                    <a:lnTo>
                      <a:pt x="220" y="212"/>
                    </a:lnTo>
                    <a:lnTo>
                      <a:pt x="214" y="218"/>
                    </a:lnTo>
                    <a:lnTo>
                      <a:pt x="208" y="222"/>
                    </a:lnTo>
                    <a:lnTo>
                      <a:pt x="208" y="222"/>
                    </a:lnTo>
                    <a:lnTo>
                      <a:pt x="206" y="220"/>
                    </a:lnTo>
                    <a:lnTo>
                      <a:pt x="202" y="220"/>
                    </a:lnTo>
                    <a:lnTo>
                      <a:pt x="200" y="220"/>
                    </a:lnTo>
                    <a:lnTo>
                      <a:pt x="200" y="216"/>
                    </a:lnTo>
                    <a:lnTo>
                      <a:pt x="200" y="216"/>
                    </a:lnTo>
                    <a:lnTo>
                      <a:pt x="196" y="218"/>
                    </a:lnTo>
                    <a:lnTo>
                      <a:pt x="194" y="220"/>
                    </a:lnTo>
                    <a:lnTo>
                      <a:pt x="190" y="224"/>
                    </a:lnTo>
                    <a:lnTo>
                      <a:pt x="186" y="224"/>
                    </a:lnTo>
                    <a:lnTo>
                      <a:pt x="186" y="224"/>
                    </a:lnTo>
                    <a:lnTo>
                      <a:pt x="188" y="226"/>
                    </a:lnTo>
                    <a:lnTo>
                      <a:pt x="192" y="226"/>
                    </a:lnTo>
                    <a:lnTo>
                      <a:pt x="192" y="226"/>
                    </a:lnTo>
                    <a:lnTo>
                      <a:pt x="184" y="232"/>
                    </a:lnTo>
                    <a:lnTo>
                      <a:pt x="176" y="238"/>
                    </a:lnTo>
                    <a:lnTo>
                      <a:pt x="168" y="244"/>
                    </a:lnTo>
                    <a:lnTo>
                      <a:pt x="164" y="254"/>
                    </a:lnTo>
                    <a:lnTo>
                      <a:pt x="164" y="254"/>
                    </a:lnTo>
                    <a:lnTo>
                      <a:pt x="166" y="254"/>
                    </a:lnTo>
                    <a:lnTo>
                      <a:pt x="166" y="256"/>
                    </a:lnTo>
                    <a:lnTo>
                      <a:pt x="164" y="258"/>
                    </a:lnTo>
                    <a:lnTo>
                      <a:pt x="156" y="262"/>
                    </a:lnTo>
                    <a:lnTo>
                      <a:pt x="150" y="264"/>
                    </a:lnTo>
                    <a:lnTo>
                      <a:pt x="150" y="264"/>
                    </a:lnTo>
                    <a:lnTo>
                      <a:pt x="152" y="266"/>
                    </a:lnTo>
                    <a:lnTo>
                      <a:pt x="156" y="266"/>
                    </a:lnTo>
                    <a:lnTo>
                      <a:pt x="156" y="266"/>
                    </a:lnTo>
                    <a:lnTo>
                      <a:pt x="154" y="270"/>
                    </a:lnTo>
                    <a:lnTo>
                      <a:pt x="150" y="272"/>
                    </a:lnTo>
                    <a:lnTo>
                      <a:pt x="142" y="274"/>
                    </a:lnTo>
                    <a:lnTo>
                      <a:pt x="134" y="278"/>
                    </a:lnTo>
                    <a:lnTo>
                      <a:pt x="132" y="280"/>
                    </a:lnTo>
                    <a:lnTo>
                      <a:pt x="132" y="284"/>
                    </a:lnTo>
                    <a:lnTo>
                      <a:pt x="132" y="284"/>
                    </a:lnTo>
                    <a:lnTo>
                      <a:pt x="124" y="288"/>
                    </a:lnTo>
                    <a:lnTo>
                      <a:pt x="116" y="296"/>
                    </a:lnTo>
                    <a:lnTo>
                      <a:pt x="106" y="302"/>
                    </a:lnTo>
                    <a:lnTo>
                      <a:pt x="96" y="304"/>
                    </a:lnTo>
                    <a:lnTo>
                      <a:pt x="96" y="304"/>
                    </a:lnTo>
                    <a:lnTo>
                      <a:pt x="98" y="304"/>
                    </a:lnTo>
                    <a:lnTo>
                      <a:pt x="98" y="302"/>
                    </a:lnTo>
                    <a:lnTo>
                      <a:pt x="98" y="302"/>
                    </a:lnTo>
                    <a:lnTo>
                      <a:pt x="86" y="308"/>
                    </a:lnTo>
                    <a:lnTo>
                      <a:pt x="76" y="312"/>
                    </a:lnTo>
                    <a:lnTo>
                      <a:pt x="66" y="316"/>
                    </a:lnTo>
                    <a:lnTo>
                      <a:pt x="56" y="322"/>
                    </a:lnTo>
                    <a:lnTo>
                      <a:pt x="56" y="322"/>
                    </a:lnTo>
                    <a:lnTo>
                      <a:pt x="60" y="318"/>
                    </a:lnTo>
                    <a:lnTo>
                      <a:pt x="62" y="312"/>
                    </a:lnTo>
                    <a:lnTo>
                      <a:pt x="68" y="300"/>
                    </a:lnTo>
                    <a:lnTo>
                      <a:pt x="68" y="300"/>
                    </a:lnTo>
                    <a:lnTo>
                      <a:pt x="66" y="298"/>
                    </a:lnTo>
                    <a:lnTo>
                      <a:pt x="64" y="298"/>
                    </a:lnTo>
                    <a:lnTo>
                      <a:pt x="62" y="302"/>
                    </a:lnTo>
                    <a:lnTo>
                      <a:pt x="60" y="302"/>
                    </a:lnTo>
                    <a:lnTo>
                      <a:pt x="60" y="302"/>
                    </a:lnTo>
                    <a:lnTo>
                      <a:pt x="68" y="290"/>
                    </a:lnTo>
                    <a:lnTo>
                      <a:pt x="72" y="286"/>
                    </a:lnTo>
                    <a:lnTo>
                      <a:pt x="78" y="282"/>
                    </a:lnTo>
                    <a:lnTo>
                      <a:pt x="78" y="282"/>
                    </a:lnTo>
                    <a:lnTo>
                      <a:pt x="76" y="280"/>
                    </a:lnTo>
                    <a:lnTo>
                      <a:pt x="74" y="282"/>
                    </a:lnTo>
                    <a:lnTo>
                      <a:pt x="72" y="284"/>
                    </a:lnTo>
                    <a:lnTo>
                      <a:pt x="70" y="284"/>
                    </a:lnTo>
                    <a:lnTo>
                      <a:pt x="70" y="284"/>
                    </a:lnTo>
                    <a:lnTo>
                      <a:pt x="74" y="276"/>
                    </a:lnTo>
                    <a:lnTo>
                      <a:pt x="78" y="270"/>
                    </a:lnTo>
                    <a:lnTo>
                      <a:pt x="78" y="270"/>
                    </a:lnTo>
                    <a:lnTo>
                      <a:pt x="76" y="270"/>
                    </a:lnTo>
                    <a:lnTo>
                      <a:pt x="74" y="272"/>
                    </a:lnTo>
                    <a:lnTo>
                      <a:pt x="64" y="278"/>
                    </a:lnTo>
                    <a:lnTo>
                      <a:pt x="56" y="284"/>
                    </a:lnTo>
                    <a:lnTo>
                      <a:pt x="50" y="290"/>
                    </a:lnTo>
                    <a:lnTo>
                      <a:pt x="50" y="290"/>
                    </a:lnTo>
                    <a:lnTo>
                      <a:pt x="52" y="292"/>
                    </a:lnTo>
                    <a:lnTo>
                      <a:pt x="50" y="296"/>
                    </a:lnTo>
                    <a:lnTo>
                      <a:pt x="46" y="296"/>
                    </a:lnTo>
                    <a:lnTo>
                      <a:pt x="46" y="296"/>
                    </a:lnTo>
                    <a:lnTo>
                      <a:pt x="40" y="308"/>
                    </a:lnTo>
                    <a:lnTo>
                      <a:pt x="32" y="320"/>
                    </a:lnTo>
                    <a:lnTo>
                      <a:pt x="26" y="326"/>
                    </a:lnTo>
                    <a:lnTo>
                      <a:pt x="18" y="330"/>
                    </a:lnTo>
                    <a:lnTo>
                      <a:pt x="10" y="334"/>
                    </a:lnTo>
                    <a:lnTo>
                      <a:pt x="2" y="336"/>
                    </a:lnTo>
                    <a:lnTo>
                      <a:pt x="2" y="336"/>
                    </a:lnTo>
                    <a:lnTo>
                      <a:pt x="4" y="330"/>
                    </a:lnTo>
                    <a:lnTo>
                      <a:pt x="2" y="324"/>
                    </a:lnTo>
                    <a:lnTo>
                      <a:pt x="0" y="312"/>
                    </a:lnTo>
                    <a:lnTo>
                      <a:pt x="0" y="306"/>
                    </a:lnTo>
                    <a:lnTo>
                      <a:pt x="2" y="300"/>
                    </a:lnTo>
                    <a:lnTo>
                      <a:pt x="6" y="296"/>
                    </a:lnTo>
                    <a:lnTo>
                      <a:pt x="14" y="292"/>
                    </a:lnTo>
                    <a:lnTo>
                      <a:pt x="14" y="292"/>
                    </a:lnTo>
                    <a:lnTo>
                      <a:pt x="10" y="288"/>
                    </a:lnTo>
                    <a:lnTo>
                      <a:pt x="6" y="286"/>
                    </a:lnTo>
                    <a:lnTo>
                      <a:pt x="6" y="286"/>
                    </a:lnTo>
                    <a:lnTo>
                      <a:pt x="8" y="284"/>
                    </a:lnTo>
                    <a:lnTo>
                      <a:pt x="10" y="282"/>
                    </a:lnTo>
                    <a:lnTo>
                      <a:pt x="10" y="280"/>
                    </a:lnTo>
                    <a:lnTo>
                      <a:pt x="8" y="278"/>
                    </a:lnTo>
                    <a:lnTo>
                      <a:pt x="8" y="278"/>
                    </a:lnTo>
                    <a:lnTo>
                      <a:pt x="10" y="276"/>
                    </a:lnTo>
                    <a:lnTo>
                      <a:pt x="12" y="274"/>
                    </a:lnTo>
                    <a:lnTo>
                      <a:pt x="18" y="272"/>
                    </a:lnTo>
                    <a:lnTo>
                      <a:pt x="18" y="272"/>
                    </a:lnTo>
                    <a:lnTo>
                      <a:pt x="16" y="270"/>
                    </a:lnTo>
                    <a:lnTo>
                      <a:pt x="16" y="272"/>
                    </a:lnTo>
                    <a:lnTo>
                      <a:pt x="12" y="272"/>
                    </a:lnTo>
                    <a:lnTo>
                      <a:pt x="10" y="272"/>
                    </a:lnTo>
                    <a:lnTo>
                      <a:pt x="10" y="272"/>
                    </a:lnTo>
                    <a:lnTo>
                      <a:pt x="14" y="268"/>
                    </a:lnTo>
                    <a:lnTo>
                      <a:pt x="16" y="264"/>
                    </a:lnTo>
                    <a:lnTo>
                      <a:pt x="26" y="262"/>
                    </a:lnTo>
                    <a:lnTo>
                      <a:pt x="34" y="258"/>
                    </a:lnTo>
                    <a:lnTo>
                      <a:pt x="44" y="254"/>
                    </a:lnTo>
                    <a:lnTo>
                      <a:pt x="44" y="254"/>
                    </a:lnTo>
                    <a:lnTo>
                      <a:pt x="44" y="248"/>
                    </a:lnTo>
                    <a:lnTo>
                      <a:pt x="46" y="244"/>
                    </a:lnTo>
                    <a:lnTo>
                      <a:pt x="50" y="240"/>
                    </a:lnTo>
                    <a:lnTo>
                      <a:pt x="54" y="236"/>
                    </a:lnTo>
                    <a:lnTo>
                      <a:pt x="66" y="228"/>
                    </a:lnTo>
                    <a:lnTo>
                      <a:pt x="78" y="222"/>
                    </a:lnTo>
                    <a:lnTo>
                      <a:pt x="78" y="222"/>
                    </a:lnTo>
                    <a:lnTo>
                      <a:pt x="76" y="220"/>
                    </a:lnTo>
                    <a:lnTo>
                      <a:pt x="72" y="220"/>
                    </a:lnTo>
                    <a:lnTo>
                      <a:pt x="70" y="222"/>
                    </a:lnTo>
                    <a:lnTo>
                      <a:pt x="68" y="222"/>
                    </a:lnTo>
                    <a:lnTo>
                      <a:pt x="68" y="222"/>
                    </a:lnTo>
                    <a:lnTo>
                      <a:pt x="68" y="218"/>
                    </a:lnTo>
                    <a:lnTo>
                      <a:pt x="70" y="218"/>
                    </a:lnTo>
                    <a:lnTo>
                      <a:pt x="74" y="218"/>
                    </a:lnTo>
                    <a:lnTo>
                      <a:pt x="74" y="218"/>
                    </a:lnTo>
                    <a:lnTo>
                      <a:pt x="76" y="216"/>
                    </a:lnTo>
                    <a:lnTo>
                      <a:pt x="76" y="216"/>
                    </a:lnTo>
                    <a:lnTo>
                      <a:pt x="72" y="216"/>
                    </a:lnTo>
                    <a:lnTo>
                      <a:pt x="66" y="216"/>
                    </a:lnTo>
                    <a:lnTo>
                      <a:pt x="62" y="218"/>
                    </a:lnTo>
                    <a:lnTo>
                      <a:pt x="58" y="220"/>
                    </a:lnTo>
                    <a:lnTo>
                      <a:pt x="58" y="220"/>
                    </a:lnTo>
                    <a:lnTo>
                      <a:pt x="54" y="218"/>
                    </a:lnTo>
                    <a:lnTo>
                      <a:pt x="54" y="216"/>
                    </a:lnTo>
                    <a:lnTo>
                      <a:pt x="58" y="208"/>
                    </a:lnTo>
                    <a:lnTo>
                      <a:pt x="58" y="208"/>
                    </a:lnTo>
                    <a:lnTo>
                      <a:pt x="50" y="212"/>
                    </a:lnTo>
                    <a:lnTo>
                      <a:pt x="44" y="212"/>
                    </a:lnTo>
                    <a:lnTo>
                      <a:pt x="28" y="210"/>
                    </a:lnTo>
                    <a:lnTo>
                      <a:pt x="28" y="210"/>
                    </a:lnTo>
                    <a:lnTo>
                      <a:pt x="28" y="202"/>
                    </a:lnTo>
                    <a:lnTo>
                      <a:pt x="34" y="196"/>
                    </a:lnTo>
                    <a:lnTo>
                      <a:pt x="42" y="192"/>
                    </a:lnTo>
                    <a:lnTo>
                      <a:pt x="52" y="190"/>
                    </a:lnTo>
                    <a:lnTo>
                      <a:pt x="74" y="186"/>
                    </a:lnTo>
                    <a:lnTo>
                      <a:pt x="84" y="182"/>
                    </a:lnTo>
                    <a:lnTo>
                      <a:pt x="94" y="180"/>
                    </a:lnTo>
                    <a:lnTo>
                      <a:pt x="94" y="180"/>
                    </a:lnTo>
                    <a:lnTo>
                      <a:pt x="94" y="186"/>
                    </a:lnTo>
                    <a:lnTo>
                      <a:pt x="96" y="190"/>
                    </a:lnTo>
                    <a:lnTo>
                      <a:pt x="102" y="192"/>
                    </a:lnTo>
                    <a:lnTo>
                      <a:pt x="102" y="192"/>
                    </a:lnTo>
                    <a:lnTo>
                      <a:pt x="100" y="194"/>
                    </a:lnTo>
                    <a:lnTo>
                      <a:pt x="100" y="196"/>
                    </a:lnTo>
                    <a:lnTo>
                      <a:pt x="100" y="196"/>
                    </a:lnTo>
                    <a:lnTo>
                      <a:pt x="106" y="198"/>
                    </a:lnTo>
                    <a:lnTo>
                      <a:pt x="114" y="198"/>
                    </a:lnTo>
                    <a:lnTo>
                      <a:pt x="126" y="200"/>
                    </a:lnTo>
                    <a:lnTo>
                      <a:pt x="126" y="200"/>
                    </a:lnTo>
                    <a:lnTo>
                      <a:pt x="134" y="196"/>
                    </a:lnTo>
                    <a:lnTo>
                      <a:pt x="142" y="192"/>
                    </a:lnTo>
                    <a:lnTo>
                      <a:pt x="158" y="182"/>
                    </a:lnTo>
                    <a:lnTo>
                      <a:pt x="168" y="178"/>
                    </a:lnTo>
                    <a:lnTo>
                      <a:pt x="178" y="174"/>
                    </a:lnTo>
                    <a:lnTo>
                      <a:pt x="188" y="174"/>
                    </a:lnTo>
                    <a:lnTo>
                      <a:pt x="200" y="178"/>
                    </a:lnTo>
                    <a:lnTo>
                      <a:pt x="200" y="178"/>
                    </a:lnTo>
                    <a:lnTo>
                      <a:pt x="214" y="172"/>
                    </a:lnTo>
                    <a:lnTo>
                      <a:pt x="236" y="162"/>
                    </a:lnTo>
                    <a:lnTo>
                      <a:pt x="262" y="150"/>
                    </a:lnTo>
                    <a:lnTo>
                      <a:pt x="272" y="144"/>
                    </a:lnTo>
                    <a:lnTo>
                      <a:pt x="278" y="138"/>
                    </a:lnTo>
                    <a:lnTo>
                      <a:pt x="278" y="138"/>
                    </a:lnTo>
                    <a:lnTo>
                      <a:pt x="288" y="128"/>
                    </a:lnTo>
                    <a:lnTo>
                      <a:pt x="300" y="118"/>
                    </a:lnTo>
                    <a:lnTo>
                      <a:pt x="300" y="118"/>
                    </a:lnTo>
                    <a:lnTo>
                      <a:pt x="296" y="118"/>
                    </a:lnTo>
                    <a:lnTo>
                      <a:pt x="290" y="118"/>
                    </a:lnTo>
                    <a:lnTo>
                      <a:pt x="284" y="120"/>
                    </a:lnTo>
                    <a:lnTo>
                      <a:pt x="278" y="118"/>
                    </a:lnTo>
                    <a:lnTo>
                      <a:pt x="278" y="118"/>
                    </a:lnTo>
                    <a:lnTo>
                      <a:pt x="284" y="114"/>
                    </a:lnTo>
                    <a:lnTo>
                      <a:pt x="292" y="112"/>
                    </a:lnTo>
                    <a:lnTo>
                      <a:pt x="300" y="112"/>
                    </a:lnTo>
                    <a:lnTo>
                      <a:pt x="310" y="112"/>
                    </a:lnTo>
                    <a:lnTo>
                      <a:pt x="310" y="112"/>
                    </a:lnTo>
                    <a:lnTo>
                      <a:pt x="314" y="112"/>
                    </a:lnTo>
                    <a:lnTo>
                      <a:pt x="316" y="110"/>
                    </a:lnTo>
                    <a:lnTo>
                      <a:pt x="320" y="104"/>
                    </a:lnTo>
                    <a:lnTo>
                      <a:pt x="326" y="98"/>
                    </a:lnTo>
                    <a:lnTo>
                      <a:pt x="328" y="96"/>
                    </a:lnTo>
                    <a:lnTo>
                      <a:pt x="332" y="96"/>
                    </a:lnTo>
                    <a:lnTo>
                      <a:pt x="332" y="96"/>
                    </a:lnTo>
                    <a:lnTo>
                      <a:pt x="340" y="90"/>
                    </a:lnTo>
                    <a:lnTo>
                      <a:pt x="346" y="86"/>
                    </a:lnTo>
                    <a:lnTo>
                      <a:pt x="352" y="82"/>
                    </a:lnTo>
                    <a:lnTo>
                      <a:pt x="358" y="76"/>
                    </a:lnTo>
                    <a:lnTo>
                      <a:pt x="358" y="76"/>
                    </a:lnTo>
                    <a:lnTo>
                      <a:pt x="356" y="74"/>
                    </a:lnTo>
                    <a:lnTo>
                      <a:pt x="352" y="74"/>
                    </a:lnTo>
                    <a:lnTo>
                      <a:pt x="352" y="74"/>
                    </a:lnTo>
                    <a:lnTo>
                      <a:pt x="348" y="78"/>
                    </a:lnTo>
                    <a:lnTo>
                      <a:pt x="344" y="82"/>
                    </a:lnTo>
                    <a:lnTo>
                      <a:pt x="336" y="84"/>
                    </a:lnTo>
                    <a:lnTo>
                      <a:pt x="326" y="86"/>
                    </a:lnTo>
                    <a:lnTo>
                      <a:pt x="326" y="86"/>
                    </a:lnTo>
                    <a:lnTo>
                      <a:pt x="326" y="82"/>
                    </a:lnTo>
                    <a:lnTo>
                      <a:pt x="326" y="78"/>
                    </a:lnTo>
                    <a:lnTo>
                      <a:pt x="326" y="74"/>
                    </a:lnTo>
                    <a:lnTo>
                      <a:pt x="324" y="70"/>
                    </a:lnTo>
                    <a:lnTo>
                      <a:pt x="324" y="70"/>
                    </a:lnTo>
                    <a:lnTo>
                      <a:pt x="318" y="76"/>
                    </a:lnTo>
                    <a:lnTo>
                      <a:pt x="314" y="80"/>
                    </a:lnTo>
                    <a:lnTo>
                      <a:pt x="310" y="80"/>
                    </a:lnTo>
                    <a:lnTo>
                      <a:pt x="310" y="80"/>
                    </a:lnTo>
                    <a:lnTo>
                      <a:pt x="312" y="76"/>
                    </a:lnTo>
                    <a:lnTo>
                      <a:pt x="314" y="74"/>
                    </a:lnTo>
                    <a:lnTo>
                      <a:pt x="318" y="72"/>
                    </a:lnTo>
                    <a:lnTo>
                      <a:pt x="320" y="68"/>
                    </a:lnTo>
                    <a:lnTo>
                      <a:pt x="320" y="68"/>
                    </a:lnTo>
                    <a:lnTo>
                      <a:pt x="316" y="70"/>
                    </a:lnTo>
                    <a:lnTo>
                      <a:pt x="314" y="72"/>
                    </a:lnTo>
                    <a:lnTo>
                      <a:pt x="310" y="74"/>
                    </a:lnTo>
                    <a:lnTo>
                      <a:pt x="304" y="74"/>
                    </a:lnTo>
                    <a:lnTo>
                      <a:pt x="304" y="74"/>
                    </a:lnTo>
                    <a:lnTo>
                      <a:pt x="306" y="72"/>
                    </a:lnTo>
                    <a:lnTo>
                      <a:pt x="306" y="70"/>
                    </a:lnTo>
                    <a:lnTo>
                      <a:pt x="306" y="66"/>
                    </a:lnTo>
                    <a:lnTo>
                      <a:pt x="302" y="60"/>
                    </a:lnTo>
                    <a:lnTo>
                      <a:pt x="300" y="60"/>
                    </a:lnTo>
                    <a:lnTo>
                      <a:pt x="298" y="60"/>
                    </a:lnTo>
                    <a:lnTo>
                      <a:pt x="298" y="60"/>
                    </a:lnTo>
                    <a:lnTo>
                      <a:pt x="300" y="54"/>
                    </a:lnTo>
                    <a:lnTo>
                      <a:pt x="304" y="52"/>
                    </a:lnTo>
                    <a:lnTo>
                      <a:pt x="318" y="50"/>
                    </a:lnTo>
                    <a:lnTo>
                      <a:pt x="318" y="50"/>
                    </a:lnTo>
                    <a:lnTo>
                      <a:pt x="314" y="46"/>
                    </a:lnTo>
                    <a:lnTo>
                      <a:pt x="310" y="46"/>
                    </a:lnTo>
                    <a:lnTo>
                      <a:pt x="306" y="46"/>
                    </a:lnTo>
                    <a:lnTo>
                      <a:pt x="300" y="46"/>
                    </a:lnTo>
                    <a:lnTo>
                      <a:pt x="300" y="46"/>
                    </a:lnTo>
                    <a:lnTo>
                      <a:pt x="318" y="36"/>
                    </a:lnTo>
                    <a:lnTo>
                      <a:pt x="340" y="28"/>
                    </a:lnTo>
                    <a:lnTo>
                      <a:pt x="340" y="28"/>
                    </a:lnTo>
                    <a:lnTo>
                      <a:pt x="342" y="30"/>
                    </a:lnTo>
                    <a:lnTo>
                      <a:pt x="340" y="32"/>
                    </a:lnTo>
                    <a:lnTo>
                      <a:pt x="338" y="36"/>
                    </a:lnTo>
                    <a:lnTo>
                      <a:pt x="338" y="36"/>
                    </a:lnTo>
                    <a:lnTo>
                      <a:pt x="340" y="36"/>
                    </a:lnTo>
                    <a:lnTo>
                      <a:pt x="342" y="38"/>
                    </a:lnTo>
                    <a:lnTo>
                      <a:pt x="342" y="38"/>
                    </a:lnTo>
                    <a:lnTo>
                      <a:pt x="346" y="38"/>
                    </a:lnTo>
                    <a:lnTo>
                      <a:pt x="348" y="36"/>
                    </a:lnTo>
                    <a:lnTo>
                      <a:pt x="350" y="34"/>
                    </a:lnTo>
                    <a:lnTo>
                      <a:pt x="354" y="32"/>
                    </a:lnTo>
                    <a:lnTo>
                      <a:pt x="354" y="32"/>
                    </a:lnTo>
                    <a:lnTo>
                      <a:pt x="352" y="28"/>
                    </a:lnTo>
                    <a:lnTo>
                      <a:pt x="352" y="22"/>
                    </a:lnTo>
                    <a:lnTo>
                      <a:pt x="352" y="22"/>
                    </a:lnTo>
                    <a:lnTo>
                      <a:pt x="388" y="14"/>
                    </a:lnTo>
                    <a:lnTo>
                      <a:pt x="428" y="6"/>
                    </a:lnTo>
                    <a:lnTo>
                      <a:pt x="448" y="2"/>
                    </a:lnTo>
                    <a:lnTo>
                      <a:pt x="466" y="0"/>
                    </a:lnTo>
                    <a:lnTo>
                      <a:pt x="486" y="0"/>
                    </a:lnTo>
                    <a:lnTo>
                      <a:pt x="506" y="2"/>
                    </a:lnTo>
                    <a:lnTo>
                      <a:pt x="506" y="2"/>
                    </a:lnTo>
                    <a:lnTo>
                      <a:pt x="500" y="6"/>
                    </a:lnTo>
                    <a:lnTo>
                      <a:pt x="494" y="8"/>
                    </a:lnTo>
                    <a:lnTo>
                      <a:pt x="478" y="10"/>
                    </a:lnTo>
                    <a:lnTo>
                      <a:pt x="478" y="10"/>
                    </a:lnTo>
                    <a:lnTo>
                      <a:pt x="482" y="12"/>
                    </a:lnTo>
                    <a:lnTo>
                      <a:pt x="486" y="12"/>
                    </a:lnTo>
                    <a:lnTo>
                      <a:pt x="496" y="12"/>
                    </a:lnTo>
                    <a:lnTo>
                      <a:pt x="504" y="10"/>
                    </a:lnTo>
                    <a:lnTo>
                      <a:pt x="508" y="12"/>
                    </a:lnTo>
                    <a:lnTo>
                      <a:pt x="512" y="14"/>
                    </a:lnTo>
                    <a:lnTo>
                      <a:pt x="512" y="14"/>
                    </a:lnTo>
                    <a:lnTo>
                      <a:pt x="510" y="16"/>
                    </a:lnTo>
                    <a:lnTo>
                      <a:pt x="510" y="16"/>
                    </a:lnTo>
                    <a:lnTo>
                      <a:pt x="518" y="14"/>
                    </a:lnTo>
                    <a:lnTo>
                      <a:pt x="518" y="14"/>
                    </a:lnTo>
                    <a:close/>
                    <a:moveTo>
                      <a:pt x="378" y="40"/>
                    </a:moveTo>
                    <a:lnTo>
                      <a:pt x="378" y="40"/>
                    </a:lnTo>
                    <a:lnTo>
                      <a:pt x="400" y="32"/>
                    </a:lnTo>
                    <a:lnTo>
                      <a:pt x="420" y="24"/>
                    </a:lnTo>
                    <a:lnTo>
                      <a:pt x="464" y="14"/>
                    </a:lnTo>
                    <a:lnTo>
                      <a:pt x="464" y="14"/>
                    </a:lnTo>
                    <a:lnTo>
                      <a:pt x="466" y="14"/>
                    </a:lnTo>
                    <a:lnTo>
                      <a:pt x="466" y="16"/>
                    </a:lnTo>
                    <a:lnTo>
                      <a:pt x="468" y="18"/>
                    </a:lnTo>
                    <a:lnTo>
                      <a:pt x="468" y="18"/>
                    </a:lnTo>
                    <a:lnTo>
                      <a:pt x="468" y="18"/>
                    </a:lnTo>
                    <a:lnTo>
                      <a:pt x="470" y="16"/>
                    </a:lnTo>
                    <a:lnTo>
                      <a:pt x="472" y="14"/>
                    </a:lnTo>
                    <a:lnTo>
                      <a:pt x="474" y="10"/>
                    </a:lnTo>
                    <a:lnTo>
                      <a:pt x="472" y="10"/>
                    </a:lnTo>
                    <a:lnTo>
                      <a:pt x="472" y="10"/>
                    </a:lnTo>
                    <a:lnTo>
                      <a:pt x="446" y="14"/>
                    </a:lnTo>
                    <a:lnTo>
                      <a:pt x="422" y="20"/>
                    </a:lnTo>
                    <a:lnTo>
                      <a:pt x="398" y="28"/>
                    </a:lnTo>
                    <a:lnTo>
                      <a:pt x="388" y="34"/>
                    </a:lnTo>
                    <a:lnTo>
                      <a:pt x="378" y="40"/>
                    </a:lnTo>
                    <a:lnTo>
                      <a:pt x="378" y="4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3" name="Freeform 190"/>
              <p:cNvSpPr>
                <a:spLocks/>
              </p:cNvSpPr>
              <p:nvPr userDrawn="1"/>
            </p:nvSpPr>
            <p:spPr bwMode="auto">
              <a:xfrm>
                <a:off x="3738" y="258"/>
                <a:ext cx="23" cy="7"/>
              </a:xfrm>
              <a:custGeom>
                <a:avLst/>
                <a:gdLst/>
                <a:ahLst/>
                <a:cxnLst>
                  <a:cxn ang="0">
                    <a:pos x="18" y="2"/>
                  </a:cxn>
                  <a:cxn ang="0">
                    <a:pos x="18" y="2"/>
                  </a:cxn>
                  <a:cxn ang="0">
                    <a:pos x="32" y="2"/>
                  </a:cxn>
                  <a:cxn ang="0">
                    <a:pos x="46" y="2"/>
                  </a:cxn>
                  <a:cxn ang="0">
                    <a:pos x="78" y="0"/>
                  </a:cxn>
                  <a:cxn ang="0">
                    <a:pos x="78" y="0"/>
                  </a:cxn>
                  <a:cxn ang="0">
                    <a:pos x="60" y="10"/>
                  </a:cxn>
                  <a:cxn ang="0">
                    <a:pos x="40" y="18"/>
                  </a:cxn>
                  <a:cxn ang="0">
                    <a:pos x="20" y="24"/>
                  </a:cxn>
                  <a:cxn ang="0">
                    <a:pos x="10" y="24"/>
                  </a:cxn>
                  <a:cxn ang="0">
                    <a:pos x="0" y="24"/>
                  </a:cxn>
                  <a:cxn ang="0">
                    <a:pos x="0" y="24"/>
                  </a:cxn>
                  <a:cxn ang="0">
                    <a:pos x="0" y="20"/>
                  </a:cxn>
                  <a:cxn ang="0">
                    <a:pos x="2" y="16"/>
                  </a:cxn>
                  <a:cxn ang="0">
                    <a:pos x="8" y="10"/>
                  </a:cxn>
                  <a:cxn ang="0">
                    <a:pos x="16" y="6"/>
                  </a:cxn>
                  <a:cxn ang="0">
                    <a:pos x="18" y="4"/>
                  </a:cxn>
                  <a:cxn ang="0">
                    <a:pos x="18" y="2"/>
                  </a:cxn>
                  <a:cxn ang="0">
                    <a:pos x="18" y="2"/>
                  </a:cxn>
                </a:cxnLst>
                <a:rect l="0" t="0" r="r" b="b"/>
                <a:pathLst>
                  <a:path w="78" h="24">
                    <a:moveTo>
                      <a:pt x="18" y="2"/>
                    </a:moveTo>
                    <a:lnTo>
                      <a:pt x="18" y="2"/>
                    </a:lnTo>
                    <a:lnTo>
                      <a:pt x="32" y="2"/>
                    </a:lnTo>
                    <a:lnTo>
                      <a:pt x="46" y="2"/>
                    </a:lnTo>
                    <a:lnTo>
                      <a:pt x="78" y="0"/>
                    </a:lnTo>
                    <a:lnTo>
                      <a:pt x="78" y="0"/>
                    </a:lnTo>
                    <a:lnTo>
                      <a:pt x="60" y="10"/>
                    </a:lnTo>
                    <a:lnTo>
                      <a:pt x="40" y="18"/>
                    </a:lnTo>
                    <a:lnTo>
                      <a:pt x="20" y="24"/>
                    </a:lnTo>
                    <a:lnTo>
                      <a:pt x="10" y="24"/>
                    </a:lnTo>
                    <a:lnTo>
                      <a:pt x="0" y="24"/>
                    </a:lnTo>
                    <a:lnTo>
                      <a:pt x="0" y="24"/>
                    </a:lnTo>
                    <a:lnTo>
                      <a:pt x="0" y="20"/>
                    </a:lnTo>
                    <a:lnTo>
                      <a:pt x="2" y="16"/>
                    </a:lnTo>
                    <a:lnTo>
                      <a:pt x="8" y="10"/>
                    </a:lnTo>
                    <a:lnTo>
                      <a:pt x="16" y="6"/>
                    </a:lnTo>
                    <a:lnTo>
                      <a:pt x="18" y="4"/>
                    </a:lnTo>
                    <a:lnTo>
                      <a:pt x="18" y="2"/>
                    </a:lnTo>
                    <a:lnTo>
                      <a:pt x="1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4" name="Freeform 191"/>
              <p:cNvSpPr>
                <a:spLocks/>
              </p:cNvSpPr>
              <p:nvPr userDrawn="1"/>
            </p:nvSpPr>
            <p:spPr bwMode="auto">
              <a:xfrm>
                <a:off x="3796" y="258"/>
                <a:ext cx="26" cy="9"/>
              </a:xfrm>
              <a:custGeom>
                <a:avLst/>
                <a:gdLst/>
                <a:ahLst/>
                <a:cxnLst>
                  <a:cxn ang="0">
                    <a:pos x="94" y="0"/>
                  </a:cxn>
                  <a:cxn ang="0">
                    <a:pos x="94" y="0"/>
                  </a:cxn>
                  <a:cxn ang="0">
                    <a:pos x="96" y="0"/>
                  </a:cxn>
                  <a:cxn ang="0">
                    <a:pos x="94" y="4"/>
                  </a:cxn>
                  <a:cxn ang="0">
                    <a:pos x="92" y="6"/>
                  </a:cxn>
                  <a:cxn ang="0">
                    <a:pos x="90" y="8"/>
                  </a:cxn>
                  <a:cxn ang="0">
                    <a:pos x="90" y="8"/>
                  </a:cxn>
                  <a:cxn ang="0">
                    <a:pos x="90" y="8"/>
                  </a:cxn>
                  <a:cxn ang="0">
                    <a:pos x="88" y="6"/>
                  </a:cxn>
                  <a:cxn ang="0">
                    <a:pos x="88" y="4"/>
                  </a:cxn>
                  <a:cxn ang="0">
                    <a:pos x="86" y="4"/>
                  </a:cxn>
                  <a:cxn ang="0">
                    <a:pos x="86" y="4"/>
                  </a:cxn>
                  <a:cxn ang="0">
                    <a:pos x="42" y="14"/>
                  </a:cxn>
                  <a:cxn ang="0">
                    <a:pos x="22" y="22"/>
                  </a:cxn>
                  <a:cxn ang="0">
                    <a:pos x="0" y="30"/>
                  </a:cxn>
                  <a:cxn ang="0">
                    <a:pos x="0" y="30"/>
                  </a:cxn>
                  <a:cxn ang="0">
                    <a:pos x="10" y="24"/>
                  </a:cxn>
                  <a:cxn ang="0">
                    <a:pos x="20" y="18"/>
                  </a:cxn>
                  <a:cxn ang="0">
                    <a:pos x="44" y="10"/>
                  </a:cxn>
                  <a:cxn ang="0">
                    <a:pos x="68" y="4"/>
                  </a:cxn>
                  <a:cxn ang="0">
                    <a:pos x="94" y="0"/>
                  </a:cxn>
                  <a:cxn ang="0">
                    <a:pos x="94" y="0"/>
                  </a:cxn>
                </a:cxnLst>
                <a:rect l="0" t="0" r="r" b="b"/>
                <a:pathLst>
                  <a:path w="96" h="30">
                    <a:moveTo>
                      <a:pt x="94" y="0"/>
                    </a:moveTo>
                    <a:lnTo>
                      <a:pt x="94" y="0"/>
                    </a:lnTo>
                    <a:lnTo>
                      <a:pt x="96" y="0"/>
                    </a:lnTo>
                    <a:lnTo>
                      <a:pt x="94" y="4"/>
                    </a:lnTo>
                    <a:lnTo>
                      <a:pt x="92" y="6"/>
                    </a:lnTo>
                    <a:lnTo>
                      <a:pt x="90" y="8"/>
                    </a:lnTo>
                    <a:lnTo>
                      <a:pt x="90" y="8"/>
                    </a:lnTo>
                    <a:lnTo>
                      <a:pt x="90" y="8"/>
                    </a:lnTo>
                    <a:lnTo>
                      <a:pt x="88" y="6"/>
                    </a:lnTo>
                    <a:lnTo>
                      <a:pt x="88" y="4"/>
                    </a:lnTo>
                    <a:lnTo>
                      <a:pt x="86" y="4"/>
                    </a:lnTo>
                    <a:lnTo>
                      <a:pt x="86" y="4"/>
                    </a:lnTo>
                    <a:lnTo>
                      <a:pt x="42" y="14"/>
                    </a:lnTo>
                    <a:lnTo>
                      <a:pt x="22" y="22"/>
                    </a:lnTo>
                    <a:lnTo>
                      <a:pt x="0" y="30"/>
                    </a:lnTo>
                    <a:lnTo>
                      <a:pt x="0" y="30"/>
                    </a:lnTo>
                    <a:lnTo>
                      <a:pt x="10" y="24"/>
                    </a:lnTo>
                    <a:lnTo>
                      <a:pt x="20" y="18"/>
                    </a:lnTo>
                    <a:lnTo>
                      <a:pt x="44" y="10"/>
                    </a:lnTo>
                    <a:lnTo>
                      <a:pt x="68" y="4"/>
                    </a:lnTo>
                    <a:lnTo>
                      <a:pt x="94" y="0"/>
                    </a:lnTo>
                    <a:lnTo>
                      <a:pt x="9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5" name="Freeform 192"/>
              <p:cNvSpPr>
                <a:spLocks/>
              </p:cNvSpPr>
              <p:nvPr userDrawn="1"/>
            </p:nvSpPr>
            <p:spPr bwMode="auto">
              <a:xfrm>
                <a:off x="3482" y="264"/>
                <a:ext cx="2" cy="4"/>
              </a:xfrm>
              <a:custGeom>
                <a:avLst/>
                <a:gdLst/>
                <a:ahLst/>
                <a:cxnLst>
                  <a:cxn ang="0">
                    <a:pos x="24" y="0"/>
                  </a:cxn>
                  <a:cxn ang="0">
                    <a:pos x="24" y="0"/>
                  </a:cxn>
                  <a:cxn ang="0">
                    <a:pos x="12" y="10"/>
                  </a:cxn>
                  <a:cxn ang="0">
                    <a:pos x="12" y="10"/>
                  </a:cxn>
                  <a:cxn ang="0">
                    <a:pos x="2" y="14"/>
                  </a:cxn>
                  <a:cxn ang="0">
                    <a:pos x="0" y="14"/>
                  </a:cxn>
                  <a:cxn ang="0">
                    <a:pos x="0" y="12"/>
                  </a:cxn>
                  <a:cxn ang="0">
                    <a:pos x="8" y="8"/>
                  </a:cxn>
                  <a:cxn ang="0">
                    <a:pos x="24" y="0"/>
                  </a:cxn>
                  <a:cxn ang="0">
                    <a:pos x="24" y="0"/>
                  </a:cxn>
                </a:cxnLst>
                <a:rect l="0" t="0" r="r" b="b"/>
                <a:pathLst>
                  <a:path w="24" h="14">
                    <a:moveTo>
                      <a:pt x="24" y="0"/>
                    </a:moveTo>
                    <a:lnTo>
                      <a:pt x="24" y="0"/>
                    </a:lnTo>
                    <a:lnTo>
                      <a:pt x="12" y="10"/>
                    </a:lnTo>
                    <a:lnTo>
                      <a:pt x="12" y="10"/>
                    </a:lnTo>
                    <a:lnTo>
                      <a:pt x="2" y="14"/>
                    </a:lnTo>
                    <a:lnTo>
                      <a:pt x="0" y="14"/>
                    </a:lnTo>
                    <a:lnTo>
                      <a:pt x="0" y="12"/>
                    </a:lnTo>
                    <a:lnTo>
                      <a:pt x="8" y="8"/>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6" name="Freeform 193"/>
              <p:cNvSpPr>
                <a:spLocks/>
              </p:cNvSpPr>
              <p:nvPr userDrawn="1"/>
            </p:nvSpPr>
            <p:spPr bwMode="auto">
              <a:xfrm>
                <a:off x="3473" y="271"/>
                <a:ext cx="3" cy="1"/>
              </a:xfrm>
              <a:custGeom>
                <a:avLst/>
                <a:gdLst/>
                <a:ahLst/>
                <a:cxnLst>
                  <a:cxn ang="0">
                    <a:pos x="10" y="0"/>
                  </a:cxn>
                  <a:cxn ang="0">
                    <a:pos x="10" y="0"/>
                  </a:cxn>
                  <a:cxn ang="0">
                    <a:pos x="8" y="4"/>
                  </a:cxn>
                  <a:cxn ang="0">
                    <a:pos x="6" y="4"/>
                  </a:cxn>
                  <a:cxn ang="0">
                    <a:pos x="2" y="6"/>
                  </a:cxn>
                  <a:cxn ang="0">
                    <a:pos x="0" y="6"/>
                  </a:cxn>
                  <a:cxn ang="0">
                    <a:pos x="0" y="6"/>
                  </a:cxn>
                  <a:cxn ang="0">
                    <a:pos x="0" y="6"/>
                  </a:cxn>
                  <a:cxn ang="0">
                    <a:pos x="2" y="2"/>
                  </a:cxn>
                  <a:cxn ang="0">
                    <a:pos x="10" y="0"/>
                  </a:cxn>
                  <a:cxn ang="0">
                    <a:pos x="10" y="0"/>
                  </a:cxn>
                </a:cxnLst>
                <a:rect l="0" t="0" r="r" b="b"/>
                <a:pathLst>
                  <a:path w="10" h="6">
                    <a:moveTo>
                      <a:pt x="10" y="0"/>
                    </a:moveTo>
                    <a:lnTo>
                      <a:pt x="10" y="0"/>
                    </a:lnTo>
                    <a:lnTo>
                      <a:pt x="8" y="4"/>
                    </a:lnTo>
                    <a:lnTo>
                      <a:pt x="6" y="4"/>
                    </a:lnTo>
                    <a:lnTo>
                      <a:pt x="2" y="6"/>
                    </a:lnTo>
                    <a:lnTo>
                      <a:pt x="0" y="6"/>
                    </a:lnTo>
                    <a:lnTo>
                      <a:pt x="0" y="6"/>
                    </a:lnTo>
                    <a:lnTo>
                      <a:pt x="0" y="6"/>
                    </a:lnTo>
                    <a:lnTo>
                      <a:pt x="2"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7" name="Freeform 194"/>
              <p:cNvSpPr>
                <a:spLocks/>
              </p:cNvSpPr>
              <p:nvPr userDrawn="1"/>
            </p:nvSpPr>
            <p:spPr bwMode="auto">
              <a:xfrm>
                <a:off x="3929" y="272"/>
                <a:ext cx="1" cy="4"/>
              </a:xfrm>
              <a:custGeom>
                <a:avLst/>
                <a:gdLst/>
                <a:ahLst/>
                <a:cxnLst>
                  <a:cxn ang="0">
                    <a:pos x="6" y="0"/>
                  </a:cxn>
                  <a:cxn ang="0">
                    <a:pos x="6" y="0"/>
                  </a:cxn>
                  <a:cxn ang="0">
                    <a:pos x="6" y="0"/>
                  </a:cxn>
                  <a:cxn ang="0">
                    <a:pos x="6" y="2"/>
                  </a:cxn>
                  <a:cxn ang="0">
                    <a:pos x="6" y="6"/>
                  </a:cxn>
                  <a:cxn ang="0">
                    <a:pos x="6" y="8"/>
                  </a:cxn>
                  <a:cxn ang="0">
                    <a:pos x="8" y="6"/>
                  </a:cxn>
                  <a:cxn ang="0">
                    <a:pos x="8" y="6"/>
                  </a:cxn>
                  <a:cxn ang="0">
                    <a:pos x="8" y="10"/>
                  </a:cxn>
                  <a:cxn ang="0">
                    <a:pos x="6" y="12"/>
                  </a:cxn>
                  <a:cxn ang="0">
                    <a:pos x="0" y="12"/>
                  </a:cxn>
                  <a:cxn ang="0">
                    <a:pos x="0" y="12"/>
                  </a:cxn>
                  <a:cxn ang="0">
                    <a:pos x="0" y="8"/>
                  </a:cxn>
                  <a:cxn ang="0">
                    <a:pos x="0" y="6"/>
                  </a:cxn>
                  <a:cxn ang="0">
                    <a:pos x="2" y="0"/>
                  </a:cxn>
                  <a:cxn ang="0">
                    <a:pos x="2" y="0"/>
                  </a:cxn>
                  <a:cxn ang="0">
                    <a:pos x="4" y="2"/>
                  </a:cxn>
                  <a:cxn ang="0">
                    <a:pos x="6" y="0"/>
                  </a:cxn>
                  <a:cxn ang="0">
                    <a:pos x="6" y="0"/>
                  </a:cxn>
                </a:cxnLst>
                <a:rect l="0" t="0" r="r" b="b"/>
                <a:pathLst>
                  <a:path w="8" h="12">
                    <a:moveTo>
                      <a:pt x="6" y="0"/>
                    </a:moveTo>
                    <a:lnTo>
                      <a:pt x="6" y="0"/>
                    </a:lnTo>
                    <a:lnTo>
                      <a:pt x="6" y="0"/>
                    </a:lnTo>
                    <a:lnTo>
                      <a:pt x="6" y="2"/>
                    </a:lnTo>
                    <a:lnTo>
                      <a:pt x="6" y="6"/>
                    </a:lnTo>
                    <a:lnTo>
                      <a:pt x="6" y="8"/>
                    </a:lnTo>
                    <a:lnTo>
                      <a:pt x="8" y="6"/>
                    </a:lnTo>
                    <a:lnTo>
                      <a:pt x="8" y="6"/>
                    </a:lnTo>
                    <a:lnTo>
                      <a:pt x="8" y="10"/>
                    </a:lnTo>
                    <a:lnTo>
                      <a:pt x="6" y="12"/>
                    </a:lnTo>
                    <a:lnTo>
                      <a:pt x="0" y="12"/>
                    </a:lnTo>
                    <a:lnTo>
                      <a:pt x="0" y="12"/>
                    </a:lnTo>
                    <a:lnTo>
                      <a:pt x="0" y="8"/>
                    </a:lnTo>
                    <a:lnTo>
                      <a:pt x="0" y="6"/>
                    </a:lnTo>
                    <a:lnTo>
                      <a:pt x="2" y="0"/>
                    </a:lnTo>
                    <a:lnTo>
                      <a:pt x="2" y="0"/>
                    </a:lnTo>
                    <a:lnTo>
                      <a:pt x="4" y="2"/>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8" name="Freeform 195"/>
              <p:cNvSpPr>
                <a:spLocks/>
              </p:cNvSpPr>
              <p:nvPr userDrawn="1"/>
            </p:nvSpPr>
            <p:spPr bwMode="auto">
              <a:xfrm>
                <a:off x="3776" y="277"/>
                <a:ext cx="3" cy="0"/>
              </a:xfrm>
              <a:custGeom>
                <a:avLst/>
                <a:gdLst/>
                <a:ahLst/>
                <a:cxnLst>
                  <a:cxn ang="0">
                    <a:pos x="16" y="2"/>
                  </a:cxn>
                  <a:cxn ang="0">
                    <a:pos x="16" y="2"/>
                  </a:cxn>
                  <a:cxn ang="0">
                    <a:pos x="16" y="6"/>
                  </a:cxn>
                  <a:cxn ang="0">
                    <a:pos x="12" y="6"/>
                  </a:cxn>
                  <a:cxn ang="0">
                    <a:pos x="6" y="6"/>
                  </a:cxn>
                  <a:cxn ang="0">
                    <a:pos x="4" y="4"/>
                  </a:cxn>
                  <a:cxn ang="0">
                    <a:pos x="4" y="4"/>
                  </a:cxn>
                  <a:cxn ang="0">
                    <a:pos x="2" y="4"/>
                  </a:cxn>
                  <a:cxn ang="0">
                    <a:pos x="2" y="6"/>
                  </a:cxn>
                  <a:cxn ang="0">
                    <a:pos x="2" y="6"/>
                  </a:cxn>
                  <a:cxn ang="0">
                    <a:pos x="0" y="4"/>
                  </a:cxn>
                  <a:cxn ang="0">
                    <a:pos x="4" y="2"/>
                  </a:cxn>
                  <a:cxn ang="0">
                    <a:pos x="8" y="0"/>
                  </a:cxn>
                  <a:cxn ang="0">
                    <a:pos x="14" y="0"/>
                  </a:cxn>
                  <a:cxn ang="0">
                    <a:pos x="14" y="0"/>
                  </a:cxn>
                  <a:cxn ang="0">
                    <a:pos x="12" y="4"/>
                  </a:cxn>
                  <a:cxn ang="0">
                    <a:pos x="16" y="2"/>
                  </a:cxn>
                  <a:cxn ang="0">
                    <a:pos x="16" y="2"/>
                  </a:cxn>
                </a:cxnLst>
                <a:rect l="0" t="0" r="r" b="b"/>
                <a:pathLst>
                  <a:path w="16" h="6">
                    <a:moveTo>
                      <a:pt x="16" y="2"/>
                    </a:moveTo>
                    <a:lnTo>
                      <a:pt x="16" y="2"/>
                    </a:lnTo>
                    <a:lnTo>
                      <a:pt x="16" y="6"/>
                    </a:lnTo>
                    <a:lnTo>
                      <a:pt x="12" y="6"/>
                    </a:lnTo>
                    <a:lnTo>
                      <a:pt x="6" y="6"/>
                    </a:lnTo>
                    <a:lnTo>
                      <a:pt x="4" y="4"/>
                    </a:lnTo>
                    <a:lnTo>
                      <a:pt x="4" y="4"/>
                    </a:lnTo>
                    <a:lnTo>
                      <a:pt x="2" y="4"/>
                    </a:lnTo>
                    <a:lnTo>
                      <a:pt x="2" y="6"/>
                    </a:lnTo>
                    <a:lnTo>
                      <a:pt x="2" y="6"/>
                    </a:lnTo>
                    <a:lnTo>
                      <a:pt x="0" y="4"/>
                    </a:lnTo>
                    <a:lnTo>
                      <a:pt x="4" y="2"/>
                    </a:lnTo>
                    <a:lnTo>
                      <a:pt x="8" y="0"/>
                    </a:lnTo>
                    <a:lnTo>
                      <a:pt x="14" y="0"/>
                    </a:lnTo>
                    <a:lnTo>
                      <a:pt x="14" y="0"/>
                    </a:lnTo>
                    <a:lnTo>
                      <a:pt x="12" y="4"/>
                    </a:lnTo>
                    <a:lnTo>
                      <a:pt x="16" y="2"/>
                    </a:lnTo>
                    <a:lnTo>
                      <a:pt x="16"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89" name="Freeform 196"/>
              <p:cNvSpPr>
                <a:spLocks/>
              </p:cNvSpPr>
              <p:nvPr userDrawn="1"/>
            </p:nvSpPr>
            <p:spPr bwMode="auto">
              <a:xfrm>
                <a:off x="3769" y="281"/>
                <a:ext cx="10" cy="2"/>
              </a:xfrm>
              <a:custGeom>
                <a:avLst/>
                <a:gdLst/>
                <a:ahLst/>
                <a:cxnLst>
                  <a:cxn ang="0">
                    <a:pos x="36" y="0"/>
                  </a:cxn>
                  <a:cxn ang="0">
                    <a:pos x="36" y="0"/>
                  </a:cxn>
                  <a:cxn ang="0">
                    <a:pos x="28" y="4"/>
                  </a:cxn>
                  <a:cxn ang="0">
                    <a:pos x="22" y="6"/>
                  </a:cxn>
                  <a:cxn ang="0">
                    <a:pos x="0" y="8"/>
                  </a:cxn>
                  <a:cxn ang="0">
                    <a:pos x="0" y="8"/>
                  </a:cxn>
                  <a:cxn ang="0">
                    <a:pos x="8" y="4"/>
                  </a:cxn>
                  <a:cxn ang="0">
                    <a:pos x="18" y="2"/>
                  </a:cxn>
                  <a:cxn ang="0">
                    <a:pos x="36" y="0"/>
                  </a:cxn>
                  <a:cxn ang="0">
                    <a:pos x="36" y="0"/>
                  </a:cxn>
                </a:cxnLst>
                <a:rect l="0" t="0" r="r" b="b"/>
                <a:pathLst>
                  <a:path w="36" h="8">
                    <a:moveTo>
                      <a:pt x="36" y="0"/>
                    </a:moveTo>
                    <a:lnTo>
                      <a:pt x="36" y="0"/>
                    </a:lnTo>
                    <a:lnTo>
                      <a:pt x="28" y="4"/>
                    </a:lnTo>
                    <a:lnTo>
                      <a:pt x="22" y="6"/>
                    </a:lnTo>
                    <a:lnTo>
                      <a:pt x="0" y="8"/>
                    </a:lnTo>
                    <a:lnTo>
                      <a:pt x="0" y="8"/>
                    </a:lnTo>
                    <a:lnTo>
                      <a:pt x="8" y="4"/>
                    </a:lnTo>
                    <a:lnTo>
                      <a:pt x="18" y="2"/>
                    </a:lnTo>
                    <a:lnTo>
                      <a:pt x="36" y="0"/>
                    </a:lnTo>
                    <a:lnTo>
                      <a:pt x="3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0" name="Freeform 197"/>
              <p:cNvSpPr>
                <a:spLocks/>
              </p:cNvSpPr>
              <p:nvPr userDrawn="1"/>
            </p:nvSpPr>
            <p:spPr bwMode="auto">
              <a:xfrm>
                <a:off x="4011" y="249"/>
                <a:ext cx="75" cy="39"/>
              </a:xfrm>
              <a:custGeom>
                <a:avLst/>
                <a:gdLst/>
                <a:ahLst/>
                <a:cxnLst>
                  <a:cxn ang="0">
                    <a:pos x="0" y="0"/>
                  </a:cxn>
                  <a:cxn ang="0">
                    <a:pos x="16" y="2"/>
                  </a:cxn>
                  <a:cxn ang="0">
                    <a:pos x="46" y="18"/>
                  </a:cxn>
                  <a:cxn ang="0">
                    <a:pos x="58" y="30"/>
                  </a:cxn>
                  <a:cxn ang="0">
                    <a:pos x="74" y="40"/>
                  </a:cxn>
                  <a:cxn ang="0">
                    <a:pos x="90" y="48"/>
                  </a:cxn>
                  <a:cxn ang="0">
                    <a:pos x="100" y="60"/>
                  </a:cxn>
                  <a:cxn ang="0">
                    <a:pos x="98" y="60"/>
                  </a:cxn>
                  <a:cxn ang="0">
                    <a:pos x="128" y="74"/>
                  </a:cxn>
                  <a:cxn ang="0">
                    <a:pos x="146" y="88"/>
                  </a:cxn>
                  <a:cxn ang="0">
                    <a:pos x="148" y="92"/>
                  </a:cxn>
                  <a:cxn ang="0">
                    <a:pos x="158" y="92"/>
                  </a:cxn>
                  <a:cxn ang="0">
                    <a:pos x="172" y="102"/>
                  </a:cxn>
                  <a:cxn ang="0">
                    <a:pos x="218" y="126"/>
                  </a:cxn>
                  <a:cxn ang="0">
                    <a:pos x="286" y="150"/>
                  </a:cxn>
                  <a:cxn ang="0">
                    <a:pos x="282" y="154"/>
                  </a:cxn>
                  <a:cxn ang="0">
                    <a:pos x="272" y="158"/>
                  </a:cxn>
                  <a:cxn ang="0">
                    <a:pos x="250" y="154"/>
                  </a:cxn>
                  <a:cxn ang="0">
                    <a:pos x="238" y="146"/>
                  </a:cxn>
                  <a:cxn ang="0">
                    <a:pos x="238" y="148"/>
                  </a:cxn>
                  <a:cxn ang="0">
                    <a:pos x="240" y="150"/>
                  </a:cxn>
                  <a:cxn ang="0">
                    <a:pos x="230" y="150"/>
                  </a:cxn>
                  <a:cxn ang="0">
                    <a:pos x="222" y="144"/>
                  </a:cxn>
                  <a:cxn ang="0">
                    <a:pos x="224" y="142"/>
                  </a:cxn>
                  <a:cxn ang="0">
                    <a:pos x="218" y="144"/>
                  </a:cxn>
                  <a:cxn ang="0">
                    <a:pos x="212" y="144"/>
                  </a:cxn>
                  <a:cxn ang="0">
                    <a:pos x="188" y="132"/>
                  </a:cxn>
                  <a:cxn ang="0">
                    <a:pos x="186" y="128"/>
                  </a:cxn>
                  <a:cxn ang="0">
                    <a:pos x="188" y="126"/>
                  </a:cxn>
                  <a:cxn ang="0">
                    <a:pos x="168" y="116"/>
                  </a:cxn>
                  <a:cxn ang="0">
                    <a:pos x="136" y="94"/>
                  </a:cxn>
                  <a:cxn ang="0">
                    <a:pos x="120" y="86"/>
                  </a:cxn>
                  <a:cxn ang="0">
                    <a:pos x="96" y="70"/>
                  </a:cxn>
                  <a:cxn ang="0">
                    <a:pos x="46" y="40"/>
                  </a:cxn>
                  <a:cxn ang="0">
                    <a:pos x="22" y="22"/>
                  </a:cxn>
                  <a:cxn ang="0">
                    <a:pos x="24" y="14"/>
                  </a:cxn>
                  <a:cxn ang="0">
                    <a:pos x="18" y="10"/>
                  </a:cxn>
                  <a:cxn ang="0">
                    <a:pos x="0" y="0"/>
                  </a:cxn>
                </a:cxnLst>
                <a:rect l="0" t="0" r="r" b="b"/>
                <a:pathLst>
                  <a:path w="286" h="158">
                    <a:moveTo>
                      <a:pt x="0" y="0"/>
                    </a:moveTo>
                    <a:lnTo>
                      <a:pt x="0" y="0"/>
                    </a:lnTo>
                    <a:lnTo>
                      <a:pt x="8" y="0"/>
                    </a:lnTo>
                    <a:lnTo>
                      <a:pt x="16" y="2"/>
                    </a:lnTo>
                    <a:lnTo>
                      <a:pt x="32" y="8"/>
                    </a:lnTo>
                    <a:lnTo>
                      <a:pt x="46" y="18"/>
                    </a:lnTo>
                    <a:lnTo>
                      <a:pt x="58" y="30"/>
                    </a:lnTo>
                    <a:lnTo>
                      <a:pt x="58" y="30"/>
                    </a:lnTo>
                    <a:lnTo>
                      <a:pt x="66" y="36"/>
                    </a:lnTo>
                    <a:lnTo>
                      <a:pt x="74" y="40"/>
                    </a:lnTo>
                    <a:lnTo>
                      <a:pt x="90" y="48"/>
                    </a:lnTo>
                    <a:lnTo>
                      <a:pt x="90" y="48"/>
                    </a:lnTo>
                    <a:lnTo>
                      <a:pt x="98" y="56"/>
                    </a:lnTo>
                    <a:lnTo>
                      <a:pt x="100" y="60"/>
                    </a:lnTo>
                    <a:lnTo>
                      <a:pt x="100" y="60"/>
                    </a:lnTo>
                    <a:lnTo>
                      <a:pt x="98" y="60"/>
                    </a:lnTo>
                    <a:lnTo>
                      <a:pt x="98" y="60"/>
                    </a:lnTo>
                    <a:lnTo>
                      <a:pt x="128" y="74"/>
                    </a:lnTo>
                    <a:lnTo>
                      <a:pt x="140" y="82"/>
                    </a:lnTo>
                    <a:lnTo>
                      <a:pt x="146" y="88"/>
                    </a:lnTo>
                    <a:lnTo>
                      <a:pt x="148" y="92"/>
                    </a:lnTo>
                    <a:lnTo>
                      <a:pt x="148" y="92"/>
                    </a:lnTo>
                    <a:lnTo>
                      <a:pt x="154" y="92"/>
                    </a:lnTo>
                    <a:lnTo>
                      <a:pt x="158" y="92"/>
                    </a:lnTo>
                    <a:lnTo>
                      <a:pt x="158" y="92"/>
                    </a:lnTo>
                    <a:lnTo>
                      <a:pt x="172" y="102"/>
                    </a:lnTo>
                    <a:lnTo>
                      <a:pt x="186" y="112"/>
                    </a:lnTo>
                    <a:lnTo>
                      <a:pt x="218" y="126"/>
                    </a:lnTo>
                    <a:lnTo>
                      <a:pt x="252" y="140"/>
                    </a:lnTo>
                    <a:lnTo>
                      <a:pt x="286" y="150"/>
                    </a:lnTo>
                    <a:lnTo>
                      <a:pt x="286" y="150"/>
                    </a:lnTo>
                    <a:lnTo>
                      <a:pt x="282" y="154"/>
                    </a:lnTo>
                    <a:lnTo>
                      <a:pt x="278" y="156"/>
                    </a:lnTo>
                    <a:lnTo>
                      <a:pt x="272" y="158"/>
                    </a:lnTo>
                    <a:lnTo>
                      <a:pt x="264" y="158"/>
                    </a:lnTo>
                    <a:lnTo>
                      <a:pt x="250" y="154"/>
                    </a:lnTo>
                    <a:lnTo>
                      <a:pt x="238" y="146"/>
                    </a:lnTo>
                    <a:lnTo>
                      <a:pt x="238" y="146"/>
                    </a:lnTo>
                    <a:lnTo>
                      <a:pt x="238" y="148"/>
                    </a:lnTo>
                    <a:lnTo>
                      <a:pt x="238" y="148"/>
                    </a:lnTo>
                    <a:lnTo>
                      <a:pt x="240" y="150"/>
                    </a:lnTo>
                    <a:lnTo>
                      <a:pt x="240" y="150"/>
                    </a:lnTo>
                    <a:lnTo>
                      <a:pt x="236" y="150"/>
                    </a:lnTo>
                    <a:lnTo>
                      <a:pt x="230" y="150"/>
                    </a:lnTo>
                    <a:lnTo>
                      <a:pt x="224" y="146"/>
                    </a:lnTo>
                    <a:lnTo>
                      <a:pt x="222" y="144"/>
                    </a:lnTo>
                    <a:lnTo>
                      <a:pt x="224" y="142"/>
                    </a:lnTo>
                    <a:lnTo>
                      <a:pt x="224" y="142"/>
                    </a:lnTo>
                    <a:lnTo>
                      <a:pt x="220" y="142"/>
                    </a:lnTo>
                    <a:lnTo>
                      <a:pt x="218" y="144"/>
                    </a:lnTo>
                    <a:lnTo>
                      <a:pt x="212" y="144"/>
                    </a:lnTo>
                    <a:lnTo>
                      <a:pt x="212" y="144"/>
                    </a:lnTo>
                    <a:lnTo>
                      <a:pt x="200" y="138"/>
                    </a:lnTo>
                    <a:lnTo>
                      <a:pt x="188" y="132"/>
                    </a:lnTo>
                    <a:lnTo>
                      <a:pt x="188" y="132"/>
                    </a:lnTo>
                    <a:lnTo>
                      <a:pt x="186" y="128"/>
                    </a:lnTo>
                    <a:lnTo>
                      <a:pt x="188" y="126"/>
                    </a:lnTo>
                    <a:lnTo>
                      <a:pt x="188" y="126"/>
                    </a:lnTo>
                    <a:lnTo>
                      <a:pt x="178" y="122"/>
                    </a:lnTo>
                    <a:lnTo>
                      <a:pt x="168" y="116"/>
                    </a:lnTo>
                    <a:lnTo>
                      <a:pt x="152" y="104"/>
                    </a:lnTo>
                    <a:lnTo>
                      <a:pt x="136" y="94"/>
                    </a:lnTo>
                    <a:lnTo>
                      <a:pt x="128" y="90"/>
                    </a:lnTo>
                    <a:lnTo>
                      <a:pt x="120" y="86"/>
                    </a:lnTo>
                    <a:lnTo>
                      <a:pt x="120" y="86"/>
                    </a:lnTo>
                    <a:lnTo>
                      <a:pt x="96" y="70"/>
                    </a:lnTo>
                    <a:lnTo>
                      <a:pt x="72" y="54"/>
                    </a:lnTo>
                    <a:lnTo>
                      <a:pt x="46" y="40"/>
                    </a:lnTo>
                    <a:lnTo>
                      <a:pt x="22" y="22"/>
                    </a:lnTo>
                    <a:lnTo>
                      <a:pt x="22" y="22"/>
                    </a:lnTo>
                    <a:lnTo>
                      <a:pt x="24" y="18"/>
                    </a:lnTo>
                    <a:lnTo>
                      <a:pt x="24" y="14"/>
                    </a:lnTo>
                    <a:lnTo>
                      <a:pt x="22" y="12"/>
                    </a:lnTo>
                    <a:lnTo>
                      <a:pt x="18" y="10"/>
                    </a:lnTo>
                    <a:lnTo>
                      <a:pt x="8"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1" name="Freeform 198"/>
              <p:cNvSpPr>
                <a:spLocks/>
              </p:cNvSpPr>
              <p:nvPr userDrawn="1"/>
            </p:nvSpPr>
            <p:spPr bwMode="auto">
              <a:xfrm>
                <a:off x="3749" y="288"/>
                <a:ext cx="19" cy="6"/>
              </a:xfrm>
              <a:custGeom>
                <a:avLst/>
                <a:gdLst/>
                <a:ahLst/>
                <a:cxnLst>
                  <a:cxn ang="0">
                    <a:pos x="68" y="10"/>
                  </a:cxn>
                  <a:cxn ang="0">
                    <a:pos x="68" y="10"/>
                  </a:cxn>
                  <a:cxn ang="0">
                    <a:pos x="66" y="14"/>
                  </a:cxn>
                  <a:cxn ang="0">
                    <a:pos x="62" y="20"/>
                  </a:cxn>
                  <a:cxn ang="0">
                    <a:pos x="56" y="24"/>
                  </a:cxn>
                  <a:cxn ang="0">
                    <a:pos x="52" y="24"/>
                  </a:cxn>
                  <a:cxn ang="0">
                    <a:pos x="48" y="22"/>
                  </a:cxn>
                  <a:cxn ang="0">
                    <a:pos x="48" y="22"/>
                  </a:cxn>
                  <a:cxn ang="0">
                    <a:pos x="48" y="18"/>
                  </a:cxn>
                  <a:cxn ang="0">
                    <a:pos x="50" y="16"/>
                  </a:cxn>
                  <a:cxn ang="0">
                    <a:pos x="54" y="14"/>
                  </a:cxn>
                  <a:cxn ang="0">
                    <a:pos x="56" y="12"/>
                  </a:cxn>
                  <a:cxn ang="0">
                    <a:pos x="56" y="12"/>
                  </a:cxn>
                  <a:cxn ang="0">
                    <a:pos x="42" y="16"/>
                  </a:cxn>
                  <a:cxn ang="0">
                    <a:pos x="28" y="22"/>
                  </a:cxn>
                  <a:cxn ang="0">
                    <a:pos x="20" y="24"/>
                  </a:cxn>
                  <a:cxn ang="0">
                    <a:pos x="14" y="24"/>
                  </a:cxn>
                  <a:cxn ang="0">
                    <a:pos x="6" y="24"/>
                  </a:cxn>
                  <a:cxn ang="0">
                    <a:pos x="0" y="20"/>
                  </a:cxn>
                  <a:cxn ang="0">
                    <a:pos x="0" y="20"/>
                  </a:cxn>
                  <a:cxn ang="0">
                    <a:pos x="6" y="14"/>
                  </a:cxn>
                  <a:cxn ang="0">
                    <a:pos x="14" y="10"/>
                  </a:cxn>
                  <a:cxn ang="0">
                    <a:pos x="32" y="4"/>
                  </a:cxn>
                  <a:cxn ang="0">
                    <a:pos x="52" y="2"/>
                  </a:cxn>
                  <a:cxn ang="0">
                    <a:pos x="68" y="0"/>
                  </a:cxn>
                  <a:cxn ang="0">
                    <a:pos x="68" y="0"/>
                  </a:cxn>
                  <a:cxn ang="0">
                    <a:pos x="68" y="2"/>
                  </a:cxn>
                  <a:cxn ang="0">
                    <a:pos x="66" y="6"/>
                  </a:cxn>
                  <a:cxn ang="0">
                    <a:pos x="62" y="10"/>
                  </a:cxn>
                  <a:cxn ang="0">
                    <a:pos x="58" y="10"/>
                  </a:cxn>
                  <a:cxn ang="0">
                    <a:pos x="58" y="10"/>
                  </a:cxn>
                  <a:cxn ang="0">
                    <a:pos x="58" y="12"/>
                  </a:cxn>
                  <a:cxn ang="0">
                    <a:pos x="62" y="12"/>
                  </a:cxn>
                  <a:cxn ang="0">
                    <a:pos x="66" y="12"/>
                  </a:cxn>
                  <a:cxn ang="0">
                    <a:pos x="68" y="10"/>
                  </a:cxn>
                  <a:cxn ang="0">
                    <a:pos x="68" y="10"/>
                  </a:cxn>
                </a:cxnLst>
                <a:rect l="0" t="0" r="r" b="b"/>
                <a:pathLst>
                  <a:path w="68" h="24">
                    <a:moveTo>
                      <a:pt x="68" y="10"/>
                    </a:moveTo>
                    <a:lnTo>
                      <a:pt x="68" y="10"/>
                    </a:lnTo>
                    <a:lnTo>
                      <a:pt x="66" y="14"/>
                    </a:lnTo>
                    <a:lnTo>
                      <a:pt x="62" y="20"/>
                    </a:lnTo>
                    <a:lnTo>
                      <a:pt x="56" y="24"/>
                    </a:lnTo>
                    <a:lnTo>
                      <a:pt x="52" y="24"/>
                    </a:lnTo>
                    <a:lnTo>
                      <a:pt x="48" y="22"/>
                    </a:lnTo>
                    <a:lnTo>
                      <a:pt x="48" y="22"/>
                    </a:lnTo>
                    <a:lnTo>
                      <a:pt x="48" y="18"/>
                    </a:lnTo>
                    <a:lnTo>
                      <a:pt x="50" y="16"/>
                    </a:lnTo>
                    <a:lnTo>
                      <a:pt x="54" y="14"/>
                    </a:lnTo>
                    <a:lnTo>
                      <a:pt x="56" y="12"/>
                    </a:lnTo>
                    <a:lnTo>
                      <a:pt x="56" y="12"/>
                    </a:lnTo>
                    <a:lnTo>
                      <a:pt x="42" y="16"/>
                    </a:lnTo>
                    <a:lnTo>
                      <a:pt x="28" y="22"/>
                    </a:lnTo>
                    <a:lnTo>
                      <a:pt x="20" y="24"/>
                    </a:lnTo>
                    <a:lnTo>
                      <a:pt x="14" y="24"/>
                    </a:lnTo>
                    <a:lnTo>
                      <a:pt x="6" y="24"/>
                    </a:lnTo>
                    <a:lnTo>
                      <a:pt x="0" y="20"/>
                    </a:lnTo>
                    <a:lnTo>
                      <a:pt x="0" y="20"/>
                    </a:lnTo>
                    <a:lnTo>
                      <a:pt x="6" y="14"/>
                    </a:lnTo>
                    <a:lnTo>
                      <a:pt x="14" y="10"/>
                    </a:lnTo>
                    <a:lnTo>
                      <a:pt x="32" y="4"/>
                    </a:lnTo>
                    <a:lnTo>
                      <a:pt x="52" y="2"/>
                    </a:lnTo>
                    <a:lnTo>
                      <a:pt x="68" y="0"/>
                    </a:lnTo>
                    <a:lnTo>
                      <a:pt x="68" y="0"/>
                    </a:lnTo>
                    <a:lnTo>
                      <a:pt x="68" y="2"/>
                    </a:lnTo>
                    <a:lnTo>
                      <a:pt x="66" y="6"/>
                    </a:lnTo>
                    <a:lnTo>
                      <a:pt x="62" y="10"/>
                    </a:lnTo>
                    <a:lnTo>
                      <a:pt x="58" y="10"/>
                    </a:lnTo>
                    <a:lnTo>
                      <a:pt x="58" y="10"/>
                    </a:lnTo>
                    <a:lnTo>
                      <a:pt x="58" y="12"/>
                    </a:lnTo>
                    <a:lnTo>
                      <a:pt x="62" y="12"/>
                    </a:lnTo>
                    <a:lnTo>
                      <a:pt x="66" y="12"/>
                    </a:lnTo>
                    <a:lnTo>
                      <a:pt x="68" y="10"/>
                    </a:lnTo>
                    <a:lnTo>
                      <a:pt x="68"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2" name="Freeform 199"/>
              <p:cNvSpPr>
                <a:spLocks/>
              </p:cNvSpPr>
              <p:nvPr userDrawn="1"/>
            </p:nvSpPr>
            <p:spPr bwMode="auto">
              <a:xfrm>
                <a:off x="3669" y="288"/>
                <a:ext cx="49" cy="21"/>
              </a:xfrm>
              <a:custGeom>
                <a:avLst/>
                <a:gdLst/>
                <a:ahLst/>
                <a:cxnLst>
                  <a:cxn ang="0">
                    <a:pos x="142" y="12"/>
                  </a:cxn>
                  <a:cxn ang="0">
                    <a:pos x="148" y="14"/>
                  </a:cxn>
                  <a:cxn ang="0">
                    <a:pos x="134" y="28"/>
                  </a:cxn>
                  <a:cxn ang="0">
                    <a:pos x="112" y="48"/>
                  </a:cxn>
                  <a:cxn ang="0">
                    <a:pos x="94" y="56"/>
                  </a:cxn>
                  <a:cxn ang="0">
                    <a:pos x="82" y="56"/>
                  </a:cxn>
                  <a:cxn ang="0">
                    <a:pos x="90" y="62"/>
                  </a:cxn>
                  <a:cxn ang="0">
                    <a:pos x="90" y="62"/>
                  </a:cxn>
                  <a:cxn ang="0">
                    <a:pos x="92" y="66"/>
                  </a:cxn>
                  <a:cxn ang="0">
                    <a:pos x="82" y="72"/>
                  </a:cxn>
                  <a:cxn ang="0">
                    <a:pos x="80" y="76"/>
                  </a:cxn>
                  <a:cxn ang="0">
                    <a:pos x="66" y="74"/>
                  </a:cxn>
                  <a:cxn ang="0">
                    <a:pos x="52" y="76"/>
                  </a:cxn>
                  <a:cxn ang="0">
                    <a:pos x="58" y="68"/>
                  </a:cxn>
                  <a:cxn ang="0">
                    <a:pos x="58" y="62"/>
                  </a:cxn>
                  <a:cxn ang="0">
                    <a:pos x="56" y="62"/>
                  </a:cxn>
                  <a:cxn ang="0">
                    <a:pos x="64" y="58"/>
                  </a:cxn>
                  <a:cxn ang="0">
                    <a:pos x="74" y="56"/>
                  </a:cxn>
                  <a:cxn ang="0">
                    <a:pos x="70" y="52"/>
                  </a:cxn>
                  <a:cxn ang="0">
                    <a:pos x="74" y="46"/>
                  </a:cxn>
                  <a:cxn ang="0">
                    <a:pos x="38" y="52"/>
                  </a:cxn>
                  <a:cxn ang="0">
                    <a:pos x="0" y="54"/>
                  </a:cxn>
                  <a:cxn ang="0">
                    <a:pos x="6" y="48"/>
                  </a:cxn>
                  <a:cxn ang="0">
                    <a:pos x="34" y="40"/>
                  </a:cxn>
                  <a:cxn ang="0">
                    <a:pos x="34" y="38"/>
                  </a:cxn>
                  <a:cxn ang="0">
                    <a:pos x="28" y="36"/>
                  </a:cxn>
                  <a:cxn ang="0">
                    <a:pos x="28" y="32"/>
                  </a:cxn>
                  <a:cxn ang="0">
                    <a:pos x="24" y="32"/>
                  </a:cxn>
                  <a:cxn ang="0">
                    <a:pos x="20" y="34"/>
                  </a:cxn>
                  <a:cxn ang="0">
                    <a:pos x="18" y="34"/>
                  </a:cxn>
                  <a:cxn ang="0">
                    <a:pos x="24" y="30"/>
                  </a:cxn>
                  <a:cxn ang="0">
                    <a:pos x="48" y="28"/>
                  </a:cxn>
                  <a:cxn ang="0">
                    <a:pos x="56" y="30"/>
                  </a:cxn>
                  <a:cxn ang="0">
                    <a:pos x="116" y="10"/>
                  </a:cxn>
                  <a:cxn ang="0">
                    <a:pos x="180" y="0"/>
                  </a:cxn>
                  <a:cxn ang="0">
                    <a:pos x="174" y="4"/>
                  </a:cxn>
                  <a:cxn ang="0">
                    <a:pos x="156" y="12"/>
                  </a:cxn>
                  <a:cxn ang="0">
                    <a:pos x="156" y="10"/>
                  </a:cxn>
                  <a:cxn ang="0">
                    <a:pos x="148" y="10"/>
                  </a:cxn>
                  <a:cxn ang="0">
                    <a:pos x="142" y="12"/>
                  </a:cxn>
                </a:cxnLst>
                <a:rect l="0" t="0" r="r" b="b"/>
                <a:pathLst>
                  <a:path w="180" h="76">
                    <a:moveTo>
                      <a:pt x="142" y="12"/>
                    </a:moveTo>
                    <a:lnTo>
                      <a:pt x="142" y="12"/>
                    </a:lnTo>
                    <a:lnTo>
                      <a:pt x="144" y="14"/>
                    </a:lnTo>
                    <a:lnTo>
                      <a:pt x="148" y="14"/>
                    </a:lnTo>
                    <a:lnTo>
                      <a:pt x="148" y="14"/>
                    </a:lnTo>
                    <a:lnTo>
                      <a:pt x="134" y="28"/>
                    </a:lnTo>
                    <a:lnTo>
                      <a:pt x="120" y="42"/>
                    </a:lnTo>
                    <a:lnTo>
                      <a:pt x="112" y="48"/>
                    </a:lnTo>
                    <a:lnTo>
                      <a:pt x="104" y="52"/>
                    </a:lnTo>
                    <a:lnTo>
                      <a:pt x="94" y="56"/>
                    </a:lnTo>
                    <a:lnTo>
                      <a:pt x="82" y="56"/>
                    </a:lnTo>
                    <a:lnTo>
                      <a:pt x="82" y="56"/>
                    </a:lnTo>
                    <a:lnTo>
                      <a:pt x="86" y="62"/>
                    </a:lnTo>
                    <a:lnTo>
                      <a:pt x="90" y="62"/>
                    </a:lnTo>
                    <a:lnTo>
                      <a:pt x="90" y="62"/>
                    </a:lnTo>
                    <a:lnTo>
                      <a:pt x="90" y="62"/>
                    </a:lnTo>
                    <a:lnTo>
                      <a:pt x="92" y="64"/>
                    </a:lnTo>
                    <a:lnTo>
                      <a:pt x="92" y="66"/>
                    </a:lnTo>
                    <a:lnTo>
                      <a:pt x="88" y="68"/>
                    </a:lnTo>
                    <a:lnTo>
                      <a:pt x="82" y="72"/>
                    </a:lnTo>
                    <a:lnTo>
                      <a:pt x="80" y="76"/>
                    </a:lnTo>
                    <a:lnTo>
                      <a:pt x="80" y="76"/>
                    </a:lnTo>
                    <a:lnTo>
                      <a:pt x="72" y="74"/>
                    </a:lnTo>
                    <a:lnTo>
                      <a:pt x="66" y="74"/>
                    </a:lnTo>
                    <a:lnTo>
                      <a:pt x="60" y="76"/>
                    </a:lnTo>
                    <a:lnTo>
                      <a:pt x="52" y="76"/>
                    </a:lnTo>
                    <a:lnTo>
                      <a:pt x="52" y="76"/>
                    </a:lnTo>
                    <a:lnTo>
                      <a:pt x="58" y="68"/>
                    </a:lnTo>
                    <a:lnTo>
                      <a:pt x="60" y="64"/>
                    </a:lnTo>
                    <a:lnTo>
                      <a:pt x="58" y="62"/>
                    </a:lnTo>
                    <a:lnTo>
                      <a:pt x="56" y="62"/>
                    </a:lnTo>
                    <a:lnTo>
                      <a:pt x="56" y="62"/>
                    </a:lnTo>
                    <a:lnTo>
                      <a:pt x="60" y="58"/>
                    </a:lnTo>
                    <a:lnTo>
                      <a:pt x="64" y="58"/>
                    </a:lnTo>
                    <a:lnTo>
                      <a:pt x="70" y="58"/>
                    </a:lnTo>
                    <a:lnTo>
                      <a:pt x="74" y="56"/>
                    </a:lnTo>
                    <a:lnTo>
                      <a:pt x="74" y="56"/>
                    </a:lnTo>
                    <a:lnTo>
                      <a:pt x="70" y="52"/>
                    </a:lnTo>
                    <a:lnTo>
                      <a:pt x="74" y="46"/>
                    </a:lnTo>
                    <a:lnTo>
                      <a:pt x="74" y="46"/>
                    </a:lnTo>
                    <a:lnTo>
                      <a:pt x="56" y="50"/>
                    </a:lnTo>
                    <a:lnTo>
                      <a:pt x="38" y="52"/>
                    </a:lnTo>
                    <a:lnTo>
                      <a:pt x="0" y="54"/>
                    </a:lnTo>
                    <a:lnTo>
                      <a:pt x="0" y="54"/>
                    </a:lnTo>
                    <a:lnTo>
                      <a:pt x="4" y="50"/>
                    </a:lnTo>
                    <a:lnTo>
                      <a:pt x="6" y="48"/>
                    </a:lnTo>
                    <a:lnTo>
                      <a:pt x="14" y="46"/>
                    </a:lnTo>
                    <a:lnTo>
                      <a:pt x="34" y="40"/>
                    </a:lnTo>
                    <a:lnTo>
                      <a:pt x="34" y="40"/>
                    </a:lnTo>
                    <a:lnTo>
                      <a:pt x="34" y="38"/>
                    </a:lnTo>
                    <a:lnTo>
                      <a:pt x="32" y="38"/>
                    </a:lnTo>
                    <a:lnTo>
                      <a:pt x="28" y="36"/>
                    </a:lnTo>
                    <a:lnTo>
                      <a:pt x="26" y="36"/>
                    </a:lnTo>
                    <a:lnTo>
                      <a:pt x="28" y="32"/>
                    </a:lnTo>
                    <a:lnTo>
                      <a:pt x="28" y="32"/>
                    </a:lnTo>
                    <a:lnTo>
                      <a:pt x="24" y="32"/>
                    </a:lnTo>
                    <a:lnTo>
                      <a:pt x="22" y="34"/>
                    </a:lnTo>
                    <a:lnTo>
                      <a:pt x="20" y="34"/>
                    </a:lnTo>
                    <a:lnTo>
                      <a:pt x="18" y="34"/>
                    </a:lnTo>
                    <a:lnTo>
                      <a:pt x="18" y="34"/>
                    </a:lnTo>
                    <a:lnTo>
                      <a:pt x="20" y="32"/>
                    </a:lnTo>
                    <a:lnTo>
                      <a:pt x="24" y="30"/>
                    </a:lnTo>
                    <a:lnTo>
                      <a:pt x="36" y="28"/>
                    </a:lnTo>
                    <a:lnTo>
                      <a:pt x="48" y="28"/>
                    </a:lnTo>
                    <a:lnTo>
                      <a:pt x="56" y="30"/>
                    </a:lnTo>
                    <a:lnTo>
                      <a:pt x="56" y="30"/>
                    </a:lnTo>
                    <a:lnTo>
                      <a:pt x="84" y="18"/>
                    </a:lnTo>
                    <a:lnTo>
                      <a:pt x="116" y="10"/>
                    </a:lnTo>
                    <a:lnTo>
                      <a:pt x="148" y="4"/>
                    </a:lnTo>
                    <a:lnTo>
                      <a:pt x="180" y="0"/>
                    </a:lnTo>
                    <a:lnTo>
                      <a:pt x="180" y="0"/>
                    </a:lnTo>
                    <a:lnTo>
                      <a:pt x="174" y="4"/>
                    </a:lnTo>
                    <a:lnTo>
                      <a:pt x="168" y="6"/>
                    </a:lnTo>
                    <a:lnTo>
                      <a:pt x="156" y="12"/>
                    </a:lnTo>
                    <a:lnTo>
                      <a:pt x="156" y="12"/>
                    </a:lnTo>
                    <a:lnTo>
                      <a:pt x="156" y="10"/>
                    </a:lnTo>
                    <a:lnTo>
                      <a:pt x="154" y="8"/>
                    </a:lnTo>
                    <a:lnTo>
                      <a:pt x="148" y="10"/>
                    </a:lnTo>
                    <a:lnTo>
                      <a:pt x="142" y="12"/>
                    </a:lnTo>
                    <a:lnTo>
                      <a:pt x="142" y="1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3" name="Freeform 200"/>
              <p:cNvSpPr>
                <a:spLocks/>
              </p:cNvSpPr>
              <p:nvPr userDrawn="1"/>
            </p:nvSpPr>
            <p:spPr bwMode="auto">
              <a:xfrm>
                <a:off x="3903" y="297"/>
                <a:ext cx="3" cy="6"/>
              </a:xfrm>
              <a:custGeom>
                <a:avLst/>
                <a:gdLst/>
                <a:ahLst/>
                <a:cxnLst>
                  <a:cxn ang="0">
                    <a:pos x="4" y="10"/>
                  </a:cxn>
                  <a:cxn ang="0">
                    <a:pos x="4" y="10"/>
                  </a:cxn>
                  <a:cxn ang="0">
                    <a:pos x="8" y="12"/>
                  </a:cxn>
                  <a:cxn ang="0">
                    <a:pos x="12" y="14"/>
                  </a:cxn>
                  <a:cxn ang="0">
                    <a:pos x="14" y="16"/>
                  </a:cxn>
                  <a:cxn ang="0">
                    <a:pos x="16" y="20"/>
                  </a:cxn>
                  <a:cxn ang="0">
                    <a:pos x="16" y="20"/>
                  </a:cxn>
                  <a:cxn ang="0">
                    <a:pos x="12" y="18"/>
                  </a:cxn>
                  <a:cxn ang="0">
                    <a:pos x="8" y="16"/>
                  </a:cxn>
                  <a:cxn ang="0">
                    <a:pos x="4" y="16"/>
                  </a:cxn>
                  <a:cxn ang="0">
                    <a:pos x="0" y="12"/>
                  </a:cxn>
                  <a:cxn ang="0">
                    <a:pos x="0" y="12"/>
                  </a:cxn>
                  <a:cxn ang="0">
                    <a:pos x="2" y="0"/>
                  </a:cxn>
                  <a:cxn ang="0">
                    <a:pos x="4" y="10"/>
                  </a:cxn>
                  <a:cxn ang="0">
                    <a:pos x="4" y="10"/>
                  </a:cxn>
                </a:cxnLst>
                <a:rect l="0" t="0" r="r" b="b"/>
                <a:pathLst>
                  <a:path w="16" h="20">
                    <a:moveTo>
                      <a:pt x="4" y="10"/>
                    </a:moveTo>
                    <a:lnTo>
                      <a:pt x="4" y="10"/>
                    </a:lnTo>
                    <a:lnTo>
                      <a:pt x="8" y="12"/>
                    </a:lnTo>
                    <a:lnTo>
                      <a:pt x="12" y="14"/>
                    </a:lnTo>
                    <a:lnTo>
                      <a:pt x="14" y="16"/>
                    </a:lnTo>
                    <a:lnTo>
                      <a:pt x="16" y="20"/>
                    </a:lnTo>
                    <a:lnTo>
                      <a:pt x="16" y="20"/>
                    </a:lnTo>
                    <a:lnTo>
                      <a:pt x="12" y="18"/>
                    </a:lnTo>
                    <a:lnTo>
                      <a:pt x="8" y="16"/>
                    </a:lnTo>
                    <a:lnTo>
                      <a:pt x="4" y="16"/>
                    </a:lnTo>
                    <a:lnTo>
                      <a:pt x="0" y="12"/>
                    </a:lnTo>
                    <a:lnTo>
                      <a:pt x="0" y="12"/>
                    </a:lnTo>
                    <a:lnTo>
                      <a:pt x="2" y="0"/>
                    </a:lnTo>
                    <a:lnTo>
                      <a:pt x="4" y="10"/>
                    </a:lnTo>
                    <a:lnTo>
                      <a:pt x="4"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4" name="Freeform 201"/>
              <p:cNvSpPr>
                <a:spLocks/>
              </p:cNvSpPr>
              <p:nvPr userDrawn="1"/>
            </p:nvSpPr>
            <p:spPr bwMode="auto">
              <a:xfrm>
                <a:off x="3657" y="316"/>
                <a:ext cx="14" cy="6"/>
              </a:xfrm>
              <a:custGeom>
                <a:avLst/>
                <a:gdLst/>
                <a:ahLst/>
                <a:cxnLst>
                  <a:cxn ang="0">
                    <a:pos x="50" y="0"/>
                  </a:cxn>
                  <a:cxn ang="0">
                    <a:pos x="50" y="0"/>
                  </a:cxn>
                  <a:cxn ang="0">
                    <a:pos x="48" y="6"/>
                  </a:cxn>
                  <a:cxn ang="0">
                    <a:pos x="42" y="10"/>
                  </a:cxn>
                  <a:cxn ang="0">
                    <a:pos x="28" y="14"/>
                  </a:cxn>
                  <a:cxn ang="0">
                    <a:pos x="14" y="16"/>
                  </a:cxn>
                  <a:cxn ang="0">
                    <a:pos x="0" y="22"/>
                  </a:cxn>
                  <a:cxn ang="0">
                    <a:pos x="0" y="22"/>
                  </a:cxn>
                  <a:cxn ang="0">
                    <a:pos x="2" y="16"/>
                  </a:cxn>
                  <a:cxn ang="0">
                    <a:pos x="6" y="12"/>
                  </a:cxn>
                  <a:cxn ang="0">
                    <a:pos x="20" y="6"/>
                  </a:cxn>
                  <a:cxn ang="0">
                    <a:pos x="36" y="2"/>
                  </a:cxn>
                  <a:cxn ang="0">
                    <a:pos x="50" y="0"/>
                  </a:cxn>
                  <a:cxn ang="0">
                    <a:pos x="50" y="0"/>
                  </a:cxn>
                </a:cxnLst>
                <a:rect l="0" t="0" r="r" b="b"/>
                <a:pathLst>
                  <a:path w="50" h="22">
                    <a:moveTo>
                      <a:pt x="50" y="0"/>
                    </a:moveTo>
                    <a:lnTo>
                      <a:pt x="50" y="0"/>
                    </a:lnTo>
                    <a:lnTo>
                      <a:pt x="48" y="6"/>
                    </a:lnTo>
                    <a:lnTo>
                      <a:pt x="42" y="10"/>
                    </a:lnTo>
                    <a:lnTo>
                      <a:pt x="28" y="14"/>
                    </a:lnTo>
                    <a:lnTo>
                      <a:pt x="14" y="16"/>
                    </a:lnTo>
                    <a:lnTo>
                      <a:pt x="0" y="22"/>
                    </a:lnTo>
                    <a:lnTo>
                      <a:pt x="0" y="22"/>
                    </a:lnTo>
                    <a:lnTo>
                      <a:pt x="2" y="16"/>
                    </a:lnTo>
                    <a:lnTo>
                      <a:pt x="6" y="12"/>
                    </a:lnTo>
                    <a:lnTo>
                      <a:pt x="20" y="6"/>
                    </a:lnTo>
                    <a:lnTo>
                      <a:pt x="36" y="2"/>
                    </a:lnTo>
                    <a:lnTo>
                      <a:pt x="50" y="0"/>
                    </a:lnTo>
                    <a:lnTo>
                      <a:pt x="5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5" name="Freeform 202"/>
              <p:cNvSpPr>
                <a:spLocks/>
              </p:cNvSpPr>
              <p:nvPr userDrawn="1"/>
            </p:nvSpPr>
            <p:spPr bwMode="auto">
              <a:xfrm>
                <a:off x="3519" y="333"/>
                <a:ext cx="6" cy="0"/>
              </a:xfrm>
              <a:custGeom>
                <a:avLst/>
                <a:gdLst/>
                <a:ahLst/>
                <a:cxnLst>
                  <a:cxn ang="0">
                    <a:pos x="20" y="0"/>
                  </a:cxn>
                  <a:cxn ang="0">
                    <a:pos x="20" y="0"/>
                  </a:cxn>
                  <a:cxn ang="0">
                    <a:pos x="14" y="2"/>
                  </a:cxn>
                  <a:cxn ang="0">
                    <a:pos x="2" y="8"/>
                  </a:cxn>
                  <a:cxn ang="0">
                    <a:pos x="2" y="8"/>
                  </a:cxn>
                  <a:cxn ang="0">
                    <a:pos x="0" y="10"/>
                  </a:cxn>
                  <a:cxn ang="0">
                    <a:pos x="0" y="8"/>
                  </a:cxn>
                  <a:cxn ang="0">
                    <a:pos x="6" y="6"/>
                  </a:cxn>
                  <a:cxn ang="0">
                    <a:pos x="12" y="2"/>
                  </a:cxn>
                  <a:cxn ang="0">
                    <a:pos x="20" y="0"/>
                  </a:cxn>
                  <a:cxn ang="0">
                    <a:pos x="20" y="0"/>
                  </a:cxn>
                </a:cxnLst>
                <a:rect l="0" t="0" r="r" b="b"/>
                <a:pathLst>
                  <a:path w="20" h="10">
                    <a:moveTo>
                      <a:pt x="20" y="0"/>
                    </a:moveTo>
                    <a:lnTo>
                      <a:pt x="20" y="0"/>
                    </a:lnTo>
                    <a:lnTo>
                      <a:pt x="14" y="2"/>
                    </a:lnTo>
                    <a:lnTo>
                      <a:pt x="2" y="8"/>
                    </a:lnTo>
                    <a:lnTo>
                      <a:pt x="2" y="8"/>
                    </a:lnTo>
                    <a:lnTo>
                      <a:pt x="0" y="10"/>
                    </a:lnTo>
                    <a:lnTo>
                      <a:pt x="0" y="8"/>
                    </a:lnTo>
                    <a:lnTo>
                      <a:pt x="6" y="6"/>
                    </a:lnTo>
                    <a:lnTo>
                      <a:pt x="12" y="2"/>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6" name="Freeform 203"/>
              <p:cNvSpPr>
                <a:spLocks/>
              </p:cNvSpPr>
              <p:nvPr userDrawn="1"/>
            </p:nvSpPr>
            <p:spPr bwMode="auto">
              <a:xfrm>
                <a:off x="3695" y="347"/>
                <a:ext cx="5" cy="4"/>
              </a:xfrm>
              <a:custGeom>
                <a:avLst/>
                <a:gdLst/>
                <a:ahLst/>
                <a:cxnLst>
                  <a:cxn ang="0">
                    <a:pos x="8" y="0"/>
                  </a:cxn>
                  <a:cxn ang="0">
                    <a:pos x="8" y="0"/>
                  </a:cxn>
                  <a:cxn ang="0">
                    <a:pos x="12" y="0"/>
                  </a:cxn>
                  <a:cxn ang="0">
                    <a:pos x="14" y="0"/>
                  </a:cxn>
                  <a:cxn ang="0">
                    <a:pos x="20" y="4"/>
                  </a:cxn>
                  <a:cxn ang="0">
                    <a:pos x="20" y="4"/>
                  </a:cxn>
                  <a:cxn ang="0">
                    <a:pos x="16" y="8"/>
                  </a:cxn>
                  <a:cxn ang="0">
                    <a:pos x="12" y="10"/>
                  </a:cxn>
                  <a:cxn ang="0">
                    <a:pos x="6" y="12"/>
                  </a:cxn>
                  <a:cxn ang="0">
                    <a:pos x="0" y="14"/>
                  </a:cxn>
                  <a:cxn ang="0">
                    <a:pos x="0" y="14"/>
                  </a:cxn>
                  <a:cxn ang="0">
                    <a:pos x="0" y="12"/>
                  </a:cxn>
                  <a:cxn ang="0">
                    <a:pos x="4" y="8"/>
                  </a:cxn>
                  <a:cxn ang="0">
                    <a:pos x="6" y="4"/>
                  </a:cxn>
                  <a:cxn ang="0">
                    <a:pos x="8" y="0"/>
                  </a:cxn>
                  <a:cxn ang="0">
                    <a:pos x="8" y="0"/>
                  </a:cxn>
                </a:cxnLst>
                <a:rect l="0" t="0" r="r" b="b"/>
                <a:pathLst>
                  <a:path w="20" h="14">
                    <a:moveTo>
                      <a:pt x="8" y="0"/>
                    </a:moveTo>
                    <a:lnTo>
                      <a:pt x="8" y="0"/>
                    </a:lnTo>
                    <a:lnTo>
                      <a:pt x="12" y="0"/>
                    </a:lnTo>
                    <a:lnTo>
                      <a:pt x="14" y="0"/>
                    </a:lnTo>
                    <a:lnTo>
                      <a:pt x="20" y="4"/>
                    </a:lnTo>
                    <a:lnTo>
                      <a:pt x="20" y="4"/>
                    </a:lnTo>
                    <a:lnTo>
                      <a:pt x="16" y="8"/>
                    </a:lnTo>
                    <a:lnTo>
                      <a:pt x="12" y="10"/>
                    </a:lnTo>
                    <a:lnTo>
                      <a:pt x="6" y="12"/>
                    </a:lnTo>
                    <a:lnTo>
                      <a:pt x="0" y="14"/>
                    </a:lnTo>
                    <a:lnTo>
                      <a:pt x="0" y="14"/>
                    </a:lnTo>
                    <a:lnTo>
                      <a:pt x="0" y="12"/>
                    </a:lnTo>
                    <a:lnTo>
                      <a:pt x="4" y="8"/>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7" name="Freeform 204"/>
              <p:cNvSpPr>
                <a:spLocks/>
              </p:cNvSpPr>
              <p:nvPr userDrawn="1"/>
            </p:nvSpPr>
            <p:spPr bwMode="auto">
              <a:xfrm>
                <a:off x="3564" y="354"/>
                <a:ext cx="12" cy="5"/>
              </a:xfrm>
              <a:custGeom>
                <a:avLst/>
                <a:gdLst/>
                <a:ahLst/>
                <a:cxnLst>
                  <a:cxn ang="0">
                    <a:pos x="48" y="2"/>
                  </a:cxn>
                  <a:cxn ang="0">
                    <a:pos x="48" y="2"/>
                  </a:cxn>
                  <a:cxn ang="0">
                    <a:pos x="42" y="2"/>
                  </a:cxn>
                  <a:cxn ang="0">
                    <a:pos x="34" y="4"/>
                  </a:cxn>
                  <a:cxn ang="0">
                    <a:pos x="26" y="4"/>
                  </a:cxn>
                  <a:cxn ang="0">
                    <a:pos x="22" y="4"/>
                  </a:cxn>
                  <a:cxn ang="0">
                    <a:pos x="18" y="2"/>
                  </a:cxn>
                  <a:cxn ang="0">
                    <a:pos x="18" y="2"/>
                  </a:cxn>
                  <a:cxn ang="0">
                    <a:pos x="26" y="0"/>
                  </a:cxn>
                  <a:cxn ang="0">
                    <a:pos x="34" y="0"/>
                  </a:cxn>
                  <a:cxn ang="0">
                    <a:pos x="50" y="0"/>
                  </a:cxn>
                  <a:cxn ang="0">
                    <a:pos x="50" y="0"/>
                  </a:cxn>
                  <a:cxn ang="0">
                    <a:pos x="42" y="8"/>
                  </a:cxn>
                  <a:cxn ang="0">
                    <a:pos x="38" y="10"/>
                  </a:cxn>
                  <a:cxn ang="0">
                    <a:pos x="32" y="12"/>
                  </a:cxn>
                  <a:cxn ang="0">
                    <a:pos x="32" y="12"/>
                  </a:cxn>
                  <a:cxn ang="0">
                    <a:pos x="36" y="14"/>
                  </a:cxn>
                  <a:cxn ang="0">
                    <a:pos x="38" y="12"/>
                  </a:cxn>
                  <a:cxn ang="0">
                    <a:pos x="42" y="10"/>
                  </a:cxn>
                  <a:cxn ang="0">
                    <a:pos x="48" y="10"/>
                  </a:cxn>
                  <a:cxn ang="0">
                    <a:pos x="48" y="10"/>
                  </a:cxn>
                  <a:cxn ang="0">
                    <a:pos x="42" y="14"/>
                  </a:cxn>
                  <a:cxn ang="0">
                    <a:pos x="34" y="16"/>
                  </a:cxn>
                  <a:cxn ang="0">
                    <a:pos x="28" y="16"/>
                  </a:cxn>
                  <a:cxn ang="0">
                    <a:pos x="20" y="16"/>
                  </a:cxn>
                  <a:cxn ang="0">
                    <a:pos x="20" y="16"/>
                  </a:cxn>
                  <a:cxn ang="0">
                    <a:pos x="22" y="14"/>
                  </a:cxn>
                  <a:cxn ang="0">
                    <a:pos x="24" y="14"/>
                  </a:cxn>
                  <a:cxn ang="0">
                    <a:pos x="24" y="14"/>
                  </a:cxn>
                  <a:cxn ang="0">
                    <a:pos x="20" y="12"/>
                  </a:cxn>
                  <a:cxn ang="0">
                    <a:pos x="14" y="14"/>
                  </a:cxn>
                  <a:cxn ang="0">
                    <a:pos x="8" y="16"/>
                  </a:cxn>
                  <a:cxn ang="0">
                    <a:pos x="2" y="18"/>
                  </a:cxn>
                  <a:cxn ang="0">
                    <a:pos x="2" y="18"/>
                  </a:cxn>
                  <a:cxn ang="0">
                    <a:pos x="4" y="14"/>
                  </a:cxn>
                  <a:cxn ang="0">
                    <a:pos x="8" y="12"/>
                  </a:cxn>
                  <a:cxn ang="0">
                    <a:pos x="18" y="12"/>
                  </a:cxn>
                  <a:cxn ang="0">
                    <a:pos x="18" y="12"/>
                  </a:cxn>
                  <a:cxn ang="0">
                    <a:pos x="0" y="12"/>
                  </a:cxn>
                  <a:cxn ang="0">
                    <a:pos x="8" y="10"/>
                  </a:cxn>
                  <a:cxn ang="0">
                    <a:pos x="30" y="6"/>
                  </a:cxn>
                  <a:cxn ang="0">
                    <a:pos x="48" y="2"/>
                  </a:cxn>
                  <a:cxn ang="0">
                    <a:pos x="48" y="2"/>
                  </a:cxn>
                </a:cxnLst>
                <a:rect l="0" t="0" r="r" b="b"/>
                <a:pathLst>
                  <a:path w="50" h="18">
                    <a:moveTo>
                      <a:pt x="48" y="2"/>
                    </a:moveTo>
                    <a:lnTo>
                      <a:pt x="48" y="2"/>
                    </a:lnTo>
                    <a:lnTo>
                      <a:pt x="42" y="2"/>
                    </a:lnTo>
                    <a:lnTo>
                      <a:pt x="34" y="4"/>
                    </a:lnTo>
                    <a:lnTo>
                      <a:pt x="26" y="4"/>
                    </a:lnTo>
                    <a:lnTo>
                      <a:pt x="22" y="4"/>
                    </a:lnTo>
                    <a:lnTo>
                      <a:pt x="18" y="2"/>
                    </a:lnTo>
                    <a:lnTo>
                      <a:pt x="18" y="2"/>
                    </a:lnTo>
                    <a:lnTo>
                      <a:pt x="26" y="0"/>
                    </a:lnTo>
                    <a:lnTo>
                      <a:pt x="34" y="0"/>
                    </a:lnTo>
                    <a:lnTo>
                      <a:pt x="50" y="0"/>
                    </a:lnTo>
                    <a:lnTo>
                      <a:pt x="50" y="0"/>
                    </a:lnTo>
                    <a:lnTo>
                      <a:pt x="42" y="8"/>
                    </a:lnTo>
                    <a:lnTo>
                      <a:pt x="38" y="10"/>
                    </a:lnTo>
                    <a:lnTo>
                      <a:pt x="32" y="12"/>
                    </a:lnTo>
                    <a:lnTo>
                      <a:pt x="32" y="12"/>
                    </a:lnTo>
                    <a:lnTo>
                      <a:pt x="36" y="14"/>
                    </a:lnTo>
                    <a:lnTo>
                      <a:pt x="38" y="12"/>
                    </a:lnTo>
                    <a:lnTo>
                      <a:pt x="42" y="10"/>
                    </a:lnTo>
                    <a:lnTo>
                      <a:pt x="48" y="10"/>
                    </a:lnTo>
                    <a:lnTo>
                      <a:pt x="48" y="10"/>
                    </a:lnTo>
                    <a:lnTo>
                      <a:pt x="42" y="14"/>
                    </a:lnTo>
                    <a:lnTo>
                      <a:pt x="34" y="16"/>
                    </a:lnTo>
                    <a:lnTo>
                      <a:pt x="28" y="16"/>
                    </a:lnTo>
                    <a:lnTo>
                      <a:pt x="20" y="16"/>
                    </a:lnTo>
                    <a:lnTo>
                      <a:pt x="20" y="16"/>
                    </a:lnTo>
                    <a:lnTo>
                      <a:pt x="22" y="14"/>
                    </a:lnTo>
                    <a:lnTo>
                      <a:pt x="24" y="14"/>
                    </a:lnTo>
                    <a:lnTo>
                      <a:pt x="24" y="14"/>
                    </a:lnTo>
                    <a:lnTo>
                      <a:pt x="20" y="12"/>
                    </a:lnTo>
                    <a:lnTo>
                      <a:pt x="14" y="14"/>
                    </a:lnTo>
                    <a:lnTo>
                      <a:pt x="8" y="16"/>
                    </a:lnTo>
                    <a:lnTo>
                      <a:pt x="2" y="18"/>
                    </a:lnTo>
                    <a:lnTo>
                      <a:pt x="2" y="18"/>
                    </a:lnTo>
                    <a:lnTo>
                      <a:pt x="4" y="14"/>
                    </a:lnTo>
                    <a:lnTo>
                      <a:pt x="8" y="12"/>
                    </a:lnTo>
                    <a:lnTo>
                      <a:pt x="18" y="12"/>
                    </a:lnTo>
                    <a:lnTo>
                      <a:pt x="18" y="12"/>
                    </a:lnTo>
                    <a:lnTo>
                      <a:pt x="0" y="12"/>
                    </a:lnTo>
                    <a:lnTo>
                      <a:pt x="8" y="10"/>
                    </a:lnTo>
                    <a:lnTo>
                      <a:pt x="30" y="6"/>
                    </a:lnTo>
                    <a:lnTo>
                      <a:pt x="48" y="2"/>
                    </a:lnTo>
                    <a:lnTo>
                      <a:pt x="4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8" name="Freeform 205"/>
              <p:cNvSpPr>
                <a:spLocks/>
              </p:cNvSpPr>
              <p:nvPr userDrawn="1"/>
            </p:nvSpPr>
            <p:spPr bwMode="auto">
              <a:xfrm>
                <a:off x="3883" y="348"/>
                <a:ext cx="44" cy="33"/>
              </a:xfrm>
              <a:custGeom>
                <a:avLst/>
                <a:gdLst/>
                <a:ahLst/>
                <a:cxnLst>
                  <a:cxn ang="0">
                    <a:pos x="52" y="40"/>
                  </a:cxn>
                  <a:cxn ang="0">
                    <a:pos x="60" y="40"/>
                  </a:cxn>
                  <a:cxn ang="0">
                    <a:pos x="66" y="30"/>
                  </a:cxn>
                  <a:cxn ang="0">
                    <a:pos x="70" y="20"/>
                  </a:cxn>
                  <a:cxn ang="0">
                    <a:pos x="74" y="22"/>
                  </a:cxn>
                  <a:cxn ang="0">
                    <a:pos x="78" y="32"/>
                  </a:cxn>
                  <a:cxn ang="0">
                    <a:pos x="80" y="26"/>
                  </a:cxn>
                  <a:cxn ang="0">
                    <a:pos x="86" y="20"/>
                  </a:cxn>
                  <a:cxn ang="0">
                    <a:pos x="92" y="18"/>
                  </a:cxn>
                  <a:cxn ang="0">
                    <a:pos x="94" y="26"/>
                  </a:cxn>
                  <a:cxn ang="0">
                    <a:pos x="96" y="22"/>
                  </a:cxn>
                  <a:cxn ang="0">
                    <a:pos x="104" y="18"/>
                  </a:cxn>
                  <a:cxn ang="0">
                    <a:pos x="106" y="22"/>
                  </a:cxn>
                  <a:cxn ang="0">
                    <a:pos x="106" y="28"/>
                  </a:cxn>
                  <a:cxn ang="0">
                    <a:pos x="118" y="18"/>
                  </a:cxn>
                  <a:cxn ang="0">
                    <a:pos x="126" y="18"/>
                  </a:cxn>
                  <a:cxn ang="0">
                    <a:pos x="128" y="6"/>
                  </a:cxn>
                  <a:cxn ang="0">
                    <a:pos x="134" y="6"/>
                  </a:cxn>
                  <a:cxn ang="0">
                    <a:pos x="138" y="22"/>
                  </a:cxn>
                  <a:cxn ang="0">
                    <a:pos x="148" y="16"/>
                  </a:cxn>
                  <a:cxn ang="0">
                    <a:pos x="146" y="32"/>
                  </a:cxn>
                  <a:cxn ang="0">
                    <a:pos x="148" y="40"/>
                  </a:cxn>
                  <a:cxn ang="0">
                    <a:pos x="158" y="48"/>
                  </a:cxn>
                  <a:cxn ang="0">
                    <a:pos x="156" y="58"/>
                  </a:cxn>
                  <a:cxn ang="0">
                    <a:pos x="158" y="64"/>
                  </a:cxn>
                  <a:cxn ang="0">
                    <a:pos x="150" y="80"/>
                  </a:cxn>
                  <a:cxn ang="0">
                    <a:pos x="144" y="82"/>
                  </a:cxn>
                  <a:cxn ang="0">
                    <a:pos x="140" y="86"/>
                  </a:cxn>
                  <a:cxn ang="0">
                    <a:pos x="132" y="96"/>
                  </a:cxn>
                  <a:cxn ang="0">
                    <a:pos x="106" y="106"/>
                  </a:cxn>
                  <a:cxn ang="0">
                    <a:pos x="94" y="112"/>
                  </a:cxn>
                  <a:cxn ang="0">
                    <a:pos x="72" y="126"/>
                  </a:cxn>
                  <a:cxn ang="0">
                    <a:pos x="54" y="126"/>
                  </a:cxn>
                  <a:cxn ang="0">
                    <a:pos x="36" y="116"/>
                  </a:cxn>
                  <a:cxn ang="0">
                    <a:pos x="26" y="100"/>
                  </a:cxn>
                  <a:cxn ang="0">
                    <a:pos x="8" y="102"/>
                  </a:cxn>
                  <a:cxn ang="0">
                    <a:pos x="2" y="100"/>
                  </a:cxn>
                  <a:cxn ang="0">
                    <a:pos x="4" y="92"/>
                  </a:cxn>
                  <a:cxn ang="0">
                    <a:pos x="10" y="96"/>
                  </a:cxn>
                  <a:cxn ang="0">
                    <a:pos x="22" y="88"/>
                  </a:cxn>
                  <a:cxn ang="0">
                    <a:pos x="26" y="76"/>
                  </a:cxn>
                  <a:cxn ang="0">
                    <a:pos x="24" y="76"/>
                  </a:cxn>
                  <a:cxn ang="0">
                    <a:pos x="18" y="68"/>
                  </a:cxn>
                  <a:cxn ang="0">
                    <a:pos x="10" y="62"/>
                  </a:cxn>
                  <a:cxn ang="0">
                    <a:pos x="0" y="64"/>
                  </a:cxn>
                  <a:cxn ang="0">
                    <a:pos x="12" y="56"/>
                  </a:cxn>
                  <a:cxn ang="0">
                    <a:pos x="28" y="50"/>
                  </a:cxn>
                  <a:cxn ang="0">
                    <a:pos x="40" y="42"/>
                  </a:cxn>
                  <a:cxn ang="0">
                    <a:pos x="30" y="36"/>
                  </a:cxn>
                  <a:cxn ang="0">
                    <a:pos x="8" y="36"/>
                  </a:cxn>
                  <a:cxn ang="0">
                    <a:pos x="6" y="30"/>
                  </a:cxn>
                  <a:cxn ang="0">
                    <a:pos x="14" y="22"/>
                  </a:cxn>
                  <a:cxn ang="0">
                    <a:pos x="18" y="28"/>
                  </a:cxn>
                  <a:cxn ang="0">
                    <a:pos x="24" y="12"/>
                  </a:cxn>
                  <a:cxn ang="0">
                    <a:pos x="32" y="10"/>
                  </a:cxn>
                  <a:cxn ang="0">
                    <a:pos x="34" y="18"/>
                  </a:cxn>
                  <a:cxn ang="0">
                    <a:pos x="40" y="20"/>
                  </a:cxn>
                  <a:cxn ang="0">
                    <a:pos x="40" y="10"/>
                  </a:cxn>
                  <a:cxn ang="0">
                    <a:pos x="36" y="4"/>
                  </a:cxn>
                  <a:cxn ang="0">
                    <a:pos x="38" y="0"/>
                  </a:cxn>
                  <a:cxn ang="0">
                    <a:pos x="44" y="2"/>
                  </a:cxn>
                  <a:cxn ang="0">
                    <a:pos x="50" y="6"/>
                  </a:cxn>
                  <a:cxn ang="0">
                    <a:pos x="50" y="36"/>
                  </a:cxn>
                </a:cxnLst>
                <a:rect l="0" t="0" r="r" b="b"/>
                <a:pathLst>
                  <a:path w="158" h="126">
                    <a:moveTo>
                      <a:pt x="46" y="48"/>
                    </a:moveTo>
                    <a:lnTo>
                      <a:pt x="46" y="48"/>
                    </a:lnTo>
                    <a:lnTo>
                      <a:pt x="52" y="40"/>
                    </a:lnTo>
                    <a:lnTo>
                      <a:pt x="56" y="34"/>
                    </a:lnTo>
                    <a:lnTo>
                      <a:pt x="56" y="34"/>
                    </a:lnTo>
                    <a:lnTo>
                      <a:pt x="60" y="40"/>
                    </a:lnTo>
                    <a:lnTo>
                      <a:pt x="60" y="40"/>
                    </a:lnTo>
                    <a:lnTo>
                      <a:pt x="64" y="36"/>
                    </a:lnTo>
                    <a:lnTo>
                      <a:pt x="66" y="30"/>
                    </a:lnTo>
                    <a:lnTo>
                      <a:pt x="68" y="18"/>
                    </a:lnTo>
                    <a:lnTo>
                      <a:pt x="68" y="18"/>
                    </a:lnTo>
                    <a:lnTo>
                      <a:pt x="70" y="20"/>
                    </a:lnTo>
                    <a:lnTo>
                      <a:pt x="72" y="18"/>
                    </a:lnTo>
                    <a:lnTo>
                      <a:pt x="72" y="18"/>
                    </a:lnTo>
                    <a:lnTo>
                      <a:pt x="74" y="22"/>
                    </a:lnTo>
                    <a:lnTo>
                      <a:pt x="74" y="26"/>
                    </a:lnTo>
                    <a:lnTo>
                      <a:pt x="74" y="30"/>
                    </a:lnTo>
                    <a:lnTo>
                      <a:pt x="78" y="32"/>
                    </a:lnTo>
                    <a:lnTo>
                      <a:pt x="78" y="32"/>
                    </a:lnTo>
                    <a:lnTo>
                      <a:pt x="80" y="30"/>
                    </a:lnTo>
                    <a:lnTo>
                      <a:pt x="80" y="26"/>
                    </a:lnTo>
                    <a:lnTo>
                      <a:pt x="82" y="20"/>
                    </a:lnTo>
                    <a:lnTo>
                      <a:pt x="82" y="20"/>
                    </a:lnTo>
                    <a:lnTo>
                      <a:pt x="86" y="20"/>
                    </a:lnTo>
                    <a:lnTo>
                      <a:pt x="90" y="16"/>
                    </a:lnTo>
                    <a:lnTo>
                      <a:pt x="90" y="16"/>
                    </a:lnTo>
                    <a:lnTo>
                      <a:pt x="92" y="18"/>
                    </a:lnTo>
                    <a:lnTo>
                      <a:pt x="94" y="18"/>
                    </a:lnTo>
                    <a:lnTo>
                      <a:pt x="94" y="18"/>
                    </a:lnTo>
                    <a:lnTo>
                      <a:pt x="94" y="26"/>
                    </a:lnTo>
                    <a:lnTo>
                      <a:pt x="94" y="26"/>
                    </a:lnTo>
                    <a:lnTo>
                      <a:pt x="96" y="24"/>
                    </a:lnTo>
                    <a:lnTo>
                      <a:pt x="96" y="22"/>
                    </a:lnTo>
                    <a:lnTo>
                      <a:pt x="96" y="18"/>
                    </a:lnTo>
                    <a:lnTo>
                      <a:pt x="96" y="18"/>
                    </a:lnTo>
                    <a:lnTo>
                      <a:pt x="104" y="18"/>
                    </a:lnTo>
                    <a:lnTo>
                      <a:pt x="104" y="18"/>
                    </a:lnTo>
                    <a:lnTo>
                      <a:pt x="104" y="20"/>
                    </a:lnTo>
                    <a:lnTo>
                      <a:pt x="106" y="22"/>
                    </a:lnTo>
                    <a:lnTo>
                      <a:pt x="106" y="24"/>
                    </a:lnTo>
                    <a:lnTo>
                      <a:pt x="106" y="28"/>
                    </a:lnTo>
                    <a:lnTo>
                      <a:pt x="106" y="28"/>
                    </a:lnTo>
                    <a:lnTo>
                      <a:pt x="110" y="24"/>
                    </a:lnTo>
                    <a:lnTo>
                      <a:pt x="114" y="20"/>
                    </a:lnTo>
                    <a:lnTo>
                      <a:pt x="118" y="18"/>
                    </a:lnTo>
                    <a:lnTo>
                      <a:pt x="124" y="20"/>
                    </a:lnTo>
                    <a:lnTo>
                      <a:pt x="124" y="20"/>
                    </a:lnTo>
                    <a:lnTo>
                      <a:pt x="126" y="18"/>
                    </a:lnTo>
                    <a:lnTo>
                      <a:pt x="126" y="14"/>
                    </a:lnTo>
                    <a:lnTo>
                      <a:pt x="126" y="10"/>
                    </a:lnTo>
                    <a:lnTo>
                      <a:pt x="128" y="6"/>
                    </a:lnTo>
                    <a:lnTo>
                      <a:pt x="128" y="6"/>
                    </a:lnTo>
                    <a:lnTo>
                      <a:pt x="134" y="6"/>
                    </a:lnTo>
                    <a:lnTo>
                      <a:pt x="134" y="6"/>
                    </a:lnTo>
                    <a:lnTo>
                      <a:pt x="136" y="14"/>
                    </a:lnTo>
                    <a:lnTo>
                      <a:pt x="138" y="22"/>
                    </a:lnTo>
                    <a:lnTo>
                      <a:pt x="138" y="22"/>
                    </a:lnTo>
                    <a:lnTo>
                      <a:pt x="142" y="18"/>
                    </a:lnTo>
                    <a:lnTo>
                      <a:pt x="148" y="16"/>
                    </a:lnTo>
                    <a:lnTo>
                      <a:pt x="148" y="16"/>
                    </a:lnTo>
                    <a:lnTo>
                      <a:pt x="144" y="22"/>
                    </a:lnTo>
                    <a:lnTo>
                      <a:pt x="144" y="26"/>
                    </a:lnTo>
                    <a:lnTo>
                      <a:pt x="146" y="32"/>
                    </a:lnTo>
                    <a:lnTo>
                      <a:pt x="144" y="38"/>
                    </a:lnTo>
                    <a:lnTo>
                      <a:pt x="144" y="38"/>
                    </a:lnTo>
                    <a:lnTo>
                      <a:pt x="148" y="40"/>
                    </a:lnTo>
                    <a:lnTo>
                      <a:pt x="152" y="42"/>
                    </a:lnTo>
                    <a:lnTo>
                      <a:pt x="154" y="46"/>
                    </a:lnTo>
                    <a:lnTo>
                      <a:pt x="158" y="48"/>
                    </a:lnTo>
                    <a:lnTo>
                      <a:pt x="158" y="48"/>
                    </a:lnTo>
                    <a:lnTo>
                      <a:pt x="158" y="54"/>
                    </a:lnTo>
                    <a:lnTo>
                      <a:pt x="156" y="58"/>
                    </a:lnTo>
                    <a:lnTo>
                      <a:pt x="156" y="62"/>
                    </a:lnTo>
                    <a:lnTo>
                      <a:pt x="158" y="64"/>
                    </a:lnTo>
                    <a:lnTo>
                      <a:pt x="158" y="64"/>
                    </a:lnTo>
                    <a:lnTo>
                      <a:pt x="154" y="72"/>
                    </a:lnTo>
                    <a:lnTo>
                      <a:pt x="150" y="80"/>
                    </a:lnTo>
                    <a:lnTo>
                      <a:pt x="150" y="80"/>
                    </a:lnTo>
                    <a:lnTo>
                      <a:pt x="148" y="80"/>
                    </a:lnTo>
                    <a:lnTo>
                      <a:pt x="146" y="80"/>
                    </a:lnTo>
                    <a:lnTo>
                      <a:pt x="144" y="82"/>
                    </a:lnTo>
                    <a:lnTo>
                      <a:pt x="140" y="82"/>
                    </a:lnTo>
                    <a:lnTo>
                      <a:pt x="140" y="82"/>
                    </a:lnTo>
                    <a:lnTo>
                      <a:pt x="140" y="86"/>
                    </a:lnTo>
                    <a:lnTo>
                      <a:pt x="138" y="90"/>
                    </a:lnTo>
                    <a:lnTo>
                      <a:pt x="132" y="96"/>
                    </a:lnTo>
                    <a:lnTo>
                      <a:pt x="132" y="96"/>
                    </a:lnTo>
                    <a:lnTo>
                      <a:pt x="120" y="98"/>
                    </a:lnTo>
                    <a:lnTo>
                      <a:pt x="112" y="102"/>
                    </a:lnTo>
                    <a:lnTo>
                      <a:pt x="106" y="106"/>
                    </a:lnTo>
                    <a:lnTo>
                      <a:pt x="100" y="112"/>
                    </a:lnTo>
                    <a:lnTo>
                      <a:pt x="100" y="112"/>
                    </a:lnTo>
                    <a:lnTo>
                      <a:pt x="94" y="112"/>
                    </a:lnTo>
                    <a:lnTo>
                      <a:pt x="84" y="114"/>
                    </a:lnTo>
                    <a:lnTo>
                      <a:pt x="78" y="118"/>
                    </a:lnTo>
                    <a:lnTo>
                      <a:pt x="72" y="126"/>
                    </a:lnTo>
                    <a:lnTo>
                      <a:pt x="72" y="126"/>
                    </a:lnTo>
                    <a:lnTo>
                      <a:pt x="62" y="126"/>
                    </a:lnTo>
                    <a:lnTo>
                      <a:pt x="54" y="126"/>
                    </a:lnTo>
                    <a:lnTo>
                      <a:pt x="48" y="124"/>
                    </a:lnTo>
                    <a:lnTo>
                      <a:pt x="42" y="120"/>
                    </a:lnTo>
                    <a:lnTo>
                      <a:pt x="36" y="116"/>
                    </a:lnTo>
                    <a:lnTo>
                      <a:pt x="32" y="112"/>
                    </a:lnTo>
                    <a:lnTo>
                      <a:pt x="26" y="100"/>
                    </a:lnTo>
                    <a:lnTo>
                      <a:pt x="26" y="100"/>
                    </a:lnTo>
                    <a:lnTo>
                      <a:pt x="20" y="104"/>
                    </a:lnTo>
                    <a:lnTo>
                      <a:pt x="14" y="104"/>
                    </a:lnTo>
                    <a:lnTo>
                      <a:pt x="8" y="102"/>
                    </a:lnTo>
                    <a:lnTo>
                      <a:pt x="0" y="102"/>
                    </a:lnTo>
                    <a:lnTo>
                      <a:pt x="0" y="102"/>
                    </a:lnTo>
                    <a:lnTo>
                      <a:pt x="2" y="100"/>
                    </a:lnTo>
                    <a:lnTo>
                      <a:pt x="2" y="96"/>
                    </a:lnTo>
                    <a:lnTo>
                      <a:pt x="4" y="94"/>
                    </a:lnTo>
                    <a:lnTo>
                      <a:pt x="4" y="92"/>
                    </a:lnTo>
                    <a:lnTo>
                      <a:pt x="4" y="92"/>
                    </a:lnTo>
                    <a:lnTo>
                      <a:pt x="10" y="96"/>
                    </a:lnTo>
                    <a:lnTo>
                      <a:pt x="10" y="96"/>
                    </a:lnTo>
                    <a:lnTo>
                      <a:pt x="16" y="92"/>
                    </a:lnTo>
                    <a:lnTo>
                      <a:pt x="22" y="88"/>
                    </a:lnTo>
                    <a:lnTo>
                      <a:pt x="22" y="88"/>
                    </a:lnTo>
                    <a:lnTo>
                      <a:pt x="24" y="80"/>
                    </a:lnTo>
                    <a:lnTo>
                      <a:pt x="26" y="76"/>
                    </a:lnTo>
                    <a:lnTo>
                      <a:pt x="26" y="76"/>
                    </a:lnTo>
                    <a:lnTo>
                      <a:pt x="26" y="76"/>
                    </a:lnTo>
                    <a:lnTo>
                      <a:pt x="26" y="76"/>
                    </a:lnTo>
                    <a:lnTo>
                      <a:pt x="24" y="76"/>
                    </a:lnTo>
                    <a:lnTo>
                      <a:pt x="20" y="74"/>
                    </a:lnTo>
                    <a:lnTo>
                      <a:pt x="16" y="70"/>
                    </a:lnTo>
                    <a:lnTo>
                      <a:pt x="18" y="68"/>
                    </a:lnTo>
                    <a:lnTo>
                      <a:pt x="20" y="66"/>
                    </a:lnTo>
                    <a:lnTo>
                      <a:pt x="20" y="66"/>
                    </a:lnTo>
                    <a:lnTo>
                      <a:pt x="10" y="62"/>
                    </a:lnTo>
                    <a:lnTo>
                      <a:pt x="4" y="62"/>
                    </a:lnTo>
                    <a:lnTo>
                      <a:pt x="0" y="64"/>
                    </a:lnTo>
                    <a:lnTo>
                      <a:pt x="0" y="64"/>
                    </a:lnTo>
                    <a:lnTo>
                      <a:pt x="2" y="60"/>
                    </a:lnTo>
                    <a:lnTo>
                      <a:pt x="4" y="58"/>
                    </a:lnTo>
                    <a:lnTo>
                      <a:pt x="12" y="56"/>
                    </a:lnTo>
                    <a:lnTo>
                      <a:pt x="30" y="54"/>
                    </a:lnTo>
                    <a:lnTo>
                      <a:pt x="30" y="54"/>
                    </a:lnTo>
                    <a:lnTo>
                      <a:pt x="28" y="50"/>
                    </a:lnTo>
                    <a:lnTo>
                      <a:pt x="30" y="46"/>
                    </a:lnTo>
                    <a:lnTo>
                      <a:pt x="34" y="44"/>
                    </a:lnTo>
                    <a:lnTo>
                      <a:pt x="40" y="42"/>
                    </a:lnTo>
                    <a:lnTo>
                      <a:pt x="40" y="42"/>
                    </a:lnTo>
                    <a:lnTo>
                      <a:pt x="36" y="38"/>
                    </a:lnTo>
                    <a:lnTo>
                      <a:pt x="30" y="36"/>
                    </a:lnTo>
                    <a:lnTo>
                      <a:pt x="22" y="36"/>
                    </a:lnTo>
                    <a:lnTo>
                      <a:pt x="14" y="36"/>
                    </a:lnTo>
                    <a:lnTo>
                      <a:pt x="8" y="36"/>
                    </a:lnTo>
                    <a:lnTo>
                      <a:pt x="2" y="34"/>
                    </a:lnTo>
                    <a:lnTo>
                      <a:pt x="2" y="34"/>
                    </a:lnTo>
                    <a:lnTo>
                      <a:pt x="6" y="30"/>
                    </a:lnTo>
                    <a:lnTo>
                      <a:pt x="10" y="28"/>
                    </a:lnTo>
                    <a:lnTo>
                      <a:pt x="12" y="28"/>
                    </a:lnTo>
                    <a:lnTo>
                      <a:pt x="14" y="22"/>
                    </a:lnTo>
                    <a:lnTo>
                      <a:pt x="14" y="22"/>
                    </a:lnTo>
                    <a:lnTo>
                      <a:pt x="18" y="24"/>
                    </a:lnTo>
                    <a:lnTo>
                      <a:pt x="18" y="28"/>
                    </a:lnTo>
                    <a:lnTo>
                      <a:pt x="18" y="28"/>
                    </a:lnTo>
                    <a:lnTo>
                      <a:pt x="20" y="18"/>
                    </a:lnTo>
                    <a:lnTo>
                      <a:pt x="24" y="12"/>
                    </a:lnTo>
                    <a:lnTo>
                      <a:pt x="28" y="12"/>
                    </a:lnTo>
                    <a:lnTo>
                      <a:pt x="32" y="10"/>
                    </a:lnTo>
                    <a:lnTo>
                      <a:pt x="32" y="10"/>
                    </a:lnTo>
                    <a:lnTo>
                      <a:pt x="34" y="14"/>
                    </a:lnTo>
                    <a:lnTo>
                      <a:pt x="34" y="18"/>
                    </a:lnTo>
                    <a:lnTo>
                      <a:pt x="34" y="18"/>
                    </a:lnTo>
                    <a:lnTo>
                      <a:pt x="38" y="16"/>
                    </a:lnTo>
                    <a:lnTo>
                      <a:pt x="40" y="18"/>
                    </a:lnTo>
                    <a:lnTo>
                      <a:pt x="40" y="20"/>
                    </a:lnTo>
                    <a:lnTo>
                      <a:pt x="40" y="20"/>
                    </a:lnTo>
                    <a:lnTo>
                      <a:pt x="38" y="14"/>
                    </a:lnTo>
                    <a:lnTo>
                      <a:pt x="40" y="10"/>
                    </a:lnTo>
                    <a:lnTo>
                      <a:pt x="38" y="6"/>
                    </a:lnTo>
                    <a:lnTo>
                      <a:pt x="36" y="4"/>
                    </a:lnTo>
                    <a:lnTo>
                      <a:pt x="36" y="4"/>
                    </a:lnTo>
                    <a:lnTo>
                      <a:pt x="36" y="2"/>
                    </a:lnTo>
                    <a:lnTo>
                      <a:pt x="38" y="0"/>
                    </a:lnTo>
                    <a:lnTo>
                      <a:pt x="38" y="0"/>
                    </a:lnTo>
                    <a:lnTo>
                      <a:pt x="40" y="0"/>
                    </a:lnTo>
                    <a:lnTo>
                      <a:pt x="42" y="0"/>
                    </a:lnTo>
                    <a:lnTo>
                      <a:pt x="44" y="2"/>
                    </a:lnTo>
                    <a:lnTo>
                      <a:pt x="46" y="0"/>
                    </a:lnTo>
                    <a:lnTo>
                      <a:pt x="46" y="0"/>
                    </a:lnTo>
                    <a:lnTo>
                      <a:pt x="50" y="6"/>
                    </a:lnTo>
                    <a:lnTo>
                      <a:pt x="52" y="12"/>
                    </a:lnTo>
                    <a:lnTo>
                      <a:pt x="52" y="24"/>
                    </a:lnTo>
                    <a:lnTo>
                      <a:pt x="50" y="36"/>
                    </a:lnTo>
                    <a:lnTo>
                      <a:pt x="46" y="48"/>
                    </a:lnTo>
                    <a:lnTo>
                      <a:pt x="46" y="4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99" name="Freeform 206"/>
              <p:cNvSpPr>
                <a:spLocks/>
              </p:cNvSpPr>
              <p:nvPr userDrawn="1"/>
            </p:nvSpPr>
            <p:spPr bwMode="auto">
              <a:xfrm>
                <a:off x="3978" y="418"/>
                <a:ext cx="3" cy="5"/>
              </a:xfrm>
              <a:custGeom>
                <a:avLst/>
                <a:gdLst/>
                <a:ahLst/>
                <a:cxnLst>
                  <a:cxn ang="0">
                    <a:pos x="2" y="6"/>
                  </a:cxn>
                  <a:cxn ang="0">
                    <a:pos x="2" y="6"/>
                  </a:cxn>
                  <a:cxn ang="0">
                    <a:pos x="4" y="2"/>
                  </a:cxn>
                  <a:cxn ang="0">
                    <a:pos x="4" y="0"/>
                  </a:cxn>
                  <a:cxn ang="0">
                    <a:pos x="8" y="0"/>
                  </a:cxn>
                  <a:cxn ang="0">
                    <a:pos x="8" y="0"/>
                  </a:cxn>
                  <a:cxn ang="0">
                    <a:pos x="10" y="6"/>
                  </a:cxn>
                  <a:cxn ang="0">
                    <a:pos x="12" y="12"/>
                  </a:cxn>
                  <a:cxn ang="0">
                    <a:pos x="12" y="20"/>
                  </a:cxn>
                  <a:cxn ang="0">
                    <a:pos x="10" y="30"/>
                  </a:cxn>
                  <a:cxn ang="0">
                    <a:pos x="10" y="30"/>
                  </a:cxn>
                  <a:cxn ang="0">
                    <a:pos x="10" y="32"/>
                  </a:cxn>
                  <a:cxn ang="0">
                    <a:pos x="8" y="28"/>
                  </a:cxn>
                  <a:cxn ang="0">
                    <a:pos x="8" y="22"/>
                  </a:cxn>
                  <a:cxn ang="0">
                    <a:pos x="10" y="20"/>
                  </a:cxn>
                  <a:cxn ang="0">
                    <a:pos x="10" y="20"/>
                  </a:cxn>
                  <a:cxn ang="0">
                    <a:pos x="8" y="18"/>
                  </a:cxn>
                  <a:cxn ang="0">
                    <a:pos x="6" y="16"/>
                  </a:cxn>
                  <a:cxn ang="0">
                    <a:pos x="0" y="18"/>
                  </a:cxn>
                  <a:cxn ang="0">
                    <a:pos x="0" y="18"/>
                  </a:cxn>
                  <a:cxn ang="0">
                    <a:pos x="0" y="14"/>
                  </a:cxn>
                  <a:cxn ang="0">
                    <a:pos x="2" y="12"/>
                  </a:cxn>
                  <a:cxn ang="0">
                    <a:pos x="8" y="14"/>
                  </a:cxn>
                  <a:cxn ang="0">
                    <a:pos x="8" y="14"/>
                  </a:cxn>
                  <a:cxn ang="0">
                    <a:pos x="6" y="8"/>
                  </a:cxn>
                  <a:cxn ang="0">
                    <a:pos x="4" y="6"/>
                  </a:cxn>
                  <a:cxn ang="0">
                    <a:pos x="2" y="6"/>
                  </a:cxn>
                  <a:cxn ang="0">
                    <a:pos x="2" y="6"/>
                  </a:cxn>
                </a:cxnLst>
                <a:rect l="0" t="0" r="r" b="b"/>
                <a:pathLst>
                  <a:path w="12" h="32">
                    <a:moveTo>
                      <a:pt x="2" y="6"/>
                    </a:moveTo>
                    <a:lnTo>
                      <a:pt x="2" y="6"/>
                    </a:lnTo>
                    <a:lnTo>
                      <a:pt x="4" y="2"/>
                    </a:lnTo>
                    <a:lnTo>
                      <a:pt x="4" y="0"/>
                    </a:lnTo>
                    <a:lnTo>
                      <a:pt x="8" y="0"/>
                    </a:lnTo>
                    <a:lnTo>
                      <a:pt x="8" y="0"/>
                    </a:lnTo>
                    <a:lnTo>
                      <a:pt x="10" y="6"/>
                    </a:lnTo>
                    <a:lnTo>
                      <a:pt x="12" y="12"/>
                    </a:lnTo>
                    <a:lnTo>
                      <a:pt x="12" y="20"/>
                    </a:lnTo>
                    <a:lnTo>
                      <a:pt x="10" y="30"/>
                    </a:lnTo>
                    <a:lnTo>
                      <a:pt x="10" y="30"/>
                    </a:lnTo>
                    <a:lnTo>
                      <a:pt x="10" y="32"/>
                    </a:lnTo>
                    <a:lnTo>
                      <a:pt x="8" y="28"/>
                    </a:lnTo>
                    <a:lnTo>
                      <a:pt x="8" y="22"/>
                    </a:lnTo>
                    <a:lnTo>
                      <a:pt x="10" y="20"/>
                    </a:lnTo>
                    <a:lnTo>
                      <a:pt x="10" y="20"/>
                    </a:lnTo>
                    <a:lnTo>
                      <a:pt x="8" y="18"/>
                    </a:lnTo>
                    <a:lnTo>
                      <a:pt x="6" y="16"/>
                    </a:lnTo>
                    <a:lnTo>
                      <a:pt x="0" y="18"/>
                    </a:lnTo>
                    <a:lnTo>
                      <a:pt x="0" y="18"/>
                    </a:lnTo>
                    <a:lnTo>
                      <a:pt x="0" y="14"/>
                    </a:lnTo>
                    <a:lnTo>
                      <a:pt x="2" y="12"/>
                    </a:lnTo>
                    <a:lnTo>
                      <a:pt x="8" y="14"/>
                    </a:lnTo>
                    <a:lnTo>
                      <a:pt x="8" y="14"/>
                    </a:lnTo>
                    <a:lnTo>
                      <a:pt x="6" y="8"/>
                    </a:lnTo>
                    <a:lnTo>
                      <a:pt x="4" y="6"/>
                    </a:lnTo>
                    <a:lnTo>
                      <a:pt x="2" y="6"/>
                    </a:lnTo>
                    <a:lnTo>
                      <a:pt x="2"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0" name="Freeform 207"/>
              <p:cNvSpPr>
                <a:spLocks/>
              </p:cNvSpPr>
              <p:nvPr userDrawn="1"/>
            </p:nvSpPr>
            <p:spPr bwMode="auto">
              <a:xfrm>
                <a:off x="3949" y="440"/>
                <a:ext cx="62" cy="118"/>
              </a:xfrm>
              <a:custGeom>
                <a:avLst/>
                <a:gdLst/>
                <a:ahLst/>
                <a:cxnLst>
                  <a:cxn ang="0">
                    <a:pos x="64" y="46"/>
                  </a:cxn>
                  <a:cxn ang="0">
                    <a:pos x="112" y="48"/>
                  </a:cxn>
                  <a:cxn ang="0">
                    <a:pos x="90" y="104"/>
                  </a:cxn>
                  <a:cxn ang="0">
                    <a:pos x="98" y="120"/>
                  </a:cxn>
                  <a:cxn ang="0">
                    <a:pos x="80" y="126"/>
                  </a:cxn>
                  <a:cxn ang="0">
                    <a:pos x="90" y="126"/>
                  </a:cxn>
                  <a:cxn ang="0">
                    <a:pos x="142" y="204"/>
                  </a:cxn>
                  <a:cxn ang="0">
                    <a:pos x="174" y="248"/>
                  </a:cxn>
                  <a:cxn ang="0">
                    <a:pos x="172" y="252"/>
                  </a:cxn>
                  <a:cxn ang="0">
                    <a:pos x="180" y="290"/>
                  </a:cxn>
                  <a:cxn ang="0">
                    <a:pos x="214" y="292"/>
                  </a:cxn>
                  <a:cxn ang="0">
                    <a:pos x="220" y="344"/>
                  </a:cxn>
                  <a:cxn ang="0">
                    <a:pos x="210" y="360"/>
                  </a:cxn>
                  <a:cxn ang="0">
                    <a:pos x="208" y="374"/>
                  </a:cxn>
                  <a:cxn ang="0">
                    <a:pos x="228" y="390"/>
                  </a:cxn>
                  <a:cxn ang="0">
                    <a:pos x="180" y="404"/>
                  </a:cxn>
                  <a:cxn ang="0">
                    <a:pos x="154" y="404"/>
                  </a:cxn>
                  <a:cxn ang="0">
                    <a:pos x="148" y="418"/>
                  </a:cxn>
                  <a:cxn ang="0">
                    <a:pos x="126" y="408"/>
                  </a:cxn>
                  <a:cxn ang="0">
                    <a:pos x="112" y="416"/>
                  </a:cxn>
                  <a:cxn ang="0">
                    <a:pos x="94" y="408"/>
                  </a:cxn>
                  <a:cxn ang="0">
                    <a:pos x="74" y="430"/>
                  </a:cxn>
                  <a:cxn ang="0">
                    <a:pos x="40" y="430"/>
                  </a:cxn>
                  <a:cxn ang="0">
                    <a:pos x="16" y="446"/>
                  </a:cxn>
                  <a:cxn ang="0">
                    <a:pos x="2" y="444"/>
                  </a:cxn>
                  <a:cxn ang="0">
                    <a:pos x="26" y="422"/>
                  </a:cxn>
                  <a:cxn ang="0">
                    <a:pos x="50" y="392"/>
                  </a:cxn>
                  <a:cxn ang="0">
                    <a:pos x="90" y="378"/>
                  </a:cxn>
                  <a:cxn ang="0">
                    <a:pos x="90" y="362"/>
                  </a:cxn>
                  <a:cxn ang="0">
                    <a:pos x="64" y="358"/>
                  </a:cxn>
                  <a:cxn ang="0">
                    <a:pos x="46" y="352"/>
                  </a:cxn>
                  <a:cxn ang="0">
                    <a:pos x="26" y="352"/>
                  </a:cxn>
                  <a:cxn ang="0">
                    <a:pos x="46" y="330"/>
                  </a:cxn>
                  <a:cxn ang="0">
                    <a:pos x="60" y="298"/>
                  </a:cxn>
                  <a:cxn ang="0">
                    <a:pos x="38" y="294"/>
                  </a:cxn>
                  <a:cxn ang="0">
                    <a:pos x="46" y="268"/>
                  </a:cxn>
                  <a:cxn ang="0">
                    <a:pos x="56" y="266"/>
                  </a:cxn>
                  <a:cxn ang="0">
                    <a:pos x="86" y="270"/>
                  </a:cxn>
                  <a:cxn ang="0">
                    <a:pos x="90" y="250"/>
                  </a:cxn>
                  <a:cxn ang="0">
                    <a:pos x="94" y="224"/>
                  </a:cxn>
                  <a:cxn ang="0">
                    <a:pos x="76" y="206"/>
                  </a:cxn>
                  <a:cxn ang="0">
                    <a:pos x="82" y="182"/>
                  </a:cxn>
                  <a:cxn ang="0">
                    <a:pos x="60" y="190"/>
                  </a:cxn>
                  <a:cxn ang="0">
                    <a:pos x="50" y="196"/>
                  </a:cxn>
                  <a:cxn ang="0">
                    <a:pos x="34" y="186"/>
                  </a:cxn>
                  <a:cxn ang="0">
                    <a:pos x="46" y="150"/>
                  </a:cxn>
                  <a:cxn ang="0">
                    <a:pos x="32" y="132"/>
                  </a:cxn>
                  <a:cxn ang="0">
                    <a:pos x="22" y="160"/>
                  </a:cxn>
                  <a:cxn ang="0">
                    <a:pos x="28" y="96"/>
                  </a:cxn>
                  <a:cxn ang="0">
                    <a:pos x="14" y="104"/>
                  </a:cxn>
                  <a:cxn ang="0">
                    <a:pos x="10" y="88"/>
                  </a:cxn>
                  <a:cxn ang="0">
                    <a:pos x="26" y="72"/>
                  </a:cxn>
                  <a:cxn ang="0">
                    <a:pos x="14" y="66"/>
                  </a:cxn>
                  <a:cxn ang="0">
                    <a:pos x="6" y="56"/>
                  </a:cxn>
                  <a:cxn ang="0">
                    <a:pos x="2" y="46"/>
                  </a:cxn>
                  <a:cxn ang="0">
                    <a:pos x="12" y="44"/>
                  </a:cxn>
                  <a:cxn ang="0">
                    <a:pos x="18" y="66"/>
                  </a:cxn>
                  <a:cxn ang="0">
                    <a:pos x="26" y="32"/>
                  </a:cxn>
                  <a:cxn ang="0">
                    <a:pos x="34" y="18"/>
                  </a:cxn>
                  <a:cxn ang="0">
                    <a:pos x="84" y="0"/>
                  </a:cxn>
                  <a:cxn ang="0">
                    <a:pos x="64" y="34"/>
                  </a:cxn>
                </a:cxnLst>
                <a:rect l="0" t="0" r="r" b="b"/>
                <a:pathLst>
                  <a:path w="230" h="450">
                    <a:moveTo>
                      <a:pt x="56" y="34"/>
                    </a:moveTo>
                    <a:lnTo>
                      <a:pt x="56" y="34"/>
                    </a:lnTo>
                    <a:lnTo>
                      <a:pt x="60" y="38"/>
                    </a:lnTo>
                    <a:lnTo>
                      <a:pt x="68" y="38"/>
                    </a:lnTo>
                    <a:lnTo>
                      <a:pt x="68" y="38"/>
                    </a:lnTo>
                    <a:lnTo>
                      <a:pt x="66" y="42"/>
                    </a:lnTo>
                    <a:lnTo>
                      <a:pt x="64" y="46"/>
                    </a:lnTo>
                    <a:lnTo>
                      <a:pt x="64" y="48"/>
                    </a:lnTo>
                    <a:lnTo>
                      <a:pt x="64" y="48"/>
                    </a:lnTo>
                    <a:lnTo>
                      <a:pt x="76" y="46"/>
                    </a:lnTo>
                    <a:lnTo>
                      <a:pt x="92" y="44"/>
                    </a:lnTo>
                    <a:lnTo>
                      <a:pt x="98" y="44"/>
                    </a:lnTo>
                    <a:lnTo>
                      <a:pt x="106" y="44"/>
                    </a:lnTo>
                    <a:lnTo>
                      <a:pt x="112" y="48"/>
                    </a:lnTo>
                    <a:lnTo>
                      <a:pt x="116" y="52"/>
                    </a:lnTo>
                    <a:lnTo>
                      <a:pt x="116" y="52"/>
                    </a:lnTo>
                    <a:lnTo>
                      <a:pt x="108" y="78"/>
                    </a:lnTo>
                    <a:lnTo>
                      <a:pt x="104" y="92"/>
                    </a:lnTo>
                    <a:lnTo>
                      <a:pt x="98" y="104"/>
                    </a:lnTo>
                    <a:lnTo>
                      <a:pt x="98" y="104"/>
                    </a:lnTo>
                    <a:lnTo>
                      <a:pt x="90" y="104"/>
                    </a:lnTo>
                    <a:lnTo>
                      <a:pt x="88" y="104"/>
                    </a:lnTo>
                    <a:lnTo>
                      <a:pt x="86" y="108"/>
                    </a:lnTo>
                    <a:lnTo>
                      <a:pt x="86" y="108"/>
                    </a:lnTo>
                    <a:lnTo>
                      <a:pt x="94" y="110"/>
                    </a:lnTo>
                    <a:lnTo>
                      <a:pt x="98" y="114"/>
                    </a:lnTo>
                    <a:lnTo>
                      <a:pt x="98" y="120"/>
                    </a:lnTo>
                    <a:lnTo>
                      <a:pt x="98" y="120"/>
                    </a:lnTo>
                    <a:lnTo>
                      <a:pt x="94" y="118"/>
                    </a:lnTo>
                    <a:lnTo>
                      <a:pt x="92" y="118"/>
                    </a:lnTo>
                    <a:lnTo>
                      <a:pt x="88" y="120"/>
                    </a:lnTo>
                    <a:lnTo>
                      <a:pt x="84" y="124"/>
                    </a:lnTo>
                    <a:lnTo>
                      <a:pt x="82" y="126"/>
                    </a:lnTo>
                    <a:lnTo>
                      <a:pt x="80" y="126"/>
                    </a:lnTo>
                    <a:lnTo>
                      <a:pt x="80" y="126"/>
                    </a:lnTo>
                    <a:lnTo>
                      <a:pt x="82" y="132"/>
                    </a:lnTo>
                    <a:lnTo>
                      <a:pt x="86" y="132"/>
                    </a:lnTo>
                    <a:lnTo>
                      <a:pt x="88" y="132"/>
                    </a:lnTo>
                    <a:lnTo>
                      <a:pt x="88" y="132"/>
                    </a:lnTo>
                    <a:lnTo>
                      <a:pt x="90" y="130"/>
                    </a:lnTo>
                    <a:lnTo>
                      <a:pt x="90" y="126"/>
                    </a:lnTo>
                    <a:lnTo>
                      <a:pt x="90" y="126"/>
                    </a:lnTo>
                    <a:lnTo>
                      <a:pt x="104" y="130"/>
                    </a:lnTo>
                    <a:lnTo>
                      <a:pt x="112" y="138"/>
                    </a:lnTo>
                    <a:lnTo>
                      <a:pt x="120" y="146"/>
                    </a:lnTo>
                    <a:lnTo>
                      <a:pt x="124" y="158"/>
                    </a:lnTo>
                    <a:lnTo>
                      <a:pt x="132" y="182"/>
                    </a:lnTo>
                    <a:lnTo>
                      <a:pt x="138" y="192"/>
                    </a:lnTo>
                    <a:lnTo>
                      <a:pt x="142" y="204"/>
                    </a:lnTo>
                    <a:lnTo>
                      <a:pt x="142" y="204"/>
                    </a:lnTo>
                    <a:lnTo>
                      <a:pt x="152" y="206"/>
                    </a:lnTo>
                    <a:lnTo>
                      <a:pt x="158" y="212"/>
                    </a:lnTo>
                    <a:lnTo>
                      <a:pt x="162" y="218"/>
                    </a:lnTo>
                    <a:lnTo>
                      <a:pt x="166" y="226"/>
                    </a:lnTo>
                    <a:lnTo>
                      <a:pt x="172" y="240"/>
                    </a:lnTo>
                    <a:lnTo>
                      <a:pt x="174" y="248"/>
                    </a:lnTo>
                    <a:lnTo>
                      <a:pt x="180" y="256"/>
                    </a:lnTo>
                    <a:lnTo>
                      <a:pt x="180" y="256"/>
                    </a:lnTo>
                    <a:lnTo>
                      <a:pt x="178" y="254"/>
                    </a:lnTo>
                    <a:lnTo>
                      <a:pt x="176" y="252"/>
                    </a:lnTo>
                    <a:lnTo>
                      <a:pt x="174" y="252"/>
                    </a:lnTo>
                    <a:lnTo>
                      <a:pt x="172" y="252"/>
                    </a:lnTo>
                    <a:lnTo>
                      <a:pt x="172" y="252"/>
                    </a:lnTo>
                    <a:lnTo>
                      <a:pt x="178" y="260"/>
                    </a:lnTo>
                    <a:lnTo>
                      <a:pt x="184" y="270"/>
                    </a:lnTo>
                    <a:lnTo>
                      <a:pt x="184" y="274"/>
                    </a:lnTo>
                    <a:lnTo>
                      <a:pt x="184" y="280"/>
                    </a:lnTo>
                    <a:lnTo>
                      <a:pt x="182" y="286"/>
                    </a:lnTo>
                    <a:lnTo>
                      <a:pt x="180" y="290"/>
                    </a:lnTo>
                    <a:lnTo>
                      <a:pt x="180" y="290"/>
                    </a:lnTo>
                    <a:lnTo>
                      <a:pt x="180" y="292"/>
                    </a:lnTo>
                    <a:lnTo>
                      <a:pt x="182" y="294"/>
                    </a:lnTo>
                    <a:lnTo>
                      <a:pt x="186" y="298"/>
                    </a:lnTo>
                    <a:lnTo>
                      <a:pt x="186" y="298"/>
                    </a:lnTo>
                    <a:lnTo>
                      <a:pt x="194" y="288"/>
                    </a:lnTo>
                    <a:lnTo>
                      <a:pt x="194" y="288"/>
                    </a:lnTo>
                    <a:lnTo>
                      <a:pt x="214" y="292"/>
                    </a:lnTo>
                    <a:lnTo>
                      <a:pt x="222" y="294"/>
                    </a:lnTo>
                    <a:lnTo>
                      <a:pt x="228" y="300"/>
                    </a:lnTo>
                    <a:lnTo>
                      <a:pt x="228" y="300"/>
                    </a:lnTo>
                    <a:lnTo>
                      <a:pt x="228" y="308"/>
                    </a:lnTo>
                    <a:lnTo>
                      <a:pt x="230" y="316"/>
                    </a:lnTo>
                    <a:lnTo>
                      <a:pt x="226" y="332"/>
                    </a:lnTo>
                    <a:lnTo>
                      <a:pt x="220" y="344"/>
                    </a:lnTo>
                    <a:lnTo>
                      <a:pt x="216" y="354"/>
                    </a:lnTo>
                    <a:lnTo>
                      <a:pt x="216" y="354"/>
                    </a:lnTo>
                    <a:lnTo>
                      <a:pt x="212" y="352"/>
                    </a:lnTo>
                    <a:lnTo>
                      <a:pt x="208" y="352"/>
                    </a:lnTo>
                    <a:lnTo>
                      <a:pt x="208" y="352"/>
                    </a:lnTo>
                    <a:lnTo>
                      <a:pt x="210" y="356"/>
                    </a:lnTo>
                    <a:lnTo>
                      <a:pt x="210" y="360"/>
                    </a:lnTo>
                    <a:lnTo>
                      <a:pt x="208" y="364"/>
                    </a:lnTo>
                    <a:lnTo>
                      <a:pt x="202" y="364"/>
                    </a:lnTo>
                    <a:lnTo>
                      <a:pt x="202" y="364"/>
                    </a:lnTo>
                    <a:lnTo>
                      <a:pt x="204" y="368"/>
                    </a:lnTo>
                    <a:lnTo>
                      <a:pt x="206" y="370"/>
                    </a:lnTo>
                    <a:lnTo>
                      <a:pt x="208" y="372"/>
                    </a:lnTo>
                    <a:lnTo>
                      <a:pt x="208" y="374"/>
                    </a:lnTo>
                    <a:lnTo>
                      <a:pt x="208" y="374"/>
                    </a:lnTo>
                    <a:lnTo>
                      <a:pt x="228" y="374"/>
                    </a:lnTo>
                    <a:lnTo>
                      <a:pt x="228" y="374"/>
                    </a:lnTo>
                    <a:lnTo>
                      <a:pt x="226" y="378"/>
                    </a:lnTo>
                    <a:lnTo>
                      <a:pt x="226" y="382"/>
                    </a:lnTo>
                    <a:lnTo>
                      <a:pt x="228" y="390"/>
                    </a:lnTo>
                    <a:lnTo>
                      <a:pt x="228" y="390"/>
                    </a:lnTo>
                    <a:lnTo>
                      <a:pt x="220" y="392"/>
                    </a:lnTo>
                    <a:lnTo>
                      <a:pt x="214" y="394"/>
                    </a:lnTo>
                    <a:lnTo>
                      <a:pt x="204" y="404"/>
                    </a:lnTo>
                    <a:lnTo>
                      <a:pt x="198" y="406"/>
                    </a:lnTo>
                    <a:lnTo>
                      <a:pt x="192" y="408"/>
                    </a:lnTo>
                    <a:lnTo>
                      <a:pt x="186" y="408"/>
                    </a:lnTo>
                    <a:lnTo>
                      <a:pt x="180" y="404"/>
                    </a:lnTo>
                    <a:lnTo>
                      <a:pt x="180" y="404"/>
                    </a:lnTo>
                    <a:lnTo>
                      <a:pt x="174" y="406"/>
                    </a:lnTo>
                    <a:lnTo>
                      <a:pt x="166" y="410"/>
                    </a:lnTo>
                    <a:lnTo>
                      <a:pt x="158" y="408"/>
                    </a:lnTo>
                    <a:lnTo>
                      <a:pt x="156" y="406"/>
                    </a:lnTo>
                    <a:lnTo>
                      <a:pt x="154" y="404"/>
                    </a:lnTo>
                    <a:lnTo>
                      <a:pt x="154" y="404"/>
                    </a:lnTo>
                    <a:lnTo>
                      <a:pt x="152" y="404"/>
                    </a:lnTo>
                    <a:lnTo>
                      <a:pt x="152" y="408"/>
                    </a:lnTo>
                    <a:lnTo>
                      <a:pt x="152" y="410"/>
                    </a:lnTo>
                    <a:lnTo>
                      <a:pt x="150" y="408"/>
                    </a:lnTo>
                    <a:lnTo>
                      <a:pt x="150" y="408"/>
                    </a:lnTo>
                    <a:lnTo>
                      <a:pt x="150" y="412"/>
                    </a:lnTo>
                    <a:lnTo>
                      <a:pt x="148" y="418"/>
                    </a:lnTo>
                    <a:lnTo>
                      <a:pt x="148" y="418"/>
                    </a:lnTo>
                    <a:lnTo>
                      <a:pt x="144" y="418"/>
                    </a:lnTo>
                    <a:lnTo>
                      <a:pt x="140" y="416"/>
                    </a:lnTo>
                    <a:lnTo>
                      <a:pt x="138" y="412"/>
                    </a:lnTo>
                    <a:lnTo>
                      <a:pt x="138" y="408"/>
                    </a:lnTo>
                    <a:lnTo>
                      <a:pt x="138" y="408"/>
                    </a:lnTo>
                    <a:lnTo>
                      <a:pt x="126" y="408"/>
                    </a:lnTo>
                    <a:lnTo>
                      <a:pt x="126" y="408"/>
                    </a:lnTo>
                    <a:lnTo>
                      <a:pt x="124" y="410"/>
                    </a:lnTo>
                    <a:lnTo>
                      <a:pt x="124" y="412"/>
                    </a:lnTo>
                    <a:lnTo>
                      <a:pt x="124" y="416"/>
                    </a:lnTo>
                    <a:lnTo>
                      <a:pt x="124" y="416"/>
                    </a:lnTo>
                    <a:lnTo>
                      <a:pt x="118" y="416"/>
                    </a:lnTo>
                    <a:lnTo>
                      <a:pt x="112" y="416"/>
                    </a:lnTo>
                    <a:lnTo>
                      <a:pt x="110" y="416"/>
                    </a:lnTo>
                    <a:lnTo>
                      <a:pt x="108" y="416"/>
                    </a:lnTo>
                    <a:lnTo>
                      <a:pt x="108" y="422"/>
                    </a:lnTo>
                    <a:lnTo>
                      <a:pt x="108" y="422"/>
                    </a:lnTo>
                    <a:lnTo>
                      <a:pt x="102" y="416"/>
                    </a:lnTo>
                    <a:lnTo>
                      <a:pt x="94" y="408"/>
                    </a:lnTo>
                    <a:lnTo>
                      <a:pt x="94" y="408"/>
                    </a:lnTo>
                    <a:lnTo>
                      <a:pt x="88" y="410"/>
                    </a:lnTo>
                    <a:lnTo>
                      <a:pt x="84" y="414"/>
                    </a:lnTo>
                    <a:lnTo>
                      <a:pt x="80" y="416"/>
                    </a:lnTo>
                    <a:lnTo>
                      <a:pt x="76" y="414"/>
                    </a:lnTo>
                    <a:lnTo>
                      <a:pt x="76" y="414"/>
                    </a:lnTo>
                    <a:lnTo>
                      <a:pt x="74" y="422"/>
                    </a:lnTo>
                    <a:lnTo>
                      <a:pt x="74" y="430"/>
                    </a:lnTo>
                    <a:lnTo>
                      <a:pt x="70" y="434"/>
                    </a:lnTo>
                    <a:lnTo>
                      <a:pt x="64" y="438"/>
                    </a:lnTo>
                    <a:lnTo>
                      <a:pt x="64" y="438"/>
                    </a:lnTo>
                    <a:lnTo>
                      <a:pt x="60" y="432"/>
                    </a:lnTo>
                    <a:lnTo>
                      <a:pt x="54" y="430"/>
                    </a:lnTo>
                    <a:lnTo>
                      <a:pt x="48" y="430"/>
                    </a:lnTo>
                    <a:lnTo>
                      <a:pt x="40" y="430"/>
                    </a:lnTo>
                    <a:lnTo>
                      <a:pt x="34" y="434"/>
                    </a:lnTo>
                    <a:lnTo>
                      <a:pt x="28" y="438"/>
                    </a:lnTo>
                    <a:lnTo>
                      <a:pt x="24" y="444"/>
                    </a:lnTo>
                    <a:lnTo>
                      <a:pt x="22" y="450"/>
                    </a:lnTo>
                    <a:lnTo>
                      <a:pt x="22" y="450"/>
                    </a:lnTo>
                    <a:lnTo>
                      <a:pt x="18" y="448"/>
                    </a:lnTo>
                    <a:lnTo>
                      <a:pt x="16" y="446"/>
                    </a:lnTo>
                    <a:lnTo>
                      <a:pt x="14" y="440"/>
                    </a:lnTo>
                    <a:lnTo>
                      <a:pt x="14" y="440"/>
                    </a:lnTo>
                    <a:lnTo>
                      <a:pt x="10" y="440"/>
                    </a:lnTo>
                    <a:lnTo>
                      <a:pt x="8" y="442"/>
                    </a:lnTo>
                    <a:lnTo>
                      <a:pt x="6" y="444"/>
                    </a:lnTo>
                    <a:lnTo>
                      <a:pt x="2" y="444"/>
                    </a:lnTo>
                    <a:lnTo>
                      <a:pt x="2" y="444"/>
                    </a:lnTo>
                    <a:lnTo>
                      <a:pt x="2" y="440"/>
                    </a:lnTo>
                    <a:lnTo>
                      <a:pt x="4" y="438"/>
                    </a:lnTo>
                    <a:lnTo>
                      <a:pt x="6" y="434"/>
                    </a:lnTo>
                    <a:lnTo>
                      <a:pt x="6" y="434"/>
                    </a:lnTo>
                    <a:lnTo>
                      <a:pt x="14" y="432"/>
                    </a:lnTo>
                    <a:lnTo>
                      <a:pt x="18" y="430"/>
                    </a:lnTo>
                    <a:lnTo>
                      <a:pt x="26" y="422"/>
                    </a:lnTo>
                    <a:lnTo>
                      <a:pt x="34" y="414"/>
                    </a:lnTo>
                    <a:lnTo>
                      <a:pt x="38" y="410"/>
                    </a:lnTo>
                    <a:lnTo>
                      <a:pt x="42" y="408"/>
                    </a:lnTo>
                    <a:lnTo>
                      <a:pt x="42" y="408"/>
                    </a:lnTo>
                    <a:lnTo>
                      <a:pt x="42" y="392"/>
                    </a:lnTo>
                    <a:lnTo>
                      <a:pt x="42" y="392"/>
                    </a:lnTo>
                    <a:lnTo>
                      <a:pt x="50" y="392"/>
                    </a:lnTo>
                    <a:lnTo>
                      <a:pt x="52" y="390"/>
                    </a:lnTo>
                    <a:lnTo>
                      <a:pt x="54" y="388"/>
                    </a:lnTo>
                    <a:lnTo>
                      <a:pt x="52" y="382"/>
                    </a:lnTo>
                    <a:lnTo>
                      <a:pt x="52" y="382"/>
                    </a:lnTo>
                    <a:lnTo>
                      <a:pt x="88" y="382"/>
                    </a:lnTo>
                    <a:lnTo>
                      <a:pt x="88" y="382"/>
                    </a:lnTo>
                    <a:lnTo>
                      <a:pt x="90" y="378"/>
                    </a:lnTo>
                    <a:lnTo>
                      <a:pt x="94" y="372"/>
                    </a:lnTo>
                    <a:lnTo>
                      <a:pt x="98" y="364"/>
                    </a:lnTo>
                    <a:lnTo>
                      <a:pt x="98" y="364"/>
                    </a:lnTo>
                    <a:lnTo>
                      <a:pt x="98" y="364"/>
                    </a:lnTo>
                    <a:lnTo>
                      <a:pt x="96" y="364"/>
                    </a:lnTo>
                    <a:lnTo>
                      <a:pt x="90" y="362"/>
                    </a:lnTo>
                    <a:lnTo>
                      <a:pt x="90" y="362"/>
                    </a:lnTo>
                    <a:lnTo>
                      <a:pt x="88" y="364"/>
                    </a:lnTo>
                    <a:lnTo>
                      <a:pt x="88" y="368"/>
                    </a:lnTo>
                    <a:lnTo>
                      <a:pt x="84" y="372"/>
                    </a:lnTo>
                    <a:lnTo>
                      <a:pt x="84" y="372"/>
                    </a:lnTo>
                    <a:lnTo>
                      <a:pt x="76" y="372"/>
                    </a:lnTo>
                    <a:lnTo>
                      <a:pt x="70" y="368"/>
                    </a:lnTo>
                    <a:lnTo>
                      <a:pt x="64" y="358"/>
                    </a:lnTo>
                    <a:lnTo>
                      <a:pt x="64" y="358"/>
                    </a:lnTo>
                    <a:lnTo>
                      <a:pt x="60" y="360"/>
                    </a:lnTo>
                    <a:lnTo>
                      <a:pt x="52" y="360"/>
                    </a:lnTo>
                    <a:lnTo>
                      <a:pt x="52" y="360"/>
                    </a:lnTo>
                    <a:lnTo>
                      <a:pt x="50" y="356"/>
                    </a:lnTo>
                    <a:lnTo>
                      <a:pt x="46" y="352"/>
                    </a:lnTo>
                    <a:lnTo>
                      <a:pt x="46" y="352"/>
                    </a:lnTo>
                    <a:lnTo>
                      <a:pt x="38" y="354"/>
                    </a:lnTo>
                    <a:lnTo>
                      <a:pt x="36" y="356"/>
                    </a:lnTo>
                    <a:lnTo>
                      <a:pt x="34" y="360"/>
                    </a:lnTo>
                    <a:lnTo>
                      <a:pt x="34" y="360"/>
                    </a:lnTo>
                    <a:lnTo>
                      <a:pt x="30" y="360"/>
                    </a:lnTo>
                    <a:lnTo>
                      <a:pt x="28" y="358"/>
                    </a:lnTo>
                    <a:lnTo>
                      <a:pt x="26" y="352"/>
                    </a:lnTo>
                    <a:lnTo>
                      <a:pt x="26" y="346"/>
                    </a:lnTo>
                    <a:lnTo>
                      <a:pt x="26" y="346"/>
                    </a:lnTo>
                    <a:lnTo>
                      <a:pt x="24" y="346"/>
                    </a:lnTo>
                    <a:lnTo>
                      <a:pt x="24" y="346"/>
                    </a:lnTo>
                    <a:lnTo>
                      <a:pt x="26" y="342"/>
                    </a:lnTo>
                    <a:lnTo>
                      <a:pt x="32" y="338"/>
                    </a:lnTo>
                    <a:lnTo>
                      <a:pt x="46" y="330"/>
                    </a:lnTo>
                    <a:lnTo>
                      <a:pt x="52" y="324"/>
                    </a:lnTo>
                    <a:lnTo>
                      <a:pt x="58" y="320"/>
                    </a:lnTo>
                    <a:lnTo>
                      <a:pt x="60" y="314"/>
                    </a:lnTo>
                    <a:lnTo>
                      <a:pt x="58" y="308"/>
                    </a:lnTo>
                    <a:lnTo>
                      <a:pt x="58" y="308"/>
                    </a:lnTo>
                    <a:lnTo>
                      <a:pt x="60" y="302"/>
                    </a:lnTo>
                    <a:lnTo>
                      <a:pt x="60" y="298"/>
                    </a:lnTo>
                    <a:lnTo>
                      <a:pt x="60" y="294"/>
                    </a:lnTo>
                    <a:lnTo>
                      <a:pt x="58" y="288"/>
                    </a:lnTo>
                    <a:lnTo>
                      <a:pt x="58" y="288"/>
                    </a:lnTo>
                    <a:lnTo>
                      <a:pt x="52" y="288"/>
                    </a:lnTo>
                    <a:lnTo>
                      <a:pt x="48" y="292"/>
                    </a:lnTo>
                    <a:lnTo>
                      <a:pt x="46" y="294"/>
                    </a:lnTo>
                    <a:lnTo>
                      <a:pt x="38" y="294"/>
                    </a:lnTo>
                    <a:lnTo>
                      <a:pt x="38" y="294"/>
                    </a:lnTo>
                    <a:lnTo>
                      <a:pt x="44" y="288"/>
                    </a:lnTo>
                    <a:lnTo>
                      <a:pt x="52" y="284"/>
                    </a:lnTo>
                    <a:lnTo>
                      <a:pt x="52" y="284"/>
                    </a:lnTo>
                    <a:lnTo>
                      <a:pt x="52" y="278"/>
                    </a:lnTo>
                    <a:lnTo>
                      <a:pt x="48" y="274"/>
                    </a:lnTo>
                    <a:lnTo>
                      <a:pt x="46" y="268"/>
                    </a:lnTo>
                    <a:lnTo>
                      <a:pt x="44" y="264"/>
                    </a:lnTo>
                    <a:lnTo>
                      <a:pt x="44" y="264"/>
                    </a:lnTo>
                    <a:lnTo>
                      <a:pt x="48" y="264"/>
                    </a:lnTo>
                    <a:lnTo>
                      <a:pt x="50" y="262"/>
                    </a:lnTo>
                    <a:lnTo>
                      <a:pt x="50" y="262"/>
                    </a:lnTo>
                    <a:lnTo>
                      <a:pt x="54" y="264"/>
                    </a:lnTo>
                    <a:lnTo>
                      <a:pt x="56" y="266"/>
                    </a:lnTo>
                    <a:lnTo>
                      <a:pt x="60" y="274"/>
                    </a:lnTo>
                    <a:lnTo>
                      <a:pt x="60" y="274"/>
                    </a:lnTo>
                    <a:lnTo>
                      <a:pt x="62" y="272"/>
                    </a:lnTo>
                    <a:lnTo>
                      <a:pt x="64" y="270"/>
                    </a:lnTo>
                    <a:lnTo>
                      <a:pt x="74" y="268"/>
                    </a:lnTo>
                    <a:lnTo>
                      <a:pt x="82" y="268"/>
                    </a:lnTo>
                    <a:lnTo>
                      <a:pt x="86" y="270"/>
                    </a:lnTo>
                    <a:lnTo>
                      <a:pt x="86" y="270"/>
                    </a:lnTo>
                    <a:lnTo>
                      <a:pt x="86" y="264"/>
                    </a:lnTo>
                    <a:lnTo>
                      <a:pt x="86" y="264"/>
                    </a:lnTo>
                    <a:lnTo>
                      <a:pt x="90" y="264"/>
                    </a:lnTo>
                    <a:lnTo>
                      <a:pt x="90" y="264"/>
                    </a:lnTo>
                    <a:lnTo>
                      <a:pt x="90" y="256"/>
                    </a:lnTo>
                    <a:lnTo>
                      <a:pt x="90" y="250"/>
                    </a:lnTo>
                    <a:lnTo>
                      <a:pt x="92" y="244"/>
                    </a:lnTo>
                    <a:lnTo>
                      <a:pt x="88" y="236"/>
                    </a:lnTo>
                    <a:lnTo>
                      <a:pt x="88" y="236"/>
                    </a:lnTo>
                    <a:lnTo>
                      <a:pt x="94" y="236"/>
                    </a:lnTo>
                    <a:lnTo>
                      <a:pt x="94" y="236"/>
                    </a:lnTo>
                    <a:lnTo>
                      <a:pt x="94" y="230"/>
                    </a:lnTo>
                    <a:lnTo>
                      <a:pt x="94" y="224"/>
                    </a:lnTo>
                    <a:lnTo>
                      <a:pt x="94" y="224"/>
                    </a:lnTo>
                    <a:lnTo>
                      <a:pt x="90" y="224"/>
                    </a:lnTo>
                    <a:lnTo>
                      <a:pt x="88" y="224"/>
                    </a:lnTo>
                    <a:lnTo>
                      <a:pt x="86" y="226"/>
                    </a:lnTo>
                    <a:lnTo>
                      <a:pt x="86" y="226"/>
                    </a:lnTo>
                    <a:lnTo>
                      <a:pt x="80" y="218"/>
                    </a:lnTo>
                    <a:lnTo>
                      <a:pt x="76" y="206"/>
                    </a:lnTo>
                    <a:lnTo>
                      <a:pt x="74" y="200"/>
                    </a:lnTo>
                    <a:lnTo>
                      <a:pt x="76" y="194"/>
                    </a:lnTo>
                    <a:lnTo>
                      <a:pt x="78" y="190"/>
                    </a:lnTo>
                    <a:lnTo>
                      <a:pt x="84" y="186"/>
                    </a:lnTo>
                    <a:lnTo>
                      <a:pt x="84" y="186"/>
                    </a:lnTo>
                    <a:lnTo>
                      <a:pt x="84" y="184"/>
                    </a:lnTo>
                    <a:lnTo>
                      <a:pt x="82" y="182"/>
                    </a:lnTo>
                    <a:lnTo>
                      <a:pt x="80" y="180"/>
                    </a:lnTo>
                    <a:lnTo>
                      <a:pt x="80" y="178"/>
                    </a:lnTo>
                    <a:lnTo>
                      <a:pt x="80" y="178"/>
                    </a:lnTo>
                    <a:lnTo>
                      <a:pt x="74" y="184"/>
                    </a:lnTo>
                    <a:lnTo>
                      <a:pt x="68" y="190"/>
                    </a:lnTo>
                    <a:lnTo>
                      <a:pt x="62" y="192"/>
                    </a:lnTo>
                    <a:lnTo>
                      <a:pt x="60" y="190"/>
                    </a:lnTo>
                    <a:lnTo>
                      <a:pt x="58" y="188"/>
                    </a:lnTo>
                    <a:lnTo>
                      <a:pt x="58" y="188"/>
                    </a:lnTo>
                    <a:lnTo>
                      <a:pt x="56" y="190"/>
                    </a:lnTo>
                    <a:lnTo>
                      <a:pt x="56" y="192"/>
                    </a:lnTo>
                    <a:lnTo>
                      <a:pt x="54" y="196"/>
                    </a:lnTo>
                    <a:lnTo>
                      <a:pt x="50" y="196"/>
                    </a:lnTo>
                    <a:lnTo>
                      <a:pt x="50" y="196"/>
                    </a:lnTo>
                    <a:lnTo>
                      <a:pt x="48" y="192"/>
                    </a:lnTo>
                    <a:lnTo>
                      <a:pt x="44" y="188"/>
                    </a:lnTo>
                    <a:lnTo>
                      <a:pt x="40" y="186"/>
                    </a:lnTo>
                    <a:lnTo>
                      <a:pt x="38" y="188"/>
                    </a:lnTo>
                    <a:lnTo>
                      <a:pt x="36" y="190"/>
                    </a:lnTo>
                    <a:lnTo>
                      <a:pt x="36" y="190"/>
                    </a:lnTo>
                    <a:lnTo>
                      <a:pt x="34" y="186"/>
                    </a:lnTo>
                    <a:lnTo>
                      <a:pt x="34" y="180"/>
                    </a:lnTo>
                    <a:lnTo>
                      <a:pt x="36" y="176"/>
                    </a:lnTo>
                    <a:lnTo>
                      <a:pt x="38" y="170"/>
                    </a:lnTo>
                    <a:lnTo>
                      <a:pt x="44" y="162"/>
                    </a:lnTo>
                    <a:lnTo>
                      <a:pt x="48" y="152"/>
                    </a:lnTo>
                    <a:lnTo>
                      <a:pt x="48" y="152"/>
                    </a:lnTo>
                    <a:lnTo>
                      <a:pt x="46" y="150"/>
                    </a:lnTo>
                    <a:lnTo>
                      <a:pt x="44" y="148"/>
                    </a:lnTo>
                    <a:lnTo>
                      <a:pt x="42" y="140"/>
                    </a:lnTo>
                    <a:lnTo>
                      <a:pt x="38" y="132"/>
                    </a:lnTo>
                    <a:lnTo>
                      <a:pt x="36" y="132"/>
                    </a:lnTo>
                    <a:lnTo>
                      <a:pt x="34" y="132"/>
                    </a:lnTo>
                    <a:lnTo>
                      <a:pt x="34" y="132"/>
                    </a:lnTo>
                    <a:lnTo>
                      <a:pt x="32" y="132"/>
                    </a:lnTo>
                    <a:lnTo>
                      <a:pt x="32" y="130"/>
                    </a:lnTo>
                    <a:lnTo>
                      <a:pt x="32" y="124"/>
                    </a:lnTo>
                    <a:lnTo>
                      <a:pt x="32" y="124"/>
                    </a:lnTo>
                    <a:lnTo>
                      <a:pt x="28" y="136"/>
                    </a:lnTo>
                    <a:lnTo>
                      <a:pt x="28" y="146"/>
                    </a:lnTo>
                    <a:lnTo>
                      <a:pt x="24" y="156"/>
                    </a:lnTo>
                    <a:lnTo>
                      <a:pt x="22" y="160"/>
                    </a:lnTo>
                    <a:lnTo>
                      <a:pt x="18" y="164"/>
                    </a:lnTo>
                    <a:lnTo>
                      <a:pt x="18" y="164"/>
                    </a:lnTo>
                    <a:lnTo>
                      <a:pt x="24" y="126"/>
                    </a:lnTo>
                    <a:lnTo>
                      <a:pt x="26" y="110"/>
                    </a:lnTo>
                    <a:lnTo>
                      <a:pt x="32" y="94"/>
                    </a:lnTo>
                    <a:lnTo>
                      <a:pt x="32" y="94"/>
                    </a:lnTo>
                    <a:lnTo>
                      <a:pt x="28" y="96"/>
                    </a:lnTo>
                    <a:lnTo>
                      <a:pt x="26" y="98"/>
                    </a:lnTo>
                    <a:lnTo>
                      <a:pt x="24" y="106"/>
                    </a:lnTo>
                    <a:lnTo>
                      <a:pt x="18" y="110"/>
                    </a:lnTo>
                    <a:lnTo>
                      <a:pt x="16" y="112"/>
                    </a:lnTo>
                    <a:lnTo>
                      <a:pt x="10" y="112"/>
                    </a:lnTo>
                    <a:lnTo>
                      <a:pt x="10" y="112"/>
                    </a:lnTo>
                    <a:lnTo>
                      <a:pt x="14" y="104"/>
                    </a:lnTo>
                    <a:lnTo>
                      <a:pt x="12" y="102"/>
                    </a:lnTo>
                    <a:lnTo>
                      <a:pt x="8" y="102"/>
                    </a:lnTo>
                    <a:lnTo>
                      <a:pt x="8" y="102"/>
                    </a:lnTo>
                    <a:lnTo>
                      <a:pt x="8" y="98"/>
                    </a:lnTo>
                    <a:lnTo>
                      <a:pt x="10" y="94"/>
                    </a:lnTo>
                    <a:lnTo>
                      <a:pt x="12" y="92"/>
                    </a:lnTo>
                    <a:lnTo>
                      <a:pt x="10" y="88"/>
                    </a:lnTo>
                    <a:lnTo>
                      <a:pt x="10" y="88"/>
                    </a:lnTo>
                    <a:lnTo>
                      <a:pt x="16" y="88"/>
                    </a:lnTo>
                    <a:lnTo>
                      <a:pt x="20" y="86"/>
                    </a:lnTo>
                    <a:lnTo>
                      <a:pt x="20" y="86"/>
                    </a:lnTo>
                    <a:lnTo>
                      <a:pt x="20" y="76"/>
                    </a:lnTo>
                    <a:lnTo>
                      <a:pt x="22" y="72"/>
                    </a:lnTo>
                    <a:lnTo>
                      <a:pt x="26" y="72"/>
                    </a:lnTo>
                    <a:lnTo>
                      <a:pt x="26" y="72"/>
                    </a:lnTo>
                    <a:lnTo>
                      <a:pt x="24" y="70"/>
                    </a:lnTo>
                    <a:lnTo>
                      <a:pt x="22" y="70"/>
                    </a:lnTo>
                    <a:lnTo>
                      <a:pt x="18" y="74"/>
                    </a:lnTo>
                    <a:lnTo>
                      <a:pt x="18" y="74"/>
                    </a:lnTo>
                    <a:lnTo>
                      <a:pt x="16" y="70"/>
                    </a:lnTo>
                    <a:lnTo>
                      <a:pt x="14" y="66"/>
                    </a:lnTo>
                    <a:lnTo>
                      <a:pt x="14" y="66"/>
                    </a:lnTo>
                    <a:lnTo>
                      <a:pt x="12" y="66"/>
                    </a:lnTo>
                    <a:lnTo>
                      <a:pt x="12" y="70"/>
                    </a:lnTo>
                    <a:lnTo>
                      <a:pt x="12" y="70"/>
                    </a:lnTo>
                    <a:lnTo>
                      <a:pt x="10" y="68"/>
                    </a:lnTo>
                    <a:lnTo>
                      <a:pt x="8" y="64"/>
                    </a:lnTo>
                    <a:lnTo>
                      <a:pt x="6" y="56"/>
                    </a:lnTo>
                    <a:lnTo>
                      <a:pt x="6" y="56"/>
                    </a:lnTo>
                    <a:lnTo>
                      <a:pt x="4" y="58"/>
                    </a:lnTo>
                    <a:lnTo>
                      <a:pt x="2" y="60"/>
                    </a:lnTo>
                    <a:lnTo>
                      <a:pt x="0" y="60"/>
                    </a:lnTo>
                    <a:lnTo>
                      <a:pt x="0" y="60"/>
                    </a:lnTo>
                    <a:lnTo>
                      <a:pt x="0" y="52"/>
                    </a:lnTo>
                    <a:lnTo>
                      <a:pt x="2" y="46"/>
                    </a:lnTo>
                    <a:lnTo>
                      <a:pt x="2" y="46"/>
                    </a:lnTo>
                    <a:lnTo>
                      <a:pt x="6" y="50"/>
                    </a:lnTo>
                    <a:lnTo>
                      <a:pt x="8" y="50"/>
                    </a:lnTo>
                    <a:lnTo>
                      <a:pt x="10" y="46"/>
                    </a:lnTo>
                    <a:lnTo>
                      <a:pt x="8" y="42"/>
                    </a:lnTo>
                    <a:lnTo>
                      <a:pt x="8" y="42"/>
                    </a:lnTo>
                    <a:lnTo>
                      <a:pt x="12" y="44"/>
                    </a:lnTo>
                    <a:lnTo>
                      <a:pt x="16" y="48"/>
                    </a:lnTo>
                    <a:lnTo>
                      <a:pt x="14" y="54"/>
                    </a:lnTo>
                    <a:lnTo>
                      <a:pt x="12" y="58"/>
                    </a:lnTo>
                    <a:lnTo>
                      <a:pt x="12" y="58"/>
                    </a:lnTo>
                    <a:lnTo>
                      <a:pt x="14" y="60"/>
                    </a:lnTo>
                    <a:lnTo>
                      <a:pt x="16" y="62"/>
                    </a:lnTo>
                    <a:lnTo>
                      <a:pt x="18" y="66"/>
                    </a:lnTo>
                    <a:lnTo>
                      <a:pt x="18" y="66"/>
                    </a:lnTo>
                    <a:lnTo>
                      <a:pt x="20" y="62"/>
                    </a:lnTo>
                    <a:lnTo>
                      <a:pt x="22" y="60"/>
                    </a:lnTo>
                    <a:lnTo>
                      <a:pt x="22" y="52"/>
                    </a:lnTo>
                    <a:lnTo>
                      <a:pt x="22" y="42"/>
                    </a:lnTo>
                    <a:lnTo>
                      <a:pt x="24" y="38"/>
                    </a:lnTo>
                    <a:lnTo>
                      <a:pt x="26" y="32"/>
                    </a:lnTo>
                    <a:lnTo>
                      <a:pt x="26" y="32"/>
                    </a:lnTo>
                    <a:lnTo>
                      <a:pt x="32" y="32"/>
                    </a:lnTo>
                    <a:lnTo>
                      <a:pt x="36" y="34"/>
                    </a:lnTo>
                    <a:lnTo>
                      <a:pt x="36" y="34"/>
                    </a:lnTo>
                    <a:lnTo>
                      <a:pt x="34" y="30"/>
                    </a:lnTo>
                    <a:lnTo>
                      <a:pt x="32" y="26"/>
                    </a:lnTo>
                    <a:lnTo>
                      <a:pt x="34" y="18"/>
                    </a:lnTo>
                    <a:lnTo>
                      <a:pt x="38" y="10"/>
                    </a:lnTo>
                    <a:lnTo>
                      <a:pt x="40" y="0"/>
                    </a:lnTo>
                    <a:lnTo>
                      <a:pt x="40" y="0"/>
                    </a:lnTo>
                    <a:lnTo>
                      <a:pt x="54" y="2"/>
                    </a:lnTo>
                    <a:lnTo>
                      <a:pt x="62" y="2"/>
                    </a:lnTo>
                    <a:lnTo>
                      <a:pt x="72" y="0"/>
                    </a:lnTo>
                    <a:lnTo>
                      <a:pt x="84" y="0"/>
                    </a:lnTo>
                    <a:lnTo>
                      <a:pt x="84" y="0"/>
                    </a:lnTo>
                    <a:lnTo>
                      <a:pt x="84" y="6"/>
                    </a:lnTo>
                    <a:lnTo>
                      <a:pt x="82" y="12"/>
                    </a:lnTo>
                    <a:lnTo>
                      <a:pt x="76" y="20"/>
                    </a:lnTo>
                    <a:lnTo>
                      <a:pt x="68" y="28"/>
                    </a:lnTo>
                    <a:lnTo>
                      <a:pt x="66" y="32"/>
                    </a:lnTo>
                    <a:lnTo>
                      <a:pt x="64" y="34"/>
                    </a:lnTo>
                    <a:lnTo>
                      <a:pt x="64" y="34"/>
                    </a:lnTo>
                    <a:lnTo>
                      <a:pt x="62" y="36"/>
                    </a:lnTo>
                    <a:lnTo>
                      <a:pt x="60" y="36"/>
                    </a:lnTo>
                    <a:lnTo>
                      <a:pt x="58" y="34"/>
                    </a:lnTo>
                    <a:lnTo>
                      <a:pt x="56" y="34"/>
                    </a:lnTo>
                    <a:lnTo>
                      <a:pt x="56" y="3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1" name="Freeform 208"/>
              <p:cNvSpPr>
                <a:spLocks/>
              </p:cNvSpPr>
              <p:nvPr userDrawn="1"/>
            </p:nvSpPr>
            <p:spPr bwMode="auto">
              <a:xfrm>
                <a:off x="3522" y="457"/>
                <a:ext cx="76" cy="66"/>
              </a:xfrm>
              <a:custGeom>
                <a:avLst/>
                <a:gdLst/>
                <a:ahLst/>
                <a:cxnLst>
                  <a:cxn ang="0">
                    <a:pos x="90" y="82"/>
                  </a:cxn>
                  <a:cxn ang="0">
                    <a:pos x="100" y="90"/>
                  </a:cxn>
                  <a:cxn ang="0">
                    <a:pos x="112" y="74"/>
                  </a:cxn>
                  <a:cxn ang="0">
                    <a:pos x="196" y="32"/>
                  </a:cxn>
                  <a:cxn ang="0">
                    <a:pos x="206" y="22"/>
                  </a:cxn>
                  <a:cxn ang="0">
                    <a:pos x="226" y="14"/>
                  </a:cxn>
                  <a:cxn ang="0">
                    <a:pos x="280" y="4"/>
                  </a:cxn>
                  <a:cxn ang="0">
                    <a:pos x="290" y="8"/>
                  </a:cxn>
                  <a:cxn ang="0">
                    <a:pos x="270" y="12"/>
                  </a:cxn>
                  <a:cxn ang="0">
                    <a:pos x="260" y="16"/>
                  </a:cxn>
                  <a:cxn ang="0">
                    <a:pos x="256" y="26"/>
                  </a:cxn>
                  <a:cxn ang="0">
                    <a:pos x="164" y="70"/>
                  </a:cxn>
                  <a:cxn ang="0">
                    <a:pos x="198" y="64"/>
                  </a:cxn>
                  <a:cxn ang="0">
                    <a:pos x="208" y="70"/>
                  </a:cxn>
                  <a:cxn ang="0">
                    <a:pos x="190" y="76"/>
                  </a:cxn>
                  <a:cxn ang="0">
                    <a:pos x="174" y="90"/>
                  </a:cxn>
                  <a:cxn ang="0">
                    <a:pos x="184" y="96"/>
                  </a:cxn>
                  <a:cxn ang="0">
                    <a:pos x="188" y="102"/>
                  </a:cxn>
                  <a:cxn ang="0">
                    <a:pos x="182" y="98"/>
                  </a:cxn>
                  <a:cxn ang="0">
                    <a:pos x="190" y="110"/>
                  </a:cxn>
                  <a:cxn ang="0">
                    <a:pos x="204" y="98"/>
                  </a:cxn>
                  <a:cxn ang="0">
                    <a:pos x="198" y="112"/>
                  </a:cxn>
                  <a:cxn ang="0">
                    <a:pos x="216" y="122"/>
                  </a:cxn>
                  <a:cxn ang="0">
                    <a:pos x="184" y="146"/>
                  </a:cxn>
                  <a:cxn ang="0">
                    <a:pos x="174" y="158"/>
                  </a:cxn>
                  <a:cxn ang="0">
                    <a:pos x="194" y="160"/>
                  </a:cxn>
                  <a:cxn ang="0">
                    <a:pos x="158" y="176"/>
                  </a:cxn>
                  <a:cxn ang="0">
                    <a:pos x="132" y="194"/>
                  </a:cxn>
                  <a:cxn ang="0">
                    <a:pos x="176" y="180"/>
                  </a:cxn>
                  <a:cxn ang="0">
                    <a:pos x="136" y="208"/>
                  </a:cxn>
                  <a:cxn ang="0">
                    <a:pos x="160" y="198"/>
                  </a:cxn>
                  <a:cxn ang="0">
                    <a:pos x="150" y="216"/>
                  </a:cxn>
                  <a:cxn ang="0">
                    <a:pos x="104" y="246"/>
                  </a:cxn>
                  <a:cxn ang="0">
                    <a:pos x="84" y="244"/>
                  </a:cxn>
                  <a:cxn ang="0">
                    <a:pos x="112" y="222"/>
                  </a:cxn>
                  <a:cxn ang="0">
                    <a:pos x="80" y="228"/>
                  </a:cxn>
                  <a:cxn ang="0">
                    <a:pos x="124" y="198"/>
                  </a:cxn>
                  <a:cxn ang="0">
                    <a:pos x="100" y="200"/>
                  </a:cxn>
                  <a:cxn ang="0">
                    <a:pos x="56" y="212"/>
                  </a:cxn>
                  <a:cxn ang="0">
                    <a:pos x="40" y="206"/>
                  </a:cxn>
                  <a:cxn ang="0">
                    <a:pos x="58" y="196"/>
                  </a:cxn>
                  <a:cxn ang="0">
                    <a:pos x="100" y="180"/>
                  </a:cxn>
                  <a:cxn ang="0">
                    <a:pos x="94" y="172"/>
                  </a:cxn>
                  <a:cxn ang="0">
                    <a:pos x="78" y="180"/>
                  </a:cxn>
                  <a:cxn ang="0">
                    <a:pos x="70" y="176"/>
                  </a:cxn>
                  <a:cxn ang="0">
                    <a:pos x="78" y="174"/>
                  </a:cxn>
                  <a:cxn ang="0">
                    <a:pos x="88" y="164"/>
                  </a:cxn>
                  <a:cxn ang="0">
                    <a:pos x="82" y="160"/>
                  </a:cxn>
                  <a:cxn ang="0">
                    <a:pos x="38" y="150"/>
                  </a:cxn>
                  <a:cxn ang="0">
                    <a:pos x="0" y="138"/>
                  </a:cxn>
                  <a:cxn ang="0">
                    <a:pos x="48" y="108"/>
                  </a:cxn>
                  <a:cxn ang="0">
                    <a:pos x="50" y="98"/>
                  </a:cxn>
                  <a:cxn ang="0">
                    <a:pos x="64" y="94"/>
                  </a:cxn>
                </a:cxnLst>
                <a:rect l="0" t="0" r="r" b="b"/>
                <a:pathLst>
                  <a:path w="290" h="248">
                    <a:moveTo>
                      <a:pt x="62" y="98"/>
                    </a:moveTo>
                    <a:lnTo>
                      <a:pt x="62" y="98"/>
                    </a:lnTo>
                    <a:lnTo>
                      <a:pt x="66" y="96"/>
                    </a:lnTo>
                    <a:lnTo>
                      <a:pt x="70" y="94"/>
                    </a:lnTo>
                    <a:lnTo>
                      <a:pt x="80" y="88"/>
                    </a:lnTo>
                    <a:lnTo>
                      <a:pt x="90" y="82"/>
                    </a:lnTo>
                    <a:lnTo>
                      <a:pt x="96" y="80"/>
                    </a:lnTo>
                    <a:lnTo>
                      <a:pt x="102" y="78"/>
                    </a:lnTo>
                    <a:lnTo>
                      <a:pt x="102" y="78"/>
                    </a:lnTo>
                    <a:lnTo>
                      <a:pt x="100" y="84"/>
                    </a:lnTo>
                    <a:lnTo>
                      <a:pt x="100" y="90"/>
                    </a:lnTo>
                    <a:lnTo>
                      <a:pt x="100" y="90"/>
                    </a:lnTo>
                    <a:lnTo>
                      <a:pt x="104" y="84"/>
                    </a:lnTo>
                    <a:lnTo>
                      <a:pt x="108" y="80"/>
                    </a:lnTo>
                    <a:lnTo>
                      <a:pt x="114" y="80"/>
                    </a:lnTo>
                    <a:lnTo>
                      <a:pt x="114" y="80"/>
                    </a:lnTo>
                    <a:lnTo>
                      <a:pt x="112" y="78"/>
                    </a:lnTo>
                    <a:lnTo>
                      <a:pt x="112" y="74"/>
                    </a:lnTo>
                    <a:lnTo>
                      <a:pt x="112" y="74"/>
                    </a:lnTo>
                    <a:lnTo>
                      <a:pt x="138" y="60"/>
                    </a:lnTo>
                    <a:lnTo>
                      <a:pt x="168" y="44"/>
                    </a:lnTo>
                    <a:lnTo>
                      <a:pt x="168" y="44"/>
                    </a:lnTo>
                    <a:lnTo>
                      <a:pt x="188" y="34"/>
                    </a:lnTo>
                    <a:lnTo>
                      <a:pt x="196" y="32"/>
                    </a:lnTo>
                    <a:lnTo>
                      <a:pt x="204" y="30"/>
                    </a:lnTo>
                    <a:lnTo>
                      <a:pt x="204" y="30"/>
                    </a:lnTo>
                    <a:lnTo>
                      <a:pt x="204" y="30"/>
                    </a:lnTo>
                    <a:lnTo>
                      <a:pt x="204" y="28"/>
                    </a:lnTo>
                    <a:lnTo>
                      <a:pt x="204" y="24"/>
                    </a:lnTo>
                    <a:lnTo>
                      <a:pt x="206" y="22"/>
                    </a:lnTo>
                    <a:lnTo>
                      <a:pt x="206" y="22"/>
                    </a:lnTo>
                    <a:lnTo>
                      <a:pt x="212" y="24"/>
                    </a:lnTo>
                    <a:lnTo>
                      <a:pt x="218" y="24"/>
                    </a:lnTo>
                    <a:lnTo>
                      <a:pt x="224" y="20"/>
                    </a:lnTo>
                    <a:lnTo>
                      <a:pt x="226" y="14"/>
                    </a:lnTo>
                    <a:lnTo>
                      <a:pt x="226" y="14"/>
                    </a:lnTo>
                    <a:lnTo>
                      <a:pt x="240" y="10"/>
                    </a:lnTo>
                    <a:lnTo>
                      <a:pt x="256" y="6"/>
                    </a:lnTo>
                    <a:lnTo>
                      <a:pt x="284" y="0"/>
                    </a:lnTo>
                    <a:lnTo>
                      <a:pt x="284" y="0"/>
                    </a:lnTo>
                    <a:lnTo>
                      <a:pt x="284" y="2"/>
                    </a:lnTo>
                    <a:lnTo>
                      <a:pt x="280" y="4"/>
                    </a:lnTo>
                    <a:lnTo>
                      <a:pt x="278" y="6"/>
                    </a:lnTo>
                    <a:lnTo>
                      <a:pt x="278" y="10"/>
                    </a:lnTo>
                    <a:lnTo>
                      <a:pt x="278" y="10"/>
                    </a:lnTo>
                    <a:lnTo>
                      <a:pt x="284" y="6"/>
                    </a:lnTo>
                    <a:lnTo>
                      <a:pt x="286" y="6"/>
                    </a:lnTo>
                    <a:lnTo>
                      <a:pt x="290" y="8"/>
                    </a:lnTo>
                    <a:lnTo>
                      <a:pt x="290" y="8"/>
                    </a:lnTo>
                    <a:lnTo>
                      <a:pt x="286" y="12"/>
                    </a:lnTo>
                    <a:lnTo>
                      <a:pt x="282" y="14"/>
                    </a:lnTo>
                    <a:lnTo>
                      <a:pt x="270" y="16"/>
                    </a:lnTo>
                    <a:lnTo>
                      <a:pt x="270" y="16"/>
                    </a:lnTo>
                    <a:lnTo>
                      <a:pt x="270" y="12"/>
                    </a:lnTo>
                    <a:lnTo>
                      <a:pt x="266" y="10"/>
                    </a:lnTo>
                    <a:lnTo>
                      <a:pt x="266" y="10"/>
                    </a:lnTo>
                    <a:lnTo>
                      <a:pt x="264" y="12"/>
                    </a:lnTo>
                    <a:lnTo>
                      <a:pt x="264" y="14"/>
                    </a:lnTo>
                    <a:lnTo>
                      <a:pt x="262" y="16"/>
                    </a:lnTo>
                    <a:lnTo>
                      <a:pt x="260" y="16"/>
                    </a:lnTo>
                    <a:lnTo>
                      <a:pt x="260" y="16"/>
                    </a:lnTo>
                    <a:lnTo>
                      <a:pt x="260" y="18"/>
                    </a:lnTo>
                    <a:lnTo>
                      <a:pt x="262" y="18"/>
                    </a:lnTo>
                    <a:lnTo>
                      <a:pt x="266" y="18"/>
                    </a:lnTo>
                    <a:lnTo>
                      <a:pt x="266" y="18"/>
                    </a:lnTo>
                    <a:lnTo>
                      <a:pt x="256" y="26"/>
                    </a:lnTo>
                    <a:lnTo>
                      <a:pt x="244" y="32"/>
                    </a:lnTo>
                    <a:lnTo>
                      <a:pt x="218" y="44"/>
                    </a:lnTo>
                    <a:lnTo>
                      <a:pt x="190" y="56"/>
                    </a:lnTo>
                    <a:lnTo>
                      <a:pt x="178" y="64"/>
                    </a:lnTo>
                    <a:lnTo>
                      <a:pt x="164" y="70"/>
                    </a:lnTo>
                    <a:lnTo>
                      <a:pt x="164" y="70"/>
                    </a:lnTo>
                    <a:lnTo>
                      <a:pt x="172" y="70"/>
                    </a:lnTo>
                    <a:lnTo>
                      <a:pt x="182" y="66"/>
                    </a:lnTo>
                    <a:lnTo>
                      <a:pt x="190" y="64"/>
                    </a:lnTo>
                    <a:lnTo>
                      <a:pt x="202" y="60"/>
                    </a:lnTo>
                    <a:lnTo>
                      <a:pt x="202" y="60"/>
                    </a:lnTo>
                    <a:lnTo>
                      <a:pt x="198" y="64"/>
                    </a:lnTo>
                    <a:lnTo>
                      <a:pt x="198" y="68"/>
                    </a:lnTo>
                    <a:lnTo>
                      <a:pt x="200" y="70"/>
                    </a:lnTo>
                    <a:lnTo>
                      <a:pt x="202" y="74"/>
                    </a:lnTo>
                    <a:lnTo>
                      <a:pt x="202" y="74"/>
                    </a:lnTo>
                    <a:lnTo>
                      <a:pt x="206" y="74"/>
                    </a:lnTo>
                    <a:lnTo>
                      <a:pt x="208" y="70"/>
                    </a:lnTo>
                    <a:lnTo>
                      <a:pt x="208" y="70"/>
                    </a:lnTo>
                    <a:lnTo>
                      <a:pt x="208" y="72"/>
                    </a:lnTo>
                    <a:lnTo>
                      <a:pt x="208" y="74"/>
                    </a:lnTo>
                    <a:lnTo>
                      <a:pt x="204" y="76"/>
                    </a:lnTo>
                    <a:lnTo>
                      <a:pt x="190" y="76"/>
                    </a:lnTo>
                    <a:lnTo>
                      <a:pt x="190" y="76"/>
                    </a:lnTo>
                    <a:lnTo>
                      <a:pt x="180" y="84"/>
                    </a:lnTo>
                    <a:lnTo>
                      <a:pt x="174" y="88"/>
                    </a:lnTo>
                    <a:lnTo>
                      <a:pt x="166" y="90"/>
                    </a:lnTo>
                    <a:lnTo>
                      <a:pt x="166" y="90"/>
                    </a:lnTo>
                    <a:lnTo>
                      <a:pt x="170" y="90"/>
                    </a:lnTo>
                    <a:lnTo>
                      <a:pt x="174" y="90"/>
                    </a:lnTo>
                    <a:lnTo>
                      <a:pt x="178" y="92"/>
                    </a:lnTo>
                    <a:lnTo>
                      <a:pt x="178" y="94"/>
                    </a:lnTo>
                    <a:lnTo>
                      <a:pt x="176" y="96"/>
                    </a:lnTo>
                    <a:lnTo>
                      <a:pt x="176" y="96"/>
                    </a:lnTo>
                    <a:lnTo>
                      <a:pt x="182" y="96"/>
                    </a:lnTo>
                    <a:lnTo>
                      <a:pt x="184" y="96"/>
                    </a:lnTo>
                    <a:lnTo>
                      <a:pt x="192" y="98"/>
                    </a:lnTo>
                    <a:lnTo>
                      <a:pt x="192" y="98"/>
                    </a:lnTo>
                    <a:lnTo>
                      <a:pt x="190" y="100"/>
                    </a:lnTo>
                    <a:lnTo>
                      <a:pt x="190" y="102"/>
                    </a:lnTo>
                    <a:lnTo>
                      <a:pt x="190" y="102"/>
                    </a:lnTo>
                    <a:lnTo>
                      <a:pt x="188" y="102"/>
                    </a:lnTo>
                    <a:lnTo>
                      <a:pt x="188" y="104"/>
                    </a:lnTo>
                    <a:lnTo>
                      <a:pt x="188" y="104"/>
                    </a:lnTo>
                    <a:lnTo>
                      <a:pt x="184" y="100"/>
                    </a:lnTo>
                    <a:lnTo>
                      <a:pt x="186" y="98"/>
                    </a:lnTo>
                    <a:lnTo>
                      <a:pt x="186" y="98"/>
                    </a:lnTo>
                    <a:lnTo>
                      <a:pt x="182" y="98"/>
                    </a:lnTo>
                    <a:lnTo>
                      <a:pt x="182" y="100"/>
                    </a:lnTo>
                    <a:lnTo>
                      <a:pt x="180" y="104"/>
                    </a:lnTo>
                    <a:lnTo>
                      <a:pt x="178" y="106"/>
                    </a:lnTo>
                    <a:lnTo>
                      <a:pt x="178" y="106"/>
                    </a:lnTo>
                    <a:lnTo>
                      <a:pt x="184" y="108"/>
                    </a:lnTo>
                    <a:lnTo>
                      <a:pt x="190" y="110"/>
                    </a:lnTo>
                    <a:lnTo>
                      <a:pt x="190" y="110"/>
                    </a:lnTo>
                    <a:lnTo>
                      <a:pt x="194" y="108"/>
                    </a:lnTo>
                    <a:lnTo>
                      <a:pt x="198" y="106"/>
                    </a:lnTo>
                    <a:lnTo>
                      <a:pt x="202" y="98"/>
                    </a:lnTo>
                    <a:lnTo>
                      <a:pt x="202" y="98"/>
                    </a:lnTo>
                    <a:lnTo>
                      <a:pt x="204" y="98"/>
                    </a:lnTo>
                    <a:lnTo>
                      <a:pt x="208" y="100"/>
                    </a:lnTo>
                    <a:lnTo>
                      <a:pt x="208" y="100"/>
                    </a:lnTo>
                    <a:lnTo>
                      <a:pt x="204" y="106"/>
                    </a:lnTo>
                    <a:lnTo>
                      <a:pt x="202" y="110"/>
                    </a:lnTo>
                    <a:lnTo>
                      <a:pt x="198" y="112"/>
                    </a:lnTo>
                    <a:lnTo>
                      <a:pt x="198" y="112"/>
                    </a:lnTo>
                    <a:lnTo>
                      <a:pt x="202" y="110"/>
                    </a:lnTo>
                    <a:lnTo>
                      <a:pt x="206" y="110"/>
                    </a:lnTo>
                    <a:lnTo>
                      <a:pt x="214" y="108"/>
                    </a:lnTo>
                    <a:lnTo>
                      <a:pt x="214" y="108"/>
                    </a:lnTo>
                    <a:lnTo>
                      <a:pt x="216" y="118"/>
                    </a:lnTo>
                    <a:lnTo>
                      <a:pt x="216" y="122"/>
                    </a:lnTo>
                    <a:lnTo>
                      <a:pt x="218" y="126"/>
                    </a:lnTo>
                    <a:lnTo>
                      <a:pt x="218" y="126"/>
                    </a:lnTo>
                    <a:lnTo>
                      <a:pt x="208" y="130"/>
                    </a:lnTo>
                    <a:lnTo>
                      <a:pt x="198" y="134"/>
                    </a:lnTo>
                    <a:lnTo>
                      <a:pt x="188" y="140"/>
                    </a:lnTo>
                    <a:lnTo>
                      <a:pt x="184" y="146"/>
                    </a:lnTo>
                    <a:lnTo>
                      <a:pt x="182" y="152"/>
                    </a:lnTo>
                    <a:lnTo>
                      <a:pt x="182" y="152"/>
                    </a:lnTo>
                    <a:lnTo>
                      <a:pt x="174" y="152"/>
                    </a:lnTo>
                    <a:lnTo>
                      <a:pt x="174" y="152"/>
                    </a:lnTo>
                    <a:lnTo>
                      <a:pt x="174" y="158"/>
                    </a:lnTo>
                    <a:lnTo>
                      <a:pt x="174" y="158"/>
                    </a:lnTo>
                    <a:lnTo>
                      <a:pt x="180" y="156"/>
                    </a:lnTo>
                    <a:lnTo>
                      <a:pt x="186" y="156"/>
                    </a:lnTo>
                    <a:lnTo>
                      <a:pt x="190" y="158"/>
                    </a:lnTo>
                    <a:lnTo>
                      <a:pt x="196" y="156"/>
                    </a:lnTo>
                    <a:lnTo>
                      <a:pt x="196" y="156"/>
                    </a:lnTo>
                    <a:lnTo>
                      <a:pt x="194" y="160"/>
                    </a:lnTo>
                    <a:lnTo>
                      <a:pt x="192" y="164"/>
                    </a:lnTo>
                    <a:lnTo>
                      <a:pt x="182" y="168"/>
                    </a:lnTo>
                    <a:lnTo>
                      <a:pt x="172" y="170"/>
                    </a:lnTo>
                    <a:lnTo>
                      <a:pt x="164" y="170"/>
                    </a:lnTo>
                    <a:lnTo>
                      <a:pt x="164" y="170"/>
                    </a:lnTo>
                    <a:lnTo>
                      <a:pt x="158" y="176"/>
                    </a:lnTo>
                    <a:lnTo>
                      <a:pt x="152" y="180"/>
                    </a:lnTo>
                    <a:lnTo>
                      <a:pt x="144" y="184"/>
                    </a:lnTo>
                    <a:lnTo>
                      <a:pt x="136" y="188"/>
                    </a:lnTo>
                    <a:lnTo>
                      <a:pt x="136" y="188"/>
                    </a:lnTo>
                    <a:lnTo>
                      <a:pt x="134" y="190"/>
                    </a:lnTo>
                    <a:lnTo>
                      <a:pt x="132" y="194"/>
                    </a:lnTo>
                    <a:lnTo>
                      <a:pt x="130" y="198"/>
                    </a:lnTo>
                    <a:lnTo>
                      <a:pt x="128" y="202"/>
                    </a:lnTo>
                    <a:lnTo>
                      <a:pt x="128" y="202"/>
                    </a:lnTo>
                    <a:lnTo>
                      <a:pt x="152" y="188"/>
                    </a:lnTo>
                    <a:lnTo>
                      <a:pt x="164" y="182"/>
                    </a:lnTo>
                    <a:lnTo>
                      <a:pt x="176" y="180"/>
                    </a:lnTo>
                    <a:lnTo>
                      <a:pt x="176" y="180"/>
                    </a:lnTo>
                    <a:lnTo>
                      <a:pt x="166" y="188"/>
                    </a:lnTo>
                    <a:lnTo>
                      <a:pt x="156" y="194"/>
                    </a:lnTo>
                    <a:lnTo>
                      <a:pt x="146" y="200"/>
                    </a:lnTo>
                    <a:lnTo>
                      <a:pt x="136" y="208"/>
                    </a:lnTo>
                    <a:lnTo>
                      <a:pt x="136" y="208"/>
                    </a:lnTo>
                    <a:lnTo>
                      <a:pt x="140" y="210"/>
                    </a:lnTo>
                    <a:lnTo>
                      <a:pt x="144" y="210"/>
                    </a:lnTo>
                    <a:lnTo>
                      <a:pt x="150" y="208"/>
                    </a:lnTo>
                    <a:lnTo>
                      <a:pt x="156" y="202"/>
                    </a:lnTo>
                    <a:lnTo>
                      <a:pt x="160" y="198"/>
                    </a:lnTo>
                    <a:lnTo>
                      <a:pt x="160" y="198"/>
                    </a:lnTo>
                    <a:lnTo>
                      <a:pt x="162" y="200"/>
                    </a:lnTo>
                    <a:lnTo>
                      <a:pt x="162" y="202"/>
                    </a:lnTo>
                    <a:lnTo>
                      <a:pt x="158" y="206"/>
                    </a:lnTo>
                    <a:lnTo>
                      <a:pt x="152" y="210"/>
                    </a:lnTo>
                    <a:lnTo>
                      <a:pt x="150" y="214"/>
                    </a:lnTo>
                    <a:lnTo>
                      <a:pt x="150" y="216"/>
                    </a:lnTo>
                    <a:lnTo>
                      <a:pt x="150" y="216"/>
                    </a:lnTo>
                    <a:lnTo>
                      <a:pt x="142" y="218"/>
                    </a:lnTo>
                    <a:lnTo>
                      <a:pt x="136" y="222"/>
                    </a:lnTo>
                    <a:lnTo>
                      <a:pt x="122" y="232"/>
                    </a:lnTo>
                    <a:lnTo>
                      <a:pt x="110" y="242"/>
                    </a:lnTo>
                    <a:lnTo>
                      <a:pt x="104" y="246"/>
                    </a:lnTo>
                    <a:lnTo>
                      <a:pt x="98" y="248"/>
                    </a:lnTo>
                    <a:lnTo>
                      <a:pt x="98" y="248"/>
                    </a:lnTo>
                    <a:lnTo>
                      <a:pt x="94" y="246"/>
                    </a:lnTo>
                    <a:lnTo>
                      <a:pt x="92" y="244"/>
                    </a:lnTo>
                    <a:lnTo>
                      <a:pt x="88" y="242"/>
                    </a:lnTo>
                    <a:lnTo>
                      <a:pt x="84" y="244"/>
                    </a:lnTo>
                    <a:lnTo>
                      <a:pt x="84" y="244"/>
                    </a:lnTo>
                    <a:lnTo>
                      <a:pt x="90" y="236"/>
                    </a:lnTo>
                    <a:lnTo>
                      <a:pt x="96" y="230"/>
                    </a:lnTo>
                    <a:lnTo>
                      <a:pt x="102" y="226"/>
                    </a:lnTo>
                    <a:lnTo>
                      <a:pt x="112" y="222"/>
                    </a:lnTo>
                    <a:lnTo>
                      <a:pt x="112" y="222"/>
                    </a:lnTo>
                    <a:lnTo>
                      <a:pt x="108" y="220"/>
                    </a:lnTo>
                    <a:lnTo>
                      <a:pt x="104" y="222"/>
                    </a:lnTo>
                    <a:lnTo>
                      <a:pt x="98" y="224"/>
                    </a:lnTo>
                    <a:lnTo>
                      <a:pt x="90" y="228"/>
                    </a:lnTo>
                    <a:lnTo>
                      <a:pt x="86" y="228"/>
                    </a:lnTo>
                    <a:lnTo>
                      <a:pt x="80" y="228"/>
                    </a:lnTo>
                    <a:lnTo>
                      <a:pt x="80" y="228"/>
                    </a:lnTo>
                    <a:lnTo>
                      <a:pt x="86" y="222"/>
                    </a:lnTo>
                    <a:lnTo>
                      <a:pt x="94" y="216"/>
                    </a:lnTo>
                    <a:lnTo>
                      <a:pt x="108" y="208"/>
                    </a:lnTo>
                    <a:lnTo>
                      <a:pt x="116" y="202"/>
                    </a:lnTo>
                    <a:lnTo>
                      <a:pt x="124" y="198"/>
                    </a:lnTo>
                    <a:lnTo>
                      <a:pt x="128" y="190"/>
                    </a:lnTo>
                    <a:lnTo>
                      <a:pt x="132" y="182"/>
                    </a:lnTo>
                    <a:lnTo>
                      <a:pt x="132" y="182"/>
                    </a:lnTo>
                    <a:lnTo>
                      <a:pt x="114" y="190"/>
                    </a:lnTo>
                    <a:lnTo>
                      <a:pt x="100" y="200"/>
                    </a:lnTo>
                    <a:lnTo>
                      <a:pt x="100" y="200"/>
                    </a:lnTo>
                    <a:lnTo>
                      <a:pt x="92" y="196"/>
                    </a:lnTo>
                    <a:lnTo>
                      <a:pt x="86" y="196"/>
                    </a:lnTo>
                    <a:lnTo>
                      <a:pt x="80" y="198"/>
                    </a:lnTo>
                    <a:lnTo>
                      <a:pt x="74" y="202"/>
                    </a:lnTo>
                    <a:lnTo>
                      <a:pt x="64" y="208"/>
                    </a:lnTo>
                    <a:lnTo>
                      <a:pt x="56" y="212"/>
                    </a:lnTo>
                    <a:lnTo>
                      <a:pt x="50" y="212"/>
                    </a:lnTo>
                    <a:lnTo>
                      <a:pt x="50" y="212"/>
                    </a:lnTo>
                    <a:lnTo>
                      <a:pt x="52" y="208"/>
                    </a:lnTo>
                    <a:lnTo>
                      <a:pt x="48" y="208"/>
                    </a:lnTo>
                    <a:lnTo>
                      <a:pt x="44" y="208"/>
                    </a:lnTo>
                    <a:lnTo>
                      <a:pt x="40" y="206"/>
                    </a:lnTo>
                    <a:lnTo>
                      <a:pt x="40" y="206"/>
                    </a:lnTo>
                    <a:lnTo>
                      <a:pt x="42" y="202"/>
                    </a:lnTo>
                    <a:lnTo>
                      <a:pt x="44" y="200"/>
                    </a:lnTo>
                    <a:lnTo>
                      <a:pt x="52" y="196"/>
                    </a:lnTo>
                    <a:lnTo>
                      <a:pt x="52" y="196"/>
                    </a:lnTo>
                    <a:lnTo>
                      <a:pt x="58" y="196"/>
                    </a:lnTo>
                    <a:lnTo>
                      <a:pt x="64" y="196"/>
                    </a:lnTo>
                    <a:lnTo>
                      <a:pt x="78" y="192"/>
                    </a:lnTo>
                    <a:lnTo>
                      <a:pt x="92" y="186"/>
                    </a:lnTo>
                    <a:lnTo>
                      <a:pt x="104" y="184"/>
                    </a:lnTo>
                    <a:lnTo>
                      <a:pt x="104" y="184"/>
                    </a:lnTo>
                    <a:lnTo>
                      <a:pt x="100" y="180"/>
                    </a:lnTo>
                    <a:lnTo>
                      <a:pt x="98" y="182"/>
                    </a:lnTo>
                    <a:lnTo>
                      <a:pt x="96" y="184"/>
                    </a:lnTo>
                    <a:lnTo>
                      <a:pt x="96" y="184"/>
                    </a:lnTo>
                    <a:lnTo>
                      <a:pt x="94" y="180"/>
                    </a:lnTo>
                    <a:lnTo>
                      <a:pt x="94" y="172"/>
                    </a:lnTo>
                    <a:lnTo>
                      <a:pt x="94" y="172"/>
                    </a:lnTo>
                    <a:lnTo>
                      <a:pt x="90" y="176"/>
                    </a:lnTo>
                    <a:lnTo>
                      <a:pt x="88" y="180"/>
                    </a:lnTo>
                    <a:lnTo>
                      <a:pt x="84" y="184"/>
                    </a:lnTo>
                    <a:lnTo>
                      <a:pt x="76" y="184"/>
                    </a:lnTo>
                    <a:lnTo>
                      <a:pt x="76" y="184"/>
                    </a:lnTo>
                    <a:lnTo>
                      <a:pt x="78" y="180"/>
                    </a:lnTo>
                    <a:lnTo>
                      <a:pt x="78" y="180"/>
                    </a:lnTo>
                    <a:lnTo>
                      <a:pt x="74" y="180"/>
                    </a:lnTo>
                    <a:lnTo>
                      <a:pt x="68" y="180"/>
                    </a:lnTo>
                    <a:lnTo>
                      <a:pt x="68" y="180"/>
                    </a:lnTo>
                    <a:lnTo>
                      <a:pt x="70" y="178"/>
                    </a:lnTo>
                    <a:lnTo>
                      <a:pt x="70" y="176"/>
                    </a:lnTo>
                    <a:lnTo>
                      <a:pt x="68" y="176"/>
                    </a:lnTo>
                    <a:lnTo>
                      <a:pt x="68" y="178"/>
                    </a:lnTo>
                    <a:lnTo>
                      <a:pt x="68" y="178"/>
                    </a:lnTo>
                    <a:lnTo>
                      <a:pt x="66" y="174"/>
                    </a:lnTo>
                    <a:lnTo>
                      <a:pt x="68" y="174"/>
                    </a:lnTo>
                    <a:lnTo>
                      <a:pt x="78" y="174"/>
                    </a:lnTo>
                    <a:lnTo>
                      <a:pt x="78" y="174"/>
                    </a:lnTo>
                    <a:lnTo>
                      <a:pt x="80" y="172"/>
                    </a:lnTo>
                    <a:lnTo>
                      <a:pt x="82" y="170"/>
                    </a:lnTo>
                    <a:lnTo>
                      <a:pt x="86" y="168"/>
                    </a:lnTo>
                    <a:lnTo>
                      <a:pt x="88" y="164"/>
                    </a:lnTo>
                    <a:lnTo>
                      <a:pt x="88" y="164"/>
                    </a:lnTo>
                    <a:lnTo>
                      <a:pt x="88" y="164"/>
                    </a:lnTo>
                    <a:lnTo>
                      <a:pt x="86" y="164"/>
                    </a:lnTo>
                    <a:lnTo>
                      <a:pt x="82" y="164"/>
                    </a:lnTo>
                    <a:lnTo>
                      <a:pt x="80" y="164"/>
                    </a:lnTo>
                    <a:lnTo>
                      <a:pt x="82" y="160"/>
                    </a:lnTo>
                    <a:lnTo>
                      <a:pt x="82" y="160"/>
                    </a:lnTo>
                    <a:lnTo>
                      <a:pt x="72" y="168"/>
                    </a:lnTo>
                    <a:lnTo>
                      <a:pt x="72" y="168"/>
                    </a:lnTo>
                    <a:lnTo>
                      <a:pt x="62" y="166"/>
                    </a:lnTo>
                    <a:lnTo>
                      <a:pt x="50" y="160"/>
                    </a:lnTo>
                    <a:lnTo>
                      <a:pt x="42" y="154"/>
                    </a:lnTo>
                    <a:lnTo>
                      <a:pt x="38" y="150"/>
                    </a:lnTo>
                    <a:lnTo>
                      <a:pt x="36" y="144"/>
                    </a:lnTo>
                    <a:lnTo>
                      <a:pt x="36" y="144"/>
                    </a:lnTo>
                    <a:lnTo>
                      <a:pt x="26" y="142"/>
                    </a:lnTo>
                    <a:lnTo>
                      <a:pt x="18" y="140"/>
                    </a:lnTo>
                    <a:lnTo>
                      <a:pt x="10" y="138"/>
                    </a:lnTo>
                    <a:lnTo>
                      <a:pt x="0" y="138"/>
                    </a:lnTo>
                    <a:lnTo>
                      <a:pt x="0" y="138"/>
                    </a:lnTo>
                    <a:lnTo>
                      <a:pt x="4" y="130"/>
                    </a:lnTo>
                    <a:lnTo>
                      <a:pt x="10" y="122"/>
                    </a:lnTo>
                    <a:lnTo>
                      <a:pt x="18" y="118"/>
                    </a:lnTo>
                    <a:lnTo>
                      <a:pt x="28" y="114"/>
                    </a:lnTo>
                    <a:lnTo>
                      <a:pt x="48" y="108"/>
                    </a:lnTo>
                    <a:lnTo>
                      <a:pt x="68" y="106"/>
                    </a:lnTo>
                    <a:lnTo>
                      <a:pt x="68" y="106"/>
                    </a:lnTo>
                    <a:lnTo>
                      <a:pt x="64" y="102"/>
                    </a:lnTo>
                    <a:lnTo>
                      <a:pt x="60" y="98"/>
                    </a:lnTo>
                    <a:lnTo>
                      <a:pt x="54" y="96"/>
                    </a:lnTo>
                    <a:lnTo>
                      <a:pt x="50" y="98"/>
                    </a:lnTo>
                    <a:lnTo>
                      <a:pt x="50" y="98"/>
                    </a:lnTo>
                    <a:lnTo>
                      <a:pt x="48" y="96"/>
                    </a:lnTo>
                    <a:lnTo>
                      <a:pt x="48" y="94"/>
                    </a:lnTo>
                    <a:lnTo>
                      <a:pt x="52" y="92"/>
                    </a:lnTo>
                    <a:lnTo>
                      <a:pt x="58" y="92"/>
                    </a:lnTo>
                    <a:lnTo>
                      <a:pt x="64" y="94"/>
                    </a:lnTo>
                    <a:lnTo>
                      <a:pt x="64" y="94"/>
                    </a:lnTo>
                    <a:lnTo>
                      <a:pt x="62" y="96"/>
                    </a:lnTo>
                    <a:lnTo>
                      <a:pt x="62" y="98"/>
                    </a:lnTo>
                    <a:lnTo>
                      <a:pt x="62" y="9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2" name="Freeform 209"/>
              <p:cNvSpPr>
                <a:spLocks/>
              </p:cNvSpPr>
              <p:nvPr userDrawn="1"/>
            </p:nvSpPr>
            <p:spPr bwMode="auto">
              <a:xfrm>
                <a:off x="3550" y="508"/>
                <a:ext cx="2" cy="0"/>
              </a:xfrm>
              <a:custGeom>
                <a:avLst/>
                <a:gdLst/>
                <a:ahLst/>
                <a:cxnLst>
                  <a:cxn ang="0">
                    <a:pos x="14" y="0"/>
                  </a:cxn>
                  <a:cxn ang="0">
                    <a:pos x="14" y="0"/>
                  </a:cxn>
                  <a:cxn ang="0">
                    <a:pos x="14" y="2"/>
                  </a:cxn>
                  <a:cxn ang="0">
                    <a:pos x="10" y="4"/>
                  </a:cxn>
                  <a:cxn ang="0">
                    <a:pos x="0" y="10"/>
                  </a:cxn>
                  <a:cxn ang="0">
                    <a:pos x="0" y="10"/>
                  </a:cxn>
                  <a:cxn ang="0">
                    <a:pos x="2" y="6"/>
                  </a:cxn>
                  <a:cxn ang="0">
                    <a:pos x="6" y="4"/>
                  </a:cxn>
                  <a:cxn ang="0">
                    <a:pos x="12" y="2"/>
                  </a:cxn>
                  <a:cxn ang="0">
                    <a:pos x="14" y="0"/>
                  </a:cxn>
                  <a:cxn ang="0">
                    <a:pos x="14" y="0"/>
                  </a:cxn>
                </a:cxnLst>
                <a:rect l="0" t="0" r="r" b="b"/>
                <a:pathLst>
                  <a:path w="14" h="10">
                    <a:moveTo>
                      <a:pt x="14" y="0"/>
                    </a:moveTo>
                    <a:lnTo>
                      <a:pt x="14" y="0"/>
                    </a:lnTo>
                    <a:lnTo>
                      <a:pt x="14" y="2"/>
                    </a:lnTo>
                    <a:lnTo>
                      <a:pt x="10" y="4"/>
                    </a:lnTo>
                    <a:lnTo>
                      <a:pt x="0" y="10"/>
                    </a:lnTo>
                    <a:lnTo>
                      <a:pt x="0" y="10"/>
                    </a:lnTo>
                    <a:lnTo>
                      <a:pt x="2" y="6"/>
                    </a:lnTo>
                    <a:lnTo>
                      <a:pt x="6" y="4"/>
                    </a:lnTo>
                    <a:lnTo>
                      <a:pt x="12" y="2"/>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3" name="Freeform 210"/>
              <p:cNvSpPr>
                <a:spLocks/>
              </p:cNvSpPr>
              <p:nvPr userDrawn="1"/>
            </p:nvSpPr>
            <p:spPr bwMode="auto">
              <a:xfrm>
                <a:off x="3949" y="474"/>
                <a:ext cx="6" cy="6"/>
              </a:xfrm>
              <a:custGeom>
                <a:avLst/>
                <a:gdLst/>
                <a:ahLst/>
                <a:cxnLst>
                  <a:cxn ang="0">
                    <a:pos x="22" y="0"/>
                  </a:cxn>
                  <a:cxn ang="0">
                    <a:pos x="22" y="0"/>
                  </a:cxn>
                  <a:cxn ang="0">
                    <a:pos x="16" y="6"/>
                  </a:cxn>
                  <a:cxn ang="0">
                    <a:pos x="14" y="14"/>
                  </a:cxn>
                  <a:cxn ang="0">
                    <a:pos x="8" y="22"/>
                  </a:cxn>
                  <a:cxn ang="0">
                    <a:pos x="2" y="28"/>
                  </a:cxn>
                  <a:cxn ang="0">
                    <a:pos x="2" y="28"/>
                  </a:cxn>
                  <a:cxn ang="0">
                    <a:pos x="4" y="24"/>
                  </a:cxn>
                  <a:cxn ang="0">
                    <a:pos x="2" y="20"/>
                  </a:cxn>
                  <a:cxn ang="0">
                    <a:pos x="2" y="18"/>
                  </a:cxn>
                  <a:cxn ang="0">
                    <a:pos x="0" y="22"/>
                  </a:cxn>
                  <a:cxn ang="0">
                    <a:pos x="0" y="22"/>
                  </a:cxn>
                  <a:cxn ang="0">
                    <a:pos x="0" y="18"/>
                  </a:cxn>
                  <a:cxn ang="0">
                    <a:pos x="2" y="16"/>
                  </a:cxn>
                  <a:cxn ang="0">
                    <a:pos x="6" y="8"/>
                  </a:cxn>
                  <a:cxn ang="0">
                    <a:pos x="22" y="0"/>
                  </a:cxn>
                  <a:cxn ang="0">
                    <a:pos x="22" y="0"/>
                  </a:cxn>
                </a:cxnLst>
                <a:rect l="0" t="0" r="r" b="b"/>
                <a:pathLst>
                  <a:path w="22" h="28">
                    <a:moveTo>
                      <a:pt x="22" y="0"/>
                    </a:moveTo>
                    <a:lnTo>
                      <a:pt x="22" y="0"/>
                    </a:lnTo>
                    <a:lnTo>
                      <a:pt x="16" y="6"/>
                    </a:lnTo>
                    <a:lnTo>
                      <a:pt x="14" y="14"/>
                    </a:lnTo>
                    <a:lnTo>
                      <a:pt x="8" y="22"/>
                    </a:lnTo>
                    <a:lnTo>
                      <a:pt x="2" y="28"/>
                    </a:lnTo>
                    <a:lnTo>
                      <a:pt x="2" y="28"/>
                    </a:lnTo>
                    <a:lnTo>
                      <a:pt x="4" y="24"/>
                    </a:lnTo>
                    <a:lnTo>
                      <a:pt x="2" y="20"/>
                    </a:lnTo>
                    <a:lnTo>
                      <a:pt x="2" y="18"/>
                    </a:lnTo>
                    <a:lnTo>
                      <a:pt x="0" y="22"/>
                    </a:lnTo>
                    <a:lnTo>
                      <a:pt x="0" y="22"/>
                    </a:lnTo>
                    <a:lnTo>
                      <a:pt x="0" y="18"/>
                    </a:lnTo>
                    <a:lnTo>
                      <a:pt x="2" y="16"/>
                    </a:lnTo>
                    <a:lnTo>
                      <a:pt x="6" y="8"/>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4" name="Freeform 211"/>
              <p:cNvSpPr>
                <a:spLocks noEditPoints="1"/>
              </p:cNvSpPr>
              <p:nvPr userDrawn="1"/>
            </p:nvSpPr>
            <p:spPr bwMode="auto">
              <a:xfrm>
                <a:off x="3915" y="484"/>
                <a:ext cx="42" cy="52"/>
              </a:xfrm>
              <a:custGeom>
                <a:avLst/>
                <a:gdLst/>
                <a:ahLst/>
                <a:cxnLst>
                  <a:cxn ang="0">
                    <a:pos x="140" y="16"/>
                  </a:cxn>
                  <a:cxn ang="0">
                    <a:pos x="146" y="36"/>
                  </a:cxn>
                  <a:cxn ang="0">
                    <a:pos x="156" y="46"/>
                  </a:cxn>
                  <a:cxn ang="0">
                    <a:pos x="146" y="58"/>
                  </a:cxn>
                  <a:cxn ang="0">
                    <a:pos x="140" y="70"/>
                  </a:cxn>
                  <a:cxn ang="0">
                    <a:pos x="134" y="66"/>
                  </a:cxn>
                  <a:cxn ang="0">
                    <a:pos x="132" y="92"/>
                  </a:cxn>
                  <a:cxn ang="0">
                    <a:pos x="126" y="150"/>
                  </a:cxn>
                  <a:cxn ang="0">
                    <a:pos x="124" y="164"/>
                  </a:cxn>
                  <a:cxn ang="0">
                    <a:pos x="90" y="172"/>
                  </a:cxn>
                  <a:cxn ang="0">
                    <a:pos x="66" y="184"/>
                  </a:cxn>
                  <a:cxn ang="0">
                    <a:pos x="64" y="180"/>
                  </a:cxn>
                  <a:cxn ang="0">
                    <a:pos x="58" y="188"/>
                  </a:cxn>
                  <a:cxn ang="0">
                    <a:pos x="44" y="196"/>
                  </a:cxn>
                  <a:cxn ang="0">
                    <a:pos x="32" y="202"/>
                  </a:cxn>
                  <a:cxn ang="0">
                    <a:pos x="18" y="200"/>
                  </a:cxn>
                  <a:cxn ang="0">
                    <a:pos x="26" y="188"/>
                  </a:cxn>
                  <a:cxn ang="0">
                    <a:pos x="6" y="194"/>
                  </a:cxn>
                  <a:cxn ang="0">
                    <a:pos x="12" y="186"/>
                  </a:cxn>
                  <a:cxn ang="0">
                    <a:pos x="2" y="184"/>
                  </a:cxn>
                  <a:cxn ang="0">
                    <a:pos x="8" y="168"/>
                  </a:cxn>
                  <a:cxn ang="0">
                    <a:pos x="10" y="164"/>
                  </a:cxn>
                  <a:cxn ang="0">
                    <a:pos x="4" y="158"/>
                  </a:cxn>
                  <a:cxn ang="0">
                    <a:pos x="18" y="158"/>
                  </a:cxn>
                  <a:cxn ang="0">
                    <a:pos x="22" y="154"/>
                  </a:cxn>
                  <a:cxn ang="0">
                    <a:pos x="20" y="146"/>
                  </a:cxn>
                  <a:cxn ang="0">
                    <a:pos x="32" y="142"/>
                  </a:cxn>
                  <a:cxn ang="0">
                    <a:pos x="32" y="138"/>
                  </a:cxn>
                  <a:cxn ang="0">
                    <a:pos x="40" y="120"/>
                  </a:cxn>
                  <a:cxn ang="0">
                    <a:pos x="52" y="112"/>
                  </a:cxn>
                  <a:cxn ang="0">
                    <a:pos x="50" y="104"/>
                  </a:cxn>
                  <a:cxn ang="0">
                    <a:pos x="36" y="106"/>
                  </a:cxn>
                  <a:cxn ang="0">
                    <a:pos x="34" y="100"/>
                  </a:cxn>
                  <a:cxn ang="0">
                    <a:pos x="28" y="104"/>
                  </a:cxn>
                  <a:cxn ang="0">
                    <a:pos x="20" y="98"/>
                  </a:cxn>
                  <a:cxn ang="0">
                    <a:pos x="26" y="86"/>
                  </a:cxn>
                  <a:cxn ang="0">
                    <a:pos x="30" y="82"/>
                  </a:cxn>
                  <a:cxn ang="0">
                    <a:pos x="40" y="68"/>
                  </a:cxn>
                  <a:cxn ang="0">
                    <a:pos x="32" y="74"/>
                  </a:cxn>
                  <a:cxn ang="0">
                    <a:pos x="22" y="62"/>
                  </a:cxn>
                  <a:cxn ang="0">
                    <a:pos x="30" y="64"/>
                  </a:cxn>
                  <a:cxn ang="0">
                    <a:pos x="34" y="50"/>
                  </a:cxn>
                  <a:cxn ang="0">
                    <a:pos x="52" y="58"/>
                  </a:cxn>
                  <a:cxn ang="0">
                    <a:pos x="70" y="54"/>
                  </a:cxn>
                  <a:cxn ang="0">
                    <a:pos x="72" y="46"/>
                  </a:cxn>
                  <a:cxn ang="0">
                    <a:pos x="74" y="36"/>
                  </a:cxn>
                  <a:cxn ang="0">
                    <a:pos x="68" y="30"/>
                  </a:cxn>
                  <a:cxn ang="0">
                    <a:pos x="78" y="22"/>
                  </a:cxn>
                  <a:cxn ang="0">
                    <a:pos x="76" y="14"/>
                  </a:cxn>
                  <a:cxn ang="0">
                    <a:pos x="100" y="8"/>
                  </a:cxn>
                  <a:cxn ang="0">
                    <a:pos x="102" y="2"/>
                  </a:cxn>
                  <a:cxn ang="0">
                    <a:pos x="114" y="4"/>
                  </a:cxn>
                  <a:cxn ang="0">
                    <a:pos x="112" y="16"/>
                  </a:cxn>
                  <a:cxn ang="0">
                    <a:pos x="118" y="8"/>
                  </a:cxn>
                  <a:cxn ang="0">
                    <a:pos x="110" y="14"/>
                  </a:cxn>
                </a:cxnLst>
                <a:rect l="0" t="0" r="r" b="b"/>
                <a:pathLst>
                  <a:path w="156" h="202">
                    <a:moveTo>
                      <a:pt x="142" y="10"/>
                    </a:moveTo>
                    <a:lnTo>
                      <a:pt x="142" y="10"/>
                    </a:lnTo>
                    <a:lnTo>
                      <a:pt x="140" y="12"/>
                    </a:lnTo>
                    <a:lnTo>
                      <a:pt x="140" y="16"/>
                    </a:lnTo>
                    <a:lnTo>
                      <a:pt x="142" y="22"/>
                    </a:lnTo>
                    <a:lnTo>
                      <a:pt x="146" y="28"/>
                    </a:lnTo>
                    <a:lnTo>
                      <a:pt x="148" y="32"/>
                    </a:lnTo>
                    <a:lnTo>
                      <a:pt x="146" y="36"/>
                    </a:lnTo>
                    <a:lnTo>
                      <a:pt x="146" y="36"/>
                    </a:lnTo>
                    <a:lnTo>
                      <a:pt x="150" y="38"/>
                    </a:lnTo>
                    <a:lnTo>
                      <a:pt x="154" y="42"/>
                    </a:lnTo>
                    <a:lnTo>
                      <a:pt x="156" y="46"/>
                    </a:lnTo>
                    <a:lnTo>
                      <a:pt x="156" y="54"/>
                    </a:lnTo>
                    <a:lnTo>
                      <a:pt x="156" y="54"/>
                    </a:lnTo>
                    <a:lnTo>
                      <a:pt x="150" y="58"/>
                    </a:lnTo>
                    <a:lnTo>
                      <a:pt x="146" y="58"/>
                    </a:lnTo>
                    <a:lnTo>
                      <a:pt x="144" y="58"/>
                    </a:lnTo>
                    <a:lnTo>
                      <a:pt x="144" y="58"/>
                    </a:lnTo>
                    <a:lnTo>
                      <a:pt x="142" y="64"/>
                    </a:lnTo>
                    <a:lnTo>
                      <a:pt x="140" y="70"/>
                    </a:lnTo>
                    <a:lnTo>
                      <a:pt x="140" y="70"/>
                    </a:lnTo>
                    <a:lnTo>
                      <a:pt x="136" y="70"/>
                    </a:lnTo>
                    <a:lnTo>
                      <a:pt x="134" y="66"/>
                    </a:lnTo>
                    <a:lnTo>
                      <a:pt x="134" y="66"/>
                    </a:lnTo>
                    <a:lnTo>
                      <a:pt x="132" y="70"/>
                    </a:lnTo>
                    <a:lnTo>
                      <a:pt x="126" y="72"/>
                    </a:lnTo>
                    <a:lnTo>
                      <a:pt x="126" y="72"/>
                    </a:lnTo>
                    <a:lnTo>
                      <a:pt x="132" y="92"/>
                    </a:lnTo>
                    <a:lnTo>
                      <a:pt x="134" y="116"/>
                    </a:lnTo>
                    <a:lnTo>
                      <a:pt x="132" y="128"/>
                    </a:lnTo>
                    <a:lnTo>
                      <a:pt x="130" y="140"/>
                    </a:lnTo>
                    <a:lnTo>
                      <a:pt x="126" y="150"/>
                    </a:lnTo>
                    <a:lnTo>
                      <a:pt x="118" y="156"/>
                    </a:lnTo>
                    <a:lnTo>
                      <a:pt x="118" y="156"/>
                    </a:lnTo>
                    <a:lnTo>
                      <a:pt x="122" y="162"/>
                    </a:lnTo>
                    <a:lnTo>
                      <a:pt x="124" y="164"/>
                    </a:lnTo>
                    <a:lnTo>
                      <a:pt x="122" y="168"/>
                    </a:lnTo>
                    <a:lnTo>
                      <a:pt x="122" y="168"/>
                    </a:lnTo>
                    <a:lnTo>
                      <a:pt x="106" y="168"/>
                    </a:lnTo>
                    <a:lnTo>
                      <a:pt x="90" y="172"/>
                    </a:lnTo>
                    <a:lnTo>
                      <a:pt x="78" y="178"/>
                    </a:lnTo>
                    <a:lnTo>
                      <a:pt x="68" y="186"/>
                    </a:lnTo>
                    <a:lnTo>
                      <a:pt x="68" y="186"/>
                    </a:lnTo>
                    <a:lnTo>
                      <a:pt x="66" y="184"/>
                    </a:lnTo>
                    <a:lnTo>
                      <a:pt x="66" y="182"/>
                    </a:lnTo>
                    <a:lnTo>
                      <a:pt x="66" y="178"/>
                    </a:lnTo>
                    <a:lnTo>
                      <a:pt x="66" y="178"/>
                    </a:lnTo>
                    <a:lnTo>
                      <a:pt x="64" y="180"/>
                    </a:lnTo>
                    <a:lnTo>
                      <a:pt x="62" y="180"/>
                    </a:lnTo>
                    <a:lnTo>
                      <a:pt x="62" y="180"/>
                    </a:lnTo>
                    <a:lnTo>
                      <a:pt x="62" y="184"/>
                    </a:lnTo>
                    <a:lnTo>
                      <a:pt x="58" y="188"/>
                    </a:lnTo>
                    <a:lnTo>
                      <a:pt x="54" y="192"/>
                    </a:lnTo>
                    <a:lnTo>
                      <a:pt x="50" y="198"/>
                    </a:lnTo>
                    <a:lnTo>
                      <a:pt x="50" y="198"/>
                    </a:lnTo>
                    <a:lnTo>
                      <a:pt x="44" y="196"/>
                    </a:lnTo>
                    <a:lnTo>
                      <a:pt x="38" y="196"/>
                    </a:lnTo>
                    <a:lnTo>
                      <a:pt x="34" y="196"/>
                    </a:lnTo>
                    <a:lnTo>
                      <a:pt x="32" y="202"/>
                    </a:lnTo>
                    <a:lnTo>
                      <a:pt x="32" y="202"/>
                    </a:lnTo>
                    <a:lnTo>
                      <a:pt x="26" y="198"/>
                    </a:lnTo>
                    <a:lnTo>
                      <a:pt x="22" y="198"/>
                    </a:lnTo>
                    <a:lnTo>
                      <a:pt x="18" y="200"/>
                    </a:lnTo>
                    <a:lnTo>
                      <a:pt x="18" y="200"/>
                    </a:lnTo>
                    <a:lnTo>
                      <a:pt x="18" y="196"/>
                    </a:lnTo>
                    <a:lnTo>
                      <a:pt x="22" y="192"/>
                    </a:lnTo>
                    <a:lnTo>
                      <a:pt x="26" y="188"/>
                    </a:lnTo>
                    <a:lnTo>
                      <a:pt x="26" y="188"/>
                    </a:lnTo>
                    <a:lnTo>
                      <a:pt x="24" y="188"/>
                    </a:lnTo>
                    <a:lnTo>
                      <a:pt x="18" y="190"/>
                    </a:lnTo>
                    <a:lnTo>
                      <a:pt x="6" y="194"/>
                    </a:lnTo>
                    <a:lnTo>
                      <a:pt x="6" y="194"/>
                    </a:lnTo>
                    <a:lnTo>
                      <a:pt x="6" y="192"/>
                    </a:lnTo>
                    <a:lnTo>
                      <a:pt x="8" y="190"/>
                    </a:lnTo>
                    <a:lnTo>
                      <a:pt x="10" y="188"/>
                    </a:lnTo>
                    <a:lnTo>
                      <a:pt x="12" y="186"/>
                    </a:lnTo>
                    <a:lnTo>
                      <a:pt x="12" y="186"/>
                    </a:lnTo>
                    <a:lnTo>
                      <a:pt x="6" y="182"/>
                    </a:lnTo>
                    <a:lnTo>
                      <a:pt x="4" y="180"/>
                    </a:lnTo>
                    <a:lnTo>
                      <a:pt x="2" y="184"/>
                    </a:lnTo>
                    <a:lnTo>
                      <a:pt x="2" y="184"/>
                    </a:lnTo>
                    <a:lnTo>
                      <a:pt x="0" y="178"/>
                    </a:lnTo>
                    <a:lnTo>
                      <a:pt x="2" y="174"/>
                    </a:lnTo>
                    <a:lnTo>
                      <a:pt x="8" y="168"/>
                    </a:lnTo>
                    <a:lnTo>
                      <a:pt x="16" y="166"/>
                    </a:lnTo>
                    <a:lnTo>
                      <a:pt x="16" y="166"/>
                    </a:lnTo>
                    <a:lnTo>
                      <a:pt x="14" y="164"/>
                    </a:lnTo>
                    <a:lnTo>
                      <a:pt x="10" y="164"/>
                    </a:lnTo>
                    <a:lnTo>
                      <a:pt x="2" y="164"/>
                    </a:lnTo>
                    <a:lnTo>
                      <a:pt x="2" y="164"/>
                    </a:lnTo>
                    <a:lnTo>
                      <a:pt x="2" y="162"/>
                    </a:lnTo>
                    <a:lnTo>
                      <a:pt x="4" y="158"/>
                    </a:lnTo>
                    <a:lnTo>
                      <a:pt x="8" y="156"/>
                    </a:lnTo>
                    <a:lnTo>
                      <a:pt x="14" y="156"/>
                    </a:lnTo>
                    <a:lnTo>
                      <a:pt x="18" y="158"/>
                    </a:lnTo>
                    <a:lnTo>
                      <a:pt x="18" y="158"/>
                    </a:lnTo>
                    <a:lnTo>
                      <a:pt x="20" y="156"/>
                    </a:lnTo>
                    <a:lnTo>
                      <a:pt x="20" y="156"/>
                    </a:lnTo>
                    <a:lnTo>
                      <a:pt x="22" y="154"/>
                    </a:lnTo>
                    <a:lnTo>
                      <a:pt x="22" y="154"/>
                    </a:lnTo>
                    <a:lnTo>
                      <a:pt x="22" y="152"/>
                    </a:lnTo>
                    <a:lnTo>
                      <a:pt x="20" y="150"/>
                    </a:lnTo>
                    <a:lnTo>
                      <a:pt x="18" y="150"/>
                    </a:lnTo>
                    <a:lnTo>
                      <a:pt x="20" y="146"/>
                    </a:lnTo>
                    <a:lnTo>
                      <a:pt x="20" y="146"/>
                    </a:lnTo>
                    <a:lnTo>
                      <a:pt x="24" y="144"/>
                    </a:lnTo>
                    <a:lnTo>
                      <a:pt x="28" y="142"/>
                    </a:lnTo>
                    <a:lnTo>
                      <a:pt x="32" y="142"/>
                    </a:lnTo>
                    <a:lnTo>
                      <a:pt x="38" y="142"/>
                    </a:lnTo>
                    <a:lnTo>
                      <a:pt x="38" y="142"/>
                    </a:lnTo>
                    <a:lnTo>
                      <a:pt x="36" y="136"/>
                    </a:lnTo>
                    <a:lnTo>
                      <a:pt x="32" y="138"/>
                    </a:lnTo>
                    <a:lnTo>
                      <a:pt x="22" y="142"/>
                    </a:lnTo>
                    <a:lnTo>
                      <a:pt x="22" y="142"/>
                    </a:lnTo>
                    <a:lnTo>
                      <a:pt x="34" y="128"/>
                    </a:lnTo>
                    <a:lnTo>
                      <a:pt x="40" y="120"/>
                    </a:lnTo>
                    <a:lnTo>
                      <a:pt x="42" y="110"/>
                    </a:lnTo>
                    <a:lnTo>
                      <a:pt x="42" y="110"/>
                    </a:lnTo>
                    <a:lnTo>
                      <a:pt x="46" y="112"/>
                    </a:lnTo>
                    <a:lnTo>
                      <a:pt x="52" y="112"/>
                    </a:lnTo>
                    <a:lnTo>
                      <a:pt x="52" y="112"/>
                    </a:lnTo>
                    <a:lnTo>
                      <a:pt x="52" y="108"/>
                    </a:lnTo>
                    <a:lnTo>
                      <a:pt x="50" y="104"/>
                    </a:lnTo>
                    <a:lnTo>
                      <a:pt x="50" y="104"/>
                    </a:lnTo>
                    <a:lnTo>
                      <a:pt x="46" y="104"/>
                    </a:lnTo>
                    <a:lnTo>
                      <a:pt x="44" y="106"/>
                    </a:lnTo>
                    <a:lnTo>
                      <a:pt x="40" y="106"/>
                    </a:lnTo>
                    <a:lnTo>
                      <a:pt x="36" y="106"/>
                    </a:lnTo>
                    <a:lnTo>
                      <a:pt x="36" y="106"/>
                    </a:lnTo>
                    <a:lnTo>
                      <a:pt x="36" y="102"/>
                    </a:lnTo>
                    <a:lnTo>
                      <a:pt x="34" y="100"/>
                    </a:lnTo>
                    <a:lnTo>
                      <a:pt x="34" y="100"/>
                    </a:lnTo>
                    <a:lnTo>
                      <a:pt x="32" y="102"/>
                    </a:lnTo>
                    <a:lnTo>
                      <a:pt x="30" y="102"/>
                    </a:lnTo>
                    <a:lnTo>
                      <a:pt x="28" y="104"/>
                    </a:lnTo>
                    <a:lnTo>
                      <a:pt x="28" y="104"/>
                    </a:lnTo>
                    <a:lnTo>
                      <a:pt x="26" y="98"/>
                    </a:lnTo>
                    <a:lnTo>
                      <a:pt x="24" y="98"/>
                    </a:lnTo>
                    <a:lnTo>
                      <a:pt x="20" y="98"/>
                    </a:lnTo>
                    <a:lnTo>
                      <a:pt x="20" y="98"/>
                    </a:lnTo>
                    <a:lnTo>
                      <a:pt x="22" y="94"/>
                    </a:lnTo>
                    <a:lnTo>
                      <a:pt x="22" y="88"/>
                    </a:lnTo>
                    <a:lnTo>
                      <a:pt x="22" y="88"/>
                    </a:lnTo>
                    <a:lnTo>
                      <a:pt x="26" y="86"/>
                    </a:lnTo>
                    <a:lnTo>
                      <a:pt x="32" y="88"/>
                    </a:lnTo>
                    <a:lnTo>
                      <a:pt x="32" y="88"/>
                    </a:lnTo>
                    <a:lnTo>
                      <a:pt x="30" y="84"/>
                    </a:lnTo>
                    <a:lnTo>
                      <a:pt x="30" y="82"/>
                    </a:lnTo>
                    <a:lnTo>
                      <a:pt x="34" y="78"/>
                    </a:lnTo>
                    <a:lnTo>
                      <a:pt x="38" y="74"/>
                    </a:lnTo>
                    <a:lnTo>
                      <a:pt x="40" y="72"/>
                    </a:lnTo>
                    <a:lnTo>
                      <a:pt x="40" y="68"/>
                    </a:lnTo>
                    <a:lnTo>
                      <a:pt x="40" y="68"/>
                    </a:lnTo>
                    <a:lnTo>
                      <a:pt x="36" y="68"/>
                    </a:lnTo>
                    <a:lnTo>
                      <a:pt x="34" y="70"/>
                    </a:lnTo>
                    <a:lnTo>
                      <a:pt x="32" y="74"/>
                    </a:lnTo>
                    <a:lnTo>
                      <a:pt x="32" y="74"/>
                    </a:lnTo>
                    <a:lnTo>
                      <a:pt x="26" y="70"/>
                    </a:lnTo>
                    <a:lnTo>
                      <a:pt x="24" y="66"/>
                    </a:lnTo>
                    <a:lnTo>
                      <a:pt x="22" y="62"/>
                    </a:lnTo>
                    <a:lnTo>
                      <a:pt x="22" y="62"/>
                    </a:lnTo>
                    <a:lnTo>
                      <a:pt x="28" y="64"/>
                    </a:lnTo>
                    <a:lnTo>
                      <a:pt x="30" y="64"/>
                    </a:lnTo>
                    <a:lnTo>
                      <a:pt x="30" y="64"/>
                    </a:lnTo>
                    <a:lnTo>
                      <a:pt x="32" y="58"/>
                    </a:lnTo>
                    <a:lnTo>
                      <a:pt x="28" y="52"/>
                    </a:lnTo>
                    <a:lnTo>
                      <a:pt x="28" y="52"/>
                    </a:lnTo>
                    <a:lnTo>
                      <a:pt x="34" y="50"/>
                    </a:lnTo>
                    <a:lnTo>
                      <a:pt x="42" y="50"/>
                    </a:lnTo>
                    <a:lnTo>
                      <a:pt x="48" y="52"/>
                    </a:lnTo>
                    <a:lnTo>
                      <a:pt x="52" y="58"/>
                    </a:lnTo>
                    <a:lnTo>
                      <a:pt x="52" y="58"/>
                    </a:lnTo>
                    <a:lnTo>
                      <a:pt x="54" y="54"/>
                    </a:lnTo>
                    <a:lnTo>
                      <a:pt x="58" y="52"/>
                    </a:lnTo>
                    <a:lnTo>
                      <a:pt x="64" y="52"/>
                    </a:lnTo>
                    <a:lnTo>
                      <a:pt x="70" y="54"/>
                    </a:lnTo>
                    <a:lnTo>
                      <a:pt x="70" y="54"/>
                    </a:lnTo>
                    <a:lnTo>
                      <a:pt x="68" y="50"/>
                    </a:lnTo>
                    <a:lnTo>
                      <a:pt x="68" y="48"/>
                    </a:lnTo>
                    <a:lnTo>
                      <a:pt x="72" y="46"/>
                    </a:lnTo>
                    <a:lnTo>
                      <a:pt x="76" y="44"/>
                    </a:lnTo>
                    <a:lnTo>
                      <a:pt x="80" y="40"/>
                    </a:lnTo>
                    <a:lnTo>
                      <a:pt x="80" y="40"/>
                    </a:lnTo>
                    <a:lnTo>
                      <a:pt x="74" y="36"/>
                    </a:lnTo>
                    <a:lnTo>
                      <a:pt x="72" y="34"/>
                    </a:lnTo>
                    <a:lnTo>
                      <a:pt x="68" y="34"/>
                    </a:lnTo>
                    <a:lnTo>
                      <a:pt x="68" y="34"/>
                    </a:lnTo>
                    <a:lnTo>
                      <a:pt x="68" y="30"/>
                    </a:lnTo>
                    <a:lnTo>
                      <a:pt x="72" y="28"/>
                    </a:lnTo>
                    <a:lnTo>
                      <a:pt x="78" y="24"/>
                    </a:lnTo>
                    <a:lnTo>
                      <a:pt x="78" y="24"/>
                    </a:lnTo>
                    <a:lnTo>
                      <a:pt x="78" y="22"/>
                    </a:lnTo>
                    <a:lnTo>
                      <a:pt x="78" y="20"/>
                    </a:lnTo>
                    <a:lnTo>
                      <a:pt x="76" y="18"/>
                    </a:lnTo>
                    <a:lnTo>
                      <a:pt x="76" y="14"/>
                    </a:lnTo>
                    <a:lnTo>
                      <a:pt x="76" y="14"/>
                    </a:lnTo>
                    <a:lnTo>
                      <a:pt x="90" y="8"/>
                    </a:lnTo>
                    <a:lnTo>
                      <a:pt x="96" y="6"/>
                    </a:lnTo>
                    <a:lnTo>
                      <a:pt x="98" y="6"/>
                    </a:lnTo>
                    <a:lnTo>
                      <a:pt x="100" y="8"/>
                    </a:lnTo>
                    <a:lnTo>
                      <a:pt x="100" y="8"/>
                    </a:lnTo>
                    <a:lnTo>
                      <a:pt x="102" y="4"/>
                    </a:lnTo>
                    <a:lnTo>
                      <a:pt x="102" y="2"/>
                    </a:lnTo>
                    <a:lnTo>
                      <a:pt x="102" y="2"/>
                    </a:lnTo>
                    <a:lnTo>
                      <a:pt x="106" y="2"/>
                    </a:lnTo>
                    <a:lnTo>
                      <a:pt x="108" y="0"/>
                    </a:lnTo>
                    <a:lnTo>
                      <a:pt x="108" y="0"/>
                    </a:lnTo>
                    <a:lnTo>
                      <a:pt x="114" y="4"/>
                    </a:lnTo>
                    <a:lnTo>
                      <a:pt x="122" y="8"/>
                    </a:lnTo>
                    <a:lnTo>
                      <a:pt x="142" y="10"/>
                    </a:lnTo>
                    <a:lnTo>
                      <a:pt x="142" y="10"/>
                    </a:lnTo>
                    <a:close/>
                    <a:moveTo>
                      <a:pt x="112" y="16"/>
                    </a:moveTo>
                    <a:lnTo>
                      <a:pt x="112" y="16"/>
                    </a:lnTo>
                    <a:lnTo>
                      <a:pt x="114" y="16"/>
                    </a:lnTo>
                    <a:lnTo>
                      <a:pt x="116" y="14"/>
                    </a:lnTo>
                    <a:lnTo>
                      <a:pt x="118" y="8"/>
                    </a:lnTo>
                    <a:lnTo>
                      <a:pt x="118" y="8"/>
                    </a:lnTo>
                    <a:lnTo>
                      <a:pt x="114" y="8"/>
                    </a:lnTo>
                    <a:lnTo>
                      <a:pt x="110" y="10"/>
                    </a:lnTo>
                    <a:lnTo>
                      <a:pt x="110" y="14"/>
                    </a:lnTo>
                    <a:lnTo>
                      <a:pt x="112" y="16"/>
                    </a:lnTo>
                    <a:lnTo>
                      <a:pt x="112" y="1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5" name="Freeform 212"/>
              <p:cNvSpPr>
                <a:spLocks/>
              </p:cNvSpPr>
              <p:nvPr userDrawn="1"/>
            </p:nvSpPr>
            <p:spPr bwMode="auto">
              <a:xfrm>
                <a:off x="3961" y="497"/>
                <a:ext cx="4" cy="4"/>
              </a:xfrm>
              <a:custGeom>
                <a:avLst/>
                <a:gdLst/>
                <a:ahLst/>
                <a:cxnLst>
                  <a:cxn ang="0">
                    <a:pos x="12" y="0"/>
                  </a:cxn>
                  <a:cxn ang="0">
                    <a:pos x="12" y="0"/>
                  </a:cxn>
                  <a:cxn ang="0">
                    <a:pos x="12" y="4"/>
                  </a:cxn>
                  <a:cxn ang="0">
                    <a:pos x="10" y="6"/>
                  </a:cxn>
                  <a:cxn ang="0">
                    <a:pos x="10" y="8"/>
                  </a:cxn>
                  <a:cxn ang="0">
                    <a:pos x="8" y="12"/>
                  </a:cxn>
                  <a:cxn ang="0">
                    <a:pos x="8" y="12"/>
                  </a:cxn>
                  <a:cxn ang="0">
                    <a:pos x="4" y="12"/>
                  </a:cxn>
                  <a:cxn ang="0">
                    <a:pos x="2" y="14"/>
                  </a:cxn>
                  <a:cxn ang="0">
                    <a:pos x="0" y="14"/>
                  </a:cxn>
                  <a:cxn ang="0">
                    <a:pos x="0" y="14"/>
                  </a:cxn>
                  <a:cxn ang="0">
                    <a:pos x="2" y="6"/>
                  </a:cxn>
                  <a:cxn ang="0">
                    <a:pos x="6" y="0"/>
                  </a:cxn>
                  <a:cxn ang="0">
                    <a:pos x="8" y="0"/>
                  </a:cxn>
                  <a:cxn ang="0">
                    <a:pos x="12" y="0"/>
                  </a:cxn>
                  <a:cxn ang="0">
                    <a:pos x="12" y="0"/>
                  </a:cxn>
                </a:cxnLst>
                <a:rect l="0" t="0" r="r" b="b"/>
                <a:pathLst>
                  <a:path w="12" h="14">
                    <a:moveTo>
                      <a:pt x="12" y="0"/>
                    </a:moveTo>
                    <a:lnTo>
                      <a:pt x="12" y="0"/>
                    </a:lnTo>
                    <a:lnTo>
                      <a:pt x="12" y="4"/>
                    </a:lnTo>
                    <a:lnTo>
                      <a:pt x="10" y="6"/>
                    </a:lnTo>
                    <a:lnTo>
                      <a:pt x="10" y="8"/>
                    </a:lnTo>
                    <a:lnTo>
                      <a:pt x="8" y="12"/>
                    </a:lnTo>
                    <a:lnTo>
                      <a:pt x="8" y="12"/>
                    </a:lnTo>
                    <a:lnTo>
                      <a:pt x="4" y="12"/>
                    </a:lnTo>
                    <a:lnTo>
                      <a:pt x="2" y="14"/>
                    </a:lnTo>
                    <a:lnTo>
                      <a:pt x="0" y="14"/>
                    </a:lnTo>
                    <a:lnTo>
                      <a:pt x="0" y="14"/>
                    </a:lnTo>
                    <a:lnTo>
                      <a:pt x="2" y="6"/>
                    </a:lnTo>
                    <a:lnTo>
                      <a:pt x="6" y="0"/>
                    </a:lnTo>
                    <a:lnTo>
                      <a:pt x="8"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6" name="Freeform 213"/>
              <p:cNvSpPr>
                <a:spLocks/>
              </p:cNvSpPr>
              <p:nvPr userDrawn="1"/>
            </p:nvSpPr>
            <p:spPr bwMode="auto">
              <a:xfrm>
                <a:off x="3529" y="508"/>
                <a:ext cx="1" cy="0"/>
              </a:xfrm>
              <a:custGeom>
                <a:avLst/>
                <a:gdLst/>
                <a:ahLst/>
                <a:cxnLst>
                  <a:cxn ang="0">
                    <a:pos x="16" y="0"/>
                  </a:cxn>
                  <a:cxn ang="0">
                    <a:pos x="16" y="0"/>
                  </a:cxn>
                  <a:cxn ang="0">
                    <a:pos x="14" y="4"/>
                  </a:cxn>
                  <a:cxn ang="0">
                    <a:pos x="10" y="6"/>
                  </a:cxn>
                  <a:cxn ang="0">
                    <a:pos x="8" y="8"/>
                  </a:cxn>
                  <a:cxn ang="0">
                    <a:pos x="6" y="14"/>
                  </a:cxn>
                  <a:cxn ang="0">
                    <a:pos x="6" y="14"/>
                  </a:cxn>
                  <a:cxn ang="0">
                    <a:pos x="2" y="14"/>
                  </a:cxn>
                  <a:cxn ang="0">
                    <a:pos x="0" y="14"/>
                  </a:cxn>
                  <a:cxn ang="0">
                    <a:pos x="0" y="14"/>
                  </a:cxn>
                  <a:cxn ang="0">
                    <a:pos x="2" y="12"/>
                  </a:cxn>
                  <a:cxn ang="0">
                    <a:pos x="6" y="6"/>
                  </a:cxn>
                  <a:cxn ang="0">
                    <a:pos x="10" y="2"/>
                  </a:cxn>
                  <a:cxn ang="0">
                    <a:pos x="16" y="0"/>
                  </a:cxn>
                  <a:cxn ang="0">
                    <a:pos x="16" y="0"/>
                  </a:cxn>
                </a:cxnLst>
                <a:rect l="0" t="0" r="r" b="b"/>
                <a:pathLst>
                  <a:path w="16" h="14">
                    <a:moveTo>
                      <a:pt x="16" y="0"/>
                    </a:moveTo>
                    <a:lnTo>
                      <a:pt x="16" y="0"/>
                    </a:lnTo>
                    <a:lnTo>
                      <a:pt x="14" y="4"/>
                    </a:lnTo>
                    <a:lnTo>
                      <a:pt x="10" y="6"/>
                    </a:lnTo>
                    <a:lnTo>
                      <a:pt x="8" y="8"/>
                    </a:lnTo>
                    <a:lnTo>
                      <a:pt x="6" y="14"/>
                    </a:lnTo>
                    <a:lnTo>
                      <a:pt x="6" y="14"/>
                    </a:lnTo>
                    <a:lnTo>
                      <a:pt x="2" y="14"/>
                    </a:lnTo>
                    <a:lnTo>
                      <a:pt x="0" y="14"/>
                    </a:lnTo>
                    <a:lnTo>
                      <a:pt x="0" y="14"/>
                    </a:lnTo>
                    <a:lnTo>
                      <a:pt x="2" y="12"/>
                    </a:lnTo>
                    <a:lnTo>
                      <a:pt x="6" y="6"/>
                    </a:lnTo>
                    <a:lnTo>
                      <a:pt x="10" y="2"/>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7" name="Freeform 214"/>
              <p:cNvSpPr>
                <a:spLocks/>
              </p:cNvSpPr>
              <p:nvPr userDrawn="1"/>
            </p:nvSpPr>
            <p:spPr bwMode="auto">
              <a:xfrm>
                <a:off x="3995" y="632"/>
                <a:ext cx="2" cy="5"/>
              </a:xfrm>
              <a:custGeom>
                <a:avLst/>
                <a:gdLst/>
                <a:ahLst/>
                <a:cxnLst>
                  <a:cxn ang="0">
                    <a:pos x="0" y="0"/>
                  </a:cxn>
                  <a:cxn ang="0">
                    <a:pos x="0" y="0"/>
                  </a:cxn>
                  <a:cxn ang="0">
                    <a:pos x="2" y="6"/>
                  </a:cxn>
                  <a:cxn ang="0">
                    <a:pos x="4" y="10"/>
                  </a:cxn>
                  <a:cxn ang="0">
                    <a:pos x="4" y="16"/>
                  </a:cxn>
                  <a:cxn ang="0">
                    <a:pos x="4" y="16"/>
                  </a:cxn>
                  <a:cxn ang="0">
                    <a:pos x="2" y="14"/>
                  </a:cxn>
                  <a:cxn ang="0">
                    <a:pos x="0" y="0"/>
                  </a:cxn>
                  <a:cxn ang="0">
                    <a:pos x="0" y="0"/>
                  </a:cxn>
                </a:cxnLst>
                <a:rect l="0" t="0" r="r" b="b"/>
                <a:pathLst>
                  <a:path w="4" h="16">
                    <a:moveTo>
                      <a:pt x="0" y="0"/>
                    </a:moveTo>
                    <a:lnTo>
                      <a:pt x="0" y="0"/>
                    </a:lnTo>
                    <a:lnTo>
                      <a:pt x="2" y="6"/>
                    </a:lnTo>
                    <a:lnTo>
                      <a:pt x="4" y="10"/>
                    </a:lnTo>
                    <a:lnTo>
                      <a:pt x="4" y="16"/>
                    </a:lnTo>
                    <a:lnTo>
                      <a:pt x="4" y="16"/>
                    </a:lnTo>
                    <a:lnTo>
                      <a:pt x="2"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8" name="Freeform 215"/>
              <p:cNvSpPr>
                <a:spLocks/>
              </p:cNvSpPr>
              <p:nvPr userDrawn="1"/>
            </p:nvSpPr>
            <p:spPr bwMode="auto">
              <a:xfrm>
                <a:off x="4152" y="643"/>
                <a:ext cx="4" cy="4"/>
              </a:xfrm>
              <a:custGeom>
                <a:avLst/>
                <a:gdLst/>
                <a:ahLst/>
                <a:cxnLst>
                  <a:cxn ang="0">
                    <a:pos x="0" y="0"/>
                  </a:cxn>
                  <a:cxn ang="0">
                    <a:pos x="0" y="0"/>
                  </a:cxn>
                  <a:cxn ang="0">
                    <a:pos x="6" y="2"/>
                  </a:cxn>
                  <a:cxn ang="0">
                    <a:pos x="10" y="6"/>
                  </a:cxn>
                  <a:cxn ang="0">
                    <a:pos x="18" y="14"/>
                  </a:cxn>
                  <a:cxn ang="0">
                    <a:pos x="18" y="14"/>
                  </a:cxn>
                  <a:cxn ang="0">
                    <a:pos x="14" y="14"/>
                  </a:cxn>
                  <a:cxn ang="0">
                    <a:pos x="8" y="10"/>
                  </a:cxn>
                  <a:cxn ang="0">
                    <a:pos x="0" y="0"/>
                  </a:cxn>
                  <a:cxn ang="0">
                    <a:pos x="0" y="0"/>
                  </a:cxn>
                </a:cxnLst>
                <a:rect l="0" t="0" r="r" b="b"/>
                <a:pathLst>
                  <a:path w="18" h="14">
                    <a:moveTo>
                      <a:pt x="0" y="0"/>
                    </a:moveTo>
                    <a:lnTo>
                      <a:pt x="0" y="0"/>
                    </a:lnTo>
                    <a:lnTo>
                      <a:pt x="6" y="2"/>
                    </a:lnTo>
                    <a:lnTo>
                      <a:pt x="10" y="6"/>
                    </a:lnTo>
                    <a:lnTo>
                      <a:pt x="18" y="14"/>
                    </a:lnTo>
                    <a:lnTo>
                      <a:pt x="18" y="14"/>
                    </a:lnTo>
                    <a:lnTo>
                      <a:pt x="14" y="14"/>
                    </a:lnTo>
                    <a:lnTo>
                      <a:pt x="8" y="10"/>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09" name="Freeform 216"/>
              <p:cNvSpPr>
                <a:spLocks/>
              </p:cNvSpPr>
              <p:nvPr userDrawn="1"/>
            </p:nvSpPr>
            <p:spPr bwMode="auto">
              <a:xfrm>
                <a:off x="3169" y="665"/>
                <a:ext cx="6" cy="11"/>
              </a:xfrm>
              <a:custGeom>
                <a:avLst/>
                <a:gdLst/>
                <a:ahLst/>
                <a:cxnLst>
                  <a:cxn ang="0">
                    <a:pos x="22" y="0"/>
                  </a:cxn>
                  <a:cxn ang="0">
                    <a:pos x="22" y="0"/>
                  </a:cxn>
                  <a:cxn ang="0">
                    <a:pos x="24" y="4"/>
                  </a:cxn>
                  <a:cxn ang="0">
                    <a:pos x="22" y="8"/>
                  </a:cxn>
                  <a:cxn ang="0">
                    <a:pos x="18" y="18"/>
                  </a:cxn>
                  <a:cxn ang="0">
                    <a:pos x="18" y="18"/>
                  </a:cxn>
                  <a:cxn ang="0">
                    <a:pos x="16" y="18"/>
                  </a:cxn>
                  <a:cxn ang="0">
                    <a:pos x="14" y="18"/>
                  </a:cxn>
                  <a:cxn ang="0">
                    <a:pos x="10" y="24"/>
                  </a:cxn>
                  <a:cxn ang="0">
                    <a:pos x="6" y="30"/>
                  </a:cxn>
                  <a:cxn ang="0">
                    <a:pos x="4" y="32"/>
                  </a:cxn>
                  <a:cxn ang="0">
                    <a:pos x="0" y="32"/>
                  </a:cxn>
                  <a:cxn ang="0">
                    <a:pos x="0" y="32"/>
                  </a:cxn>
                  <a:cxn ang="0">
                    <a:pos x="2" y="28"/>
                  </a:cxn>
                  <a:cxn ang="0">
                    <a:pos x="4" y="26"/>
                  </a:cxn>
                  <a:cxn ang="0">
                    <a:pos x="2" y="26"/>
                  </a:cxn>
                  <a:cxn ang="0">
                    <a:pos x="2" y="26"/>
                  </a:cxn>
                  <a:cxn ang="0">
                    <a:pos x="8" y="20"/>
                  </a:cxn>
                  <a:cxn ang="0">
                    <a:pos x="14" y="14"/>
                  </a:cxn>
                  <a:cxn ang="0">
                    <a:pos x="22" y="0"/>
                  </a:cxn>
                  <a:cxn ang="0">
                    <a:pos x="22" y="0"/>
                  </a:cxn>
                </a:cxnLst>
                <a:rect l="0" t="0" r="r" b="b"/>
                <a:pathLst>
                  <a:path w="24" h="32">
                    <a:moveTo>
                      <a:pt x="22" y="0"/>
                    </a:moveTo>
                    <a:lnTo>
                      <a:pt x="22" y="0"/>
                    </a:lnTo>
                    <a:lnTo>
                      <a:pt x="24" y="4"/>
                    </a:lnTo>
                    <a:lnTo>
                      <a:pt x="22" y="8"/>
                    </a:lnTo>
                    <a:lnTo>
                      <a:pt x="18" y="18"/>
                    </a:lnTo>
                    <a:lnTo>
                      <a:pt x="18" y="18"/>
                    </a:lnTo>
                    <a:lnTo>
                      <a:pt x="16" y="18"/>
                    </a:lnTo>
                    <a:lnTo>
                      <a:pt x="14" y="18"/>
                    </a:lnTo>
                    <a:lnTo>
                      <a:pt x="10" y="24"/>
                    </a:lnTo>
                    <a:lnTo>
                      <a:pt x="6" y="30"/>
                    </a:lnTo>
                    <a:lnTo>
                      <a:pt x="4" y="32"/>
                    </a:lnTo>
                    <a:lnTo>
                      <a:pt x="0" y="32"/>
                    </a:lnTo>
                    <a:lnTo>
                      <a:pt x="0" y="32"/>
                    </a:lnTo>
                    <a:lnTo>
                      <a:pt x="2" y="28"/>
                    </a:lnTo>
                    <a:lnTo>
                      <a:pt x="4" y="26"/>
                    </a:lnTo>
                    <a:lnTo>
                      <a:pt x="2" y="26"/>
                    </a:lnTo>
                    <a:lnTo>
                      <a:pt x="2" y="26"/>
                    </a:lnTo>
                    <a:lnTo>
                      <a:pt x="8" y="20"/>
                    </a:lnTo>
                    <a:lnTo>
                      <a:pt x="14" y="14"/>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0" name="Freeform 217"/>
              <p:cNvSpPr>
                <a:spLocks/>
              </p:cNvSpPr>
              <p:nvPr userDrawn="1"/>
            </p:nvSpPr>
            <p:spPr bwMode="auto">
              <a:xfrm>
                <a:off x="4108" y="668"/>
                <a:ext cx="3" cy="2"/>
              </a:xfrm>
              <a:custGeom>
                <a:avLst/>
                <a:gdLst/>
                <a:ahLst/>
                <a:cxnLst>
                  <a:cxn ang="0">
                    <a:pos x="8" y="0"/>
                  </a:cxn>
                  <a:cxn ang="0">
                    <a:pos x="8" y="0"/>
                  </a:cxn>
                  <a:cxn ang="0">
                    <a:pos x="10" y="2"/>
                  </a:cxn>
                  <a:cxn ang="0">
                    <a:pos x="10" y="0"/>
                  </a:cxn>
                  <a:cxn ang="0">
                    <a:pos x="10" y="0"/>
                  </a:cxn>
                  <a:cxn ang="0">
                    <a:pos x="12" y="0"/>
                  </a:cxn>
                  <a:cxn ang="0">
                    <a:pos x="12" y="4"/>
                  </a:cxn>
                  <a:cxn ang="0">
                    <a:pos x="12" y="6"/>
                  </a:cxn>
                  <a:cxn ang="0">
                    <a:pos x="14" y="8"/>
                  </a:cxn>
                  <a:cxn ang="0">
                    <a:pos x="14" y="8"/>
                  </a:cxn>
                  <a:cxn ang="0">
                    <a:pos x="12" y="8"/>
                  </a:cxn>
                  <a:cxn ang="0">
                    <a:pos x="8" y="8"/>
                  </a:cxn>
                  <a:cxn ang="0">
                    <a:pos x="4" y="6"/>
                  </a:cxn>
                  <a:cxn ang="0">
                    <a:pos x="0" y="8"/>
                  </a:cxn>
                  <a:cxn ang="0">
                    <a:pos x="0" y="8"/>
                  </a:cxn>
                  <a:cxn ang="0">
                    <a:pos x="2" y="4"/>
                  </a:cxn>
                  <a:cxn ang="0">
                    <a:pos x="6" y="6"/>
                  </a:cxn>
                  <a:cxn ang="0">
                    <a:pos x="6" y="6"/>
                  </a:cxn>
                  <a:cxn ang="0">
                    <a:pos x="6" y="4"/>
                  </a:cxn>
                  <a:cxn ang="0">
                    <a:pos x="8" y="0"/>
                  </a:cxn>
                  <a:cxn ang="0">
                    <a:pos x="8" y="0"/>
                  </a:cxn>
                </a:cxnLst>
                <a:rect l="0" t="0" r="r" b="b"/>
                <a:pathLst>
                  <a:path w="14" h="8">
                    <a:moveTo>
                      <a:pt x="8" y="0"/>
                    </a:moveTo>
                    <a:lnTo>
                      <a:pt x="8" y="0"/>
                    </a:lnTo>
                    <a:lnTo>
                      <a:pt x="10" y="2"/>
                    </a:lnTo>
                    <a:lnTo>
                      <a:pt x="10" y="0"/>
                    </a:lnTo>
                    <a:lnTo>
                      <a:pt x="10" y="0"/>
                    </a:lnTo>
                    <a:lnTo>
                      <a:pt x="12" y="0"/>
                    </a:lnTo>
                    <a:lnTo>
                      <a:pt x="12" y="4"/>
                    </a:lnTo>
                    <a:lnTo>
                      <a:pt x="12" y="6"/>
                    </a:lnTo>
                    <a:lnTo>
                      <a:pt x="14" y="8"/>
                    </a:lnTo>
                    <a:lnTo>
                      <a:pt x="14" y="8"/>
                    </a:lnTo>
                    <a:lnTo>
                      <a:pt x="12" y="8"/>
                    </a:lnTo>
                    <a:lnTo>
                      <a:pt x="8" y="8"/>
                    </a:lnTo>
                    <a:lnTo>
                      <a:pt x="4" y="6"/>
                    </a:lnTo>
                    <a:lnTo>
                      <a:pt x="0" y="8"/>
                    </a:lnTo>
                    <a:lnTo>
                      <a:pt x="0" y="8"/>
                    </a:lnTo>
                    <a:lnTo>
                      <a:pt x="2" y="4"/>
                    </a:lnTo>
                    <a:lnTo>
                      <a:pt x="6" y="6"/>
                    </a:lnTo>
                    <a:lnTo>
                      <a:pt x="6" y="6"/>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1" name="Freeform 218"/>
              <p:cNvSpPr>
                <a:spLocks/>
              </p:cNvSpPr>
              <p:nvPr userDrawn="1"/>
            </p:nvSpPr>
            <p:spPr bwMode="auto">
              <a:xfrm>
                <a:off x="3216" y="676"/>
                <a:ext cx="3" cy="6"/>
              </a:xfrm>
              <a:custGeom>
                <a:avLst/>
                <a:gdLst/>
                <a:ahLst/>
                <a:cxnLst>
                  <a:cxn ang="0">
                    <a:pos x="16" y="0"/>
                  </a:cxn>
                  <a:cxn ang="0">
                    <a:pos x="16" y="0"/>
                  </a:cxn>
                  <a:cxn ang="0">
                    <a:pos x="14" y="6"/>
                  </a:cxn>
                  <a:cxn ang="0">
                    <a:pos x="10" y="14"/>
                  </a:cxn>
                  <a:cxn ang="0">
                    <a:pos x="4" y="20"/>
                  </a:cxn>
                  <a:cxn ang="0">
                    <a:pos x="0" y="28"/>
                  </a:cxn>
                  <a:cxn ang="0">
                    <a:pos x="0" y="28"/>
                  </a:cxn>
                  <a:cxn ang="0">
                    <a:pos x="0" y="24"/>
                  </a:cxn>
                  <a:cxn ang="0">
                    <a:pos x="0" y="20"/>
                  </a:cxn>
                  <a:cxn ang="0">
                    <a:pos x="4" y="12"/>
                  </a:cxn>
                  <a:cxn ang="0">
                    <a:pos x="10" y="6"/>
                  </a:cxn>
                  <a:cxn ang="0">
                    <a:pos x="16" y="0"/>
                  </a:cxn>
                  <a:cxn ang="0">
                    <a:pos x="16" y="0"/>
                  </a:cxn>
                </a:cxnLst>
                <a:rect l="0" t="0" r="r" b="b"/>
                <a:pathLst>
                  <a:path w="16" h="28">
                    <a:moveTo>
                      <a:pt x="16" y="0"/>
                    </a:moveTo>
                    <a:lnTo>
                      <a:pt x="16" y="0"/>
                    </a:lnTo>
                    <a:lnTo>
                      <a:pt x="14" y="6"/>
                    </a:lnTo>
                    <a:lnTo>
                      <a:pt x="10" y="14"/>
                    </a:lnTo>
                    <a:lnTo>
                      <a:pt x="4" y="20"/>
                    </a:lnTo>
                    <a:lnTo>
                      <a:pt x="0" y="28"/>
                    </a:lnTo>
                    <a:lnTo>
                      <a:pt x="0" y="28"/>
                    </a:lnTo>
                    <a:lnTo>
                      <a:pt x="0" y="24"/>
                    </a:lnTo>
                    <a:lnTo>
                      <a:pt x="0" y="20"/>
                    </a:lnTo>
                    <a:lnTo>
                      <a:pt x="4" y="12"/>
                    </a:lnTo>
                    <a:lnTo>
                      <a:pt x="10" y="6"/>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2" name="Freeform 219"/>
              <p:cNvSpPr>
                <a:spLocks/>
              </p:cNvSpPr>
              <p:nvPr userDrawn="1"/>
            </p:nvSpPr>
            <p:spPr bwMode="auto">
              <a:xfrm>
                <a:off x="3121" y="681"/>
                <a:ext cx="17" cy="99"/>
              </a:xfrm>
              <a:custGeom>
                <a:avLst/>
                <a:gdLst/>
                <a:ahLst/>
                <a:cxnLst>
                  <a:cxn ang="0">
                    <a:pos x="56" y="178"/>
                  </a:cxn>
                  <a:cxn ang="0">
                    <a:pos x="58" y="168"/>
                  </a:cxn>
                  <a:cxn ang="0">
                    <a:pos x="56" y="188"/>
                  </a:cxn>
                  <a:cxn ang="0">
                    <a:pos x="52" y="186"/>
                  </a:cxn>
                  <a:cxn ang="0">
                    <a:pos x="50" y="196"/>
                  </a:cxn>
                  <a:cxn ang="0">
                    <a:pos x="50" y="218"/>
                  </a:cxn>
                  <a:cxn ang="0">
                    <a:pos x="50" y="230"/>
                  </a:cxn>
                  <a:cxn ang="0">
                    <a:pos x="48" y="274"/>
                  </a:cxn>
                  <a:cxn ang="0">
                    <a:pos x="54" y="276"/>
                  </a:cxn>
                  <a:cxn ang="0">
                    <a:pos x="48" y="298"/>
                  </a:cxn>
                  <a:cxn ang="0">
                    <a:pos x="48" y="312"/>
                  </a:cxn>
                  <a:cxn ang="0">
                    <a:pos x="48" y="362"/>
                  </a:cxn>
                  <a:cxn ang="0">
                    <a:pos x="40" y="370"/>
                  </a:cxn>
                  <a:cxn ang="0">
                    <a:pos x="22" y="360"/>
                  </a:cxn>
                  <a:cxn ang="0">
                    <a:pos x="20" y="346"/>
                  </a:cxn>
                  <a:cxn ang="0">
                    <a:pos x="0" y="312"/>
                  </a:cxn>
                  <a:cxn ang="0">
                    <a:pos x="4" y="296"/>
                  </a:cxn>
                  <a:cxn ang="0">
                    <a:pos x="18" y="284"/>
                  </a:cxn>
                  <a:cxn ang="0">
                    <a:pos x="24" y="264"/>
                  </a:cxn>
                  <a:cxn ang="0">
                    <a:pos x="20" y="244"/>
                  </a:cxn>
                  <a:cxn ang="0">
                    <a:pos x="30" y="200"/>
                  </a:cxn>
                  <a:cxn ang="0">
                    <a:pos x="34" y="168"/>
                  </a:cxn>
                  <a:cxn ang="0">
                    <a:pos x="32" y="124"/>
                  </a:cxn>
                  <a:cxn ang="0">
                    <a:pos x="38" y="58"/>
                  </a:cxn>
                  <a:cxn ang="0">
                    <a:pos x="40" y="62"/>
                  </a:cxn>
                  <a:cxn ang="0">
                    <a:pos x="44" y="60"/>
                  </a:cxn>
                  <a:cxn ang="0">
                    <a:pos x="46" y="40"/>
                  </a:cxn>
                  <a:cxn ang="0">
                    <a:pos x="36" y="34"/>
                  </a:cxn>
                  <a:cxn ang="0">
                    <a:pos x="30" y="42"/>
                  </a:cxn>
                  <a:cxn ang="0">
                    <a:pos x="26" y="30"/>
                  </a:cxn>
                  <a:cxn ang="0">
                    <a:pos x="20" y="40"/>
                  </a:cxn>
                  <a:cxn ang="0">
                    <a:pos x="16" y="32"/>
                  </a:cxn>
                  <a:cxn ang="0">
                    <a:pos x="20" y="26"/>
                  </a:cxn>
                  <a:cxn ang="0">
                    <a:pos x="32" y="8"/>
                  </a:cxn>
                  <a:cxn ang="0">
                    <a:pos x="46" y="0"/>
                  </a:cxn>
                  <a:cxn ang="0">
                    <a:pos x="54" y="12"/>
                  </a:cxn>
                  <a:cxn ang="0">
                    <a:pos x="60" y="14"/>
                  </a:cxn>
                  <a:cxn ang="0">
                    <a:pos x="60" y="34"/>
                  </a:cxn>
                  <a:cxn ang="0">
                    <a:pos x="62" y="36"/>
                  </a:cxn>
                  <a:cxn ang="0">
                    <a:pos x="66" y="38"/>
                  </a:cxn>
                  <a:cxn ang="0">
                    <a:pos x="60" y="46"/>
                  </a:cxn>
                  <a:cxn ang="0">
                    <a:pos x="64" y="54"/>
                  </a:cxn>
                  <a:cxn ang="0">
                    <a:pos x="58" y="102"/>
                  </a:cxn>
                  <a:cxn ang="0">
                    <a:pos x="54" y="124"/>
                  </a:cxn>
                  <a:cxn ang="0">
                    <a:pos x="58" y="140"/>
                  </a:cxn>
                  <a:cxn ang="0">
                    <a:pos x="56" y="162"/>
                  </a:cxn>
                  <a:cxn ang="0">
                    <a:pos x="54" y="182"/>
                  </a:cxn>
                </a:cxnLst>
                <a:rect l="0" t="0" r="r" b="b"/>
                <a:pathLst>
                  <a:path w="66" h="376">
                    <a:moveTo>
                      <a:pt x="54" y="182"/>
                    </a:moveTo>
                    <a:lnTo>
                      <a:pt x="54" y="182"/>
                    </a:lnTo>
                    <a:lnTo>
                      <a:pt x="56" y="178"/>
                    </a:lnTo>
                    <a:lnTo>
                      <a:pt x="56" y="174"/>
                    </a:lnTo>
                    <a:lnTo>
                      <a:pt x="56" y="168"/>
                    </a:lnTo>
                    <a:lnTo>
                      <a:pt x="58" y="168"/>
                    </a:lnTo>
                    <a:lnTo>
                      <a:pt x="60" y="168"/>
                    </a:lnTo>
                    <a:lnTo>
                      <a:pt x="60" y="168"/>
                    </a:lnTo>
                    <a:lnTo>
                      <a:pt x="56" y="188"/>
                    </a:lnTo>
                    <a:lnTo>
                      <a:pt x="56" y="188"/>
                    </a:lnTo>
                    <a:lnTo>
                      <a:pt x="54" y="186"/>
                    </a:lnTo>
                    <a:lnTo>
                      <a:pt x="52" y="186"/>
                    </a:lnTo>
                    <a:lnTo>
                      <a:pt x="52" y="186"/>
                    </a:lnTo>
                    <a:lnTo>
                      <a:pt x="50" y="190"/>
                    </a:lnTo>
                    <a:lnTo>
                      <a:pt x="50" y="196"/>
                    </a:lnTo>
                    <a:lnTo>
                      <a:pt x="52" y="204"/>
                    </a:lnTo>
                    <a:lnTo>
                      <a:pt x="52" y="214"/>
                    </a:lnTo>
                    <a:lnTo>
                      <a:pt x="50" y="218"/>
                    </a:lnTo>
                    <a:lnTo>
                      <a:pt x="48" y="220"/>
                    </a:lnTo>
                    <a:lnTo>
                      <a:pt x="48" y="220"/>
                    </a:lnTo>
                    <a:lnTo>
                      <a:pt x="50" y="230"/>
                    </a:lnTo>
                    <a:lnTo>
                      <a:pt x="50" y="244"/>
                    </a:lnTo>
                    <a:lnTo>
                      <a:pt x="48" y="274"/>
                    </a:lnTo>
                    <a:lnTo>
                      <a:pt x="48" y="274"/>
                    </a:lnTo>
                    <a:lnTo>
                      <a:pt x="50" y="276"/>
                    </a:lnTo>
                    <a:lnTo>
                      <a:pt x="54" y="276"/>
                    </a:lnTo>
                    <a:lnTo>
                      <a:pt x="54" y="276"/>
                    </a:lnTo>
                    <a:lnTo>
                      <a:pt x="52" y="284"/>
                    </a:lnTo>
                    <a:lnTo>
                      <a:pt x="50" y="290"/>
                    </a:lnTo>
                    <a:lnTo>
                      <a:pt x="48" y="298"/>
                    </a:lnTo>
                    <a:lnTo>
                      <a:pt x="44" y="304"/>
                    </a:lnTo>
                    <a:lnTo>
                      <a:pt x="44" y="304"/>
                    </a:lnTo>
                    <a:lnTo>
                      <a:pt x="48" y="312"/>
                    </a:lnTo>
                    <a:lnTo>
                      <a:pt x="50" y="322"/>
                    </a:lnTo>
                    <a:lnTo>
                      <a:pt x="50" y="342"/>
                    </a:lnTo>
                    <a:lnTo>
                      <a:pt x="48" y="362"/>
                    </a:lnTo>
                    <a:lnTo>
                      <a:pt x="44" y="376"/>
                    </a:lnTo>
                    <a:lnTo>
                      <a:pt x="44" y="376"/>
                    </a:lnTo>
                    <a:lnTo>
                      <a:pt x="40" y="370"/>
                    </a:lnTo>
                    <a:lnTo>
                      <a:pt x="36" y="366"/>
                    </a:lnTo>
                    <a:lnTo>
                      <a:pt x="30" y="362"/>
                    </a:lnTo>
                    <a:lnTo>
                      <a:pt x="22" y="360"/>
                    </a:lnTo>
                    <a:lnTo>
                      <a:pt x="22" y="360"/>
                    </a:lnTo>
                    <a:lnTo>
                      <a:pt x="22" y="354"/>
                    </a:lnTo>
                    <a:lnTo>
                      <a:pt x="20" y="346"/>
                    </a:lnTo>
                    <a:lnTo>
                      <a:pt x="14" y="332"/>
                    </a:lnTo>
                    <a:lnTo>
                      <a:pt x="6" y="320"/>
                    </a:lnTo>
                    <a:lnTo>
                      <a:pt x="0" y="312"/>
                    </a:lnTo>
                    <a:lnTo>
                      <a:pt x="0" y="312"/>
                    </a:lnTo>
                    <a:lnTo>
                      <a:pt x="0" y="302"/>
                    </a:lnTo>
                    <a:lnTo>
                      <a:pt x="4" y="296"/>
                    </a:lnTo>
                    <a:lnTo>
                      <a:pt x="8" y="292"/>
                    </a:lnTo>
                    <a:lnTo>
                      <a:pt x="14" y="288"/>
                    </a:lnTo>
                    <a:lnTo>
                      <a:pt x="18" y="284"/>
                    </a:lnTo>
                    <a:lnTo>
                      <a:pt x="22" y="280"/>
                    </a:lnTo>
                    <a:lnTo>
                      <a:pt x="24" y="274"/>
                    </a:lnTo>
                    <a:lnTo>
                      <a:pt x="24" y="264"/>
                    </a:lnTo>
                    <a:lnTo>
                      <a:pt x="24" y="264"/>
                    </a:lnTo>
                    <a:lnTo>
                      <a:pt x="20" y="254"/>
                    </a:lnTo>
                    <a:lnTo>
                      <a:pt x="20" y="244"/>
                    </a:lnTo>
                    <a:lnTo>
                      <a:pt x="20" y="232"/>
                    </a:lnTo>
                    <a:lnTo>
                      <a:pt x="22" y="222"/>
                    </a:lnTo>
                    <a:lnTo>
                      <a:pt x="30" y="200"/>
                    </a:lnTo>
                    <a:lnTo>
                      <a:pt x="38" y="180"/>
                    </a:lnTo>
                    <a:lnTo>
                      <a:pt x="38" y="180"/>
                    </a:lnTo>
                    <a:lnTo>
                      <a:pt x="34" y="168"/>
                    </a:lnTo>
                    <a:lnTo>
                      <a:pt x="32" y="154"/>
                    </a:lnTo>
                    <a:lnTo>
                      <a:pt x="32" y="140"/>
                    </a:lnTo>
                    <a:lnTo>
                      <a:pt x="32" y="124"/>
                    </a:lnTo>
                    <a:lnTo>
                      <a:pt x="36" y="92"/>
                    </a:lnTo>
                    <a:lnTo>
                      <a:pt x="38" y="58"/>
                    </a:lnTo>
                    <a:lnTo>
                      <a:pt x="38" y="58"/>
                    </a:lnTo>
                    <a:lnTo>
                      <a:pt x="40" y="58"/>
                    </a:lnTo>
                    <a:lnTo>
                      <a:pt x="40" y="60"/>
                    </a:lnTo>
                    <a:lnTo>
                      <a:pt x="40" y="62"/>
                    </a:lnTo>
                    <a:lnTo>
                      <a:pt x="42" y="64"/>
                    </a:lnTo>
                    <a:lnTo>
                      <a:pt x="42" y="64"/>
                    </a:lnTo>
                    <a:lnTo>
                      <a:pt x="44" y="60"/>
                    </a:lnTo>
                    <a:lnTo>
                      <a:pt x="46" y="58"/>
                    </a:lnTo>
                    <a:lnTo>
                      <a:pt x="46" y="50"/>
                    </a:lnTo>
                    <a:lnTo>
                      <a:pt x="46" y="40"/>
                    </a:lnTo>
                    <a:lnTo>
                      <a:pt x="46" y="30"/>
                    </a:lnTo>
                    <a:lnTo>
                      <a:pt x="46" y="30"/>
                    </a:lnTo>
                    <a:lnTo>
                      <a:pt x="36" y="34"/>
                    </a:lnTo>
                    <a:lnTo>
                      <a:pt x="32" y="38"/>
                    </a:lnTo>
                    <a:lnTo>
                      <a:pt x="30" y="42"/>
                    </a:lnTo>
                    <a:lnTo>
                      <a:pt x="30" y="42"/>
                    </a:lnTo>
                    <a:lnTo>
                      <a:pt x="28" y="40"/>
                    </a:lnTo>
                    <a:lnTo>
                      <a:pt x="28" y="38"/>
                    </a:lnTo>
                    <a:lnTo>
                      <a:pt x="26" y="30"/>
                    </a:lnTo>
                    <a:lnTo>
                      <a:pt x="26" y="30"/>
                    </a:lnTo>
                    <a:lnTo>
                      <a:pt x="22" y="38"/>
                    </a:lnTo>
                    <a:lnTo>
                      <a:pt x="20" y="40"/>
                    </a:lnTo>
                    <a:lnTo>
                      <a:pt x="16" y="40"/>
                    </a:lnTo>
                    <a:lnTo>
                      <a:pt x="16" y="40"/>
                    </a:lnTo>
                    <a:lnTo>
                      <a:pt x="16" y="32"/>
                    </a:lnTo>
                    <a:lnTo>
                      <a:pt x="16" y="22"/>
                    </a:lnTo>
                    <a:lnTo>
                      <a:pt x="16" y="22"/>
                    </a:lnTo>
                    <a:lnTo>
                      <a:pt x="20" y="26"/>
                    </a:lnTo>
                    <a:lnTo>
                      <a:pt x="20" y="26"/>
                    </a:lnTo>
                    <a:lnTo>
                      <a:pt x="26" y="14"/>
                    </a:lnTo>
                    <a:lnTo>
                      <a:pt x="32" y="8"/>
                    </a:lnTo>
                    <a:lnTo>
                      <a:pt x="36" y="4"/>
                    </a:lnTo>
                    <a:lnTo>
                      <a:pt x="42" y="0"/>
                    </a:lnTo>
                    <a:lnTo>
                      <a:pt x="46" y="0"/>
                    </a:lnTo>
                    <a:lnTo>
                      <a:pt x="52" y="4"/>
                    </a:lnTo>
                    <a:lnTo>
                      <a:pt x="54" y="12"/>
                    </a:lnTo>
                    <a:lnTo>
                      <a:pt x="54" y="12"/>
                    </a:lnTo>
                    <a:lnTo>
                      <a:pt x="58" y="14"/>
                    </a:lnTo>
                    <a:lnTo>
                      <a:pt x="60" y="16"/>
                    </a:lnTo>
                    <a:lnTo>
                      <a:pt x="60" y="14"/>
                    </a:lnTo>
                    <a:lnTo>
                      <a:pt x="60" y="14"/>
                    </a:lnTo>
                    <a:lnTo>
                      <a:pt x="62" y="24"/>
                    </a:lnTo>
                    <a:lnTo>
                      <a:pt x="60" y="34"/>
                    </a:lnTo>
                    <a:lnTo>
                      <a:pt x="60" y="34"/>
                    </a:lnTo>
                    <a:lnTo>
                      <a:pt x="62" y="36"/>
                    </a:lnTo>
                    <a:lnTo>
                      <a:pt x="62" y="36"/>
                    </a:lnTo>
                    <a:lnTo>
                      <a:pt x="66" y="34"/>
                    </a:lnTo>
                    <a:lnTo>
                      <a:pt x="66" y="34"/>
                    </a:lnTo>
                    <a:lnTo>
                      <a:pt x="66" y="38"/>
                    </a:lnTo>
                    <a:lnTo>
                      <a:pt x="64" y="40"/>
                    </a:lnTo>
                    <a:lnTo>
                      <a:pt x="62" y="44"/>
                    </a:lnTo>
                    <a:lnTo>
                      <a:pt x="60" y="46"/>
                    </a:lnTo>
                    <a:lnTo>
                      <a:pt x="60" y="46"/>
                    </a:lnTo>
                    <a:lnTo>
                      <a:pt x="62" y="48"/>
                    </a:lnTo>
                    <a:lnTo>
                      <a:pt x="64" y="54"/>
                    </a:lnTo>
                    <a:lnTo>
                      <a:pt x="64" y="70"/>
                    </a:lnTo>
                    <a:lnTo>
                      <a:pt x="62" y="88"/>
                    </a:lnTo>
                    <a:lnTo>
                      <a:pt x="58" y="102"/>
                    </a:lnTo>
                    <a:lnTo>
                      <a:pt x="58" y="102"/>
                    </a:lnTo>
                    <a:lnTo>
                      <a:pt x="56" y="114"/>
                    </a:lnTo>
                    <a:lnTo>
                      <a:pt x="54" y="124"/>
                    </a:lnTo>
                    <a:lnTo>
                      <a:pt x="54" y="124"/>
                    </a:lnTo>
                    <a:lnTo>
                      <a:pt x="56" y="132"/>
                    </a:lnTo>
                    <a:lnTo>
                      <a:pt x="58" y="140"/>
                    </a:lnTo>
                    <a:lnTo>
                      <a:pt x="58" y="140"/>
                    </a:lnTo>
                    <a:lnTo>
                      <a:pt x="58" y="152"/>
                    </a:lnTo>
                    <a:lnTo>
                      <a:pt x="56" y="162"/>
                    </a:lnTo>
                    <a:lnTo>
                      <a:pt x="54" y="172"/>
                    </a:lnTo>
                    <a:lnTo>
                      <a:pt x="54" y="182"/>
                    </a:lnTo>
                    <a:lnTo>
                      <a:pt x="54" y="18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3" name="Freeform 220"/>
              <p:cNvSpPr>
                <a:spLocks/>
              </p:cNvSpPr>
              <p:nvPr userDrawn="1"/>
            </p:nvSpPr>
            <p:spPr bwMode="auto">
              <a:xfrm>
                <a:off x="4222" y="707"/>
                <a:ext cx="6" cy="6"/>
              </a:xfrm>
              <a:custGeom>
                <a:avLst/>
                <a:gdLst/>
                <a:ahLst/>
                <a:cxnLst>
                  <a:cxn ang="0">
                    <a:pos x="0" y="2"/>
                  </a:cxn>
                  <a:cxn ang="0">
                    <a:pos x="0" y="2"/>
                  </a:cxn>
                  <a:cxn ang="0">
                    <a:pos x="4" y="0"/>
                  </a:cxn>
                  <a:cxn ang="0">
                    <a:pos x="8" y="0"/>
                  </a:cxn>
                  <a:cxn ang="0">
                    <a:pos x="12" y="0"/>
                  </a:cxn>
                  <a:cxn ang="0">
                    <a:pos x="12" y="0"/>
                  </a:cxn>
                  <a:cxn ang="0">
                    <a:pos x="12" y="6"/>
                  </a:cxn>
                  <a:cxn ang="0">
                    <a:pos x="14" y="10"/>
                  </a:cxn>
                  <a:cxn ang="0">
                    <a:pos x="16" y="14"/>
                  </a:cxn>
                  <a:cxn ang="0">
                    <a:pos x="16" y="22"/>
                  </a:cxn>
                  <a:cxn ang="0">
                    <a:pos x="16" y="22"/>
                  </a:cxn>
                  <a:cxn ang="0">
                    <a:pos x="22" y="20"/>
                  </a:cxn>
                  <a:cxn ang="0">
                    <a:pos x="24" y="22"/>
                  </a:cxn>
                  <a:cxn ang="0">
                    <a:pos x="24" y="24"/>
                  </a:cxn>
                  <a:cxn ang="0">
                    <a:pos x="24" y="24"/>
                  </a:cxn>
                  <a:cxn ang="0">
                    <a:pos x="10" y="16"/>
                  </a:cxn>
                  <a:cxn ang="0">
                    <a:pos x="4" y="10"/>
                  </a:cxn>
                  <a:cxn ang="0">
                    <a:pos x="0" y="2"/>
                  </a:cxn>
                  <a:cxn ang="0">
                    <a:pos x="0" y="2"/>
                  </a:cxn>
                </a:cxnLst>
                <a:rect l="0" t="0" r="r" b="b"/>
                <a:pathLst>
                  <a:path w="24" h="24">
                    <a:moveTo>
                      <a:pt x="0" y="2"/>
                    </a:moveTo>
                    <a:lnTo>
                      <a:pt x="0" y="2"/>
                    </a:lnTo>
                    <a:lnTo>
                      <a:pt x="4" y="0"/>
                    </a:lnTo>
                    <a:lnTo>
                      <a:pt x="8" y="0"/>
                    </a:lnTo>
                    <a:lnTo>
                      <a:pt x="12" y="0"/>
                    </a:lnTo>
                    <a:lnTo>
                      <a:pt x="12" y="0"/>
                    </a:lnTo>
                    <a:lnTo>
                      <a:pt x="12" y="6"/>
                    </a:lnTo>
                    <a:lnTo>
                      <a:pt x="14" y="10"/>
                    </a:lnTo>
                    <a:lnTo>
                      <a:pt x="16" y="14"/>
                    </a:lnTo>
                    <a:lnTo>
                      <a:pt x="16" y="22"/>
                    </a:lnTo>
                    <a:lnTo>
                      <a:pt x="16" y="22"/>
                    </a:lnTo>
                    <a:lnTo>
                      <a:pt x="22" y="20"/>
                    </a:lnTo>
                    <a:lnTo>
                      <a:pt x="24" y="22"/>
                    </a:lnTo>
                    <a:lnTo>
                      <a:pt x="24" y="24"/>
                    </a:lnTo>
                    <a:lnTo>
                      <a:pt x="24" y="24"/>
                    </a:lnTo>
                    <a:lnTo>
                      <a:pt x="10" y="16"/>
                    </a:lnTo>
                    <a:lnTo>
                      <a:pt x="4" y="10"/>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4" name="Freeform 221"/>
              <p:cNvSpPr>
                <a:spLocks/>
              </p:cNvSpPr>
              <p:nvPr userDrawn="1"/>
            </p:nvSpPr>
            <p:spPr bwMode="auto">
              <a:xfrm>
                <a:off x="3149" y="738"/>
                <a:ext cx="1" cy="6"/>
              </a:xfrm>
              <a:custGeom>
                <a:avLst/>
                <a:gdLst/>
                <a:ahLst/>
                <a:cxnLst>
                  <a:cxn ang="0">
                    <a:pos x="2" y="0"/>
                  </a:cxn>
                  <a:cxn ang="0">
                    <a:pos x="2" y="0"/>
                  </a:cxn>
                  <a:cxn ang="0">
                    <a:pos x="4" y="12"/>
                  </a:cxn>
                  <a:cxn ang="0">
                    <a:pos x="4" y="20"/>
                  </a:cxn>
                  <a:cxn ang="0">
                    <a:pos x="2" y="28"/>
                  </a:cxn>
                  <a:cxn ang="0">
                    <a:pos x="2" y="28"/>
                  </a:cxn>
                  <a:cxn ang="0">
                    <a:pos x="0" y="22"/>
                  </a:cxn>
                  <a:cxn ang="0">
                    <a:pos x="0" y="14"/>
                  </a:cxn>
                  <a:cxn ang="0">
                    <a:pos x="2" y="0"/>
                  </a:cxn>
                  <a:cxn ang="0">
                    <a:pos x="2" y="0"/>
                  </a:cxn>
                </a:cxnLst>
                <a:rect l="0" t="0" r="r" b="b"/>
                <a:pathLst>
                  <a:path w="4" h="28">
                    <a:moveTo>
                      <a:pt x="2" y="0"/>
                    </a:moveTo>
                    <a:lnTo>
                      <a:pt x="2" y="0"/>
                    </a:lnTo>
                    <a:lnTo>
                      <a:pt x="4" y="12"/>
                    </a:lnTo>
                    <a:lnTo>
                      <a:pt x="4" y="20"/>
                    </a:lnTo>
                    <a:lnTo>
                      <a:pt x="2" y="28"/>
                    </a:lnTo>
                    <a:lnTo>
                      <a:pt x="2" y="28"/>
                    </a:lnTo>
                    <a:lnTo>
                      <a:pt x="0" y="22"/>
                    </a:lnTo>
                    <a:lnTo>
                      <a:pt x="0" y="1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5" name="Freeform 222"/>
              <p:cNvSpPr>
                <a:spLocks/>
              </p:cNvSpPr>
              <p:nvPr userDrawn="1"/>
            </p:nvSpPr>
            <p:spPr bwMode="auto">
              <a:xfrm>
                <a:off x="4311" y="738"/>
                <a:ext cx="3" cy="6"/>
              </a:xfrm>
              <a:custGeom>
                <a:avLst/>
                <a:gdLst/>
                <a:ahLst/>
                <a:cxnLst>
                  <a:cxn ang="0">
                    <a:pos x="8" y="0"/>
                  </a:cxn>
                  <a:cxn ang="0">
                    <a:pos x="8" y="0"/>
                  </a:cxn>
                  <a:cxn ang="0">
                    <a:pos x="10" y="4"/>
                  </a:cxn>
                  <a:cxn ang="0">
                    <a:pos x="10" y="4"/>
                  </a:cxn>
                  <a:cxn ang="0">
                    <a:pos x="10" y="4"/>
                  </a:cxn>
                  <a:cxn ang="0">
                    <a:pos x="6" y="12"/>
                  </a:cxn>
                  <a:cxn ang="0">
                    <a:pos x="2" y="16"/>
                  </a:cxn>
                  <a:cxn ang="0">
                    <a:pos x="4" y="18"/>
                  </a:cxn>
                  <a:cxn ang="0">
                    <a:pos x="4" y="18"/>
                  </a:cxn>
                  <a:cxn ang="0">
                    <a:pos x="2" y="18"/>
                  </a:cxn>
                  <a:cxn ang="0">
                    <a:pos x="0" y="18"/>
                  </a:cxn>
                  <a:cxn ang="0">
                    <a:pos x="0" y="10"/>
                  </a:cxn>
                  <a:cxn ang="0">
                    <a:pos x="4" y="4"/>
                  </a:cxn>
                  <a:cxn ang="0">
                    <a:pos x="6" y="2"/>
                  </a:cxn>
                  <a:cxn ang="0">
                    <a:pos x="8" y="0"/>
                  </a:cxn>
                  <a:cxn ang="0">
                    <a:pos x="8" y="0"/>
                  </a:cxn>
                </a:cxnLst>
                <a:rect l="0" t="0" r="r" b="b"/>
                <a:pathLst>
                  <a:path w="10" h="18">
                    <a:moveTo>
                      <a:pt x="8" y="0"/>
                    </a:moveTo>
                    <a:lnTo>
                      <a:pt x="8" y="0"/>
                    </a:lnTo>
                    <a:lnTo>
                      <a:pt x="10" y="4"/>
                    </a:lnTo>
                    <a:lnTo>
                      <a:pt x="10" y="4"/>
                    </a:lnTo>
                    <a:lnTo>
                      <a:pt x="10" y="4"/>
                    </a:lnTo>
                    <a:lnTo>
                      <a:pt x="6" y="12"/>
                    </a:lnTo>
                    <a:lnTo>
                      <a:pt x="2" y="16"/>
                    </a:lnTo>
                    <a:lnTo>
                      <a:pt x="4" y="18"/>
                    </a:lnTo>
                    <a:lnTo>
                      <a:pt x="4" y="18"/>
                    </a:lnTo>
                    <a:lnTo>
                      <a:pt x="2" y="18"/>
                    </a:lnTo>
                    <a:lnTo>
                      <a:pt x="0" y="18"/>
                    </a:lnTo>
                    <a:lnTo>
                      <a:pt x="0" y="10"/>
                    </a:lnTo>
                    <a:lnTo>
                      <a:pt x="4" y="4"/>
                    </a:lnTo>
                    <a:lnTo>
                      <a:pt x="6"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6" name="Freeform 223"/>
              <p:cNvSpPr>
                <a:spLocks/>
              </p:cNvSpPr>
              <p:nvPr userDrawn="1"/>
            </p:nvSpPr>
            <p:spPr bwMode="auto">
              <a:xfrm>
                <a:off x="4374" y="743"/>
                <a:ext cx="18" cy="18"/>
              </a:xfrm>
              <a:custGeom>
                <a:avLst/>
                <a:gdLst/>
                <a:ahLst/>
                <a:cxnLst>
                  <a:cxn ang="0">
                    <a:pos x="56" y="0"/>
                  </a:cxn>
                  <a:cxn ang="0">
                    <a:pos x="56" y="0"/>
                  </a:cxn>
                  <a:cxn ang="0">
                    <a:pos x="56" y="0"/>
                  </a:cxn>
                  <a:cxn ang="0">
                    <a:pos x="56" y="2"/>
                  </a:cxn>
                  <a:cxn ang="0">
                    <a:pos x="54" y="10"/>
                  </a:cxn>
                  <a:cxn ang="0">
                    <a:pos x="52" y="20"/>
                  </a:cxn>
                  <a:cxn ang="0">
                    <a:pos x="50" y="26"/>
                  </a:cxn>
                  <a:cxn ang="0">
                    <a:pos x="50" y="26"/>
                  </a:cxn>
                  <a:cxn ang="0">
                    <a:pos x="52" y="30"/>
                  </a:cxn>
                  <a:cxn ang="0">
                    <a:pos x="56" y="34"/>
                  </a:cxn>
                  <a:cxn ang="0">
                    <a:pos x="60" y="38"/>
                  </a:cxn>
                  <a:cxn ang="0">
                    <a:pos x="64" y="40"/>
                  </a:cxn>
                  <a:cxn ang="0">
                    <a:pos x="64" y="40"/>
                  </a:cxn>
                  <a:cxn ang="0">
                    <a:pos x="60" y="42"/>
                  </a:cxn>
                  <a:cxn ang="0">
                    <a:pos x="58" y="44"/>
                  </a:cxn>
                  <a:cxn ang="0">
                    <a:pos x="56" y="46"/>
                  </a:cxn>
                  <a:cxn ang="0">
                    <a:pos x="50" y="48"/>
                  </a:cxn>
                  <a:cxn ang="0">
                    <a:pos x="50" y="48"/>
                  </a:cxn>
                  <a:cxn ang="0">
                    <a:pos x="50" y="54"/>
                  </a:cxn>
                  <a:cxn ang="0">
                    <a:pos x="50" y="58"/>
                  </a:cxn>
                  <a:cxn ang="0">
                    <a:pos x="46" y="64"/>
                  </a:cxn>
                  <a:cxn ang="0">
                    <a:pos x="40" y="70"/>
                  </a:cxn>
                  <a:cxn ang="0">
                    <a:pos x="36" y="76"/>
                  </a:cxn>
                  <a:cxn ang="0">
                    <a:pos x="36" y="76"/>
                  </a:cxn>
                  <a:cxn ang="0">
                    <a:pos x="30" y="76"/>
                  </a:cxn>
                  <a:cxn ang="0">
                    <a:pos x="26" y="76"/>
                  </a:cxn>
                  <a:cxn ang="0">
                    <a:pos x="14" y="76"/>
                  </a:cxn>
                  <a:cxn ang="0">
                    <a:pos x="14" y="76"/>
                  </a:cxn>
                  <a:cxn ang="0">
                    <a:pos x="12" y="70"/>
                  </a:cxn>
                  <a:cxn ang="0">
                    <a:pos x="8" y="66"/>
                  </a:cxn>
                  <a:cxn ang="0">
                    <a:pos x="2" y="60"/>
                  </a:cxn>
                  <a:cxn ang="0">
                    <a:pos x="0" y="54"/>
                  </a:cxn>
                  <a:cxn ang="0">
                    <a:pos x="0" y="54"/>
                  </a:cxn>
                  <a:cxn ang="0">
                    <a:pos x="4" y="56"/>
                  </a:cxn>
                  <a:cxn ang="0">
                    <a:pos x="8" y="54"/>
                  </a:cxn>
                  <a:cxn ang="0">
                    <a:pos x="8" y="54"/>
                  </a:cxn>
                  <a:cxn ang="0">
                    <a:pos x="6" y="50"/>
                  </a:cxn>
                  <a:cxn ang="0">
                    <a:pos x="6" y="44"/>
                  </a:cxn>
                  <a:cxn ang="0">
                    <a:pos x="6" y="44"/>
                  </a:cxn>
                  <a:cxn ang="0">
                    <a:pos x="12" y="42"/>
                  </a:cxn>
                  <a:cxn ang="0">
                    <a:pos x="18" y="40"/>
                  </a:cxn>
                  <a:cxn ang="0">
                    <a:pos x="18" y="40"/>
                  </a:cxn>
                  <a:cxn ang="0">
                    <a:pos x="16" y="36"/>
                  </a:cxn>
                  <a:cxn ang="0">
                    <a:pos x="14" y="28"/>
                  </a:cxn>
                  <a:cxn ang="0">
                    <a:pos x="14" y="28"/>
                  </a:cxn>
                  <a:cxn ang="0">
                    <a:pos x="28" y="26"/>
                  </a:cxn>
                  <a:cxn ang="0">
                    <a:pos x="40" y="20"/>
                  </a:cxn>
                  <a:cxn ang="0">
                    <a:pos x="48" y="10"/>
                  </a:cxn>
                  <a:cxn ang="0">
                    <a:pos x="56" y="0"/>
                  </a:cxn>
                  <a:cxn ang="0">
                    <a:pos x="56" y="0"/>
                  </a:cxn>
                </a:cxnLst>
                <a:rect l="0" t="0" r="r" b="b"/>
                <a:pathLst>
                  <a:path w="64" h="76">
                    <a:moveTo>
                      <a:pt x="56" y="0"/>
                    </a:moveTo>
                    <a:lnTo>
                      <a:pt x="56" y="0"/>
                    </a:lnTo>
                    <a:lnTo>
                      <a:pt x="56" y="0"/>
                    </a:lnTo>
                    <a:lnTo>
                      <a:pt x="56" y="2"/>
                    </a:lnTo>
                    <a:lnTo>
                      <a:pt x="54" y="10"/>
                    </a:lnTo>
                    <a:lnTo>
                      <a:pt x="52" y="20"/>
                    </a:lnTo>
                    <a:lnTo>
                      <a:pt x="50" y="26"/>
                    </a:lnTo>
                    <a:lnTo>
                      <a:pt x="50" y="26"/>
                    </a:lnTo>
                    <a:lnTo>
                      <a:pt x="52" y="30"/>
                    </a:lnTo>
                    <a:lnTo>
                      <a:pt x="56" y="34"/>
                    </a:lnTo>
                    <a:lnTo>
                      <a:pt x="60" y="38"/>
                    </a:lnTo>
                    <a:lnTo>
                      <a:pt x="64" y="40"/>
                    </a:lnTo>
                    <a:lnTo>
                      <a:pt x="64" y="40"/>
                    </a:lnTo>
                    <a:lnTo>
                      <a:pt x="60" y="42"/>
                    </a:lnTo>
                    <a:lnTo>
                      <a:pt x="58" y="44"/>
                    </a:lnTo>
                    <a:lnTo>
                      <a:pt x="56" y="46"/>
                    </a:lnTo>
                    <a:lnTo>
                      <a:pt x="50" y="48"/>
                    </a:lnTo>
                    <a:lnTo>
                      <a:pt x="50" y="48"/>
                    </a:lnTo>
                    <a:lnTo>
                      <a:pt x="50" y="54"/>
                    </a:lnTo>
                    <a:lnTo>
                      <a:pt x="50" y="58"/>
                    </a:lnTo>
                    <a:lnTo>
                      <a:pt x="46" y="64"/>
                    </a:lnTo>
                    <a:lnTo>
                      <a:pt x="40" y="70"/>
                    </a:lnTo>
                    <a:lnTo>
                      <a:pt x="36" y="76"/>
                    </a:lnTo>
                    <a:lnTo>
                      <a:pt x="36" y="76"/>
                    </a:lnTo>
                    <a:lnTo>
                      <a:pt x="30" y="76"/>
                    </a:lnTo>
                    <a:lnTo>
                      <a:pt x="26" y="76"/>
                    </a:lnTo>
                    <a:lnTo>
                      <a:pt x="14" y="76"/>
                    </a:lnTo>
                    <a:lnTo>
                      <a:pt x="14" y="76"/>
                    </a:lnTo>
                    <a:lnTo>
                      <a:pt x="12" y="70"/>
                    </a:lnTo>
                    <a:lnTo>
                      <a:pt x="8" y="66"/>
                    </a:lnTo>
                    <a:lnTo>
                      <a:pt x="2" y="60"/>
                    </a:lnTo>
                    <a:lnTo>
                      <a:pt x="0" y="54"/>
                    </a:lnTo>
                    <a:lnTo>
                      <a:pt x="0" y="54"/>
                    </a:lnTo>
                    <a:lnTo>
                      <a:pt x="4" y="56"/>
                    </a:lnTo>
                    <a:lnTo>
                      <a:pt x="8" y="54"/>
                    </a:lnTo>
                    <a:lnTo>
                      <a:pt x="8" y="54"/>
                    </a:lnTo>
                    <a:lnTo>
                      <a:pt x="6" y="50"/>
                    </a:lnTo>
                    <a:lnTo>
                      <a:pt x="6" y="44"/>
                    </a:lnTo>
                    <a:lnTo>
                      <a:pt x="6" y="44"/>
                    </a:lnTo>
                    <a:lnTo>
                      <a:pt x="12" y="42"/>
                    </a:lnTo>
                    <a:lnTo>
                      <a:pt x="18" y="40"/>
                    </a:lnTo>
                    <a:lnTo>
                      <a:pt x="18" y="40"/>
                    </a:lnTo>
                    <a:lnTo>
                      <a:pt x="16" y="36"/>
                    </a:lnTo>
                    <a:lnTo>
                      <a:pt x="14" y="28"/>
                    </a:lnTo>
                    <a:lnTo>
                      <a:pt x="14" y="28"/>
                    </a:lnTo>
                    <a:lnTo>
                      <a:pt x="28" y="26"/>
                    </a:lnTo>
                    <a:lnTo>
                      <a:pt x="40" y="20"/>
                    </a:lnTo>
                    <a:lnTo>
                      <a:pt x="48" y="10"/>
                    </a:lnTo>
                    <a:lnTo>
                      <a:pt x="56" y="0"/>
                    </a:lnTo>
                    <a:lnTo>
                      <a:pt x="5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7" name="Freeform 224"/>
              <p:cNvSpPr>
                <a:spLocks/>
              </p:cNvSpPr>
              <p:nvPr userDrawn="1"/>
            </p:nvSpPr>
            <p:spPr bwMode="auto">
              <a:xfrm>
                <a:off x="3149" y="744"/>
                <a:ext cx="2" cy="4"/>
              </a:xfrm>
              <a:custGeom>
                <a:avLst/>
                <a:gdLst/>
                <a:ahLst/>
                <a:cxnLst>
                  <a:cxn ang="0">
                    <a:pos x="12" y="0"/>
                  </a:cxn>
                  <a:cxn ang="0">
                    <a:pos x="12" y="0"/>
                  </a:cxn>
                  <a:cxn ang="0">
                    <a:pos x="10" y="4"/>
                  </a:cxn>
                  <a:cxn ang="0">
                    <a:pos x="6" y="6"/>
                  </a:cxn>
                  <a:cxn ang="0">
                    <a:pos x="0" y="10"/>
                  </a:cxn>
                  <a:cxn ang="0">
                    <a:pos x="0" y="10"/>
                  </a:cxn>
                  <a:cxn ang="0">
                    <a:pos x="4" y="4"/>
                  </a:cxn>
                  <a:cxn ang="0">
                    <a:pos x="8" y="2"/>
                  </a:cxn>
                  <a:cxn ang="0">
                    <a:pos x="12" y="0"/>
                  </a:cxn>
                  <a:cxn ang="0">
                    <a:pos x="12" y="0"/>
                  </a:cxn>
                </a:cxnLst>
                <a:rect l="0" t="0" r="r" b="b"/>
                <a:pathLst>
                  <a:path w="12" h="10">
                    <a:moveTo>
                      <a:pt x="12" y="0"/>
                    </a:moveTo>
                    <a:lnTo>
                      <a:pt x="12" y="0"/>
                    </a:lnTo>
                    <a:lnTo>
                      <a:pt x="10" y="4"/>
                    </a:lnTo>
                    <a:lnTo>
                      <a:pt x="6" y="6"/>
                    </a:lnTo>
                    <a:lnTo>
                      <a:pt x="0" y="10"/>
                    </a:lnTo>
                    <a:lnTo>
                      <a:pt x="0" y="10"/>
                    </a:lnTo>
                    <a:lnTo>
                      <a:pt x="4" y="4"/>
                    </a:lnTo>
                    <a:lnTo>
                      <a:pt x="8" y="2"/>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8" name="Freeform 225"/>
              <p:cNvSpPr>
                <a:spLocks noEditPoints="1"/>
              </p:cNvSpPr>
              <p:nvPr userDrawn="1"/>
            </p:nvSpPr>
            <p:spPr bwMode="auto">
              <a:xfrm>
                <a:off x="3062" y="755"/>
                <a:ext cx="389" cy="917"/>
              </a:xfrm>
              <a:custGeom>
                <a:avLst/>
                <a:gdLst/>
                <a:ahLst/>
                <a:cxnLst>
                  <a:cxn ang="0">
                    <a:pos x="722" y="2864"/>
                  </a:cxn>
                  <a:cxn ang="0">
                    <a:pos x="146" y="1842"/>
                  </a:cxn>
                  <a:cxn ang="0">
                    <a:pos x="6" y="1098"/>
                  </a:cxn>
                  <a:cxn ang="0">
                    <a:pos x="10" y="664"/>
                  </a:cxn>
                  <a:cxn ang="0">
                    <a:pos x="106" y="2"/>
                  </a:cxn>
                  <a:cxn ang="0">
                    <a:pos x="86" y="158"/>
                  </a:cxn>
                  <a:cxn ang="0">
                    <a:pos x="20" y="608"/>
                  </a:cxn>
                  <a:cxn ang="0">
                    <a:pos x="46" y="704"/>
                  </a:cxn>
                  <a:cxn ang="0">
                    <a:pos x="90" y="626"/>
                  </a:cxn>
                  <a:cxn ang="0">
                    <a:pos x="134" y="628"/>
                  </a:cxn>
                  <a:cxn ang="0">
                    <a:pos x="128" y="664"/>
                  </a:cxn>
                  <a:cxn ang="0">
                    <a:pos x="158" y="716"/>
                  </a:cxn>
                  <a:cxn ang="0">
                    <a:pos x="182" y="828"/>
                  </a:cxn>
                  <a:cxn ang="0">
                    <a:pos x="254" y="944"/>
                  </a:cxn>
                  <a:cxn ang="0">
                    <a:pos x="290" y="930"/>
                  </a:cxn>
                  <a:cxn ang="0">
                    <a:pos x="312" y="962"/>
                  </a:cxn>
                  <a:cxn ang="0">
                    <a:pos x="320" y="1024"/>
                  </a:cxn>
                  <a:cxn ang="0">
                    <a:pos x="332" y="1032"/>
                  </a:cxn>
                  <a:cxn ang="0">
                    <a:pos x="342" y="1118"/>
                  </a:cxn>
                  <a:cxn ang="0">
                    <a:pos x="408" y="1312"/>
                  </a:cxn>
                  <a:cxn ang="0">
                    <a:pos x="444" y="1370"/>
                  </a:cxn>
                  <a:cxn ang="0">
                    <a:pos x="490" y="1428"/>
                  </a:cxn>
                  <a:cxn ang="0">
                    <a:pos x="554" y="1498"/>
                  </a:cxn>
                  <a:cxn ang="0">
                    <a:pos x="630" y="1606"/>
                  </a:cxn>
                  <a:cxn ang="0">
                    <a:pos x="648" y="1632"/>
                  </a:cxn>
                  <a:cxn ang="0">
                    <a:pos x="682" y="1794"/>
                  </a:cxn>
                  <a:cxn ang="0">
                    <a:pos x="686" y="1808"/>
                  </a:cxn>
                  <a:cxn ang="0">
                    <a:pos x="700" y="1884"/>
                  </a:cxn>
                  <a:cxn ang="0">
                    <a:pos x="704" y="1902"/>
                  </a:cxn>
                  <a:cxn ang="0">
                    <a:pos x="724" y="1924"/>
                  </a:cxn>
                  <a:cxn ang="0">
                    <a:pos x="684" y="1922"/>
                  </a:cxn>
                  <a:cxn ang="0">
                    <a:pos x="666" y="1932"/>
                  </a:cxn>
                  <a:cxn ang="0">
                    <a:pos x="640" y="1974"/>
                  </a:cxn>
                  <a:cxn ang="0">
                    <a:pos x="654" y="1984"/>
                  </a:cxn>
                  <a:cxn ang="0">
                    <a:pos x="680" y="1980"/>
                  </a:cxn>
                  <a:cxn ang="0">
                    <a:pos x="748" y="1968"/>
                  </a:cxn>
                  <a:cxn ang="0">
                    <a:pos x="736" y="2046"/>
                  </a:cxn>
                  <a:cxn ang="0">
                    <a:pos x="724" y="2058"/>
                  </a:cxn>
                  <a:cxn ang="0">
                    <a:pos x="762" y="2066"/>
                  </a:cxn>
                  <a:cxn ang="0">
                    <a:pos x="784" y="2028"/>
                  </a:cxn>
                  <a:cxn ang="0">
                    <a:pos x="826" y="2042"/>
                  </a:cxn>
                  <a:cxn ang="0">
                    <a:pos x="882" y="2088"/>
                  </a:cxn>
                  <a:cxn ang="0">
                    <a:pos x="916" y="2124"/>
                  </a:cxn>
                  <a:cxn ang="0">
                    <a:pos x="944" y="2182"/>
                  </a:cxn>
                  <a:cxn ang="0">
                    <a:pos x="956" y="2228"/>
                  </a:cxn>
                  <a:cxn ang="0">
                    <a:pos x="992" y="2218"/>
                  </a:cxn>
                  <a:cxn ang="0">
                    <a:pos x="1100" y="2282"/>
                  </a:cxn>
                  <a:cxn ang="0">
                    <a:pos x="1324" y="2480"/>
                  </a:cxn>
                  <a:cxn ang="0">
                    <a:pos x="1416" y="2574"/>
                  </a:cxn>
                  <a:cxn ang="0">
                    <a:pos x="1438" y="2718"/>
                  </a:cxn>
                  <a:cxn ang="0">
                    <a:pos x="1362" y="2822"/>
                  </a:cxn>
                  <a:cxn ang="0">
                    <a:pos x="1320" y="2886"/>
                  </a:cxn>
                  <a:cxn ang="0">
                    <a:pos x="1394" y="3088"/>
                  </a:cxn>
                  <a:cxn ang="0">
                    <a:pos x="1408" y="3182"/>
                  </a:cxn>
                  <a:cxn ang="0">
                    <a:pos x="1400" y="3246"/>
                  </a:cxn>
                  <a:cxn ang="0">
                    <a:pos x="1336" y="3240"/>
                  </a:cxn>
                  <a:cxn ang="0">
                    <a:pos x="1310" y="3242"/>
                  </a:cxn>
                  <a:cxn ang="0">
                    <a:pos x="1268" y="3252"/>
                  </a:cxn>
                  <a:cxn ang="0">
                    <a:pos x="1364" y="3374"/>
                  </a:cxn>
                  <a:cxn ang="0">
                    <a:pos x="1472" y="3502"/>
                  </a:cxn>
                  <a:cxn ang="0">
                    <a:pos x="688" y="1994"/>
                  </a:cxn>
                </a:cxnLst>
                <a:rect l="0" t="0" r="r" b="b"/>
                <a:pathLst>
                  <a:path w="1472" h="3504">
                    <a:moveTo>
                      <a:pt x="1466" y="3504"/>
                    </a:moveTo>
                    <a:lnTo>
                      <a:pt x="1466" y="3504"/>
                    </a:lnTo>
                    <a:lnTo>
                      <a:pt x="1398" y="3464"/>
                    </a:lnTo>
                    <a:lnTo>
                      <a:pt x="1330" y="3418"/>
                    </a:lnTo>
                    <a:lnTo>
                      <a:pt x="1262" y="3370"/>
                    </a:lnTo>
                    <a:lnTo>
                      <a:pt x="1196" y="3318"/>
                    </a:lnTo>
                    <a:lnTo>
                      <a:pt x="1130" y="3264"/>
                    </a:lnTo>
                    <a:lnTo>
                      <a:pt x="1066" y="3210"/>
                    </a:lnTo>
                    <a:lnTo>
                      <a:pt x="1004" y="3154"/>
                    </a:lnTo>
                    <a:lnTo>
                      <a:pt x="944" y="3102"/>
                    </a:lnTo>
                    <a:lnTo>
                      <a:pt x="944" y="3102"/>
                    </a:lnTo>
                    <a:lnTo>
                      <a:pt x="886" y="3046"/>
                    </a:lnTo>
                    <a:lnTo>
                      <a:pt x="830" y="2988"/>
                    </a:lnTo>
                    <a:lnTo>
                      <a:pt x="776" y="2926"/>
                    </a:lnTo>
                    <a:lnTo>
                      <a:pt x="722" y="2864"/>
                    </a:lnTo>
                    <a:lnTo>
                      <a:pt x="722" y="2864"/>
                    </a:lnTo>
                    <a:lnTo>
                      <a:pt x="684" y="2818"/>
                    </a:lnTo>
                    <a:lnTo>
                      <a:pt x="646" y="2770"/>
                    </a:lnTo>
                    <a:lnTo>
                      <a:pt x="608" y="2722"/>
                    </a:lnTo>
                    <a:lnTo>
                      <a:pt x="572" y="2672"/>
                    </a:lnTo>
                    <a:lnTo>
                      <a:pt x="536" y="2622"/>
                    </a:lnTo>
                    <a:lnTo>
                      <a:pt x="502" y="2570"/>
                    </a:lnTo>
                    <a:lnTo>
                      <a:pt x="468" y="2516"/>
                    </a:lnTo>
                    <a:lnTo>
                      <a:pt x="434" y="2464"/>
                    </a:lnTo>
                    <a:lnTo>
                      <a:pt x="402" y="2410"/>
                    </a:lnTo>
                    <a:lnTo>
                      <a:pt x="372" y="2354"/>
                    </a:lnTo>
                    <a:lnTo>
                      <a:pt x="312" y="2242"/>
                    </a:lnTo>
                    <a:lnTo>
                      <a:pt x="258" y="2126"/>
                    </a:lnTo>
                    <a:lnTo>
                      <a:pt x="206" y="2008"/>
                    </a:lnTo>
                    <a:lnTo>
                      <a:pt x="206" y="2008"/>
                    </a:lnTo>
                    <a:lnTo>
                      <a:pt x="174" y="1926"/>
                    </a:lnTo>
                    <a:lnTo>
                      <a:pt x="146" y="1842"/>
                    </a:lnTo>
                    <a:lnTo>
                      <a:pt x="118" y="1754"/>
                    </a:lnTo>
                    <a:lnTo>
                      <a:pt x="92" y="1664"/>
                    </a:lnTo>
                    <a:lnTo>
                      <a:pt x="92" y="1664"/>
                    </a:lnTo>
                    <a:lnTo>
                      <a:pt x="66" y="1564"/>
                    </a:lnTo>
                    <a:lnTo>
                      <a:pt x="42" y="1460"/>
                    </a:lnTo>
                    <a:lnTo>
                      <a:pt x="32" y="1406"/>
                    </a:lnTo>
                    <a:lnTo>
                      <a:pt x="24" y="1352"/>
                    </a:lnTo>
                    <a:lnTo>
                      <a:pt x="16" y="1298"/>
                    </a:lnTo>
                    <a:lnTo>
                      <a:pt x="10" y="1244"/>
                    </a:lnTo>
                    <a:lnTo>
                      <a:pt x="10" y="1244"/>
                    </a:lnTo>
                    <a:lnTo>
                      <a:pt x="6" y="1208"/>
                    </a:lnTo>
                    <a:lnTo>
                      <a:pt x="4" y="1170"/>
                    </a:lnTo>
                    <a:lnTo>
                      <a:pt x="4" y="1094"/>
                    </a:lnTo>
                    <a:lnTo>
                      <a:pt x="4" y="1094"/>
                    </a:lnTo>
                    <a:lnTo>
                      <a:pt x="6" y="1096"/>
                    </a:lnTo>
                    <a:lnTo>
                      <a:pt x="6" y="1098"/>
                    </a:lnTo>
                    <a:lnTo>
                      <a:pt x="6" y="1098"/>
                    </a:lnTo>
                    <a:lnTo>
                      <a:pt x="10" y="1080"/>
                    </a:lnTo>
                    <a:lnTo>
                      <a:pt x="12" y="1062"/>
                    </a:lnTo>
                    <a:lnTo>
                      <a:pt x="10" y="1022"/>
                    </a:lnTo>
                    <a:lnTo>
                      <a:pt x="10" y="1022"/>
                    </a:lnTo>
                    <a:lnTo>
                      <a:pt x="10" y="982"/>
                    </a:lnTo>
                    <a:lnTo>
                      <a:pt x="12" y="940"/>
                    </a:lnTo>
                    <a:lnTo>
                      <a:pt x="18" y="858"/>
                    </a:lnTo>
                    <a:lnTo>
                      <a:pt x="18" y="858"/>
                    </a:lnTo>
                    <a:lnTo>
                      <a:pt x="18" y="804"/>
                    </a:lnTo>
                    <a:lnTo>
                      <a:pt x="18" y="750"/>
                    </a:lnTo>
                    <a:lnTo>
                      <a:pt x="18" y="698"/>
                    </a:lnTo>
                    <a:lnTo>
                      <a:pt x="20" y="648"/>
                    </a:lnTo>
                    <a:lnTo>
                      <a:pt x="20" y="648"/>
                    </a:lnTo>
                    <a:lnTo>
                      <a:pt x="14" y="654"/>
                    </a:lnTo>
                    <a:lnTo>
                      <a:pt x="10" y="664"/>
                    </a:lnTo>
                    <a:lnTo>
                      <a:pt x="6" y="684"/>
                    </a:lnTo>
                    <a:lnTo>
                      <a:pt x="2" y="732"/>
                    </a:lnTo>
                    <a:lnTo>
                      <a:pt x="2" y="732"/>
                    </a:lnTo>
                    <a:lnTo>
                      <a:pt x="0" y="684"/>
                    </a:lnTo>
                    <a:lnTo>
                      <a:pt x="0" y="638"/>
                    </a:lnTo>
                    <a:lnTo>
                      <a:pt x="2" y="590"/>
                    </a:lnTo>
                    <a:lnTo>
                      <a:pt x="4" y="542"/>
                    </a:lnTo>
                    <a:lnTo>
                      <a:pt x="14" y="448"/>
                    </a:lnTo>
                    <a:lnTo>
                      <a:pt x="26" y="354"/>
                    </a:lnTo>
                    <a:lnTo>
                      <a:pt x="42" y="262"/>
                    </a:lnTo>
                    <a:lnTo>
                      <a:pt x="62" y="172"/>
                    </a:lnTo>
                    <a:lnTo>
                      <a:pt x="82" y="84"/>
                    </a:lnTo>
                    <a:lnTo>
                      <a:pt x="104" y="0"/>
                    </a:lnTo>
                    <a:lnTo>
                      <a:pt x="104" y="0"/>
                    </a:lnTo>
                    <a:lnTo>
                      <a:pt x="106" y="0"/>
                    </a:lnTo>
                    <a:lnTo>
                      <a:pt x="106" y="2"/>
                    </a:lnTo>
                    <a:lnTo>
                      <a:pt x="104" y="10"/>
                    </a:lnTo>
                    <a:lnTo>
                      <a:pt x="102" y="20"/>
                    </a:lnTo>
                    <a:lnTo>
                      <a:pt x="102" y="24"/>
                    </a:lnTo>
                    <a:lnTo>
                      <a:pt x="104" y="28"/>
                    </a:lnTo>
                    <a:lnTo>
                      <a:pt x="104" y="28"/>
                    </a:lnTo>
                    <a:lnTo>
                      <a:pt x="102" y="28"/>
                    </a:lnTo>
                    <a:lnTo>
                      <a:pt x="100" y="32"/>
                    </a:lnTo>
                    <a:lnTo>
                      <a:pt x="98" y="42"/>
                    </a:lnTo>
                    <a:lnTo>
                      <a:pt x="98" y="54"/>
                    </a:lnTo>
                    <a:lnTo>
                      <a:pt x="98" y="58"/>
                    </a:lnTo>
                    <a:lnTo>
                      <a:pt x="100" y="62"/>
                    </a:lnTo>
                    <a:lnTo>
                      <a:pt x="100" y="62"/>
                    </a:lnTo>
                    <a:lnTo>
                      <a:pt x="98" y="86"/>
                    </a:lnTo>
                    <a:lnTo>
                      <a:pt x="94" y="110"/>
                    </a:lnTo>
                    <a:lnTo>
                      <a:pt x="90" y="134"/>
                    </a:lnTo>
                    <a:lnTo>
                      <a:pt x="86" y="158"/>
                    </a:lnTo>
                    <a:lnTo>
                      <a:pt x="86" y="158"/>
                    </a:lnTo>
                    <a:lnTo>
                      <a:pt x="86" y="170"/>
                    </a:lnTo>
                    <a:lnTo>
                      <a:pt x="82" y="180"/>
                    </a:lnTo>
                    <a:lnTo>
                      <a:pt x="82" y="180"/>
                    </a:lnTo>
                    <a:lnTo>
                      <a:pt x="48" y="308"/>
                    </a:lnTo>
                    <a:lnTo>
                      <a:pt x="30" y="380"/>
                    </a:lnTo>
                    <a:lnTo>
                      <a:pt x="24" y="416"/>
                    </a:lnTo>
                    <a:lnTo>
                      <a:pt x="18" y="454"/>
                    </a:lnTo>
                    <a:lnTo>
                      <a:pt x="18" y="454"/>
                    </a:lnTo>
                    <a:lnTo>
                      <a:pt x="12" y="494"/>
                    </a:lnTo>
                    <a:lnTo>
                      <a:pt x="10" y="538"/>
                    </a:lnTo>
                    <a:lnTo>
                      <a:pt x="8" y="580"/>
                    </a:lnTo>
                    <a:lnTo>
                      <a:pt x="10" y="616"/>
                    </a:lnTo>
                    <a:lnTo>
                      <a:pt x="10" y="616"/>
                    </a:lnTo>
                    <a:lnTo>
                      <a:pt x="16" y="612"/>
                    </a:lnTo>
                    <a:lnTo>
                      <a:pt x="20" y="608"/>
                    </a:lnTo>
                    <a:lnTo>
                      <a:pt x="22" y="606"/>
                    </a:lnTo>
                    <a:lnTo>
                      <a:pt x="22" y="606"/>
                    </a:lnTo>
                    <a:lnTo>
                      <a:pt x="24" y="622"/>
                    </a:lnTo>
                    <a:lnTo>
                      <a:pt x="28" y="642"/>
                    </a:lnTo>
                    <a:lnTo>
                      <a:pt x="30" y="682"/>
                    </a:lnTo>
                    <a:lnTo>
                      <a:pt x="30" y="762"/>
                    </a:lnTo>
                    <a:lnTo>
                      <a:pt x="30" y="762"/>
                    </a:lnTo>
                    <a:lnTo>
                      <a:pt x="32" y="760"/>
                    </a:lnTo>
                    <a:lnTo>
                      <a:pt x="34" y="758"/>
                    </a:lnTo>
                    <a:lnTo>
                      <a:pt x="34" y="750"/>
                    </a:lnTo>
                    <a:lnTo>
                      <a:pt x="32" y="740"/>
                    </a:lnTo>
                    <a:lnTo>
                      <a:pt x="32" y="732"/>
                    </a:lnTo>
                    <a:lnTo>
                      <a:pt x="32" y="732"/>
                    </a:lnTo>
                    <a:lnTo>
                      <a:pt x="38" y="728"/>
                    </a:lnTo>
                    <a:lnTo>
                      <a:pt x="42" y="722"/>
                    </a:lnTo>
                    <a:lnTo>
                      <a:pt x="46" y="704"/>
                    </a:lnTo>
                    <a:lnTo>
                      <a:pt x="46" y="704"/>
                    </a:lnTo>
                    <a:lnTo>
                      <a:pt x="50" y="706"/>
                    </a:lnTo>
                    <a:lnTo>
                      <a:pt x="54" y="706"/>
                    </a:lnTo>
                    <a:lnTo>
                      <a:pt x="54" y="706"/>
                    </a:lnTo>
                    <a:lnTo>
                      <a:pt x="58" y="682"/>
                    </a:lnTo>
                    <a:lnTo>
                      <a:pt x="62" y="660"/>
                    </a:lnTo>
                    <a:lnTo>
                      <a:pt x="68" y="642"/>
                    </a:lnTo>
                    <a:lnTo>
                      <a:pt x="78" y="622"/>
                    </a:lnTo>
                    <a:lnTo>
                      <a:pt x="78" y="622"/>
                    </a:lnTo>
                    <a:lnTo>
                      <a:pt x="80" y="626"/>
                    </a:lnTo>
                    <a:lnTo>
                      <a:pt x="82" y="630"/>
                    </a:lnTo>
                    <a:lnTo>
                      <a:pt x="82" y="640"/>
                    </a:lnTo>
                    <a:lnTo>
                      <a:pt x="82" y="640"/>
                    </a:lnTo>
                    <a:lnTo>
                      <a:pt x="86" y="638"/>
                    </a:lnTo>
                    <a:lnTo>
                      <a:pt x="90" y="636"/>
                    </a:lnTo>
                    <a:lnTo>
                      <a:pt x="90" y="626"/>
                    </a:lnTo>
                    <a:lnTo>
                      <a:pt x="90" y="626"/>
                    </a:lnTo>
                    <a:lnTo>
                      <a:pt x="94" y="630"/>
                    </a:lnTo>
                    <a:lnTo>
                      <a:pt x="96" y="638"/>
                    </a:lnTo>
                    <a:lnTo>
                      <a:pt x="100" y="644"/>
                    </a:lnTo>
                    <a:lnTo>
                      <a:pt x="102" y="646"/>
                    </a:lnTo>
                    <a:lnTo>
                      <a:pt x="104" y="648"/>
                    </a:lnTo>
                    <a:lnTo>
                      <a:pt x="104" y="648"/>
                    </a:lnTo>
                    <a:lnTo>
                      <a:pt x="114" y="642"/>
                    </a:lnTo>
                    <a:lnTo>
                      <a:pt x="122" y="638"/>
                    </a:lnTo>
                    <a:lnTo>
                      <a:pt x="126" y="636"/>
                    </a:lnTo>
                    <a:lnTo>
                      <a:pt x="128" y="632"/>
                    </a:lnTo>
                    <a:lnTo>
                      <a:pt x="130" y="628"/>
                    </a:lnTo>
                    <a:lnTo>
                      <a:pt x="130" y="620"/>
                    </a:lnTo>
                    <a:lnTo>
                      <a:pt x="130" y="620"/>
                    </a:lnTo>
                    <a:lnTo>
                      <a:pt x="134" y="622"/>
                    </a:lnTo>
                    <a:lnTo>
                      <a:pt x="134" y="628"/>
                    </a:lnTo>
                    <a:lnTo>
                      <a:pt x="134" y="628"/>
                    </a:lnTo>
                    <a:lnTo>
                      <a:pt x="138" y="626"/>
                    </a:lnTo>
                    <a:lnTo>
                      <a:pt x="140" y="624"/>
                    </a:lnTo>
                    <a:lnTo>
                      <a:pt x="142" y="618"/>
                    </a:lnTo>
                    <a:lnTo>
                      <a:pt x="142" y="618"/>
                    </a:lnTo>
                    <a:lnTo>
                      <a:pt x="146" y="624"/>
                    </a:lnTo>
                    <a:lnTo>
                      <a:pt x="148" y="632"/>
                    </a:lnTo>
                    <a:lnTo>
                      <a:pt x="148" y="638"/>
                    </a:lnTo>
                    <a:lnTo>
                      <a:pt x="148" y="646"/>
                    </a:lnTo>
                    <a:lnTo>
                      <a:pt x="144" y="660"/>
                    </a:lnTo>
                    <a:lnTo>
                      <a:pt x="138" y="668"/>
                    </a:lnTo>
                    <a:lnTo>
                      <a:pt x="138" y="668"/>
                    </a:lnTo>
                    <a:lnTo>
                      <a:pt x="136" y="670"/>
                    </a:lnTo>
                    <a:lnTo>
                      <a:pt x="134" y="668"/>
                    </a:lnTo>
                    <a:lnTo>
                      <a:pt x="132" y="666"/>
                    </a:lnTo>
                    <a:lnTo>
                      <a:pt x="128" y="664"/>
                    </a:lnTo>
                    <a:lnTo>
                      <a:pt x="128" y="664"/>
                    </a:lnTo>
                    <a:lnTo>
                      <a:pt x="126" y="672"/>
                    </a:lnTo>
                    <a:lnTo>
                      <a:pt x="124" y="678"/>
                    </a:lnTo>
                    <a:lnTo>
                      <a:pt x="122" y="696"/>
                    </a:lnTo>
                    <a:lnTo>
                      <a:pt x="122" y="714"/>
                    </a:lnTo>
                    <a:lnTo>
                      <a:pt x="122" y="732"/>
                    </a:lnTo>
                    <a:lnTo>
                      <a:pt x="122" y="732"/>
                    </a:lnTo>
                    <a:lnTo>
                      <a:pt x="124" y="730"/>
                    </a:lnTo>
                    <a:lnTo>
                      <a:pt x="126" y="726"/>
                    </a:lnTo>
                    <a:lnTo>
                      <a:pt x="128" y="716"/>
                    </a:lnTo>
                    <a:lnTo>
                      <a:pt x="128" y="716"/>
                    </a:lnTo>
                    <a:lnTo>
                      <a:pt x="144" y="720"/>
                    </a:lnTo>
                    <a:lnTo>
                      <a:pt x="152" y="720"/>
                    </a:lnTo>
                    <a:lnTo>
                      <a:pt x="156" y="720"/>
                    </a:lnTo>
                    <a:lnTo>
                      <a:pt x="158" y="716"/>
                    </a:lnTo>
                    <a:lnTo>
                      <a:pt x="158" y="716"/>
                    </a:lnTo>
                    <a:lnTo>
                      <a:pt x="160" y="718"/>
                    </a:lnTo>
                    <a:lnTo>
                      <a:pt x="160" y="722"/>
                    </a:lnTo>
                    <a:lnTo>
                      <a:pt x="160" y="726"/>
                    </a:lnTo>
                    <a:lnTo>
                      <a:pt x="162" y="728"/>
                    </a:lnTo>
                    <a:lnTo>
                      <a:pt x="162" y="728"/>
                    </a:lnTo>
                    <a:lnTo>
                      <a:pt x="164" y="726"/>
                    </a:lnTo>
                    <a:lnTo>
                      <a:pt x="164" y="722"/>
                    </a:lnTo>
                    <a:lnTo>
                      <a:pt x="164" y="722"/>
                    </a:lnTo>
                    <a:lnTo>
                      <a:pt x="172" y="736"/>
                    </a:lnTo>
                    <a:lnTo>
                      <a:pt x="180" y="752"/>
                    </a:lnTo>
                    <a:lnTo>
                      <a:pt x="184" y="768"/>
                    </a:lnTo>
                    <a:lnTo>
                      <a:pt x="186" y="786"/>
                    </a:lnTo>
                    <a:lnTo>
                      <a:pt x="186" y="786"/>
                    </a:lnTo>
                    <a:lnTo>
                      <a:pt x="184" y="802"/>
                    </a:lnTo>
                    <a:lnTo>
                      <a:pt x="182" y="820"/>
                    </a:lnTo>
                    <a:lnTo>
                      <a:pt x="182" y="828"/>
                    </a:lnTo>
                    <a:lnTo>
                      <a:pt x="184" y="834"/>
                    </a:lnTo>
                    <a:lnTo>
                      <a:pt x="188" y="840"/>
                    </a:lnTo>
                    <a:lnTo>
                      <a:pt x="194" y="846"/>
                    </a:lnTo>
                    <a:lnTo>
                      <a:pt x="194" y="846"/>
                    </a:lnTo>
                    <a:lnTo>
                      <a:pt x="204" y="850"/>
                    </a:lnTo>
                    <a:lnTo>
                      <a:pt x="214" y="858"/>
                    </a:lnTo>
                    <a:lnTo>
                      <a:pt x="224" y="866"/>
                    </a:lnTo>
                    <a:lnTo>
                      <a:pt x="230" y="876"/>
                    </a:lnTo>
                    <a:lnTo>
                      <a:pt x="230" y="876"/>
                    </a:lnTo>
                    <a:lnTo>
                      <a:pt x="230" y="886"/>
                    </a:lnTo>
                    <a:lnTo>
                      <a:pt x="230" y="896"/>
                    </a:lnTo>
                    <a:lnTo>
                      <a:pt x="232" y="904"/>
                    </a:lnTo>
                    <a:lnTo>
                      <a:pt x="236" y="912"/>
                    </a:lnTo>
                    <a:lnTo>
                      <a:pt x="246" y="928"/>
                    </a:lnTo>
                    <a:lnTo>
                      <a:pt x="254" y="944"/>
                    </a:lnTo>
                    <a:lnTo>
                      <a:pt x="254" y="944"/>
                    </a:lnTo>
                    <a:lnTo>
                      <a:pt x="260" y="940"/>
                    </a:lnTo>
                    <a:lnTo>
                      <a:pt x="266" y="938"/>
                    </a:lnTo>
                    <a:lnTo>
                      <a:pt x="274" y="936"/>
                    </a:lnTo>
                    <a:lnTo>
                      <a:pt x="274" y="936"/>
                    </a:lnTo>
                    <a:lnTo>
                      <a:pt x="278" y="936"/>
                    </a:lnTo>
                    <a:lnTo>
                      <a:pt x="280" y="940"/>
                    </a:lnTo>
                    <a:lnTo>
                      <a:pt x="280" y="942"/>
                    </a:lnTo>
                    <a:lnTo>
                      <a:pt x="284" y="944"/>
                    </a:lnTo>
                    <a:lnTo>
                      <a:pt x="284" y="944"/>
                    </a:lnTo>
                    <a:lnTo>
                      <a:pt x="286" y="938"/>
                    </a:lnTo>
                    <a:lnTo>
                      <a:pt x="284" y="934"/>
                    </a:lnTo>
                    <a:lnTo>
                      <a:pt x="278" y="928"/>
                    </a:lnTo>
                    <a:lnTo>
                      <a:pt x="278" y="928"/>
                    </a:lnTo>
                    <a:lnTo>
                      <a:pt x="282" y="926"/>
                    </a:lnTo>
                    <a:lnTo>
                      <a:pt x="284" y="926"/>
                    </a:lnTo>
                    <a:lnTo>
                      <a:pt x="290" y="930"/>
                    </a:lnTo>
                    <a:lnTo>
                      <a:pt x="296" y="938"/>
                    </a:lnTo>
                    <a:lnTo>
                      <a:pt x="302" y="944"/>
                    </a:lnTo>
                    <a:lnTo>
                      <a:pt x="302" y="944"/>
                    </a:lnTo>
                    <a:lnTo>
                      <a:pt x="320" y="954"/>
                    </a:lnTo>
                    <a:lnTo>
                      <a:pt x="328" y="960"/>
                    </a:lnTo>
                    <a:lnTo>
                      <a:pt x="330" y="964"/>
                    </a:lnTo>
                    <a:lnTo>
                      <a:pt x="332" y="970"/>
                    </a:lnTo>
                    <a:lnTo>
                      <a:pt x="332" y="970"/>
                    </a:lnTo>
                    <a:lnTo>
                      <a:pt x="338" y="970"/>
                    </a:lnTo>
                    <a:lnTo>
                      <a:pt x="344" y="972"/>
                    </a:lnTo>
                    <a:lnTo>
                      <a:pt x="344" y="972"/>
                    </a:lnTo>
                    <a:lnTo>
                      <a:pt x="340" y="974"/>
                    </a:lnTo>
                    <a:lnTo>
                      <a:pt x="336" y="974"/>
                    </a:lnTo>
                    <a:lnTo>
                      <a:pt x="328" y="972"/>
                    </a:lnTo>
                    <a:lnTo>
                      <a:pt x="320" y="966"/>
                    </a:lnTo>
                    <a:lnTo>
                      <a:pt x="312" y="962"/>
                    </a:lnTo>
                    <a:lnTo>
                      <a:pt x="312" y="962"/>
                    </a:lnTo>
                    <a:lnTo>
                      <a:pt x="310" y="964"/>
                    </a:lnTo>
                    <a:lnTo>
                      <a:pt x="310" y="968"/>
                    </a:lnTo>
                    <a:lnTo>
                      <a:pt x="312" y="976"/>
                    </a:lnTo>
                    <a:lnTo>
                      <a:pt x="314" y="986"/>
                    </a:lnTo>
                    <a:lnTo>
                      <a:pt x="314" y="990"/>
                    </a:lnTo>
                    <a:lnTo>
                      <a:pt x="312" y="994"/>
                    </a:lnTo>
                    <a:lnTo>
                      <a:pt x="312" y="994"/>
                    </a:lnTo>
                    <a:lnTo>
                      <a:pt x="312" y="996"/>
                    </a:lnTo>
                    <a:lnTo>
                      <a:pt x="314" y="996"/>
                    </a:lnTo>
                    <a:lnTo>
                      <a:pt x="316" y="994"/>
                    </a:lnTo>
                    <a:lnTo>
                      <a:pt x="316" y="992"/>
                    </a:lnTo>
                    <a:lnTo>
                      <a:pt x="316" y="992"/>
                    </a:lnTo>
                    <a:lnTo>
                      <a:pt x="316" y="998"/>
                    </a:lnTo>
                    <a:lnTo>
                      <a:pt x="318" y="1006"/>
                    </a:lnTo>
                    <a:lnTo>
                      <a:pt x="320" y="1024"/>
                    </a:lnTo>
                    <a:lnTo>
                      <a:pt x="320" y="1024"/>
                    </a:lnTo>
                    <a:lnTo>
                      <a:pt x="320" y="1024"/>
                    </a:lnTo>
                    <a:lnTo>
                      <a:pt x="322" y="1022"/>
                    </a:lnTo>
                    <a:lnTo>
                      <a:pt x="320" y="1018"/>
                    </a:lnTo>
                    <a:lnTo>
                      <a:pt x="320" y="1016"/>
                    </a:lnTo>
                    <a:lnTo>
                      <a:pt x="322" y="1014"/>
                    </a:lnTo>
                    <a:lnTo>
                      <a:pt x="322" y="1014"/>
                    </a:lnTo>
                    <a:lnTo>
                      <a:pt x="322" y="1014"/>
                    </a:lnTo>
                    <a:lnTo>
                      <a:pt x="324" y="1012"/>
                    </a:lnTo>
                    <a:lnTo>
                      <a:pt x="324" y="1016"/>
                    </a:lnTo>
                    <a:lnTo>
                      <a:pt x="322" y="1020"/>
                    </a:lnTo>
                    <a:lnTo>
                      <a:pt x="322" y="1024"/>
                    </a:lnTo>
                    <a:lnTo>
                      <a:pt x="322" y="1024"/>
                    </a:lnTo>
                    <a:lnTo>
                      <a:pt x="326" y="1018"/>
                    </a:lnTo>
                    <a:lnTo>
                      <a:pt x="326" y="1018"/>
                    </a:lnTo>
                    <a:lnTo>
                      <a:pt x="332" y="1032"/>
                    </a:lnTo>
                    <a:lnTo>
                      <a:pt x="336" y="1038"/>
                    </a:lnTo>
                    <a:lnTo>
                      <a:pt x="338" y="1040"/>
                    </a:lnTo>
                    <a:lnTo>
                      <a:pt x="340" y="1040"/>
                    </a:lnTo>
                    <a:lnTo>
                      <a:pt x="340" y="1040"/>
                    </a:lnTo>
                    <a:lnTo>
                      <a:pt x="342" y="1046"/>
                    </a:lnTo>
                    <a:lnTo>
                      <a:pt x="344" y="1052"/>
                    </a:lnTo>
                    <a:lnTo>
                      <a:pt x="350" y="1064"/>
                    </a:lnTo>
                    <a:lnTo>
                      <a:pt x="356" y="1076"/>
                    </a:lnTo>
                    <a:lnTo>
                      <a:pt x="358" y="1082"/>
                    </a:lnTo>
                    <a:lnTo>
                      <a:pt x="358" y="1088"/>
                    </a:lnTo>
                    <a:lnTo>
                      <a:pt x="358" y="1088"/>
                    </a:lnTo>
                    <a:lnTo>
                      <a:pt x="354" y="1096"/>
                    </a:lnTo>
                    <a:lnTo>
                      <a:pt x="350" y="1102"/>
                    </a:lnTo>
                    <a:lnTo>
                      <a:pt x="344" y="1110"/>
                    </a:lnTo>
                    <a:lnTo>
                      <a:pt x="342" y="1118"/>
                    </a:lnTo>
                    <a:lnTo>
                      <a:pt x="342" y="1118"/>
                    </a:lnTo>
                    <a:lnTo>
                      <a:pt x="348" y="1120"/>
                    </a:lnTo>
                    <a:lnTo>
                      <a:pt x="352" y="1124"/>
                    </a:lnTo>
                    <a:lnTo>
                      <a:pt x="354" y="1130"/>
                    </a:lnTo>
                    <a:lnTo>
                      <a:pt x="352" y="1138"/>
                    </a:lnTo>
                    <a:lnTo>
                      <a:pt x="352" y="1138"/>
                    </a:lnTo>
                    <a:lnTo>
                      <a:pt x="360" y="1146"/>
                    </a:lnTo>
                    <a:lnTo>
                      <a:pt x="364" y="1148"/>
                    </a:lnTo>
                    <a:lnTo>
                      <a:pt x="368" y="1146"/>
                    </a:lnTo>
                    <a:lnTo>
                      <a:pt x="368" y="1146"/>
                    </a:lnTo>
                    <a:lnTo>
                      <a:pt x="384" y="1184"/>
                    </a:lnTo>
                    <a:lnTo>
                      <a:pt x="400" y="1224"/>
                    </a:lnTo>
                    <a:lnTo>
                      <a:pt x="406" y="1244"/>
                    </a:lnTo>
                    <a:lnTo>
                      <a:pt x="410" y="1266"/>
                    </a:lnTo>
                    <a:lnTo>
                      <a:pt x="412" y="1288"/>
                    </a:lnTo>
                    <a:lnTo>
                      <a:pt x="408" y="1312"/>
                    </a:lnTo>
                    <a:lnTo>
                      <a:pt x="408" y="1312"/>
                    </a:lnTo>
                    <a:lnTo>
                      <a:pt x="408" y="1314"/>
                    </a:lnTo>
                    <a:lnTo>
                      <a:pt x="410" y="1312"/>
                    </a:lnTo>
                    <a:lnTo>
                      <a:pt x="414" y="1312"/>
                    </a:lnTo>
                    <a:lnTo>
                      <a:pt x="416" y="1312"/>
                    </a:lnTo>
                    <a:lnTo>
                      <a:pt x="416" y="1312"/>
                    </a:lnTo>
                    <a:lnTo>
                      <a:pt x="424" y="1324"/>
                    </a:lnTo>
                    <a:lnTo>
                      <a:pt x="430" y="1338"/>
                    </a:lnTo>
                    <a:lnTo>
                      <a:pt x="436" y="1352"/>
                    </a:lnTo>
                    <a:lnTo>
                      <a:pt x="436" y="1360"/>
                    </a:lnTo>
                    <a:lnTo>
                      <a:pt x="436" y="1368"/>
                    </a:lnTo>
                    <a:lnTo>
                      <a:pt x="436" y="1368"/>
                    </a:lnTo>
                    <a:lnTo>
                      <a:pt x="438" y="1368"/>
                    </a:lnTo>
                    <a:lnTo>
                      <a:pt x="440" y="1368"/>
                    </a:lnTo>
                    <a:lnTo>
                      <a:pt x="442" y="1368"/>
                    </a:lnTo>
                    <a:lnTo>
                      <a:pt x="444" y="1370"/>
                    </a:lnTo>
                    <a:lnTo>
                      <a:pt x="444" y="1370"/>
                    </a:lnTo>
                    <a:lnTo>
                      <a:pt x="448" y="1390"/>
                    </a:lnTo>
                    <a:lnTo>
                      <a:pt x="448" y="1400"/>
                    </a:lnTo>
                    <a:lnTo>
                      <a:pt x="448" y="1410"/>
                    </a:lnTo>
                    <a:lnTo>
                      <a:pt x="448" y="1410"/>
                    </a:lnTo>
                    <a:lnTo>
                      <a:pt x="450" y="1408"/>
                    </a:lnTo>
                    <a:lnTo>
                      <a:pt x="452" y="1406"/>
                    </a:lnTo>
                    <a:lnTo>
                      <a:pt x="452" y="1400"/>
                    </a:lnTo>
                    <a:lnTo>
                      <a:pt x="452" y="1400"/>
                    </a:lnTo>
                    <a:lnTo>
                      <a:pt x="464" y="1408"/>
                    </a:lnTo>
                    <a:lnTo>
                      <a:pt x="474" y="1418"/>
                    </a:lnTo>
                    <a:lnTo>
                      <a:pt x="484" y="1430"/>
                    </a:lnTo>
                    <a:lnTo>
                      <a:pt x="490" y="1442"/>
                    </a:lnTo>
                    <a:lnTo>
                      <a:pt x="490" y="1442"/>
                    </a:lnTo>
                    <a:lnTo>
                      <a:pt x="492" y="1440"/>
                    </a:lnTo>
                    <a:lnTo>
                      <a:pt x="492" y="1436"/>
                    </a:lnTo>
                    <a:lnTo>
                      <a:pt x="490" y="1428"/>
                    </a:lnTo>
                    <a:lnTo>
                      <a:pt x="490" y="1428"/>
                    </a:lnTo>
                    <a:lnTo>
                      <a:pt x="500" y="1432"/>
                    </a:lnTo>
                    <a:lnTo>
                      <a:pt x="508" y="1436"/>
                    </a:lnTo>
                    <a:lnTo>
                      <a:pt x="512" y="1444"/>
                    </a:lnTo>
                    <a:lnTo>
                      <a:pt x="516" y="1452"/>
                    </a:lnTo>
                    <a:lnTo>
                      <a:pt x="516" y="1452"/>
                    </a:lnTo>
                    <a:lnTo>
                      <a:pt x="518" y="1450"/>
                    </a:lnTo>
                    <a:lnTo>
                      <a:pt x="518" y="1448"/>
                    </a:lnTo>
                    <a:lnTo>
                      <a:pt x="518" y="1444"/>
                    </a:lnTo>
                    <a:lnTo>
                      <a:pt x="518" y="1444"/>
                    </a:lnTo>
                    <a:lnTo>
                      <a:pt x="532" y="1452"/>
                    </a:lnTo>
                    <a:lnTo>
                      <a:pt x="544" y="1466"/>
                    </a:lnTo>
                    <a:lnTo>
                      <a:pt x="548" y="1472"/>
                    </a:lnTo>
                    <a:lnTo>
                      <a:pt x="552" y="1480"/>
                    </a:lnTo>
                    <a:lnTo>
                      <a:pt x="554" y="1490"/>
                    </a:lnTo>
                    <a:lnTo>
                      <a:pt x="554" y="1498"/>
                    </a:lnTo>
                    <a:lnTo>
                      <a:pt x="554" y="1498"/>
                    </a:lnTo>
                    <a:lnTo>
                      <a:pt x="556" y="1496"/>
                    </a:lnTo>
                    <a:lnTo>
                      <a:pt x="558" y="1492"/>
                    </a:lnTo>
                    <a:lnTo>
                      <a:pt x="560" y="1484"/>
                    </a:lnTo>
                    <a:lnTo>
                      <a:pt x="560" y="1484"/>
                    </a:lnTo>
                    <a:lnTo>
                      <a:pt x="578" y="1504"/>
                    </a:lnTo>
                    <a:lnTo>
                      <a:pt x="596" y="1526"/>
                    </a:lnTo>
                    <a:lnTo>
                      <a:pt x="604" y="1538"/>
                    </a:lnTo>
                    <a:lnTo>
                      <a:pt x="610" y="1552"/>
                    </a:lnTo>
                    <a:lnTo>
                      <a:pt x="614" y="1566"/>
                    </a:lnTo>
                    <a:lnTo>
                      <a:pt x="618" y="1582"/>
                    </a:lnTo>
                    <a:lnTo>
                      <a:pt x="618" y="1582"/>
                    </a:lnTo>
                    <a:lnTo>
                      <a:pt x="622" y="1584"/>
                    </a:lnTo>
                    <a:lnTo>
                      <a:pt x="624" y="1586"/>
                    </a:lnTo>
                    <a:lnTo>
                      <a:pt x="628" y="1596"/>
                    </a:lnTo>
                    <a:lnTo>
                      <a:pt x="630" y="1606"/>
                    </a:lnTo>
                    <a:lnTo>
                      <a:pt x="628" y="1618"/>
                    </a:lnTo>
                    <a:lnTo>
                      <a:pt x="628" y="1618"/>
                    </a:lnTo>
                    <a:lnTo>
                      <a:pt x="630" y="1616"/>
                    </a:lnTo>
                    <a:lnTo>
                      <a:pt x="632" y="1612"/>
                    </a:lnTo>
                    <a:lnTo>
                      <a:pt x="632" y="1608"/>
                    </a:lnTo>
                    <a:lnTo>
                      <a:pt x="634" y="1604"/>
                    </a:lnTo>
                    <a:lnTo>
                      <a:pt x="634" y="1604"/>
                    </a:lnTo>
                    <a:lnTo>
                      <a:pt x="638" y="1612"/>
                    </a:lnTo>
                    <a:lnTo>
                      <a:pt x="640" y="1622"/>
                    </a:lnTo>
                    <a:lnTo>
                      <a:pt x="640" y="1644"/>
                    </a:lnTo>
                    <a:lnTo>
                      <a:pt x="640" y="1644"/>
                    </a:lnTo>
                    <a:lnTo>
                      <a:pt x="644" y="1640"/>
                    </a:lnTo>
                    <a:lnTo>
                      <a:pt x="644" y="1636"/>
                    </a:lnTo>
                    <a:lnTo>
                      <a:pt x="644" y="1624"/>
                    </a:lnTo>
                    <a:lnTo>
                      <a:pt x="644" y="1624"/>
                    </a:lnTo>
                    <a:lnTo>
                      <a:pt x="648" y="1632"/>
                    </a:lnTo>
                    <a:lnTo>
                      <a:pt x="652" y="1640"/>
                    </a:lnTo>
                    <a:lnTo>
                      <a:pt x="658" y="1658"/>
                    </a:lnTo>
                    <a:lnTo>
                      <a:pt x="662" y="1678"/>
                    </a:lnTo>
                    <a:lnTo>
                      <a:pt x="664" y="1700"/>
                    </a:lnTo>
                    <a:lnTo>
                      <a:pt x="668" y="1744"/>
                    </a:lnTo>
                    <a:lnTo>
                      <a:pt x="672" y="1762"/>
                    </a:lnTo>
                    <a:lnTo>
                      <a:pt x="678" y="1780"/>
                    </a:lnTo>
                    <a:lnTo>
                      <a:pt x="678" y="1780"/>
                    </a:lnTo>
                    <a:lnTo>
                      <a:pt x="678" y="1782"/>
                    </a:lnTo>
                    <a:lnTo>
                      <a:pt x="676" y="1784"/>
                    </a:lnTo>
                    <a:lnTo>
                      <a:pt x="676" y="1784"/>
                    </a:lnTo>
                    <a:lnTo>
                      <a:pt x="674" y="1786"/>
                    </a:lnTo>
                    <a:lnTo>
                      <a:pt x="674" y="1786"/>
                    </a:lnTo>
                    <a:lnTo>
                      <a:pt x="676" y="1790"/>
                    </a:lnTo>
                    <a:lnTo>
                      <a:pt x="680" y="1792"/>
                    </a:lnTo>
                    <a:lnTo>
                      <a:pt x="682" y="1794"/>
                    </a:lnTo>
                    <a:lnTo>
                      <a:pt x="682" y="1802"/>
                    </a:lnTo>
                    <a:lnTo>
                      <a:pt x="682" y="1802"/>
                    </a:lnTo>
                    <a:lnTo>
                      <a:pt x="686" y="1800"/>
                    </a:lnTo>
                    <a:lnTo>
                      <a:pt x="684" y="1796"/>
                    </a:lnTo>
                    <a:lnTo>
                      <a:pt x="684" y="1792"/>
                    </a:lnTo>
                    <a:lnTo>
                      <a:pt x="684" y="1786"/>
                    </a:lnTo>
                    <a:lnTo>
                      <a:pt x="684" y="1786"/>
                    </a:lnTo>
                    <a:lnTo>
                      <a:pt x="690" y="1796"/>
                    </a:lnTo>
                    <a:lnTo>
                      <a:pt x="692" y="1802"/>
                    </a:lnTo>
                    <a:lnTo>
                      <a:pt x="694" y="1810"/>
                    </a:lnTo>
                    <a:lnTo>
                      <a:pt x="694" y="1810"/>
                    </a:lnTo>
                    <a:lnTo>
                      <a:pt x="690" y="1810"/>
                    </a:lnTo>
                    <a:lnTo>
                      <a:pt x="690" y="1810"/>
                    </a:lnTo>
                    <a:lnTo>
                      <a:pt x="688" y="1808"/>
                    </a:lnTo>
                    <a:lnTo>
                      <a:pt x="686" y="1808"/>
                    </a:lnTo>
                    <a:lnTo>
                      <a:pt x="686" y="1808"/>
                    </a:lnTo>
                    <a:lnTo>
                      <a:pt x="696" y="1818"/>
                    </a:lnTo>
                    <a:lnTo>
                      <a:pt x="704" y="1828"/>
                    </a:lnTo>
                    <a:lnTo>
                      <a:pt x="708" y="1834"/>
                    </a:lnTo>
                    <a:lnTo>
                      <a:pt x="710" y="1842"/>
                    </a:lnTo>
                    <a:lnTo>
                      <a:pt x="712" y="1852"/>
                    </a:lnTo>
                    <a:lnTo>
                      <a:pt x="710" y="1862"/>
                    </a:lnTo>
                    <a:lnTo>
                      <a:pt x="710" y="1862"/>
                    </a:lnTo>
                    <a:lnTo>
                      <a:pt x="710" y="1868"/>
                    </a:lnTo>
                    <a:lnTo>
                      <a:pt x="706" y="1870"/>
                    </a:lnTo>
                    <a:lnTo>
                      <a:pt x="700" y="1876"/>
                    </a:lnTo>
                    <a:lnTo>
                      <a:pt x="700" y="1876"/>
                    </a:lnTo>
                    <a:lnTo>
                      <a:pt x="702" y="1878"/>
                    </a:lnTo>
                    <a:lnTo>
                      <a:pt x="702" y="1880"/>
                    </a:lnTo>
                    <a:lnTo>
                      <a:pt x="704" y="1884"/>
                    </a:lnTo>
                    <a:lnTo>
                      <a:pt x="704" y="1884"/>
                    </a:lnTo>
                    <a:lnTo>
                      <a:pt x="700" y="1884"/>
                    </a:lnTo>
                    <a:lnTo>
                      <a:pt x="696" y="1886"/>
                    </a:lnTo>
                    <a:lnTo>
                      <a:pt x="694" y="1886"/>
                    </a:lnTo>
                    <a:lnTo>
                      <a:pt x="690" y="1890"/>
                    </a:lnTo>
                    <a:lnTo>
                      <a:pt x="690" y="1890"/>
                    </a:lnTo>
                    <a:lnTo>
                      <a:pt x="694" y="1894"/>
                    </a:lnTo>
                    <a:lnTo>
                      <a:pt x="694" y="1902"/>
                    </a:lnTo>
                    <a:lnTo>
                      <a:pt x="694" y="1902"/>
                    </a:lnTo>
                    <a:lnTo>
                      <a:pt x="696" y="1900"/>
                    </a:lnTo>
                    <a:lnTo>
                      <a:pt x="696" y="1900"/>
                    </a:lnTo>
                    <a:lnTo>
                      <a:pt x="698" y="1896"/>
                    </a:lnTo>
                    <a:lnTo>
                      <a:pt x="698" y="1894"/>
                    </a:lnTo>
                    <a:lnTo>
                      <a:pt x="702" y="1896"/>
                    </a:lnTo>
                    <a:lnTo>
                      <a:pt x="702" y="1896"/>
                    </a:lnTo>
                    <a:lnTo>
                      <a:pt x="704" y="1896"/>
                    </a:lnTo>
                    <a:lnTo>
                      <a:pt x="706" y="1898"/>
                    </a:lnTo>
                    <a:lnTo>
                      <a:pt x="704" y="1902"/>
                    </a:lnTo>
                    <a:lnTo>
                      <a:pt x="702" y="1910"/>
                    </a:lnTo>
                    <a:lnTo>
                      <a:pt x="702" y="1910"/>
                    </a:lnTo>
                    <a:lnTo>
                      <a:pt x="698" y="1910"/>
                    </a:lnTo>
                    <a:lnTo>
                      <a:pt x="696" y="1908"/>
                    </a:lnTo>
                    <a:lnTo>
                      <a:pt x="696" y="1906"/>
                    </a:lnTo>
                    <a:lnTo>
                      <a:pt x="694" y="1904"/>
                    </a:lnTo>
                    <a:lnTo>
                      <a:pt x="694" y="1904"/>
                    </a:lnTo>
                    <a:lnTo>
                      <a:pt x="694" y="1908"/>
                    </a:lnTo>
                    <a:lnTo>
                      <a:pt x="694" y="1912"/>
                    </a:lnTo>
                    <a:lnTo>
                      <a:pt x="692" y="1916"/>
                    </a:lnTo>
                    <a:lnTo>
                      <a:pt x="692" y="1916"/>
                    </a:lnTo>
                    <a:lnTo>
                      <a:pt x="700" y="1918"/>
                    </a:lnTo>
                    <a:lnTo>
                      <a:pt x="708" y="1918"/>
                    </a:lnTo>
                    <a:lnTo>
                      <a:pt x="716" y="1920"/>
                    </a:lnTo>
                    <a:lnTo>
                      <a:pt x="720" y="1922"/>
                    </a:lnTo>
                    <a:lnTo>
                      <a:pt x="724" y="1924"/>
                    </a:lnTo>
                    <a:lnTo>
                      <a:pt x="724" y="1924"/>
                    </a:lnTo>
                    <a:lnTo>
                      <a:pt x="722" y="1930"/>
                    </a:lnTo>
                    <a:lnTo>
                      <a:pt x="718" y="1936"/>
                    </a:lnTo>
                    <a:lnTo>
                      <a:pt x="714" y="1938"/>
                    </a:lnTo>
                    <a:lnTo>
                      <a:pt x="708" y="1942"/>
                    </a:lnTo>
                    <a:lnTo>
                      <a:pt x="708" y="1942"/>
                    </a:lnTo>
                    <a:lnTo>
                      <a:pt x="708" y="1938"/>
                    </a:lnTo>
                    <a:lnTo>
                      <a:pt x="706" y="1936"/>
                    </a:lnTo>
                    <a:lnTo>
                      <a:pt x="702" y="1932"/>
                    </a:lnTo>
                    <a:lnTo>
                      <a:pt x="696" y="1928"/>
                    </a:lnTo>
                    <a:lnTo>
                      <a:pt x="696" y="1926"/>
                    </a:lnTo>
                    <a:lnTo>
                      <a:pt x="696" y="1922"/>
                    </a:lnTo>
                    <a:lnTo>
                      <a:pt x="696" y="1922"/>
                    </a:lnTo>
                    <a:lnTo>
                      <a:pt x="692" y="1928"/>
                    </a:lnTo>
                    <a:lnTo>
                      <a:pt x="692" y="1928"/>
                    </a:lnTo>
                    <a:lnTo>
                      <a:pt x="684" y="1922"/>
                    </a:lnTo>
                    <a:lnTo>
                      <a:pt x="682" y="1918"/>
                    </a:lnTo>
                    <a:lnTo>
                      <a:pt x="682" y="1912"/>
                    </a:lnTo>
                    <a:lnTo>
                      <a:pt x="682" y="1912"/>
                    </a:lnTo>
                    <a:lnTo>
                      <a:pt x="686" y="1914"/>
                    </a:lnTo>
                    <a:lnTo>
                      <a:pt x="688" y="1914"/>
                    </a:lnTo>
                    <a:lnTo>
                      <a:pt x="690" y="1912"/>
                    </a:lnTo>
                    <a:lnTo>
                      <a:pt x="690" y="1912"/>
                    </a:lnTo>
                    <a:lnTo>
                      <a:pt x="690" y="1896"/>
                    </a:lnTo>
                    <a:lnTo>
                      <a:pt x="690" y="1896"/>
                    </a:lnTo>
                    <a:lnTo>
                      <a:pt x="676" y="1906"/>
                    </a:lnTo>
                    <a:lnTo>
                      <a:pt x="670" y="1912"/>
                    </a:lnTo>
                    <a:lnTo>
                      <a:pt x="662" y="1920"/>
                    </a:lnTo>
                    <a:lnTo>
                      <a:pt x="662" y="1920"/>
                    </a:lnTo>
                    <a:lnTo>
                      <a:pt x="668" y="1926"/>
                    </a:lnTo>
                    <a:lnTo>
                      <a:pt x="668" y="1926"/>
                    </a:lnTo>
                    <a:lnTo>
                      <a:pt x="666" y="1932"/>
                    </a:lnTo>
                    <a:lnTo>
                      <a:pt x="660" y="1936"/>
                    </a:lnTo>
                    <a:lnTo>
                      <a:pt x="654" y="1938"/>
                    </a:lnTo>
                    <a:lnTo>
                      <a:pt x="648" y="1940"/>
                    </a:lnTo>
                    <a:lnTo>
                      <a:pt x="648" y="1940"/>
                    </a:lnTo>
                    <a:lnTo>
                      <a:pt x="580" y="1898"/>
                    </a:lnTo>
                    <a:lnTo>
                      <a:pt x="512" y="1856"/>
                    </a:lnTo>
                    <a:lnTo>
                      <a:pt x="512" y="1856"/>
                    </a:lnTo>
                    <a:lnTo>
                      <a:pt x="546" y="1880"/>
                    </a:lnTo>
                    <a:lnTo>
                      <a:pt x="578" y="1902"/>
                    </a:lnTo>
                    <a:lnTo>
                      <a:pt x="648" y="1944"/>
                    </a:lnTo>
                    <a:lnTo>
                      <a:pt x="648" y="1944"/>
                    </a:lnTo>
                    <a:lnTo>
                      <a:pt x="648" y="1954"/>
                    </a:lnTo>
                    <a:lnTo>
                      <a:pt x="646" y="1962"/>
                    </a:lnTo>
                    <a:lnTo>
                      <a:pt x="644" y="1968"/>
                    </a:lnTo>
                    <a:lnTo>
                      <a:pt x="640" y="1974"/>
                    </a:lnTo>
                    <a:lnTo>
                      <a:pt x="640" y="1974"/>
                    </a:lnTo>
                    <a:lnTo>
                      <a:pt x="644" y="1974"/>
                    </a:lnTo>
                    <a:lnTo>
                      <a:pt x="646" y="1970"/>
                    </a:lnTo>
                    <a:lnTo>
                      <a:pt x="650" y="1962"/>
                    </a:lnTo>
                    <a:lnTo>
                      <a:pt x="650" y="1950"/>
                    </a:lnTo>
                    <a:lnTo>
                      <a:pt x="652" y="1944"/>
                    </a:lnTo>
                    <a:lnTo>
                      <a:pt x="654" y="1940"/>
                    </a:lnTo>
                    <a:lnTo>
                      <a:pt x="654" y="1940"/>
                    </a:lnTo>
                    <a:lnTo>
                      <a:pt x="658" y="1940"/>
                    </a:lnTo>
                    <a:lnTo>
                      <a:pt x="660" y="1940"/>
                    </a:lnTo>
                    <a:lnTo>
                      <a:pt x="666" y="1944"/>
                    </a:lnTo>
                    <a:lnTo>
                      <a:pt x="666" y="1944"/>
                    </a:lnTo>
                    <a:lnTo>
                      <a:pt x="666" y="1956"/>
                    </a:lnTo>
                    <a:lnTo>
                      <a:pt x="664" y="1970"/>
                    </a:lnTo>
                    <a:lnTo>
                      <a:pt x="662" y="1976"/>
                    </a:lnTo>
                    <a:lnTo>
                      <a:pt x="658" y="1980"/>
                    </a:lnTo>
                    <a:lnTo>
                      <a:pt x="654" y="1984"/>
                    </a:lnTo>
                    <a:lnTo>
                      <a:pt x="648" y="1986"/>
                    </a:lnTo>
                    <a:lnTo>
                      <a:pt x="648" y="1986"/>
                    </a:lnTo>
                    <a:lnTo>
                      <a:pt x="634" y="1976"/>
                    </a:lnTo>
                    <a:lnTo>
                      <a:pt x="626" y="1972"/>
                    </a:lnTo>
                    <a:lnTo>
                      <a:pt x="622" y="1972"/>
                    </a:lnTo>
                    <a:lnTo>
                      <a:pt x="616" y="1974"/>
                    </a:lnTo>
                    <a:lnTo>
                      <a:pt x="616" y="1974"/>
                    </a:lnTo>
                    <a:lnTo>
                      <a:pt x="628" y="1982"/>
                    </a:lnTo>
                    <a:lnTo>
                      <a:pt x="638" y="1992"/>
                    </a:lnTo>
                    <a:lnTo>
                      <a:pt x="638" y="1992"/>
                    </a:lnTo>
                    <a:lnTo>
                      <a:pt x="660" y="1984"/>
                    </a:lnTo>
                    <a:lnTo>
                      <a:pt x="670" y="1980"/>
                    </a:lnTo>
                    <a:lnTo>
                      <a:pt x="678" y="1974"/>
                    </a:lnTo>
                    <a:lnTo>
                      <a:pt x="678" y="1974"/>
                    </a:lnTo>
                    <a:lnTo>
                      <a:pt x="680" y="1976"/>
                    </a:lnTo>
                    <a:lnTo>
                      <a:pt x="680" y="1980"/>
                    </a:lnTo>
                    <a:lnTo>
                      <a:pt x="680" y="1980"/>
                    </a:lnTo>
                    <a:lnTo>
                      <a:pt x="684" y="1968"/>
                    </a:lnTo>
                    <a:lnTo>
                      <a:pt x="684" y="1956"/>
                    </a:lnTo>
                    <a:lnTo>
                      <a:pt x="684" y="1944"/>
                    </a:lnTo>
                    <a:lnTo>
                      <a:pt x="688" y="1932"/>
                    </a:lnTo>
                    <a:lnTo>
                      <a:pt x="688" y="1932"/>
                    </a:lnTo>
                    <a:lnTo>
                      <a:pt x="700" y="1938"/>
                    </a:lnTo>
                    <a:lnTo>
                      <a:pt x="712" y="1946"/>
                    </a:lnTo>
                    <a:lnTo>
                      <a:pt x="732" y="1964"/>
                    </a:lnTo>
                    <a:lnTo>
                      <a:pt x="732" y="1964"/>
                    </a:lnTo>
                    <a:lnTo>
                      <a:pt x="734" y="1962"/>
                    </a:lnTo>
                    <a:lnTo>
                      <a:pt x="736" y="1962"/>
                    </a:lnTo>
                    <a:lnTo>
                      <a:pt x="740" y="1960"/>
                    </a:lnTo>
                    <a:lnTo>
                      <a:pt x="742" y="1958"/>
                    </a:lnTo>
                    <a:lnTo>
                      <a:pt x="742" y="1958"/>
                    </a:lnTo>
                    <a:lnTo>
                      <a:pt x="748" y="1968"/>
                    </a:lnTo>
                    <a:lnTo>
                      <a:pt x="758" y="1976"/>
                    </a:lnTo>
                    <a:lnTo>
                      <a:pt x="768" y="1982"/>
                    </a:lnTo>
                    <a:lnTo>
                      <a:pt x="778" y="1990"/>
                    </a:lnTo>
                    <a:lnTo>
                      <a:pt x="778" y="1990"/>
                    </a:lnTo>
                    <a:lnTo>
                      <a:pt x="774" y="2006"/>
                    </a:lnTo>
                    <a:lnTo>
                      <a:pt x="770" y="2022"/>
                    </a:lnTo>
                    <a:lnTo>
                      <a:pt x="766" y="2038"/>
                    </a:lnTo>
                    <a:lnTo>
                      <a:pt x="764" y="2046"/>
                    </a:lnTo>
                    <a:lnTo>
                      <a:pt x="758" y="2052"/>
                    </a:lnTo>
                    <a:lnTo>
                      <a:pt x="758" y="2052"/>
                    </a:lnTo>
                    <a:lnTo>
                      <a:pt x="752" y="2054"/>
                    </a:lnTo>
                    <a:lnTo>
                      <a:pt x="746" y="2052"/>
                    </a:lnTo>
                    <a:lnTo>
                      <a:pt x="742" y="2050"/>
                    </a:lnTo>
                    <a:lnTo>
                      <a:pt x="740" y="2046"/>
                    </a:lnTo>
                    <a:lnTo>
                      <a:pt x="740" y="2046"/>
                    </a:lnTo>
                    <a:lnTo>
                      <a:pt x="736" y="2046"/>
                    </a:lnTo>
                    <a:lnTo>
                      <a:pt x="736" y="2050"/>
                    </a:lnTo>
                    <a:lnTo>
                      <a:pt x="734" y="2052"/>
                    </a:lnTo>
                    <a:lnTo>
                      <a:pt x="730" y="2052"/>
                    </a:lnTo>
                    <a:lnTo>
                      <a:pt x="730" y="2052"/>
                    </a:lnTo>
                    <a:lnTo>
                      <a:pt x="724" y="2050"/>
                    </a:lnTo>
                    <a:lnTo>
                      <a:pt x="718" y="2044"/>
                    </a:lnTo>
                    <a:lnTo>
                      <a:pt x="712" y="2040"/>
                    </a:lnTo>
                    <a:lnTo>
                      <a:pt x="708" y="2040"/>
                    </a:lnTo>
                    <a:lnTo>
                      <a:pt x="704" y="2040"/>
                    </a:lnTo>
                    <a:lnTo>
                      <a:pt x="704" y="2040"/>
                    </a:lnTo>
                    <a:lnTo>
                      <a:pt x="704" y="2044"/>
                    </a:lnTo>
                    <a:lnTo>
                      <a:pt x="706" y="2046"/>
                    </a:lnTo>
                    <a:lnTo>
                      <a:pt x="714" y="2048"/>
                    </a:lnTo>
                    <a:lnTo>
                      <a:pt x="722" y="2050"/>
                    </a:lnTo>
                    <a:lnTo>
                      <a:pt x="724" y="2054"/>
                    </a:lnTo>
                    <a:lnTo>
                      <a:pt x="724" y="2058"/>
                    </a:lnTo>
                    <a:lnTo>
                      <a:pt x="724" y="2058"/>
                    </a:lnTo>
                    <a:lnTo>
                      <a:pt x="728" y="2056"/>
                    </a:lnTo>
                    <a:lnTo>
                      <a:pt x="734" y="2056"/>
                    </a:lnTo>
                    <a:lnTo>
                      <a:pt x="746" y="2056"/>
                    </a:lnTo>
                    <a:lnTo>
                      <a:pt x="746" y="2056"/>
                    </a:lnTo>
                    <a:lnTo>
                      <a:pt x="746" y="2066"/>
                    </a:lnTo>
                    <a:lnTo>
                      <a:pt x="744" y="2076"/>
                    </a:lnTo>
                    <a:lnTo>
                      <a:pt x="742" y="2086"/>
                    </a:lnTo>
                    <a:lnTo>
                      <a:pt x="744" y="2092"/>
                    </a:lnTo>
                    <a:lnTo>
                      <a:pt x="746" y="2096"/>
                    </a:lnTo>
                    <a:lnTo>
                      <a:pt x="746" y="2096"/>
                    </a:lnTo>
                    <a:lnTo>
                      <a:pt x="750" y="2070"/>
                    </a:lnTo>
                    <a:lnTo>
                      <a:pt x="750" y="2070"/>
                    </a:lnTo>
                    <a:lnTo>
                      <a:pt x="754" y="2070"/>
                    </a:lnTo>
                    <a:lnTo>
                      <a:pt x="758" y="2070"/>
                    </a:lnTo>
                    <a:lnTo>
                      <a:pt x="762" y="2066"/>
                    </a:lnTo>
                    <a:lnTo>
                      <a:pt x="764" y="2060"/>
                    </a:lnTo>
                    <a:lnTo>
                      <a:pt x="768" y="2054"/>
                    </a:lnTo>
                    <a:lnTo>
                      <a:pt x="768" y="2054"/>
                    </a:lnTo>
                    <a:lnTo>
                      <a:pt x="772" y="2056"/>
                    </a:lnTo>
                    <a:lnTo>
                      <a:pt x="776" y="2060"/>
                    </a:lnTo>
                    <a:lnTo>
                      <a:pt x="778" y="2064"/>
                    </a:lnTo>
                    <a:lnTo>
                      <a:pt x="782" y="2066"/>
                    </a:lnTo>
                    <a:lnTo>
                      <a:pt x="782" y="2066"/>
                    </a:lnTo>
                    <a:lnTo>
                      <a:pt x="782" y="2062"/>
                    </a:lnTo>
                    <a:lnTo>
                      <a:pt x="780" y="2060"/>
                    </a:lnTo>
                    <a:lnTo>
                      <a:pt x="776" y="2054"/>
                    </a:lnTo>
                    <a:lnTo>
                      <a:pt x="776" y="2054"/>
                    </a:lnTo>
                    <a:lnTo>
                      <a:pt x="780" y="2052"/>
                    </a:lnTo>
                    <a:lnTo>
                      <a:pt x="782" y="2048"/>
                    </a:lnTo>
                    <a:lnTo>
                      <a:pt x="784" y="2038"/>
                    </a:lnTo>
                    <a:lnTo>
                      <a:pt x="784" y="2028"/>
                    </a:lnTo>
                    <a:lnTo>
                      <a:pt x="788" y="2024"/>
                    </a:lnTo>
                    <a:lnTo>
                      <a:pt x="792" y="2022"/>
                    </a:lnTo>
                    <a:lnTo>
                      <a:pt x="792" y="2022"/>
                    </a:lnTo>
                    <a:lnTo>
                      <a:pt x="796" y="2022"/>
                    </a:lnTo>
                    <a:lnTo>
                      <a:pt x="802" y="2024"/>
                    </a:lnTo>
                    <a:lnTo>
                      <a:pt x="812" y="2030"/>
                    </a:lnTo>
                    <a:lnTo>
                      <a:pt x="812" y="2030"/>
                    </a:lnTo>
                    <a:lnTo>
                      <a:pt x="814" y="2028"/>
                    </a:lnTo>
                    <a:lnTo>
                      <a:pt x="814" y="2028"/>
                    </a:lnTo>
                    <a:lnTo>
                      <a:pt x="812" y="2026"/>
                    </a:lnTo>
                    <a:lnTo>
                      <a:pt x="814" y="2024"/>
                    </a:lnTo>
                    <a:lnTo>
                      <a:pt x="814" y="2024"/>
                    </a:lnTo>
                    <a:lnTo>
                      <a:pt x="818" y="2028"/>
                    </a:lnTo>
                    <a:lnTo>
                      <a:pt x="822" y="2030"/>
                    </a:lnTo>
                    <a:lnTo>
                      <a:pt x="826" y="2034"/>
                    </a:lnTo>
                    <a:lnTo>
                      <a:pt x="826" y="2042"/>
                    </a:lnTo>
                    <a:lnTo>
                      <a:pt x="826" y="2042"/>
                    </a:lnTo>
                    <a:lnTo>
                      <a:pt x="832" y="2042"/>
                    </a:lnTo>
                    <a:lnTo>
                      <a:pt x="838" y="2046"/>
                    </a:lnTo>
                    <a:lnTo>
                      <a:pt x="848" y="2058"/>
                    </a:lnTo>
                    <a:lnTo>
                      <a:pt x="858" y="2070"/>
                    </a:lnTo>
                    <a:lnTo>
                      <a:pt x="864" y="2074"/>
                    </a:lnTo>
                    <a:lnTo>
                      <a:pt x="868" y="2072"/>
                    </a:lnTo>
                    <a:lnTo>
                      <a:pt x="868" y="2072"/>
                    </a:lnTo>
                    <a:lnTo>
                      <a:pt x="870" y="2078"/>
                    </a:lnTo>
                    <a:lnTo>
                      <a:pt x="870" y="2082"/>
                    </a:lnTo>
                    <a:lnTo>
                      <a:pt x="872" y="2088"/>
                    </a:lnTo>
                    <a:lnTo>
                      <a:pt x="876" y="2092"/>
                    </a:lnTo>
                    <a:lnTo>
                      <a:pt x="876" y="2092"/>
                    </a:lnTo>
                    <a:lnTo>
                      <a:pt x="878" y="2088"/>
                    </a:lnTo>
                    <a:lnTo>
                      <a:pt x="880" y="2088"/>
                    </a:lnTo>
                    <a:lnTo>
                      <a:pt x="882" y="2088"/>
                    </a:lnTo>
                    <a:lnTo>
                      <a:pt x="882" y="2088"/>
                    </a:lnTo>
                    <a:lnTo>
                      <a:pt x="886" y="2096"/>
                    </a:lnTo>
                    <a:lnTo>
                      <a:pt x="890" y="2104"/>
                    </a:lnTo>
                    <a:lnTo>
                      <a:pt x="896" y="2108"/>
                    </a:lnTo>
                    <a:lnTo>
                      <a:pt x="902" y="2108"/>
                    </a:lnTo>
                    <a:lnTo>
                      <a:pt x="902" y="2108"/>
                    </a:lnTo>
                    <a:lnTo>
                      <a:pt x="906" y="2114"/>
                    </a:lnTo>
                    <a:lnTo>
                      <a:pt x="908" y="2122"/>
                    </a:lnTo>
                    <a:lnTo>
                      <a:pt x="910" y="2128"/>
                    </a:lnTo>
                    <a:lnTo>
                      <a:pt x="912" y="2136"/>
                    </a:lnTo>
                    <a:lnTo>
                      <a:pt x="912" y="2136"/>
                    </a:lnTo>
                    <a:lnTo>
                      <a:pt x="914" y="2134"/>
                    </a:lnTo>
                    <a:lnTo>
                      <a:pt x="914" y="2130"/>
                    </a:lnTo>
                    <a:lnTo>
                      <a:pt x="914" y="2126"/>
                    </a:lnTo>
                    <a:lnTo>
                      <a:pt x="916" y="2124"/>
                    </a:lnTo>
                    <a:lnTo>
                      <a:pt x="916" y="2124"/>
                    </a:lnTo>
                    <a:lnTo>
                      <a:pt x="918" y="2126"/>
                    </a:lnTo>
                    <a:lnTo>
                      <a:pt x="920" y="2128"/>
                    </a:lnTo>
                    <a:lnTo>
                      <a:pt x="924" y="2134"/>
                    </a:lnTo>
                    <a:lnTo>
                      <a:pt x="924" y="2134"/>
                    </a:lnTo>
                    <a:lnTo>
                      <a:pt x="928" y="2128"/>
                    </a:lnTo>
                    <a:lnTo>
                      <a:pt x="928" y="2128"/>
                    </a:lnTo>
                    <a:lnTo>
                      <a:pt x="930" y="2130"/>
                    </a:lnTo>
                    <a:lnTo>
                      <a:pt x="930" y="2132"/>
                    </a:lnTo>
                    <a:lnTo>
                      <a:pt x="926" y="2136"/>
                    </a:lnTo>
                    <a:lnTo>
                      <a:pt x="926" y="2136"/>
                    </a:lnTo>
                    <a:lnTo>
                      <a:pt x="932" y="2142"/>
                    </a:lnTo>
                    <a:lnTo>
                      <a:pt x="936" y="2148"/>
                    </a:lnTo>
                    <a:lnTo>
                      <a:pt x="942" y="2156"/>
                    </a:lnTo>
                    <a:lnTo>
                      <a:pt x="946" y="2162"/>
                    </a:lnTo>
                    <a:lnTo>
                      <a:pt x="946" y="2162"/>
                    </a:lnTo>
                    <a:lnTo>
                      <a:pt x="944" y="2182"/>
                    </a:lnTo>
                    <a:lnTo>
                      <a:pt x="944" y="2182"/>
                    </a:lnTo>
                    <a:lnTo>
                      <a:pt x="944" y="2182"/>
                    </a:lnTo>
                    <a:lnTo>
                      <a:pt x="946" y="2180"/>
                    </a:lnTo>
                    <a:lnTo>
                      <a:pt x="948" y="2178"/>
                    </a:lnTo>
                    <a:lnTo>
                      <a:pt x="950" y="2176"/>
                    </a:lnTo>
                    <a:lnTo>
                      <a:pt x="952" y="2178"/>
                    </a:lnTo>
                    <a:lnTo>
                      <a:pt x="952" y="2178"/>
                    </a:lnTo>
                    <a:lnTo>
                      <a:pt x="954" y="2184"/>
                    </a:lnTo>
                    <a:lnTo>
                      <a:pt x="954" y="2192"/>
                    </a:lnTo>
                    <a:lnTo>
                      <a:pt x="950" y="2204"/>
                    </a:lnTo>
                    <a:lnTo>
                      <a:pt x="946" y="2220"/>
                    </a:lnTo>
                    <a:lnTo>
                      <a:pt x="946" y="2228"/>
                    </a:lnTo>
                    <a:lnTo>
                      <a:pt x="948" y="2236"/>
                    </a:lnTo>
                    <a:lnTo>
                      <a:pt x="948" y="2236"/>
                    </a:lnTo>
                    <a:lnTo>
                      <a:pt x="954" y="2234"/>
                    </a:lnTo>
                    <a:lnTo>
                      <a:pt x="956" y="2228"/>
                    </a:lnTo>
                    <a:lnTo>
                      <a:pt x="958" y="2216"/>
                    </a:lnTo>
                    <a:lnTo>
                      <a:pt x="958" y="2210"/>
                    </a:lnTo>
                    <a:lnTo>
                      <a:pt x="960" y="2204"/>
                    </a:lnTo>
                    <a:lnTo>
                      <a:pt x="964" y="2202"/>
                    </a:lnTo>
                    <a:lnTo>
                      <a:pt x="970" y="2200"/>
                    </a:lnTo>
                    <a:lnTo>
                      <a:pt x="970" y="2200"/>
                    </a:lnTo>
                    <a:lnTo>
                      <a:pt x="970" y="2212"/>
                    </a:lnTo>
                    <a:lnTo>
                      <a:pt x="968" y="2222"/>
                    </a:lnTo>
                    <a:lnTo>
                      <a:pt x="968" y="2222"/>
                    </a:lnTo>
                    <a:lnTo>
                      <a:pt x="970" y="2222"/>
                    </a:lnTo>
                    <a:lnTo>
                      <a:pt x="974" y="2220"/>
                    </a:lnTo>
                    <a:lnTo>
                      <a:pt x="978" y="2212"/>
                    </a:lnTo>
                    <a:lnTo>
                      <a:pt x="978" y="2212"/>
                    </a:lnTo>
                    <a:lnTo>
                      <a:pt x="986" y="2214"/>
                    </a:lnTo>
                    <a:lnTo>
                      <a:pt x="990" y="2214"/>
                    </a:lnTo>
                    <a:lnTo>
                      <a:pt x="992" y="2218"/>
                    </a:lnTo>
                    <a:lnTo>
                      <a:pt x="992" y="2218"/>
                    </a:lnTo>
                    <a:lnTo>
                      <a:pt x="996" y="2214"/>
                    </a:lnTo>
                    <a:lnTo>
                      <a:pt x="996" y="2212"/>
                    </a:lnTo>
                    <a:lnTo>
                      <a:pt x="994" y="2210"/>
                    </a:lnTo>
                    <a:lnTo>
                      <a:pt x="994" y="2210"/>
                    </a:lnTo>
                    <a:lnTo>
                      <a:pt x="1004" y="2212"/>
                    </a:lnTo>
                    <a:lnTo>
                      <a:pt x="1012" y="2218"/>
                    </a:lnTo>
                    <a:lnTo>
                      <a:pt x="1028" y="2236"/>
                    </a:lnTo>
                    <a:lnTo>
                      <a:pt x="1038" y="2244"/>
                    </a:lnTo>
                    <a:lnTo>
                      <a:pt x="1046" y="2252"/>
                    </a:lnTo>
                    <a:lnTo>
                      <a:pt x="1058" y="2258"/>
                    </a:lnTo>
                    <a:lnTo>
                      <a:pt x="1070" y="2262"/>
                    </a:lnTo>
                    <a:lnTo>
                      <a:pt x="1070" y="2262"/>
                    </a:lnTo>
                    <a:lnTo>
                      <a:pt x="1076" y="2268"/>
                    </a:lnTo>
                    <a:lnTo>
                      <a:pt x="1084" y="2274"/>
                    </a:lnTo>
                    <a:lnTo>
                      <a:pt x="1100" y="2282"/>
                    </a:lnTo>
                    <a:lnTo>
                      <a:pt x="1118" y="2288"/>
                    </a:lnTo>
                    <a:lnTo>
                      <a:pt x="1138" y="2288"/>
                    </a:lnTo>
                    <a:lnTo>
                      <a:pt x="1138" y="2288"/>
                    </a:lnTo>
                    <a:lnTo>
                      <a:pt x="1160" y="2304"/>
                    </a:lnTo>
                    <a:lnTo>
                      <a:pt x="1170" y="2312"/>
                    </a:lnTo>
                    <a:lnTo>
                      <a:pt x="1182" y="2320"/>
                    </a:lnTo>
                    <a:lnTo>
                      <a:pt x="1182" y="2320"/>
                    </a:lnTo>
                    <a:lnTo>
                      <a:pt x="1212" y="2354"/>
                    </a:lnTo>
                    <a:lnTo>
                      <a:pt x="1240" y="2388"/>
                    </a:lnTo>
                    <a:lnTo>
                      <a:pt x="1270" y="2424"/>
                    </a:lnTo>
                    <a:lnTo>
                      <a:pt x="1300" y="2456"/>
                    </a:lnTo>
                    <a:lnTo>
                      <a:pt x="1300" y="2456"/>
                    </a:lnTo>
                    <a:lnTo>
                      <a:pt x="1304" y="2464"/>
                    </a:lnTo>
                    <a:lnTo>
                      <a:pt x="1310" y="2470"/>
                    </a:lnTo>
                    <a:lnTo>
                      <a:pt x="1316" y="2476"/>
                    </a:lnTo>
                    <a:lnTo>
                      <a:pt x="1324" y="2480"/>
                    </a:lnTo>
                    <a:lnTo>
                      <a:pt x="1340" y="2486"/>
                    </a:lnTo>
                    <a:lnTo>
                      <a:pt x="1348" y="2492"/>
                    </a:lnTo>
                    <a:lnTo>
                      <a:pt x="1354" y="2496"/>
                    </a:lnTo>
                    <a:lnTo>
                      <a:pt x="1354" y="2496"/>
                    </a:lnTo>
                    <a:lnTo>
                      <a:pt x="1358" y="2498"/>
                    </a:lnTo>
                    <a:lnTo>
                      <a:pt x="1360" y="2496"/>
                    </a:lnTo>
                    <a:lnTo>
                      <a:pt x="1362" y="2496"/>
                    </a:lnTo>
                    <a:lnTo>
                      <a:pt x="1366" y="2494"/>
                    </a:lnTo>
                    <a:lnTo>
                      <a:pt x="1366" y="2494"/>
                    </a:lnTo>
                    <a:lnTo>
                      <a:pt x="1384" y="2508"/>
                    </a:lnTo>
                    <a:lnTo>
                      <a:pt x="1392" y="2516"/>
                    </a:lnTo>
                    <a:lnTo>
                      <a:pt x="1398" y="2526"/>
                    </a:lnTo>
                    <a:lnTo>
                      <a:pt x="1404" y="2536"/>
                    </a:lnTo>
                    <a:lnTo>
                      <a:pt x="1408" y="2548"/>
                    </a:lnTo>
                    <a:lnTo>
                      <a:pt x="1412" y="2560"/>
                    </a:lnTo>
                    <a:lnTo>
                      <a:pt x="1416" y="2574"/>
                    </a:lnTo>
                    <a:lnTo>
                      <a:pt x="1416" y="2574"/>
                    </a:lnTo>
                    <a:lnTo>
                      <a:pt x="1420" y="2578"/>
                    </a:lnTo>
                    <a:lnTo>
                      <a:pt x="1424" y="2586"/>
                    </a:lnTo>
                    <a:lnTo>
                      <a:pt x="1428" y="2604"/>
                    </a:lnTo>
                    <a:lnTo>
                      <a:pt x="1434" y="2620"/>
                    </a:lnTo>
                    <a:lnTo>
                      <a:pt x="1436" y="2628"/>
                    </a:lnTo>
                    <a:lnTo>
                      <a:pt x="1442" y="2632"/>
                    </a:lnTo>
                    <a:lnTo>
                      <a:pt x="1442" y="2632"/>
                    </a:lnTo>
                    <a:lnTo>
                      <a:pt x="1442" y="2648"/>
                    </a:lnTo>
                    <a:lnTo>
                      <a:pt x="1440" y="2660"/>
                    </a:lnTo>
                    <a:lnTo>
                      <a:pt x="1440" y="2660"/>
                    </a:lnTo>
                    <a:lnTo>
                      <a:pt x="1442" y="2666"/>
                    </a:lnTo>
                    <a:lnTo>
                      <a:pt x="1446" y="2672"/>
                    </a:lnTo>
                    <a:lnTo>
                      <a:pt x="1446" y="2672"/>
                    </a:lnTo>
                    <a:lnTo>
                      <a:pt x="1444" y="2694"/>
                    </a:lnTo>
                    <a:lnTo>
                      <a:pt x="1438" y="2718"/>
                    </a:lnTo>
                    <a:lnTo>
                      <a:pt x="1436" y="2728"/>
                    </a:lnTo>
                    <a:lnTo>
                      <a:pt x="1430" y="2736"/>
                    </a:lnTo>
                    <a:lnTo>
                      <a:pt x="1424" y="2742"/>
                    </a:lnTo>
                    <a:lnTo>
                      <a:pt x="1416" y="2746"/>
                    </a:lnTo>
                    <a:lnTo>
                      <a:pt x="1416" y="2746"/>
                    </a:lnTo>
                    <a:lnTo>
                      <a:pt x="1414" y="2758"/>
                    </a:lnTo>
                    <a:lnTo>
                      <a:pt x="1410" y="2766"/>
                    </a:lnTo>
                    <a:lnTo>
                      <a:pt x="1404" y="2774"/>
                    </a:lnTo>
                    <a:lnTo>
                      <a:pt x="1400" y="2782"/>
                    </a:lnTo>
                    <a:lnTo>
                      <a:pt x="1400" y="2782"/>
                    </a:lnTo>
                    <a:lnTo>
                      <a:pt x="1392" y="2784"/>
                    </a:lnTo>
                    <a:lnTo>
                      <a:pt x="1384" y="2786"/>
                    </a:lnTo>
                    <a:lnTo>
                      <a:pt x="1380" y="2790"/>
                    </a:lnTo>
                    <a:lnTo>
                      <a:pt x="1374" y="2796"/>
                    </a:lnTo>
                    <a:lnTo>
                      <a:pt x="1368" y="2808"/>
                    </a:lnTo>
                    <a:lnTo>
                      <a:pt x="1362" y="2822"/>
                    </a:lnTo>
                    <a:lnTo>
                      <a:pt x="1358" y="2838"/>
                    </a:lnTo>
                    <a:lnTo>
                      <a:pt x="1354" y="2854"/>
                    </a:lnTo>
                    <a:lnTo>
                      <a:pt x="1348" y="2866"/>
                    </a:lnTo>
                    <a:lnTo>
                      <a:pt x="1344" y="2872"/>
                    </a:lnTo>
                    <a:lnTo>
                      <a:pt x="1338" y="2876"/>
                    </a:lnTo>
                    <a:lnTo>
                      <a:pt x="1338" y="2876"/>
                    </a:lnTo>
                    <a:lnTo>
                      <a:pt x="1336" y="2870"/>
                    </a:lnTo>
                    <a:lnTo>
                      <a:pt x="1334" y="2864"/>
                    </a:lnTo>
                    <a:lnTo>
                      <a:pt x="1328" y="2858"/>
                    </a:lnTo>
                    <a:lnTo>
                      <a:pt x="1322" y="2854"/>
                    </a:lnTo>
                    <a:lnTo>
                      <a:pt x="1322" y="2854"/>
                    </a:lnTo>
                    <a:lnTo>
                      <a:pt x="1324" y="2864"/>
                    </a:lnTo>
                    <a:lnTo>
                      <a:pt x="1326" y="2872"/>
                    </a:lnTo>
                    <a:lnTo>
                      <a:pt x="1324" y="2878"/>
                    </a:lnTo>
                    <a:lnTo>
                      <a:pt x="1320" y="2886"/>
                    </a:lnTo>
                    <a:lnTo>
                      <a:pt x="1320" y="2886"/>
                    </a:lnTo>
                    <a:lnTo>
                      <a:pt x="1324" y="2890"/>
                    </a:lnTo>
                    <a:lnTo>
                      <a:pt x="1326" y="2894"/>
                    </a:lnTo>
                    <a:lnTo>
                      <a:pt x="1328" y="2902"/>
                    </a:lnTo>
                    <a:lnTo>
                      <a:pt x="1330" y="2910"/>
                    </a:lnTo>
                    <a:lnTo>
                      <a:pt x="1332" y="2912"/>
                    </a:lnTo>
                    <a:lnTo>
                      <a:pt x="1336" y="2912"/>
                    </a:lnTo>
                    <a:lnTo>
                      <a:pt x="1336" y="2912"/>
                    </a:lnTo>
                    <a:lnTo>
                      <a:pt x="1340" y="2932"/>
                    </a:lnTo>
                    <a:lnTo>
                      <a:pt x="1344" y="2948"/>
                    </a:lnTo>
                    <a:lnTo>
                      <a:pt x="1358" y="2982"/>
                    </a:lnTo>
                    <a:lnTo>
                      <a:pt x="1372" y="3014"/>
                    </a:lnTo>
                    <a:lnTo>
                      <a:pt x="1378" y="3032"/>
                    </a:lnTo>
                    <a:lnTo>
                      <a:pt x="1382" y="3050"/>
                    </a:lnTo>
                    <a:lnTo>
                      <a:pt x="1382" y="3050"/>
                    </a:lnTo>
                    <a:lnTo>
                      <a:pt x="1388" y="3070"/>
                    </a:lnTo>
                    <a:lnTo>
                      <a:pt x="1394" y="3088"/>
                    </a:lnTo>
                    <a:lnTo>
                      <a:pt x="1394" y="3088"/>
                    </a:lnTo>
                    <a:lnTo>
                      <a:pt x="1390" y="3094"/>
                    </a:lnTo>
                    <a:lnTo>
                      <a:pt x="1388" y="3102"/>
                    </a:lnTo>
                    <a:lnTo>
                      <a:pt x="1390" y="3110"/>
                    </a:lnTo>
                    <a:lnTo>
                      <a:pt x="1394" y="3118"/>
                    </a:lnTo>
                    <a:lnTo>
                      <a:pt x="1404" y="3136"/>
                    </a:lnTo>
                    <a:lnTo>
                      <a:pt x="1408" y="3144"/>
                    </a:lnTo>
                    <a:lnTo>
                      <a:pt x="1412" y="3152"/>
                    </a:lnTo>
                    <a:lnTo>
                      <a:pt x="1412" y="3152"/>
                    </a:lnTo>
                    <a:lnTo>
                      <a:pt x="1408" y="3162"/>
                    </a:lnTo>
                    <a:lnTo>
                      <a:pt x="1408" y="3170"/>
                    </a:lnTo>
                    <a:lnTo>
                      <a:pt x="1406" y="3178"/>
                    </a:lnTo>
                    <a:lnTo>
                      <a:pt x="1406" y="3178"/>
                    </a:lnTo>
                    <a:lnTo>
                      <a:pt x="1406" y="3176"/>
                    </a:lnTo>
                    <a:lnTo>
                      <a:pt x="1406" y="3176"/>
                    </a:lnTo>
                    <a:lnTo>
                      <a:pt x="1408" y="3182"/>
                    </a:lnTo>
                    <a:lnTo>
                      <a:pt x="1412" y="3188"/>
                    </a:lnTo>
                    <a:lnTo>
                      <a:pt x="1412" y="3188"/>
                    </a:lnTo>
                    <a:lnTo>
                      <a:pt x="1410" y="3190"/>
                    </a:lnTo>
                    <a:lnTo>
                      <a:pt x="1408" y="3192"/>
                    </a:lnTo>
                    <a:lnTo>
                      <a:pt x="1406" y="3196"/>
                    </a:lnTo>
                    <a:lnTo>
                      <a:pt x="1402" y="3196"/>
                    </a:lnTo>
                    <a:lnTo>
                      <a:pt x="1402" y="3196"/>
                    </a:lnTo>
                    <a:lnTo>
                      <a:pt x="1404" y="3206"/>
                    </a:lnTo>
                    <a:lnTo>
                      <a:pt x="1410" y="3218"/>
                    </a:lnTo>
                    <a:lnTo>
                      <a:pt x="1422" y="3240"/>
                    </a:lnTo>
                    <a:lnTo>
                      <a:pt x="1422" y="3240"/>
                    </a:lnTo>
                    <a:lnTo>
                      <a:pt x="1410" y="3240"/>
                    </a:lnTo>
                    <a:lnTo>
                      <a:pt x="1406" y="3240"/>
                    </a:lnTo>
                    <a:lnTo>
                      <a:pt x="1402" y="3244"/>
                    </a:lnTo>
                    <a:lnTo>
                      <a:pt x="1402" y="3244"/>
                    </a:lnTo>
                    <a:lnTo>
                      <a:pt x="1400" y="3246"/>
                    </a:lnTo>
                    <a:lnTo>
                      <a:pt x="1400" y="3248"/>
                    </a:lnTo>
                    <a:lnTo>
                      <a:pt x="1404" y="3252"/>
                    </a:lnTo>
                    <a:lnTo>
                      <a:pt x="1408" y="3256"/>
                    </a:lnTo>
                    <a:lnTo>
                      <a:pt x="1408" y="3258"/>
                    </a:lnTo>
                    <a:lnTo>
                      <a:pt x="1408" y="3262"/>
                    </a:lnTo>
                    <a:lnTo>
                      <a:pt x="1408" y="3262"/>
                    </a:lnTo>
                    <a:lnTo>
                      <a:pt x="1392" y="3256"/>
                    </a:lnTo>
                    <a:lnTo>
                      <a:pt x="1374" y="3250"/>
                    </a:lnTo>
                    <a:lnTo>
                      <a:pt x="1356" y="3242"/>
                    </a:lnTo>
                    <a:lnTo>
                      <a:pt x="1348" y="3238"/>
                    </a:lnTo>
                    <a:lnTo>
                      <a:pt x="1340" y="3234"/>
                    </a:lnTo>
                    <a:lnTo>
                      <a:pt x="1340" y="3234"/>
                    </a:lnTo>
                    <a:lnTo>
                      <a:pt x="1338" y="3234"/>
                    </a:lnTo>
                    <a:lnTo>
                      <a:pt x="1338" y="3236"/>
                    </a:lnTo>
                    <a:lnTo>
                      <a:pt x="1336" y="3240"/>
                    </a:lnTo>
                    <a:lnTo>
                      <a:pt x="1336" y="3240"/>
                    </a:lnTo>
                    <a:lnTo>
                      <a:pt x="1334" y="3238"/>
                    </a:lnTo>
                    <a:lnTo>
                      <a:pt x="1332" y="3236"/>
                    </a:lnTo>
                    <a:lnTo>
                      <a:pt x="1330" y="3232"/>
                    </a:lnTo>
                    <a:lnTo>
                      <a:pt x="1326" y="3228"/>
                    </a:lnTo>
                    <a:lnTo>
                      <a:pt x="1324" y="3228"/>
                    </a:lnTo>
                    <a:lnTo>
                      <a:pt x="1320" y="3230"/>
                    </a:lnTo>
                    <a:lnTo>
                      <a:pt x="1320" y="3230"/>
                    </a:lnTo>
                    <a:lnTo>
                      <a:pt x="1320" y="3234"/>
                    </a:lnTo>
                    <a:lnTo>
                      <a:pt x="1322" y="3236"/>
                    </a:lnTo>
                    <a:lnTo>
                      <a:pt x="1328" y="3238"/>
                    </a:lnTo>
                    <a:lnTo>
                      <a:pt x="1328" y="3238"/>
                    </a:lnTo>
                    <a:lnTo>
                      <a:pt x="1326" y="3238"/>
                    </a:lnTo>
                    <a:lnTo>
                      <a:pt x="1324" y="3240"/>
                    </a:lnTo>
                    <a:lnTo>
                      <a:pt x="1318" y="3238"/>
                    </a:lnTo>
                    <a:lnTo>
                      <a:pt x="1312" y="3240"/>
                    </a:lnTo>
                    <a:lnTo>
                      <a:pt x="1310" y="3242"/>
                    </a:lnTo>
                    <a:lnTo>
                      <a:pt x="1310" y="3246"/>
                    </a:lnTo>
                    <a:lnTo>
                      <a:pt x="1310" y="3246"/>
                    </a:lnTo>
                    <a:lnTo>
                      <a:pt x="1292" y="3238"/>
                    </a:lnTo>
                    <a:lnTo>
                      <a:pt x="1292" y="3238"/>
                    </a:lnTo>
                    <a:lnTo>
                      <a:pt x="1292" y="3238"/>
                    </a:lnTo>
                    <a:lnTo>
                      <a:pt x="1292" y="3240"/>
                    </a:lnTo>
                    <a:lnTo>
                      <a:pt x="1292" y="3244"/>
                    </a:lnTo>
                    <a:lnTo>
                      <a:pt x="1292" y="3244"/>
                    </a:lnTo>
                    <a:lnTo>
                      <a:pt x="1288" y="3240"/>
                    </a:lnTo>
                    <a:lnTo>
                      <a:pt x="1286" y="3238"/>
                    </a:lnTo>
                    <a:lnTo>
                      <a:pt x="1286" y="3238"/>
                    </a:lnTo>
                    <a:lnTo>
                      <a:pt x="1282" y="3240"/>
                    </a:lnTo>
                    <a:lnTo>
                      <a:pt x="1278" y="3246"/>
                    </a:lnTo>
                    <a:lnTo>
                      <a:pt x="1274" y="3250"/>
                    </a:lnTo>
                    <a:lnTo>
                      <a:pt x="1268" y="3252"/>
                    </a:lnTo>
                    <a:lnTo>
                      <a:pt x="1268" y="3252"/>
                    </a:lnTo>
                    <a:lnTo>
                      <a:pt x="1268" y="3258"/>
                    </a:lnTo>
                    <a:lnTo>
                      <a:pt x="1272" y="3260"/>
                    </a:lnTo>
                    <a:lnTo>
                      <a:pt x="1274" y="3264"/>
                    </a:lnTo>
                    <a:lnTo>
                      <a:pt x="1274" y="3270"/>
                    </a:lnTo>
                    <a:lnTo>
                      <a:pt x="1274" y="3270"/>
                    </a:lnTo>
                    <a:lnTo>
                      <a:pt x="1270" y="3268"/>
                    </a:lnTo>
                    <a:lnTo>
                      <a:pt x="1270" y="3266"/>
                    </a:lnTo>
                    <a:lnTo>
                      <a:pt x="1268" y="3262"/>
                    </a:lnTo>
                    <a:lnTo>
                      <a:pt x="1264" y="3262"/>
                    </a:lnTo>
                    <a:lnTo>
                      <a:pt x="1264" y="3262"/>
                    </a:lnTo>
                    <a:lnTo>
                      <a:pt x="1274" y="3276"/>
                    </a:lnTo>
                    <a:lnTo>
                      <a:pt x="1286" y="3292"/>
                    </a:lnTo>
                    <a:lnTo>
                      <a:pt x="1310" y="3318"/>
                    </a:lnTo>
                    <a:lnTo>
                      <a:pt x="1338" y="3346"/>
                    </a:lnTo>
                    <a:lnTo>
                      <a:pt x="1364" y="3374"/>
                    </a:lnTo>
                    <a:lnTo>
                      <a:pt x="1364" y="3374"/>
                    </a:lnTo>
                    <a:lnTo>
                      <a:pt x="1362" y="3380"/>
                    </a:lnTo>
                    <a:lnTo>
                      <a:pt x="1364" y="3388"/>
                    </a:lnTo>
                    <a:lnTo>
                      <a:pt x="1368" y="3394"/>
                    </a:lnTo>
                    <a:lnTo>
                      <a:pt x="1372" y="3400"/>
                    </a:lnTo>
                    <a:lnTo>
                      <a:pt x="1384" y="3412"/>
                    </a:lnTo>
                    <a:lnTo>
                      <a:pt x="1396" y="3424"/>
                    </a:lnTo>
                    <a:lnTo>
                      <a:pt x="1396" y="3424"/>
                    </a:lnTo>
                    <a:lnTo>
                      <a:pt x="1402" y="3432"/>
                    </a:lnTo>
                    <a:lnTo>
                      <a:pt x="1406" y="3440"/>
                    </a:lnTo>
                    <a:lnTo>
                      <a:pt x="1416" y="3456"/>
                    </a:lnTo>
                    <a:lnTo>
                      <a:pt x="1416" y="3456"/>
                    </a:lnTo>
                    <a:lnTo>
                      <a:pt x="1422" y="3464"/>
                    </a:lnTo>
                    <a:lnTo>
                      <a:pt x="1428" y="3470"/>
                    </a:lnTo>
                    <a:lnTo>
                      <a:pt x="1444" y="3482"/>
                    </a:lnTo>
                    <a:lnTo>
                      <a:pt x="1458" y="3492"/>
                    </a:lnTo>
                    <a:lnTo>
                      <a:pt x="1472" y="3502"/>
                    </a:lnTo>
                    <a:lnTo>
                      <a:pt x="1472" y="3502"/>
                    </a:lnTo>
                    <a:lnTo>
                      <a:pt x="1466" y="3504"/>
                    </a:lnTo>
                    <a:lnTo>
                      <a:pt x="1462" y="3504"/>
                    </a:lnTo>
                    <a:lnTo>
                      <a:pt x="1458" y="3502"/>
                    </a:lnTo>
                    <a:lnTo>
                      <a:pt x="1458" y="3502"/>
                    </a:lnTo>
                    <a:lnTo>
                      <a:pt x="1458" y="3500"/>
                    </a:lnTo>
                    <a:lnTo>
                      <a:pt x="1460" y="3502"/>
                    </a:lnTo>
                    <a:lnTo>
                      <a:pt x="1466" y="3504"/>
                    </a:lnTo>
                    <a:lnTo>
                      <a:pt x="1466" y="3504"/>
                    </a:lnTo>
                    <a:close/>
                    <a:moveTo>
                      <a:pt x="696" y="2034"/>
                    </a:moveTo>
                    <a:lnTo>
                      <a:pt x="696" y="2034"/>
                    </a:lnTo>
                    <a:lnTo>
                      <a:pt x="692" y="2024"/>
                    </a:lnTo>
                    <a:lnTo>
                      <a:pt x="688" y="2010"/>
                    </a:lnTo>
                    <a:lnTo>
                      <a:pt x="686" y="2004"/>
                    </a:lnTo>
                    <a:lnTo>
                      <a:pt x="686" y="1998"/>
                    </a:lnTo>
                    <a:lnTo>
                      <a:pt x="688" y="1994"/>
                    </a:lnTo>
                    <a:lnTo>
                      <a:pt x="694" y="1994"/>
                    </a:lnTo>
                    <a:lnTo>
                      <a:pt x="694" y="1994"/>
                    </a:lnTo>
                    <a:lnTo>
                      <a:pt x="692" y="1988"/>
                    </a:lnTo>
                    <a:lnTo>
                      <a:pt x="688" y="1986"/>
                    </a:lnTo>
                    <a:lnTo>
                      <a:pt x="684" y="1984"/>
                    </a:lnTo>
                    <a:lnTo>
                      <a:pt x="682" y="1982"/>
                    </a:lnTo>
                    <a:lnTo>
                      <a:pt x="682" y="1982"/>
                    </a:lnTo>
                    <a:lnTo>
                      <a:pt x="682" y="1998"/>
                    </a:lnTo>
                    <a:lnTo>
                      <a:pt x="684" y="2012"/>
                    </a:lnTo>
                    <a:lnTo>
                      <a:pt x="688" y="2024"/>
                    </a:lnTo>
                    <a:lnTo>
                      <a:pt x="696" y="2034"/>
                    </a:lnTo>
                    <a:lnTo>
                      <a:pt x="696" y="203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19" name="Freeform 226"/>
              <p:cNvSpPr>
                <a:spLocks/>
              </p:cNvSpPr>
              <p:nvPr userDrawn="1"/>
            </p:nvSpPr>
            <p:spPr bwMode="auto">
              <a:xfrm>
                <a:off x="3239" y="1258"/>
                <a:ext cx="7" cy="5"/>
              </a:xfrm>
              <a:custGeom>
                <a:avLst/>
                <a:gdLst/>
                <a:ahLst/>
                <a:cxnLst>
                  <a:cxn ang="0">
                    <a:pos x="20" y="8"/>
                  </a:cxn>
                  <a:cxn ang="0">
                    <a:pos x="20" y="8"/>
                  </a:cxn>
                  <a:cxn ang="0">
                    <a:pos x="16" y="10"/>
                  </a:cxn>
                  <a:cxn ang="0">
                    <a:pos x="10" y="14"/>
                  </a:cxn>
                  <a:cxn ang="0">
                    <a:pos x="10" y="14"/>
                  </a:cxn>
                  <a:cxn ang="0">
                    <a:pos x="6" y="12"/>
                  </a:cxn>
                  <a:cxn ang="0">
                    <a:pos x="2" y="10"/>
                  </a:cxn>
                  <a:cxn ang="0">
                    <a:pos x="2" y="6"/>
                  </a:cxn>
                  <a:cxn ang="0">
                    <a:pos x="0" y="0"/>
                  </a:cxn>
                  <a:cxn ang="0">
                    <a:pos x="0" y="0"/>
                  </a:cxn>
                  <a:cxn ang="0">
                    <a:pos x="6" y="2"/>
                  </a:cxn>
                  <a:cxn ang="0">
                    <a:pos x="12" y="2"/>
                  </a:cxn>
                  <a:cxn ang="0">
                    <a:pos x="16" y="4"/>
                  </a:cxn>
                  <a:cxn ang="0">
                    <a:pos x="20" y="8"/>
                  </a:cxn>
                  <a:cxn ang="0">
                    <a:pos x="20" y="8"/>
                  </a:cxn>
                </a:cxnLst>
                <a:rect l="0" t="0" r="r" b="b"/>
                <a:pathLst>
                  <a:path w="20" h="14">
                    <a:moveTo>
                      <a:pt x="20" y="8"/>
                    </a:moveTo>
                    <a:lnTo>
                      <a:pt x="20" y="8"/>
                    </a:lnTo>
                    <a:lnTo>
                      <a:pt x="16" y="10"/>
                    </a:lnTo>
                    <a:lnTo>
                      <a:pt x="10" y="14"/>
                    </a:lnTo>
                    <a:lnTo>
                      <a:pt x="10" y="14"/>
                    </a:lnTo>
                    <a:lnTo>
                      <a:pt x="6" y="12"/>
                    </a:lnTo>
                    <a:lnTo>
                      <a:pt x="2" y="10"/>
                    </a:lnTo>
                    <a:lnTo>
                      <a:pt x="2" y="6"/>
                    </a:lnTo>
                    <a:lnTo>
                      <a:pt x="0" y="0"/>
                    </a:lnTo>
                    <a:lnTo>
                      <a:pt x="0" y="0"/>
                    </a:lnTo>
                    <a:lnTo>
                      <a:pt x="6" y="2"/>
                    </a:lnTo>
                    <a:lnTo>
                      <a:pt x="12" y="2"/>
                    </a:lnTo>
                    <a:lnTo>
                      <a:pt x="16" y="4"/>
                    </a:lnTo>
                    <a:lnTo>
                      <a:pt x="20" y="8"/>
                    </a:lnTo>
                    <a:lnTo>
                      <a:pt x="20"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0" name="Freeform 227"/>
              <p:cNvSpPr>
                <a:spLocks/>
              </p:cNvSpPr>
              <p:nvPr userDrawn="1"/>
            </p:nvSpPr>
            <p:spPr bwMode="auto">
              <a:xfrm>
                <a:off x="4286" y="767"/>
                <a:ext cx="31" cy="11"/>
              </a:xfrm>
              <a:custGeom>
                <a:avLst/>
                <a:gdLst/>
                <a:ahLst/>
                <a:cxnLst>
                  <a:cxn ang="0">
                    <a:pos x="2" y="2"/>
                  </a:cxn>
                  <a:cxn ang="0">
                    <a:pos x="4" y="4"/>
                  </a:cxn>
                  <a:cxn ang="0">
                    <a:pos x="6" y="10"/>
                  </a:cxn>
                  <a:cxn ang="0">
                    <a:pos x="14" y="8"/>
                  </a:cxn>
                  <a:cxn ang="0">
                    <a:pos x="20" y="4"/>
                  </a:cxn>
                  <a:cxn ang="0">
                    <a:pos x="24" y="8"/>
                  </a:cxn>
                  <a:cxn ang="0">
                    <a:pos x="20" y="12"/>
                  </a:cxn>
                  <a:cxn ang="0">
                    <a:pos x="28" y="14"/>
                  </a:cxn>
                  <a:cxn ang="0">
                    <a:pos x="40" y="16"/>
                  </a:cxn>
                  <a:cxn ang="0">
                    <a:pos x="44" y="10"/>
                  </a:cxn>
                  <a:cxn ang="0">
                    <a:pos x="54" y="6"/>
                  </a:cxn>
                  <a:cxn ang="0">
                    <a:pos x="56" y="8"/>
                  </a:cxn>
                  <a:cxn ang="0">
                    <a:pos x="66" y="10"/>
                  </a:cxn>
                  <a:cxn ang="0">
                    <a:pos x="74" y="12"/>
                  </a:cxn>
                  <a:cxn ang="0">
                    <a:pos x="76" y="14"/>
                  </a:cxn>
                  <a:cxn ang="0">
                    <a:pos x="82" y="10"/>
                  </a:cxn>
                  <a:cxn ang="0">
                    <a:pos x="88" y="6"/>
                  </a:cxn>
                  <a:cxn ang="0">
                    <a:pos x="88" y="14"/>
                  </a:cxn>
                  <a:cxn ang="0">
                    <a:pos x="92" y="22"/>
                  </a:cxn>
                  <a:cxn ang="0">
                    <a:pos x="100" y="14"/>
                  </a:cxn>
                  <a:cxn ang="0">
                    <a:pos x="108" y="10"/>
                  </a:cxn>
                  <a:cxn ang="0">
                    <a:pos x="112" y="24"/>
                  </a:cxn>
                  <a:cxn ang="0">
                    <a:pos x="110" y="28"/>
                  </a:cxn>
                  <a:cxn ang="0">
                    <a:pos x="96" y="26"/>
                  </a:cxn>
                  <a:cxn ang="0">
                    <a:pos x="74" y="36"/>
                  </a:cxn>
                  <a:cxn ang="0">
                    <a:pos x="60" y="40"/>
                  </a:cxn>
                  <a:cxn ang="0">
                    <a:pos x="56" y="36"/>
                  </a:cxn>
                  <a:cxn ang="0">
                    <a:pos x="44" y="30"/>
                  </a:cxn>
                  <a:cxn ang="0">
                    <a:pos x="20" y="30"/>
                  </a:cxn>
                  <a:cxn ang="0">
                    <a:pos x="4" y="32"/>
                  </a:cxn>
                  <a:cxn ang="0">
                    <a:pos x="0" y="16"/>
                  </a:cxn>
                  <a:cxn ang="0">
                    <a:pos x="2" y="2"/>
                  </a:cxn>
                </a:cxnLst>
                <a:rect l="0" t="0" r="r" b="b"/>
                <a:pathLst>
                  <a:path w="112" h="40">
                    <a:moveTo>
                      <a:pt x="2" y="2"/>
                    </a:moveTo>
                    <a:lnTo>
                      <a:pt x="2" y="2"/>
                    </a:lnTo>
                    <a:lnTo>
                      <a:pt x="2" y="0"/>
                    </a:lnTo>
                    <a:lnTo>
                      <a:pt x="4" y="4"/>
                    </a:lnTo>
                    <a:lnTo>
                      <a:pt x="6" y="10"/>
                    </a:lnTo>
                    <a:lnTo>
                      <a:pt x="6" y="10"/>
                    </a:lnTo>
                    <a:lnTo>
                      <a:pt x="10" y="10"/>
                    </a:lnTo>
                    <a:lnTo>
                      <a:pt x="14" y="8"/>
                    </a:lnTo>
                    <a:lnTo>
                      <a:pt x="16" y="6"/>
                    </a:lnTo>
                    <a:lnTo>
                      <a:pt x="20" y="4"/>
                    </a:lnTo>
                    <a:lnTo>
                      <a:pt x="20" y="4"/>
                    </a:lnTo>
                    <a:lnTo>
                      <a:pt x="24" y="8"/>
                    </a:lnTo>
                    <a:lnTo>
                      <a:pt x="20" y="12"/>
                    </a:lnTo>
                    <a:lnTo>
                      <a:pt x="20" y="12"/>
                    </a:lnTo>
                    <a:lnTo>
                      <a:pt x="24" y="12"/>
                    </a:lnTo>
                    <a:lnTo>
                      <a:pt x="28" y="14"/>
                    </a:lnTo>
                    <a:lnTo>
                      <a:pt x="34" y="16"/>
                    </a:lnTo>
                    <a:lnTo>
                      <a:pt x="40" y="16"/>
                    </a:lnTo>
                    <a:lnTo>
                      <a:pt x="40" y="16"/>
                    </a:lnTo>
                    <a:lnTo>
                      <a:pt x="44" y="10"/>
                    </a:lnTo>
                    <a:lnTo>
                      <a:pt x="48" y="6"/>
                    </a:lnTo>
                    <a:lnTo>
                      <a:pt x="54" y="6"/>
                    </a:lnTo>
                    <a:lnTo>
                      <a:pt x="54" y="6"/>
                    </a:lnTo>
                    <a:lnTo>
                      <a:pt x="56" y="8"/>
                    </a:lnTo>
                    <a:lnTo>
                      <a:pt x="60" y="10"/>
                    </a:lnTo>
                    <a:lnTo>
                      <a:pt x="66" y="10"/>
                    </a:lnTo>
                    <a:lnTo>
                      <a:pt x="72" y="10"/>
                    </a:lnTo>
                    <a:lnTo>
                      <a:pt x="74" y="12"/>
                    </a:lnTo>
                    <a:lnTo>
                      <a:pt x="76" y="14"/>
                    </a:lnTo>
                    <a:lnTo>
                      <a:pt x="76" y="14"/>
                    </a:lnTo>
                    <a:lnTo>
                      <a:pt x="80" y="12"/>
                    </a:lnTo>
                    <a:lnTo>
                      <a:pt x="82" y="10"/>
                    </a:lnTo>
                    <a:lnTo>
                      <a:pt x="84" y="6"/>
                    </a:lnTo>
                    <a:lnTo>
                      <a:pt x="88" y="6"/>
                    </a:lnTo>
                    <a:lnTo>
                      <a:pt x="88" y="6"/>
                    </a:lnTo>
                    <a:lnTo>
                      <a:pt x="88" y="14"/>
                    </a:lnTo>
                    <a:lnTo>
                      <a:pt x="92" y="22"/>
                    </a:lnTo>
                    <a:lnTo>
                      <a:pt x="92" y="22"/>
                    </a:lnTo>
                    <a:lnTo>
                      <a:pt x="96" y="18"/>
                    </a:lnTo>
                    <a:lnTo>
                      <a:pt x="100" y="14"/>
                    </a:lnTo>
                    <a:lnTo>
                      <a:pt x="108" y="10"/>
                    </a:lnTo>
                    <a:lnTo>
                      <a:pt x="108" y="10"/>
                    </a:lnTo>
                    <a:lnTo>
                      <a:pt x="112" y="18"/>
                    </a:lnTo>
                    <a:lnTo>
                      <a:pt x="112" y="24"/>
                    </a:lnTo>
                    <a:lnTo>
                      <a:pt x="110" y="28"/>
                    </a:lnTo>
                    <a:lnTo>
                      <a:pt x="110" y="28"/>
                    </a:lnTo>
                    <a:lnTo>
                      <a:pt x="104" y="26"/>
                    </a:lnTo>
                    <a:lnTo>
                      <a:pt x="96" y="26"/>
                    </a:lnTo>
                    <a:lnTo>
                      <a:pt x="84" y="30"/>
                    </a:lnTo>
                    <a:lnTo>
                      <a:pt x="74" y="36"/>
                    </a:lnTo>
                    <a:lnTo>
                      <a:pt x="68" y="40"/>
                    </a:lnTo>
                    <a:lnTo>
                      <a:pt x="60" y="40"/>
                    </a:lnTo>
                    <a:lnTo>
                      <a:pt x="60" y="40"/>
                    </a:lnTo>
                    <a:lnTo>
                      <a:pt x="56" y="36"/>
                    </a:lnTo>
                    <a:lnTo>
                      <a:pt x="50" y="32"/>
                    </a:lnTo>
                    <a:lnTo>
                      <a:pt x="44" y="30"/>
                    </a:lnTo>
                    <a:lnTo>
                      <a:pt x="36" y="30"/>
                    </a:lnTo>
                    <a:lnTo>
                      <a:pt x="20" y="30"/>
                    </a:lnTo>
                    <a:lnTo>
                      <a:pt x="4" y="32"/>
                    </a:lnTo>
                    <a:lnTo>
                      <a:pt x="4" y="32"/>
                    </a:lnTo>
                    <a:lnTo>
                      <a:pt x="0" y="24"/>
                    </a:lnTo>
                    <a:lnTo>
                      <a:pt x="0" y="16"/>
                    </a:lnTo>
                    <a:lnTo>
                      <a:pt x="0" y="10"/>
                    </a:lnTo>
                    <a:lnTo>
                      <a:pt x="2" y="2"/>
                    </a:lnTo>
                    <a:lnTo>
                      <a:pt x="2"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1" name="Freeform 228"/>
              <p:cNvSpPr>
                <a:spLocks/>
              </p:cNvSpPr>
              <p:nvPr userDrawn="1"/>
            </p:nvSpPr>
            <p:spPr bwMode="auto">
              <a:xfrm>
                <a:off x="3108" y="778"/>
                <a:ext cx="3" cy="22"/>
              </a:xfrm>
              <a:custGeom>
                <a:avLst/>
                <a:gdLst/>
                <a:ahLst/>
                <a:cxnLst>
                  <a:cxn ang="0">
                    <a:pos x="6" y="0"/>
                  </a:cxn>
                  <a:cxn ang="0">
                    <a:pos x="6" y="0"/>
                  </a:cxn>
                  <a:cxn ang="0">
                    <a:pos x="10" y="2"/>
                  </a:cxn>
                  <a:cxn ang="0">
                    <a:pos x="12" y="2"/>
                  </a:cxn>
                  <a:cxn ang="0">
                    <a:pos x="12" y="2"/>
                  </a:cxn>
                  <a:cxn ang="0">
                    <a:pos x="16" y="22"/>
                  </a:cxn>
                  <a:cxn ang="0">
                    <a:pos x="18" y="42"/>
                  </a:cxn>
                  <a:cxn ang="0">
                    <a:pos x="18" y="62"/>
                  </a:cxn>
                  <a:cxn ang="0">
                    <a:pos x="14" y="82"/>
                  </a:cxn>
                  <a:cxn ang="0">
                    <a:pos x="14" y="82"/>
                  </a:cxn>
                  <a:cxn ang="0">
                    <a:pos x="10" y="78"/>
                  </a:cxn>
                  <a:cxn ang="0">
                    <a:pos x="10" y="74"/>
                  </a:cxn>
                  <a:cxn ang="0">
                    <a:pos x="10" y="68"/>
                  </a:cxn>
                  <a:cxn ang="0">
                    <a:pos x="8" y="64"/>
                  </a:cxn>
                  <a:cxn ang="0">
                    <a:pos x="8" y="64"/>
                  </a:cxn>
                  <a:cxn ang="0">
                    <a:pos x="6" y="64"/>
                  </a:cxn>
                  <a:cxn ang="0">
                    <a:pos x="6" y="62"/>
                  </a:cxn>
                  <a:cxn ang="0">
                    <a:pos x="6" y="62"/>
                  </a:cxn>
                  <a:cxn ang="0">
                    <a:pos x="2" y="64"/>
                  </a:cxn>
                  <a:cxn ang="0">
                    <a:pos x="2" y="70"/>
                  </a:cxn>
                  <a:cxn ang="0">
                    <a:pos x="2" y="70"/>
                  </a:cxn>
                  <a:cxn ang="0">
                    <a:pos x="0" y="52"/>
                  </a:cxn>
                  <a:cxn ang="0">
                    <a:pos x="0" y="34"/>
                  </a:cxn>
                  <a:cxn ang="0">
                    <a:pos x="2" y="16"/>
                  </a:cxn>
                  <a:cxn ang="0">
                    <a:pos x="6" y="0"/>
                  </a:cxn>
                  <a:cxn ang="0">
                    <a:pos x="6" y="0"/>
                  </a:cxn>
                </a:cxnLst>
                <a:rect l="0" t="0" r="r" b="b"/>
                <a:pathLst>
                  <a:path w="18" h="82">
                    <a:moveTo>
                      <a:pt x="6" y="0"/>
                    </a:moveTo>
                    <a:lnTo>
                      <a:pt x="6" y="0"/>
                    </a:lnTo>
                    <a:lnTo>
                      <a:pt x="10" y="2"/>
                    </a:lnTo>
                    <a:lnTo>
                      <a:pt x="12" y="2"/>
                    </a:lnTo>
                    <a:lnTo>
                      <a:pt x="12" y="2"/>
                    </a:lnTo>
                    <a:lnTo>
                      <a:pt x="16" y="22"/>
                    </a:lnTo>
                    <a:lnTo>
                      <a:pt x="18" y="42"/>
                    </a:lnTo>
                    <a:lnTo>
                      <a:pt x="18" y="62"/>
                    </a:lnTo>
                    <a:lnTo>
                      <a:pt x="14" y="82"/>
                    </a:lnTo>
                    <a:lnTo>
                      <a:pt x="14" y="82"/>
                    </a:lnTo>
                    <a:lnTo>
                      <a:pt x="10" y="78"/>
                    </a:lnTo>
                    <a:lnTo>
                      <a:pt x="10" y="74"/>
                    </a:lnTo>
                    <a:lnTo>
                      <a:pt x="10" y="68"/>
                    </a:lnTo>
                    <a:lnTo>
                      <a:pt x="8" y="64"/>
                    </a:lnTo>
                    <a:lnTo>
                      <a:pt x="8" y="64"/>
                    </a:lnTo>
                    <a:lnTo>
                      <a:pt x="6" y="64"/>
                    </a:lnTo>
                    <a:lnTo>
                      <a:pt x="6" y="62"/>
                    </a:lnTo>
                    <a:lnTo>
                      <a:pt x="6" y="62"/>
                    </a:lnTo>
                    <a:lnTo>
                      <a:pt x="2" y="64"/>
                    </a:lnTo>
                    <a:lnTo>
                      <a:pt x="2" y="70"/>
                    </a:lnTo>
                    <a:lnTo>
                      <a:pt x="2" y="70"/>
                    </a:lnTo>
                    <a:lnTo>
                      <a:pt x="0" y="52"/>
                    </a:lnTo>
                    <a:lnTo>
                      <a:pt x="0" y="34"/>
                    </a:lnTo>
                    <a:lnTo>
                      <a:pt x="2" y="16"/>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2" name="Freeform 229"/>
              <p:cNvSpPr>
                <a:spLocks/>
              </p:cNvSpPr>
              <p:nvPr userDrawn="1"/>
            </p:nvSpPr>
            <p:spPr bwMode="auto">
              <a:xfrm>
                <a:off x="3799" y="901"/>
                <a:ext cx="8" cy="11"/>
              </a:xfrm>
              <a:custGeom>
                <a:avLst/>
                <a:gdLst/>
                <a:ahLst/>
                <a:cxnLst>
                  <a:cxn ang="0">
                    <a:pos x="24" y="0"/>
                  </a:cxn>
                  <a:cxn ang="0">
                    <a:pos x="24" y="0"/>
                  </a:cxn>
                  <a:cxn ang="0">
                    <a:pos x="28" y="6"/>
                  </a:cxn>
                  <a:cxn ang="0">
                    <a:pos x="30" y="12"/>
                  </a:cxn>
                  <a:cxn ang="0">
                    <a:pos x="28" y="18"/>
                  </a:cxn>
                  <a:cxn ang="0">
                    <a:pos x="24" y="24"/>
                  </a:cxn>
                  <a:cxn ang="0">
                    <a:pos x="18" y="30"/>
                  </a:cxn>
                  <a:cxn ang="0">
                    <a:pos x="12" y="34"/>
                  </a:cxn>
                  <a:cxn ang="0">
                    <a:pos x="0" y="40"/>
                  </a:cxn>
                  <a:cxn ang="0">
                    <a:pos x="0" y="40"/>
                  </a:cxn>
                  <a:cxn ang="0">
                    <a:pos x="4" y="30"/>
                  </a:cxn>
                  <a:cxn ang="0">
                    <a:pos x="10" y="20"/>
                  </a:cxn>
                  <a:cxn ang="0">
                    <a:pos x="24" y="0"/>
                  </a:cxn>
                  <a:cxn ang="0">
                    <a:pos x="24" y="0"/>
                  </a:cxn>
                </a:cxnLst>
                <a:rect l="0" t="0" r="r" b="b"/>
                <a:pathLst>
                  <a:path w="30" h="40">
                    <a:moveTo>
                      <a:pt x="24" y="0"/>
                    </a:moveTo>
                    <a:lnTo>
                      <a:pt x="24" y="0"/>
                    </a:lnTo>
                    <a:lnTo>
                      <a:pt x="28" y="6"/>
                    </a:lnTo>
                    <a:lnTo>
                      <a:pt x="30" y="12"/>
                    </a:lnTo>
                    <a:lnTo>
                      <a:pt x="28" y="18"/>
                    </a:lnTo>
                    <a:lnTo>
                      <a:pt x="24" y="24"/>
                    </a:lnTo>
                    <a:lnTo>
                      <a:pt x="18" y="30"/>
                    </a:lnTo>
                    <a:lnTo>
                      <a:pt x="12" y="34"/>
                    </a:lnTo>
                    <a:lnTo>
                      <a:pt x="0" y="40"/>
                    </a:lnTo>
                    <a:lnTo>
                      <a:pt x="0" y="40"/>
                    </a:lnTo>
                    <a:lnTo>
                      <a:pt x="4" y="30"/>
                    </a:lnTo>
                    <a:lnTo>
                      <a:pt x="10" y="20"/>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3" name="Freeform 230"/>
              <p:cNvSpPr>
                <a:spLocks/>
              </p:cNvSpPr>
              <p:nvPr userDrawn="1"/>
            </p:nvSpPr>
            <p:spPr bwMode="auto">
              <a:xfrm>
                <a:off x="3176" y="930"/>
                <a:ext cx="2" cy="9"/>
              </a:xfrm>
              <a:custGeom>
                <a:avLst/>
                <a:gdLst/>
                <a:ahLst/>
                <a:cxnLst>
                  <a:cxn ang="0">
                    <a:pos x="2" y="0"/>
                  </a:cxn>
                  <a:cxn ang="0">
                    <a:pos x="2" y="0"/>
                  </a:cxn>
                  <a:cxn ang="0">
                    <a:pos x="6" y="2"/>
                  </a:cxn>
                  <a:cxn ang="0">
                    <a:pos x="8" y="6"/>
                  </a:cxn>
                  <a:cxn ang="0">
                    <a:pos x="10" y="10"/>
                  </a:cxn>
                  <a:cxn ang="0">
                    <a:pos x="10" y="14"/>
                  </a:cxn>
                  <a:cxn ang="0">
                    <a:pos x="6" y="24"/>
                  </a:cxn>
                  <a:cxn ang="0">
                    <a:pos x="0" y="30"/>
                  </a:cxn>
                  <a:cxn ang="0">
                    <a:pos x="0" y="30"/>
                  </a:cxn>
                  <a:cxn ang="0">
                    <a:pos x="0" y="24"/>
                  </a:cxn>
                  <a:cxn ang="0">
                    <a:pos x="2" y="18"/>
                  </a:cxn>
                  <a:cxn ang="0">
                    <a:pos x="2" y="8"/>
                  </a:cxn>
                  <a:cxn ang="0">
                    <a:pos x="2" y="0"/>
                  </a:cxn>
                  <a:cxn ang="0">
                    <a:pos x="2" y="0"/>
                  </a:cxn>
                </a:cxnLst>
                <a:rect l="0" t="0" r="r" b="b"/>
                <a:pathLst>
                  <a:path w="10" h="30">
                    <a:moveTo>
                      <a:pt x="2" y="0"/>
                    </a:moveTo>
                    <a:lnTo>
                      <a:pt x="2" y="0"/>
                    </a:lnTo>
                    <a:lnTo>
                      <a:pt x="6" y="2"/>
                    </a:lnTo>
                    <a:lnTo>
                      <a:pt x="8" y="6"/>
                    </a:lnTo>
                    <a:lnTo>
                      <a:pt x="10" y="10"/>
                    </a:lnTo>
                    <a:lnTo>
                      <a:pt x="10" y="14"/>
                    </a:lnTo>
                    <a:lnTo>
                      <a:pt x="6" y="24"/>
                    </a:lnTo>
                    <a:lnTo>
                      <a:pt x="0" y="30"/>
                    </a:lnTo>
                    <a:lnTo>
                      <a:pt x="0" y="30"/>
                    </a:lnTo>
                    <a:lnTo>
                      <a:pt x="0" y="24"/>
                    </a:lnTo>
                    <a:lnTo>
                      <a:pt x="2" y="18"/>
                    </a:lnTo>
                    <a:lnTo>
                      <a:pt x="2"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4" name="Freeform 231"/>
              <p:cNvSpPr>
                <a:spLocks/>
              </p:cNvSpPr>
              <p:nvPr userDrawn="1"/>
            </p:nvSpPr>
            <p:spPr bwMode="auto">
              <a:xfrm>
                <a:off x="4493" y="1405"/>
                <a:ext cx="1" cy="10"/>
              </a:xfrm>
              <a:custGeom>
                <a:avLst/>
                <a:gdLst/>
                <a:ahLst/>
                <a:cxnLst>
                  <a:cxn ang="0">
                    <a:pos x="0" y="32"/>
                  </a:cxn>
                  <a:cxn ang="0">
                    <a:pos x="0" y="32"/>
                  </a:cxn>
                  <a:cxn ang="0">
                    <a:pos x="6" y="24"/>
                  </a:cxn>
                  <a:cxn ang="0">
                    <a:pos x="8" y="18"/>
                  </a:cxn>
                  <a:cxn ang="0">
                    <a:pos x="12" y="0"/>
                  </a:cxn>
                  <a:cxn ang="0">
                    <a:pos x="12" y="0"/>
                  </a:cxn>
                  <a:cxn ang="0">
                    <a:pos x="14" y="4"/>
                  </a:cxn>
                  <a:cxn ang="0">
                    <a:pos x="16" y="4"/>
                  </a:cxn>
                  <a:cxn ang="0">
                    <a:pos x="16" y="2"/>
                  </a:cxn>
                  <a:cxn ang="0">
                    <a:pos x="16" y="2"/>
                  </a:cxn>
                  <a:cxn ang="0">
                    <a:pos x="16" y="10"/>
                  </a:cxn>
                  <a:cxn ang="0">
                    <a:pos x="12" y="18"/>
                  </a:cxn>
                  <a:cxn ang="0">
                    <a:pos x="8" y="26"/>
                  </a:cxn>
                  <a:cxn ang="0">
                    <a:pos x="0" y="32"/>
                  </a:cxn>
                  <a:cxn ang="0">
                    <a:pos x="0" y="32"/>
                  </a:cxn>
                </a:cxnLst>
                <a:rect l="0" t="0" r="r" b="b"/>
                <a:pathLst>
                  <a:path w="16" h="32">
                    <a:moveTo>
                      <a:pt x="0" y="32"/>
                    </a:moveTo>
                    <a:lnTo>
                      <a:pt x="0" y="32"/>
                    </a:lnTo>
                    <a:lnTo>
                      <a:pt x="6" y="24"/>
                    </a:lnTo>
                    <a:lnTo>
                      <a:pt x="8" y="18"/>
                    </a:lnTo>
                    <a:lnTo>
                      <a:pt x="12" y="0"/>
                    </a:lnTo>
                    <a:lnTo>
                      <a:pt x="12" y="0"/>
                    </a:lnTo>
                    <a:lnTo>
                      <a:pt x="14" y="4"/>
                    </a:lnTo>
                    <a:lnTo>
                      <a:pt x="16" y="4"/>
                    </a:lnTo>
                    <a:lnTo>
                      <a:pt x="16" y="2"/>
                    </a:lnTo>
                    <a:lnTo>
                      <a:pt x="16" y="2"/>
                    </a:lnTo>
                    <a:lnTo>
                      <a:pt x="16" y="10"/>
                    </a:lnTo>
                    <a:lnTo>
                      <a:pt x="12" y="18"/>
                    </a:lnTo>
                    <a:lnTo>
                      <a:pt x="8" y="26"/>
                    </a:lnTo>
                    <a:lnTo>
                      <a:pt x="0" y="32"/>
                    </a:lnTo>
                    <a:lnTo>
                      <a:pt x="0" y="3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5" name="Freeform 232"/>
              <p:cNvSpPr>
                <a:spLocks/>
              </p:cNvSpPr>
              <p:nvPr userDrawn="1"/>
            </p:nvSpPr>
            <p:spPr bwMode="auto">
              <a:xfrm>
                <a:off x="4483" y="1419"/>
                <a:ext cx="1" cy="10"/>
              </a:xfrm>
              <a:custGeom>
                <a:avLst/>
                <a:gdLst/>
                <a:ahLst/>
                <a:cxnLst>
                  <a:cxn ang="0">
                    <a:pos x="14" y="0"/>
                  </a:cxn>
                  <a:cxn ang="0">
                    <a:pos x="14" y="0"/>
                  </a:cxn>
                  <a:cxn ang="0">
                    <a:pos x="14" y="10"/>
                  </a:cxn>
                  <a:cxn ang="0">
                    <a:pos x="12" y="20"/>
                  </a:cxn>
                  <a:cxn ang="0">
                    <a:pos x="6" y="38"/>
                  </a:cxn>
                  <a:cxn ang="0">
                    <a:pos x="6" y="38"/>
                  </a:cxn>
                  <a:cxn ang="0">
                    <a:pos x="4" y="36"/>
                  </a:cxn>
                  <a:cxn ang="0">
                    <a:pos x="4" y="34"/>
                  </a:cxn>
                  <a:cxn ang="0">
                    <a:pos x="6" y="32"/>
                  </a:cxn>
                  <a:cxn ang="0">
                    <a:pos x="6" y="30"/>
                  </a:cxn>
                  <a:cxn ang="0">
                    <a:pos x="6" y="30"/>
                  </a:cxn>
                  <a:cxn ang="0">
                    <a:pos x="4" y="30"/>
                  </a:cxn>
                  <a:cxn ang="0">
                    <a:pos x="2" y="32"/>
                  </a:cxn>
                  <a:cxn ang="0">
                    <a:pos x="2" y="32"/>
                  </a:cxn>
                  <a:cxn ang="0">
                    <a:pos x="0" y="34"/>
                  </a:cxn>
                  <a:cxn ang="0">
                    <a:pos x="0" y="34"/>
                  </a:cxn>
                  <a:cxn ang="0">
                    <a:pos x="0" y="28"/>
                  </a:cxn>
                  <a:cxn ang="0">
                    <a:pos x="4" y="20"/>
                  </a:cxn>
                  <a:cxn ang="0">
                    <a:pos x="14" y="0"/>
                  </a:cxn>
                  <a:cxn ang="0">
                    <a:pos x="14" y="0"/>
                  </a:cxn>
                </a:cxnLst>
                <a:rect l="0" t="0" r="r" b="b"/>
                <a:pathLst>
                  <a:path w="14" h="38">
                    <a:moveTo>
                      <a:pt x="14" y="0"/>
                    </a:moveTo>
                    <a:lnTo>
                      <a:pt x="14" y="0"/>
                    </a:lnTo>
                    <a:lnTo>
                      <a:pt x="14" y="10"/>
                    </a:lnTo>
                    <a:lnTo>
                      <a:pt x="12" y="20"/>
                    </a:lnTo>
                    <a:lnTo>
                      <a:pt x="6" y="38"/>
                    </a:lnTo>
                    <a:lnTo>
                      <a:pt x="6" y="38"/>
                    </a:lnTo>
                    <a:lnTo>
                      <a:pt x="4" y="36"/>
                    </a:lnTo>
                    <a:lnTo>
                      <a:pt x="4" y="34"/>
                    </a:lnTo>
                    <a:lnTo>
                      <a:pt x="6" y="32"/>
                    </a:lnTo>
                    <a:lnTo>
                      <a:pt x="6" y="30"/>
                    </a:lnTo>
                    <a:lnTo>
                      <a:pt x="6" y="30"/>
                    </a:lnTo>
                    <a:lnTo>
                      <a:pt x="4" y="30"/>
                    </a:lnTo>
                    <a:lnTo>
                      <a:pt x="2" y="32"/>
                    </a:lnTo>
                    <a:lnTo>
                      <a:pt x="2" y="32"/>
                    </a:lnTo>
                    <a:lnTo>
                      <a:pt x="0" y="34"/>
                    </a:lnTo>
                    <a:lnTo>
                      <a:pt x="0" y="34"/>
                    </a:lnTo>
                    <a:lnTo>
                      <a:pt x="0" y="28"/>
                    </a:lnTo>
                    <a:lnTo>
                      <a:pt x="4" y="20"/>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6" name="Freeform 233"/>
              <p:cNvSpPr>
                <a:spLocks/>
              </p:cNvSpPr>
              <p:nvPr userDrawn="1"/>
            </p:nvSpPr>
            <p:spPr bwMode="auto">
              <a:xfrm>
                <a:off x="4479" y="1445"/>
                <a:ext cx="2" cy="4"/>
              </a:xfrm>
              <a:custGeom>
                <a:avLst/>
                <a:gdLst/>
                <a:ahLst/>
                <a:cxnLst>
                  <a:cxn ang="0">
                    <a:pos x="14" y="0"/>
                  </a:cxn>
                  <a:cxn ang="0">
                    <a:pos x="14" y="0"/>
                  </a:cxn>
                  <a:cxn ang="0">
                    <a:pos x="10" y="8"/>
                  </a:cxn>
                  <a:cxn ang="0">
                    <a:pos x="4" y="14"/>
                  </a:cxn>
                  <a:cxn ang="0">
                    <a:pos x="2" y="16"/>
                  </a:cxn>
                  <a:cxn ang="0">
                    <a:pos x="0" y="16"/>
                  </a:cxn>
                  <a:cxn ang="0">
                    <a:pos x="4" y="8"/>
                  </a:cxn>
                  <a:cxn ang="0">
                    <a:pos x="4" y="8"/>
                  </a:cxn>
                  <a:cxn ang="0">
                    <a:pos x="8" y="4"/>
                  </a:cxn>
                  <a:cxn ang="0">
                    <a:pos x="14" y="0"/>
                  </a:cxn>
                  <a:cxn ang="0">
                    <a:pos x="14" y="0"/>
                  </a:cxn>
                </a:cxnLst>
                <a:rect l="0" t="0" r="r" b="b"/>
                <a:pathLst>
                  <a:path w="14" h="16">
                    <a:moveTo>
                      <a:pt x="14" y="0"/>
                    </a:moveTo>
                    <a:lnTo>
                      <a:pt x="14" y="0"/>
                    </a:lnTo>
                    <a:lnTo>
                      <a:pt x="10" y="8"/>
                    </a:lnTo>
                    <a:lnTo>
                      <a:pt x="4" y="14"/>
                    </a:lnTo>
                    <a:lnTo>
                      <a:pt x="2" y="16"/>
                    </a:lnTo>
                    <a:lnTo>
                      <a:pt x="0" y="16"/>
                    </a:lnTo>
                    <a:lnTo>
                      <a:pt x="4" y="8"/>
                    </a:lnTo>
                    <a:lnTo>
                      <a:pt x="4" y="8"/>
                    </a:lnTo>
                    <a:lnTo>
                      <a:pt x="8" y="4"/>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7" name="Freeform 234"/>
              <p:cNvSpPr>
                <a:spLocks/>
              </p:cNvSpPr>
              <p:nvPr userDrawn="1"/>
            </p:nvSpPr>
            <p:spPr bwMode="auto">
              <a:xfrm>
                <a:off x="4358" y="1463"/>
                <a:ext cx="162" cy="172"/>
              </a:xfrm>
              <a:custGeom>
                <a:avLst/>
                <a:gdLst/>
                <a:ahLst/>
                <a:cxnLst>
                  <a:cxn ang="0">
                    <a:pos x="550" y="80"/>
                  </a:cxn>
                  <a:cxn ang="0">
                    <a:pos x="568" y="64"/>
                  </a:cxn>
                  <a:cxn ang="0">
                    <a:pos x="596" y="20"/>
                  </a:cxn>
                  <a:cxn ang="0">
                    <a:pos x="612" y="0"/>
                  </a:cxn>
                  <a:cxn ang="0">
                    <a:pos x="604" y="24"/>
                  </a:cxn>
                  <a:cxn ang="0">
                    <a:pos x="580" y="70"/>
                  </a:cxn>
                  <a:cxn ang="0">
                    <a:pos x="534" y="136"/>
                  </a:cxn>
                  <a:cxn ang="0">
                    <a:pos x="502" y="178"/>
                  </a:cxn>
                  <a:cxn ang="0">
                    <a:pos x="504" y="172"/>
                  </a:cxn>
                  <a:cxn ang="0">
                    <a:pos x="508" y="166"/>
                  </a:cxn>
                  <a:cxn ang="0">
                    <a:pos x="452" y="234"/>
                  </a:cxn>
                  <a:cxn ang="0">
                    <a:pos x="336" y="366"/>
                  </a:cxn>
                  <a:cxn ang="0">
                    <a:pos x="208" y="490"/>
                  </a:cxn>
                  <a:cxn ang="0">
                    <a:pos x="74" y="606"/>
                  </a:cxn>
                  <a:cxn ang="0">
                    <a:pos x="2" y="658"/>
                  </a:cxn>
                  <a:cxn ang="0">
                    <a:pos x="2" y="650"/>
                  </a:cxn>
                  <a:cxn ang="0">
                    <a:pos x="18" y="636"/>
                  </a:cxn>
                  <a:cxn ang="0">
                    <a:pos x="96" y="556"/>
                  </a:cxn>
                  <a:cxn ang="0">
                    <a:pos x="180" y="480"/>
                  </a:cxn>
                  <a:cxn ang="0">
                    <a:pos x="204" y="458"/>
                  </a:cxn>
                  <a:cxn ang="0">
                    <a:pos x="268" y="384"/>
                  </a:cxn>
                  <a:cxn ang="0">
                    <a:pos x="328" y="310"/>
                  </a:cxn>
                  <a:cxn ang="0">
                    <a:pos x="350" y="286"/>
                  </a:cxn>
                  <a:cxn ang="0">
                    <a:pos x="426" y="224"/>
                  </a:cxn>
                  <a:cxn ang="0">
                    <a:pos x="448" y="200"/>
                  </a:cxn>
                  <a:cxn ang="0">
                    <a:pos x="452" y="202"/>
                  </a:cxn>
                  <a:cxn ang="0">
                    <a:pos x="458" y="192"/>
                  </a:cxn>
                  <a:cxn ang="0">
                    <a:pos x="472" y="174"/>
                  </a:cxn>
                  <a:cxn ang="0">
                    <a:pos x="480" y="166"/>
                  </a:cxn>
                  <a:cxn ang="0">
                    <a:pos x="480" y="168"/>
                  </a:cxn>
                  <a:cxn ang="0">
                    <a:pos x="482" y="168"/>
                  </a:cxn>
                  <a:cxn ang="0">
                    <a:pos x="494" y="152"/>
                  </a:cxn>
                  <a:cxn ang="0">
                    <a:pos x="520" y="118"/>
                  </a:cxn>
                  <a:cxn ang="0">
                    <a:pos x="532" y="100"/>
                  </a:cxn>
                  <a:cxn ang="0">
                    <a:pos x="534" y="98"/>
                  </a:cxn>
                  <a:cxn ang="0">
                    <a:pos x="538" y="102"/>
                  </a:cxn>
                  <a:cxn ang="0">
                    <a:pos x="544" y="88"/>
                  </a:cxn>
                  <a:cxn ang="0">
                    <a:pos x="552" y="74"/>
                  </a:cxn>
                  <a:cxn ang="0">
                    <a:pos x="554" y="78"/>
                  </a:cxn>
                  <a:cxn ang="0">
                    <a:pos x="550" y="80"/>
                  </a:cxn>
                </a:cxnLst>
                <a:rect l="0" t="0" r="r" b="b"/>
                <a:pathLst>
                  <a:path w="612" h="658">
                    <a:moveTo>
                      <a:pt x="550" y="80"/>
                    </a:moveTo>
                    <a:lnTo>
                      <a:pt x="550" y="80"/>
                    </a:lnTo>
                    <a:lnTo>
                      <a:pt x="560" y="74"/>
                    </a:lnTo>
                    <a:lnTo>
                      <a:pt x="568" y="64"/>
                    </a:lnTo>
                    <a:lnTo>
                      <a:pt x="582" y="44"/>
                    </a:lnTo>
                    <a:lnTo>
                      <a:pt x="596" y="20"/>
                    </a:lnTo>
                    <a:lnTo>
                      <a:pt x="604" y="10"/>
                    </a:lnTo>
                    <a:lnTo>
                      <a:pt x="612" y="0"/>
                    </a:lnTo>
                    <a:lnTo>
                      <a:pt x="612" y="0"/>
                    </a:lnTo>
                    <a:lnTo>
                      <a:pt x="604" y="24"/>
                    </a:lnTo>
                    <a:lnTo>
                      <a:pt x="592" y="46"/>
                    </a:lnTo>
                    <a:lnTo>
                      <a:pt x="580" y="70"/>
                    </a:lnTo>
                    <a:lnTo>
                      <a:pt x="566" y="92"/>
                    </a:lnTo>
                    <a:lnTo>
                      <a:pt x="534" y="136"/>
                    </a:lnTo>
                    <a:lnTo>
                      <a:pt x="502" y="178"/>
                    </a:lnTo>
                    <a:lnTo>
                      <a:pt x="502" y="178"/>
                    </a:lnTo>
                    <a:lnTo>
                      <a:pt x="502" y="176"/>
                    </a:lnTo>
                    <a:lnTo>
                      <a:pt x="504" y="172"/>
                    </a:lnTo>
                    <a:lnTo>
                      <a:pt x="508" y="168"/>
                    </a:lnTo>
                    <a:lnTo>
                      <a:pt x="508" y="166"/>
                    </a:lnTo>
                    <a:lnTo>
                      <a:pt x="508" y="166"/>
                    </a:lnTo>
                    <a:lnTo>
                      <a:pt x="452" y="234"/>
                    </a:lnTo>
                    <a:lnTo>
                      <a:pt x="394" y="302"/>
                    </a:lnTo>
                    <a:lnTo>
                      <a:pt x="336" y="366"/>
                    </a:lnTo>
                    <a:lnTo>
                      <a:pt x="274" y="430"/>
                    </a:lnTo>
                    <a:lnTo>
                      <a:pt x="208" y="490"/>
                    </a:lnTo>
                    <a:lnTo>
                      <a:pt x="142" y="550"/>
                    </a:lnTo>
                    <a:lnTo>
                      <a:pt x="74" y="606"/>
                    </a:lnTo>
                    <a:lnTo>
                      <a:pt x="2" y="658"/>
                    </a:lnTo>
                    <a:lnTo>
                      <a:pt x="2" y="658"/>
                    </a:lnTo>
                    <a:lnTo>
                      <a:pt x="0" y="654"/>
                    </a:lnTo>
                    <a:lnTo>
                      <a:pt x="2" y="650"/>
                    </a:lnTo>
                    <a:lnTo>
                      <a:pt x="6" y="644"/>
                    </a:lnTo>
                    <a:lnTo>
                      <a:pt x="18" y="636"/>
                    </a:lnTo>
                    <a:lnTo>
                      <a:pt x="18" y="636"/>
                    </a:lnTo>
                    <a:lnTo>
                      <a:pt x="96" y="556"/>
                    </a:lnTo>
                    <a:lnTo>
                      <a:pt x="138" y="518"/>
                    </a:lnTo>
                    <a:lnTo>
                      <a:pt x="180" y="480"/>
                    </a:lnTo>
                    <a:lnTo>
                      <a:pt x="180" y="480"/>
                    </a:lnTo>
                    <a:lnTo>
                      <a:pt x="204" y="458"/>
                    </a:lnTo>
                    <a:lnTo>
                      <a:pt x="226" y="434"/>
                    </a:lnTo>
                    <a:lnTo>
                      <a:pt x="268" y="384"/>
                    </a:lnTo>
                    <a:lnTo>
                      <a:pt x="308" y="334"/>
                    </a:lnTo>
                    <a:lnTo>
                      <a:pt x="328" y="310"/>
                    </a:lnTo>
                    <a:lnTo>
                      <a:pt x="350" y="286"/>
                    </a:lnTo>
                    <a:lnTo>
                      <a:pt x="350" y="286"/>
                    </a:lnTo>
                    <a:lnTo>
                      <a:pt x="402" y="246"/>
                    </a:lnTo>
                    <a:lnTo>
                      <a:pt x="426" y="224"/>
                    </a:lnTo>
                    <a:lnTo>
                      <a:pt x="448" y="200"/>
                    </a:lnTo>
                    <a:lnTo>
                      <a:pt x="448" y="200"/>
                    </a:lnTo>
                    <a:lnTo>
                      <a:pt x="450" y="198"/>
                    </a:lnTo>
                    <a:lnTo>
                      <a:pt x="452" y="202"/>
                    </a:lnTo>
                    <a:lnTo>
                      <a:pt x="452" y="202"/>
                    </a:lnTo>
                    <a:lnTo>
                      <a:pt x="458" y="192"/>
                    </a:lnTo>
                    <a:lnTo>
                      <a:pt x="466" y="182"/>
                    </a:lnTo>
                    <a:lnTo>
                      <a:pt x="472" y="174"/>
                    </a:lnTo>
                    <a:lnTo>
                      <a:pt x="480" y="166"/>
                    </a:lnTo>
                    <a:lnTo>
                      <a:pt x="480" y="166"/>
                    </a:lnTo>
                    <a:lnTo>
                      <a:pt x="480" y="166"/>
                    </a:lnTo>
                    <a:lnTo>
                      <a:pt x="480" y="168"/>
                    </a:lnTo>
                    <a:lnTo>
                      <a:pt x="480" y="168"/>
                    </a:lnTo>
                    <a:lnTo>
                      <a:pt x="482" y="168"/>
                    </a:lnTo>
                    <a:lnTo>
                      <a:pt x="482" y="168"/>
                    </a:lnTo>
                    <a:lnTo>
                      <a:pt x="494" y="152"/>
                    </a:lnTo>
                    <a:lnTo>
                      <a:pt x="508" y="136"/>
                    </a:lnTo>
                    <a:lnTo>
                      <a:pt x="520" y="118"/>
                    </a:lnTo>
                    <a:lnTo>
                      <a:pt x="532" y="100"/>
                    </a:lnTo>
                    <a:lnTo>
                      <a:pt x="532" y="100"/>
                    </a:lnTo>
                    <a:lnTo>
                      <a:pt x="534" y="98"/>
                    </a:lnTo>
                    <a:lnTo>
                      <a:pt x="534" y="98"/>
                    </a:lnTo>
                    <a:lnTo>
                      <a:pt x="536" y="100"/>
                    </a:lnTo>
                    <a:lnTo>
                      <a:pt x="538" y="102"/>
                    </a:lnTo>
                    <a:lnTo>
                      <a:pt x="538" y="102"/>
                    </a:lnTo>
                    <a:lnTo>
                      <a:pt x="544" y="88"/>
                    </a:lnTo>
                    <a:lnTo>
                      <a:pt x="552" y="74"/>
                    </a:lnTo>
                    <a:lnTo>
                      <a:pt x="552" y="74"/>
                    </a:lnTo>
                    <a:lnTo>
                      <a:pt x="554" y="76"/>
                    </a:lnTo>
                    <a:lnTo>
                      <a:pt x="554" y="78"/>
                    </a:lnTo>
                    <a:lnTo>
                      <a:pt x="550" y="80"/>
                    </a:lnTo>
                    <a:lnTo>
                      <a:pt x="550" y="8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8" name="Freeform 235"/>
              <p:cNvSpPr>
                <a:spLocks/>
              </p:cNvSpPr>
              <p:nvPr userDrawn="1"/>
            </p:nvSpPr>
            <p:spPr bwMode="auto">
              <a:xfrm>
                <a:off x="3840" y="230"/>
                <a:ext cx="24" cy="2"/>
              </a:xfrm>
              <a:custGeom>
                <a:avLst/>
                <a:gdLst/>
                <a:ahLst/>
                <a:cxnLst>
                  <a:cxn ang="0">
                    <a:pos x="0" y="6"/>
                  </a:cxn>
                  <a:cxn ang="0">
                    <a:pos x="0" y="6"/>
                  </a:cxn>
                  <a:cxn ang="0">
                    <a:pos x="2" y="4"/>
                  </a:cxn>
                  <a:cxn ang="0">
                    <a:pos x="4" y="2"/>
                  </a:cxn>
                  <a:cxn ang="0">
                    <a:pos x="6" y="2"/>
                  </a:cxn>
                  <a:cxn ang="0">
                    <a:pos x="2" y="2"/>
                  </a:cxn>
                  <a:cxn ang="0">
                    <a:pos x="2" y="2"/>
                  </a:cxn>
                  <a:cxn ang="0">
                    <a:pos x="26" y="0"/>
                  </a:cxn>
                  <a:cxn ang="0">
                    <a:pos x="50" y="2"/>
                  </a:cxn>
                  <a:cxn ang="0">
                    <a:pos x="72" y="4"/>
                  </a:cxn>
                  <a:cxn ang="0">
                    <a:pos x="90" y="10"/>
                  </a:cxn>
                  <a:cxn ang="0">
                    <a:pos x="90" y="10"/>
                  </a:cxn>
                  <a:cxn ang="0">
                    <a:pos x="66" y="10"/>
                  </a:cxn>
                  <a:cxn ang="0">
                    <a:pos x="44" y="10"/>
                  </a:cxn>
                  <a:cxn ang="0">
                    <a:pos x="0" y="6"/>
                  </a:cxn>
                  <a:cxn ang="0">
                    <a:pos x="0" y="6"/>
                  </a:cxn>
                </a:cxnLst>
                <a:rect l="0" t="0" r="r" b="b"/>
                <a:pathLst>
                  <a:path w="90" h="10">
                    <a:moveTo>
                      <a:pt x="0" y="6"/>
                    </a:moveTo>
                    <a:lnTo>
                      <a:pt x="0" y="6"/>
                    </a:lnTo>
                    <a:lnTo>
                      <a:pt x="2" y="4"/>
                    </a:lnTo>
                    <a:lnTo>
                      <a:pt x="4" y="2"/>
                    </a:lnTo>
                    <a:lnTo>
                      <a:pt x="6" y="2"/>
                    </a:lnTo>
                    <a:lnTo>
                      <a:pt x="2" y="2"/>
                    </a:lnTo>
                    <a:lnTo>
                      <a:pt x="2" y="2"/>
                    </a:lnTo>
                    <a:lnTo>
                      <a:pt x="26" y="0"/>
                    </a:lnTo>
                    <a:lnTo>
                      <a:pt x="50" y="2"/>
                    </a:lnTo>
                    <a:lnTo>
                      <a:pt x="72" y="4"/>
                    </a:lnTo>
                    <a:lnTo>
                      <a:pt x="90" y="10"/>
                    </a:lnTo>
                    <a:lnTo>
                      <a:pt x="90" y="10"/>
                    </a:lnTo>
                    <a:lnTo>
                      <a:pt x="66" y="10"/>
                    </a:lnTo>
                    <a:lnTo>
                      <a:pt x="44" y="10"/>
                    </a:lnTo>
                    <a:lnTo>
                      <a:pt x="0" y="6"/>
                    </a:lnTo>
                    <a:lnTo>
                      <a:pt x="0"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29" name="Freeform 236"/>
              <p:cNvSpPr>
                <a:spLocks/>
              </p:cNvSpPr>
              <p:nvPr userDrawn="1"/>
            </p:nvSpPr>
            <p:spPr bwMode="auto">
              <a:xfrm>
                <a:off x="3729" y="229"/>
                <a:ext cx="90" cy="27"/>
              </a:xfrm>
              <a:custGeom>
                <a:avLst/>
                <a:gdLst/>
                <a:ahLst/>
                <a:cxnLst>
                  <a:cxn ang="0">
                    <a:pos x="220" y="56"/>
                  </a:cxn>
                  <a:cxn ang="0">
                    <a:pos x="292" y="48"/>
                  </a:cxn>
                  <a:cxn ang="0">
                    <a:pos x="288" y="52"/>
                  </a:cxn>
                  <a:cxn ang="0">
                    <a:pos x="286" y="54"/>
                  </a:cxn>
                  <a:cxn ang="0">
                    <a:pos x="310" y="50"/>
                  </a:cxn>
                  <a:cxn ang="0">
                    <a:pos x="320" y="52"/>
                  </a:cxn>
                  <a:cxn ang="0">
                    <a:pos x="314" y="56"/>
                  </a:cxn>
                  <a:cxn ang="0">
                    <a:pos x="268" y="60"/>
                  </a:cxn>
                  <a:cxn ang="0">
                    <a:pos x="178" y="72"/>
                  </a:cxn>
                  <a:cxn ang="0">
                    <a:pos x="144" y="84"/>
                  </a:cxn>
                  <a:cxn ang="0">
                    <a:pos x="96" y="102"/>
                  </a:cxn>
                  <a:cxn ang="0">
                    <a:pos x="98" y="94"/>
                  </a:cxn>
                  <a:cxn ang="0">
                    <a:pos x="86" y="96"/>
                  </a:cxn>
                  <a:cxn ang="0">
                    <a:pos x="84" y="92"/>
                  </a:cxn>
                  <a:cxn ang="0">
                    <a:pos x="50" y="104"/>
                  </a:cxn>
                  <a:cxn ang="0">
                    <a:pos x="34" y="98"/>
                  </a:cxn>
                  <a:cxn ang="0">
                    <a:pos x="38" y="90"/>
                  </a:cxn>
                  <a:cxn ang="0">
                    <a:pos x="48" y="88"/>
                  </a:cxn>
                  <a:cxn ang="0">
                    <a:pos x="50" y="84"/>
                  </a:cxn>
                  <a:cxn ang="0">
                    <a:pos x="52" y="82"/>
                  </a:cxn>
                  <a:cxn ang="0">
                    <a:pos x="64" y="80"/>
                  </a:cxn>
                  <a:cxn ang="0">
                    <a:pos x="28" y="76"/>
                  </a:cxn>
                  <a:cxn ang="0">
                    <a:pos x="4" y="66"/>
                  </a:cxn>
                  <a:cxn ang="0">
                    <a:pos x="4" y="56"/>
                  </a:cxn>
                  <a:cxn ang="0">
                    <a:pos x="32" y="52"/>
                  </a:cxn>
                  <a:cxn ang="0">
                    <a:pos x="44" y="48"/>
                  </a:cxn>
                  <a:cxn ang="0">
                    <a:pos x="44" y="42"/>
                  </a:cxn>
                  <a:cxn ang="0">
                    <a:pos x="62" y="34"/>
                  </a:cxn>
                  <a:cxn ang="0">
                    <a:pos x="94" y="34"/>
                  </a:cxn>
                  <a:cxn ang="0">
                    <a:pos x="106" y="40"/>
                  </a:cxn>
                  <a:cxn ang="0">
                    <a:pos x="104" y="54"/>
                  </a:cxn>
                  <a:cxn ang="0">
                    <a:pos x="118" y="50"/>
                  </a:cxn>
                  <a:cxn ang="0">
                    <a:pos x="124" y="38"/>
                  </a:cxn>
                  <a:cxn ang="0">
                    <a:pos x="118" y="36"/>
                  </a:cxn>
                  <a:cxn ang="0">
                    <a:pos x="132" y="26"/>
                  </a:cxn>
                  <a:cxn ang="0">
                    <a:pos x="172" y="30"/>
                  </a:cxn>
                  <a:cxn ang="0">
                    <a:pos x="168" y="28"/>
                  </a:cxn>
                  <a:cxn ang="0">
                    <a:pos x="166" y="22"/>
                  </a:cxn>
                  <a:cxn ang="0">
                    <a:pos x="268" y="24"/>
                  </a:cxn>
                  <a:cxn ang="0">
                    <a:pos x="240" y="18"/>
                  </a:cxn>
                  <a:cxn ang="0">
                    <a:pos x="162" y="12"/>
                  </a:cxn>
                  <a:cxn ang="0">
                    <a:pos x="172" y="4"/>
                  </a:cxn>
                  <a:cxn ang="0">
                    <a:pos x="260" y="0"/>
                  </a:cxn>
                  <a:cxn ang="0">
                    <a:pos x="324" y="2"/>
                  </a:cxn>
                  <a:cxn ang="0">
                    <a:pos x="340" y="10"/>
                  </a:cxn>
                  <a:cxn ang="0">
                    <a:pos x="326" y="14"/>
                  </a:cxn>
                  <a:cxn ang="0">
                    <a:pos x="332" y="16"/>
                  </a:cxn>
                  <a:cxn ang="0">
                    <a:pos x="294" y="26"/>
                  </a:cxn>
                  <a:cxn ang="0">
                    <a:pos x="250" y="32"/>
                  </a:cxn>
                  <a:cxn ang="0">
                    <a:pos x="262" y="34"/>
                  </a:cxn>
                  <a:cxn ang="0">
                    <a:pos x="252" y="42"/>
                  </a:cxn>
                  <a:cxn ang="0">
                    <a:pos x="234" y="42"/>
                  </a:cxn>
                  <a:cxn ang="0">
                    <a:pos x="266" y="42"/>
                  </a:cxn>
                  <a:cxn ang="0">
                    <a:pos x="252" y="48"/>
                  </a:cxn>
                  <a:cxn ang="0">
                    <a:pos x="198" y="58"/>
                  </a:cxn>
                </a:cxnLst>
                <a:rect l="0" t="0" r="r" b="b"/>
                <a:pathLst>
                  <a:path w="342" h="104">
                    <a:moveTo>
                      <a:pt x="198" y="58"/>
                    </a:moveTo>
                    <a:lnTo>
                      <a:pt x="198" y="58"/>
                    </a:lnTo>
                    <a:lnTo>
                      <a:pt x="220" y="56"/>
                    </a:lnTo>
                    <a:lnTo>
                      <a:pt x="242" y="54"/>
                    </a:lnTo>
                    <a:lnTo>
                      <a:pt x="266" y="50"/>
                    </a:lnTo>
                    <a:lnTo>
                      <a:pt x="292" y="48"/>
                    </a:lnTo>
                    <a:lnTo>
                      <a:pt x="292" y="48"/>
                    </a:lnTo>
                    <a:lnTo>
                      <a:pt x="290" y="52"/>
                    </a:lnTo>
                    <a:lnTo>
                      <a:pt x="288" y="52"/>
                    </a:lnTo>
                    <a:lnTo>
                      <a:pt x="282" y="54"/>
                    </a:lnTo>
                    <a:lnTo>
                      <a:pt x="282" y="54"/>
                    </a:lnTo>
                    <a:lnTo>
                      <a:pt x="286" y="54"/>
                    </a:lnTo>
                    <a:lnTo>
                      <a:pt x="290" y="54"/>
                    </a:lnTo>
                    <a:lnTo>
                      <a:pt x="300" y="52"/>
                    </a:lnTo>
                    <a:lnTo>
                      <a:pt x="310" y="50"/>
                    </a:lnTo>
                    <a:lnTo>
                      <a:pt x="314" y="50"/>
                    </a:lnTo>
                    <a:lnTo>
                      <a:pt x="320" y="52"/>
                    </a:lnTo>
                    <a:lnTo>
                      <a:pt x="320" y="52"/>
                    </a:lnTo>
                    <a:lnTo>
                      <a:pt x="318" y="54"/>
                    </a:lnTo>
                    <a:lnTo>
                      <a:pt x="316" y="54"/>
                    </a:lnTo>
                    <a:lnTo>
                      <a:pt x="314" y="56"/>
                    </a:lnTo>
                    <a:lnTo>
                      <a:pt x="312" y="58"/>
                    </a:lnTo>
                    <a:lnTo>
                      <a:pt x="312" y="58"/>
                    </a:lnTo>
                    <a:lnTo>
                      <a:pt x="268" y="60"/>
                    </a:lnTo>
                    <a:lnTo>
                      <a:pt x="222" y="66"/>
                    </a:lnTo>
                    <a:lnTo>
                      <a:pt x="198" y="68"/>
                    </a:lnTo>
                    <a:lnTo>
                      <a:pt x="178" y="72"/>
                    </a:lnTo>
                    <a:lnTo>
                      <a:pt x="160" y="78"/>
                    </a:lnTo>
                    <a:lnTo>
                      <a:pt x="144" y="84"/>
                    </a:lnTo>
                    <a:lnTo>
                      <a:pt x="144" y="84"/>
                    </a:lnTo>
                    <a:lnTo>
                      <a:pt x="120" y="96"/>
                    </a:lnTo>
                    <a:lnTo>
                      <a:pt x="108" y="100"/>
                    </a:lnTo>
                    <a:lnTo>
                      <a:pt x="96" y="102"/>
                    </a:lnTo>
                    <a:lnTo>
                      <a:pt x="96" y="102"/>
                    </a:lnTo>
                    <a:lnTo>
                      <a:pt x="96" y="98"/>
                    </a:lnTo>
                    <a:lnTo>
                      <a:pt x="98" y="94"/>
                    </a:lnTo>
                    <a:lnTo>
                      <a:pt x="98" y="94"/>
                    </a:lnTo>
                    <a:lnTo>
                      <a:pt x="92" y="94"/>
                    </a:lnTo>
                    <a:lnTo>
                      <a:pt x="86" y="96"/>
                    </a:lnTo>
                    <a:lnTo>
                      <a:pt x="84" y="96"/>
                    </a:lnTo>
                    <a:lnTo>
                      <a:pt x="84" y="92"/>
                    </a:lnTo>
                    <a:lnTo>
                      <a:pt x="84" y="92"/>
                    </a:lnTo>
                    <a:lnTo>
                      <a:pt x="74" y="98"/>
                    </a:lnTo>
                    <a:lnTo>
                      <a:pt x="62" y="102"/>
                    </a:lnTo>
                    <a:lnTo>
                      <a:pt x="50" y="104"/>
                    </a:lnTo>
                    <a:lnTo>
                      <a:pt x="36" y="102"/>
                    </a:lnTo>
                    <a:lnTo>
                      <a:pt x="36" y="102"/>
                    </a:lnTo>
                    <a:lnTo>
                      <a:pt x="34" y="98"/>
                    </a:lnTo>
                    <a:lnTo>
                      <a:pt x="36" y="96"/>
                    </a:lnTo>
                    <a:lnTo>
                      <a:pt x="38" y="94"/>
                    </a:lnTo>
                    <a:lnTo>
                      <a:pt x="38" y="90"/>
                    </a:lnTo>
                    <a:lnTo>
                      <a:pt x="38" y="90"/>
                    </a:lnTo>
                    <a:lnTo>
                      <a:pt x="46" y="88"/>
                    </a:lnTo>
                    <a:lnTo>
                      <a:pt x="48" y="88"/>
                    </a:lnTo>
                    <a:lnTo>
                      <a:pt x="54" y="86"/>
                    </a:lnTo>
                    <a:lnTo>
                      <a:pt x="54" y="86"/>
                    </a:lnTo>
                    <a:lnTo>
                      <a:pt x="50" y="84"/>
                    </a:lnTo>
                    <a:lnTo>
                      <a:pt x="48" y="84"/>
                    </a:lnTo>
                    <a:lnTo>
                      <a:pt x="48" y="84"/>
                    </a:lnTo>
                    <a:lnTo>
                      <a:pt x="52" y="82"/>
                    </a:lnTo>
                    <a:lnTo>
                      <a:pt x="56" y="82"/>
                    </a:lnTo>
                    <a:lnTo>
                      <a:pt x="60" y="82"/>
                    </a:lnTo>
                    <a:lnTo>
                      <a:pt x="64" y="80"/>
                    </a:lnTo>
                    <a:lnTo>
                      <a:pt x="64" y="80"/>
                    </a:lnTo>
                    <a:lnTo>
                      <a:pt x="46" y="78"/>
                    </a:lnTo>
                    <a:lnTo>
                      <a:pt x="28" y="76"/>
                    </a:lnTo>
                    <a:lnTo>
                      <a:pt x="18" y="74"/>
                    </a:lnTo>
                    <a:lnTo>
                      <a:pt x="10" y="70"/>
                    </a:lnTo>
                    <a:lnTo>
                      <a:pt x="4" y="66"/>
                    </a:lnTo>
                    <a:lnTo>
                      <a:pt x="0" y="60"/>
                    </a:lnTo>
                    <a:lnTo>
                      <a:pt x="0" y="60"/>
                    </a:lnTo>
                    <a:lnTo>
                      <a:pt x="4" y="56"/>
                    </a:lnTo>
                    <a:lnTo>
                      <a:pt x="8" y="54"/>
                    </a:lnTo>
                    <a:lnTo>
                      <a:pt x="20" y="52"/>
                    </a:lnTo>
                    <a:lnTo>
                      <a:pt x="32" y="52"/>
                    </a:lnTo>
                    <a:lnTo>
                      <a:pt x="38" y="50"/>
                    </a:lnTo>
                    <a:lnTo>
                      <a:pt x="44" y="48"/>
                    </a:lnTo>
                    <a:lnTo>
                      <a:pt x="44" y="48"/>
                    </a:lnTo>
                    <a:lnTo>
                      <a:pt x="46" y="46"/>
                    </a:lnTo>
                    <a:lnTo>
                      <a:pt x="44" y="44"/>
                    </a:lnTo>
                    <a:lnTo>
                      <a:pt x="44" y="42"/>
                    </a:lnTo>
                    <a:lnTo>
                      <a:pt x="46" y="38"/>
                    </a:lnTo>
                    <a:lnTo>
                      <a:pt x="46" y="38"/>
                    </a:lnTo>
                    <a:lnTo>
                      <a:pt x="62" y="34"/>
                    </a:lnTo>
                    <a:lnTo>
                      <a:pt x="78" y="32"/>
                    </a:lnTo>
                    <a:lnTo>
                      <a:pt x="86" y="32"/>
                    </a:lnTo>
                    <a:lnTo>
                      <a:pt x="94" y="34"/>
                    </a:lnTo>
                    <a:lnTo>
                      <a:pt x="100" y="36"/>
                    </a:lnTo>
                    <a:lnTo>
                      <a:pt x="106" y="40"/>
                    </a:lnTo>
                    <a:lnTo>
                      <a:pt x="106" y="40"/>
                    </a:lnTo>
                    <a:lnTo>
                      <a:pt x="104" y="46"/>
                    </a:lnTo>
                    <a:lnTo>
                      <a:pt x="104" y="50"/>
                    </a:lnTo>
                    <a:lnTo>
                      <a:pt x="104" y="54"/>
                    </a:lnTo>
                    <a:lnTo>
                      <a:pt x="104" y="54"/>
                    </a:lnTo>
                    <a:lnTo>
                      <a:pt x="112" y="52"/>
                    </a:lnTo>
                    <a:lnTo>
                      <a:pt x="118" y="50"/>
                    </a:lnTo>
                    <a:lnTo>
                      <a:pt x="128" y="44"/>
                    </a:lnTo>
                    <a:lnTo>
                      <a:pt x="128" y="44"/>
                    </a:lnTo>
                    <a:lnTo>
                      <a:pt x="124" y="38"/>
                    </a:lnTo>
                    <a:lnTo>
                      <a:pt x="122" y="38"/>
                    </a:lnTo>
                    <a:lnTo>
                      <a:pt x="118" y="36"/>
                    </a:lnTo>
                    <a:lnTo>
                      <a:pt x="118" y="36"/>
                    </a:lnTo>
                    <a:lnTo>
                      <a:pt x="122" y="32"/>
                    </a:lnTo>
                    <a:lnTo>
                      <a:pt x="126" y="28"/>
                    </a:lnTo>
                    <a:lnTo>
                      <a:pt x="132" y="26"/>
                    </a:lnTo>
                    <a:lnTo>
                      <a:pt x="140" y="26"/>
                    </a:lnTo>
                    <a:lnTo>
                      <a:pt x="156" y="28"/>
                    </a:lnTo>
                    <a:lnTo>
                      <a:pt x="172" y="30"/>
                    </a:lnTo>
                    <a:lnTo>
                      <a:pt x="172" y="30"/>
                    </a:lnTo>
                    <a:lnTo>
                      <a:pt x="170" y="28"/>
                    </a:lnTo>
                    <a:lnTo>
                      <a:pt x="168" y="28"/>
                    </a:lnTo>
                    <a:lnTo>
                      <a:pt x="166" y="26"/>
                    </a:lnTo>
                    <a:lnTo>
                      <a:pt x="166" y="22"/>
                    </a:lnTo>
                    <a:lnTo>
                      <a:pt x="166" y="22"/>
                    </a:lnTo>
                    <a:lnTo>
                      <a:pt x="216" y="20"/>
                    </a:lnTo>
                    <a:lnTo>
                      <a:pt x="242" y="22"/>
                    </a:lnTo>
                    <a:lnTo>
                      <a:pt x="268" y="24"/>
                    </a:lnTo>
                    <a:lnTo>
                      <a:pt x="268" y="24"/>
                    </a:lnTo>
                    <a:lnTo>
                      <a:pt x="256" y="20"/>
                    </a:lnTo>
                    <a:lnTo>
                      <a:pt x="240" y="18"/>
                    </a:lnTo>
                    <a:lnTo>
                      <a:pt x="208" y="16"/>
                    </a:lnTo>
                    <a:lnTo>
                      <a:pt x="176" y="14"/>
                    </a:lnTo>
                    <a:lnTo>
                      <a:pt x="162" y="12"/>
                    </a:lnTo>
                    <a:lnTo>
                      <a:pt x="148" y="10"/>
                    </a:lnTo>
                    <a:lnTo>
                      <a:pt x="148" y="10"/>
                    </a:lnTo>
                    <a:lnTo>
                      <a:pt x="172" y="4"/>
                    </a:lnTo>
                    <a:lnTo>
                      <a:pt x="200" y="0"/>
                    </a:lnTo>
                    <a:lnTo>
                      <a:pt x="230" y="0"/>
                    </a:lnTo>
                    <a:lnTo>
                      <a:pt x="260" y="0"/>
                    </a:lnTo>
                    <a:lnTo>
                      <a:pt x="260" y="0"/>
                    </a:lnTo>
                    <a:lnTo>
                      <a:pt x="306" y="0"/>
                    </a:lnTo>
                    <a:lnTo>
                      <a:pt x="324" y="2"/>
                    </a:lnTo>
                    <a:lnTo>
                      <a:pt x="342" y="6"/>
                    </a:lnTo>
                    <a:lnTo>
                      <a:pt x="342" y="6"/>
                    </a:lnTo>
                    <a:lnTo>
                      <a:pt x="340" y="10"/>
                    </a:lnTo>
                    <a:lnTo>
                      <a:pt x="336" y="12"/>
                    </a:lnTo>
                    <a:lnTo>
                      <a:pt x="330" y="12"/>
                    </a:lnTo>
                    <a:lnTo>
                      <a:pt x="326" y="14"/>
                    </a:lnTo>
                    <a:lnTo>
                      <a:pt x="326" y="14"/>
                    </a:lnTo>
                    <a:lnTo>
                      <a:pt x="328" y="14"/>
                    </a:lnTo>
                    <a:lnTo>
                      <a:pt x="332" y="16"/>
                    </a:lnTo>
                    <a:lnTo>
                      <a:pt x="332" y="16"/>
                    </a:lnTo>
                    <a:lnTo>
                      <a:pt x="312" y="22"/>
                    </a:lnTo>
                    <a:lnTo>
                      <a:pt x="294" y="26"/>
                    </a:lnTo>
                    <a:lnTo>
                      <a:pt x="274" y="30"/>
                    </a:lnTo>
                    <a:lnTo>
                      <a:pt x="250" y="32"/>
                    </a:lnTo>
                    <a:lnTo>
                      <a:pt x="250" y="32"/>
                    </a:lnTo>
                    <a:lnTo>
                      <a:pt x="252" y="34"/>
                    </a:lnTo>
                    <a:lnTo>
                      <a:pt x="256" y="34"/>
                    </a:lnTo>
                    <a:lnTo>
                      <a:pt x="262" y="34"/>
                    </a:lnTo>
                    <a:lnTo>
                      <a:pt x="262" y="34"/>
                    </a:lnTo>
                    <a:lnTo>
                      <a:pt x="258" y="40"/>
                    </a:lnTo>
                    <a:lnTo>
                      <a:pt x="252" y="42"/>
                    </a:lnTo>
                    <a:lnTo>
                      <a:pt x="242" y="42"/>
                    </a:lnTo>
                    <a:lnTo>
                      <a:pt x="234" y="42"/>
                    </a:lnTo>
                    <a:lnTo>
                      <a:pt x="234" y="42"/>
                    </a:lnTo>
                    <a:lnTo>
                      <a:pt x="240" y="46"/>
                    </a:lnTo>
                    <a:lnTo>
                      <a:pt x="250" y="46"/>
                    </a:lnTo>
                    <a:lnTo>
                      <a:pt x="266" y="42"/>
                    </a:lnTo>
                    <a:lnTo>
                      <a:pt x="266" y="42"/>
                    </a:lnTo>
                    <a:lnTo>
                      <a:pt x="260" y="46"/>
                    </a:lnTo>
                    <a:lnTo>
                      <a:pt x="252" y="48"/>
                    </a:lnTo>
                    <a:lnTo>
                      <a:pt x="234" y="52"/>
                    </a:lnTo>
                    <a:lnTo>
                      <a:pt x="216" y="54"/>
                    </a:lnTo>
                    <a:lnTo>
                      <a:pt x="198" y="58"/>
                    </a:lnTo>
                    <a:lnTo>
                      <a:pt x="198" y="5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30" name="Freeform 237"/>
              <p:cNvSpPr>
                <a:spLocks/>
              </p:cNvSpPr>
              <p:nvPr userDrawn="1"/>
            </p:nvSpPr>
            <p:spPr bwMode="auto">
              <a:xfrm>
                <a:off x="3820" y="232"/>
                <a:ext cx="36" cy="9"/>
              </a:xfrm>
              <a:custGeom>
                <a:avLst/>
                <a:gdLst/>
                <a:ahLst/>
                <a:cxnLst>
                  <a:cxn ang="0">
                    <a:pos x="118" y="4"/>
                  </a:cxn>
                  <a:cxn ang="0">
                    <a:pos x="118" y="4"/>
                  </a:cxn>
                  <a:cxn ang="0">
                    <a:pos x="106" y="8"/>
                  </a:cxn>
                  <a:cxn ang="0">
                    <a:pos x="94" y="10"/>
                  </a:cxn>
                  <a:cxn ang="0">
                    <a:pos x="82" y="12"/>
                  </a:cxn>
                  <a:cxn ang="0">
                    <a:pos x="70" y="16"/>
                  </a:cxn>
                  <a:cxn ang="0">
                    <a:pos x="70" y="16"/>
                  </a:cxn>
                  <a:cxn ang="0">
                    <a:pos x="86" y="16"/>
                  </a:cxn>
                  <a:cxn ang="0">
                    <a:pos x="102" y="14"/>
                  </a:cxn>
                  <a:cxn ang="0">
                    <a:pos x="120" y="12"/>
                  </a:cxn>
                  <a:cxn ang="0">
                    <a:pos x="138" y="10"/>
                  </a:cxn>
                  <a:cxn ang="0">
                    <a:pos x="138" y="10"/>
                  </a:cxn>
                  <a:cxn ang="0">
                    <a:pos x="134" y="14"/>
                  </a:cxn>
                  <a:cxn ang="0">
                    <a:pos x="130" y="14"/>
                  </a:cxn>
                  <a:cxn ang="0">
                    <a:pos x="120" y="16"/>
                  </a:cxn>
                  <a:cxn ang="0">
                    <a:pos x="108" y="16"/>
                  </a:cxn>
                  <a:cxn ang="0">
                    <a:pos x="98" y="18"/>
                  </a:cxn>
                  <a:cxn ang="0">
                    <a:pos x="98" y="18"/>
                  </a:cxn>
                  <a:cxn ang="0">
                    <a:pos x="102" y="20"/>
                  </a:cxn>
                  <a:cxn ang="0">
                    <a:pos x="104" y="20"/>
                  </a:cxn>
                  <a:cxn ang="0">
                    <a:pos x="104" y="20"/>
                  </a:cxn>
                  <a:cxn ang="0">
                    <a:pos x="76" y="28"/>
                  </a:cxn>
                  <a:cxn ang="0">
                    <a:pos x="62" y="30"/>
                  </a:cxn>
                  <a:cxn ang="0">
                    <a:pos x="48" y="28"/>
                  </a:cxn>
                  <a:cxn ang="0">
                    <a:pos x="48" y="28"/>
                  </a:cxn>
                  <a:cxn ang="0">
                    <a:pos x="44" y="26"/>
                  </a:cxn>
                  <a:cxn ang="0">
                    <a:pos x="42" y="24"/>
                  </a:cxn>
                  <a:cxn ang="0">
                    <a:pos x="40" y="22"/>
                  </a:cxn>
                  <a:cxn ang="0">
                    <a:pos x="38" y="20"/>
                  </a:cxn>
                  <a:cxn ang="0">
                    <a:pos x="38" y="20"/>
                  </a:cxn>
                  <a:cxn ang="0">
                    <a:pos x="28" y="18"/>
                  </a:cxn>
                  <a:cxn ang="0">
                    <a:pos x="20" y="18"/>
                  </a:cxn>
                  <a:cxn ang="0">
                    <a:pos x="10" y="18"/>
                  </a:cxn>
                  <a:cxn ang="0">
                    <a:pos x="0" y="16"/>
                  </a:cxn>
                  <a:cxn ang="0">
                    <a:pos x="0" y="16"/>
                  </a:cxn>
                  <a:cxn ang="0">
                    <a:pos x="6" y="12"/>
                  </a:cxn>
                  <a:cxn ang="0">
                    <a:pos x="10" y="10"/>
                  </a:cxn>
                  <a:cxn ang="0">
                    <a:pos x="16" y="10"/>
                  </a:cxn>
                  <a:cxn ang="0">
                    <a:pos x="22" y="12"/>
                  </a:cxn>
                  <a:cxn ang="0">
                    <a:pos x="36" y="14"/>
                  </a:cxn>
                  <a:cxn ang="0">
                    <a:pos x="48" y="16"/>
                  </a:cxn>
                  <a:cxn ang="0">
                    <a:pos x="48" y="16"/>
                  </a:cxn>
                  <a:cxn ang="0">
                    <a:pos x="40" y="12"/>
                  </a:cxn>
                  <a:cxn ang="0">
                    <a:pos x="36" y="10"/>
                  </a:cxn>
                  <a:cxn ang="0">
                    <a:pos x="32" y="8"/>
                  </a:cxn>
                  <a:cxn ang="0">
                    <a:pos x="32" y="8"/>
                  </a:cxn>
                  <a:cxn ang="0">
                    <a:pos x="40" y="4"/>
                  </a:cxn>
                  <a:cxn ang="0">
                    <a:pos x="50" y="2"/>
                  </a:cxn>
                  <a:cxn ang="0">
                    <a:pos x="62" y="0"/>
                  </a:cxn>
                  <a:cxn ang="0">
                    <a:pos x="74" y="0"/>
                  </a:cxn>
                  <a:cxn ang="0">
                    <a:pos x="98" y="2"/>
                  </a:cxn>
                  <a:cxn ang="0">
                    <a:pos x="118" y="4"/>
                  </a:cxn>
                  <a:cxn ang="0">
                    <a:pos x="118" y="4"/>
                  </a:cxn>
                </a:cxnLst>
                <a:rect l="0" t="0" r="r" b="b"/>
                <a:pathLst>
                  <a:path w="138" h="30">
                    <a:moveTo>
                      <a:pt x="118" y="4"/>
                    </a:moveTo>
                    <a:lnTo>
                      <a:pt x="118" y="4"/>
                    </a:lnTo>
                    <a:lnTo>
                      <a:pt x="106" y="8"/>
                    </a:lnTo>
                    <a:lnTo>
                      <a:pt x="94" y="10"/>
                    </a:lnTo>
                    <a:lnTo>
                      <a:pt x="82" y="12"/>
                    </a:lnTo>
                    <a:lnTo>
                      <a:pt x="70" y="16"/>
                    </a:lnTo>
                    <a:lnTo>
                      <a:pt x="70" y="16"/>
                    </a:lnTo>
                    <a:lnTo>
                      <a:pt x="86" y="16"/>
                    </a:lnTo>
                    <a:lnTo>
                      <a:pt x="102" y="14"/>
                    </a:lnTo>
                    <a:lnTo>
                      <a:pt x="120" y="12"/>
                    </a:lnTo>
                    <a:lnTo>
                      <a:pt x="138" y="10"/>
                    </a:lnTo>
                    <a:lnTo>
                      <a:pt x="138" y="10"/>
                    </a:lnTo>
                    <a:lnTo>
                      <a:pt x="134" y="14"/>
                    </a:lnTo>
                    <a:lnTo>
                      <a:pt x="130" y="14"/>
                    </a:lnTo>
                    <a:lnTo>
                      <a:pt x="120" y="16"/>
                    </a:lnTo>
                    <a:lnTo>
                      <a:pt x="108" y="16"/>
                    </a:lnTo>
                    <a:lnTo>
                      <a:pt x="98" y="18"/>
                    </a:lnTo>
                    <a:lnTo>
                      <a:pt x="98" y="18"/>
                    </a:lnTo>
                    <a:lnTo>
                      <a:pt x="102" y="20"/>
                    </a:lnTo>
                    <a:lnTo>
                      <a:pt x="104" y="20"/>
                    </a:lnTo>
                    <a:lnTo>
                      <a:pt x="104" y="20"/>
                    </a:lnTo>
                    <a:lnTo>
                      <a:pt x="76" y="28"/>
                    </a:lnTo>
                    <a:lnTo>
                      <a:pt x="62" y="30"/>
                    </a:lnTo>
                    <a:lnTo>
                      <a:pt x="48" y="28"/>
                    </a:lnTo>
                    <a:lnTo>
                      <a:pt x="48" y="28"/>
                    </a:lnTo>
                    <a:lnTo>
                      <a:pt x="44" y="26"/>
                    </a:lnTo>
                    <a:lnTo>
                      <a:pt x="42" y="24"/>
                    </a:lnTo>
                    <a:lnTo>
                      <a:pt x="40" y="22"/>
                    </a:lnTo>
                    <a:lnTo>
                      <a:pt x="38" y="20"/>
                    </a:lnTo>
                    <a:lnTo>
                      <a:pt x="38" y="20"/>
                    </a:lnTo>
                    <a:lnTo>
                      <a:pt x="28" y="18"/>
                    </a:lnTo>
                    <a:lnTo>
                      <a:pt x="20" y="18"/>
                    </a:lnTo>
                    <a:lnTo>
                      <a:pt x="10" y="18"/>
                    </a:lnTo>
                    <a:lnTo>
                      <a:pt x="0" y="16"/>
                    </a:lnTo>
                    <a:lnTo>
                      <a:pt x="0" y="16"/>
                    </a:lnTo>
                    <a:lnTo>
                      <a:pt x="6" y="12"/>
                    </a:lnTo>
                    <a:lnTo>
                      <a:pt x="10" y="10"/>
                    </a:lnTo>
                    <a:lnTo>
                      <a:pt x="16" y="10"/>
                    </a:lnTo>
                    <a:lnTo>
                      <a:pt x="22" y="12"/>
                    </a:lnTo>
                    <a:lnTo>
                      <a:pt x="36" y="14"/>
                    </a:lnTo>
                    <a:lnTo>
                      <a:pt x="48" y="16"/>
                    </a:lnTo>
                    <a:lnTo>
                      <a:pt x="48" y="16"/>
                    </a:lnTo>
                    <a:lnTo>
                      <a:pt x="40" y="12"/>
                    </a:lnTo>
                    <a:lnTo>
                      <a:pt x="36" y="10"/>
                    </a:lnTo>
                    <a:lnTo>
                      <a:pt x="32" y="8"/>
                    </a:lnTo>
                    <a:lnTo>
                      <a:pt x="32" y="8"/>
                    </a:lnTo>
                    <a:lnTo>
                      <a:pt x="40" y="4"/>
                    </a:lnTo>
                    <a:lnTo>
                      <a:pt x="50" y="2"/>
                    </a:lnTo>
                    <a:lnTo>
                      <a:pt x="62" y="0"/>
                    </a:lnTo>
                    <a:lnTo>
                      <a:pt x="74" y="0"/>
                    </a:lnTo>
                    <a:lnTo>
                      <a:pt x="98" y="2"/>
                    </a:lnTo>
                    <a:lnTo>
                      <a:pt x="118" y="4"/>
                    </a:lnTo>
                    <a:lnTo>
                      <a:pt x="118"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31" name="Freeform 238"/>
              <p:cNvSpPr>
                <a:spLocks/>
              </p:cNvSpPr>
              <p:nvPr userDrawn="1"/>
            </p:nvSpPr>
            <p:spPr bwMode="auto">
              <a:xfrm>
                <a:off x="3781" y="246"/>
                <a:ext cx="44" cy="10"/>
              </a:xfrm>
              <a:custGeom>
                <a:avLst/>
                <a:gdLst/>
                <a:ahLst/>
                <a:cxnLst>
                  <a:cxn ang="0">
                    <a:pos x="162" y="4"/>
                  </a:cxn>
                  <a:cxn ang="0">
                    <a:pos x="162" y="4"/>
                  </a:cxn>
                  <a:cxn ang="0">
                    <a:pos x="150" y="10"/>
                  </a:cxn>
                  <a:cxn ang="0">
                    <a:pos x="136" y="12"/>
                  </a:cxn>
                  <a:cxn ang="0">
                    <a:pos x="120" y="14"/>
                  </a:cxn>
                  <a:cxn ang="0">
                    <a:pos x="102" y="14"/>
                  </a:cxn>
                  <a:cxn ang="0">
                    <a:pos x="102" y="14"/>
                  </a:cxn>
                  <a:cxn ang="0">
                    <a:pos x="102" y="18"/>
                  </a:cxn>
                  <a:cxn ang="0">
                    <a:pos x="104" y="18"/>
                  </a:cxn>
                  <a:cxn ang="0">
                    <a:pos x="110" y="18"/>
                  </a:cxn>
                  <a:cxn ang="0">
                    <a:pos x="110" y="18"/>
                  </a:cxn>
                  <a:cxn ang="0">
                    <a:pos x="84" y="24"/>
                  </a:cxn>
                  <a:cxn ang="0">
                    <a:pos x="58" y="28"/>
                  </a:cxn>
                  <a:cxn ang="0">
                    <a:pos x="30" y="32"/>
                  </a:cxn>
                  <a:cxn ang="0">
                    <a:pos x="0" y="32"/>
                  </a:cxn>
                  <a:cxn ang="0">
                    <a:pos x="0" y="32"/>
                  </a:cxn>
                  <a:cxn ang="0">
                    <a:pos x="20" y="24"/>
                  </a:cxn>
                  <a:cxn ang="0">
                    <a:pos x="42" y="14"/>
                  </a:cxn>
                  <a:cxn ang="0">
                    <a:pos x="64" y="6"/>
                  </a:cxn>
                  <a:cxn ang="0">
                    <a:pos x="78" y="4"/>
                  </a:cxn>
                  <a:cxn ang="0">
                    <a:pos x="92" y="4"/>
                  </a:cxn>
                  <a:cxn ang="0">
                    <a:pos x="92" y="4"/>
                  </a:cxn>
                  <a:cxn ang="0">
                    <a:pos x="88" y="6"/>
                  </a:cxn>
                  <a:cxn ang="0">
                    <a:pos x="84" y="6"/>
                  </a:cxn>
                  <a:cxn ang="0">
                    <a:pos x="80" y="6"/>
                  </a:cxn>
                  <a:cxn ang="0">
                    <a:pos x="78" y="8"/>
                  </a:cxn>
                  <a:cxn ang="0">
                    <a:pos x="78" y="8"/>
                  </a:cxn>
                  <a:cxn ang="0">
                    <a:pos x="88" y="8"/>
                  </a:cxn>
                  <a:cxn ang="0">
                    <a:pos x="100" y="6"/>
                  </a:cxn>
                  <a:cxn ang="0">
                    <a:pos x="120" y="2"/>
                  </a:cxn>
                  <a:cxn ang="0">
                    <a:pos x="132" y="2"/>
                  </a:cxn>
                  <a:cxn ang="0">
                    <a:pos x="142" y="0"/>
                  </a:cxn>
                  <a:cxn ang="0">
                    <a:pos x="152" y="2"/>
                  </a:cxn>
                  <a:cxn ang="0">
                    <a:pos x="162" y="4"/>
                  </a:cxn>
                  <a:cxn ang="0">
                    <a:pos x="162" y="4"/>
                  </a:cxn>
                </a:cxnLst>
                <a:rect l="0" t="0" r="r" b="b"/>
                <a:pathLst>
                  <a:path w="162" h="32">
                    <a:moveTo>
                      <a:pt x="162" y="4"/>
                    </a:moveTo>
                    <a:lnTo>
                      <a:pt x="162" y="4"/>
                    </a:lnTo>
                    <a:lnTo>
                      <a:pt x="150" y="10"/>
                    </a:lnTo>
                    <a:lnTo>
                      <a:pt x="136" y="12"/>
                    </a:lnTo>
                    <a:lnTo>
                      <a:pt x="120" y="14"/>
                    </a:lnTo>
                    <a:lnTo>
                      <a:pt x="102" y="14"/>
                    </a:lnTo>
                    <a:lnTo>
                      <a:pt x="102" y="14"/>
                    </a:lnTo>
                    <a:lnTo>
                      <a:pt x="102" y="18"/>
                    </a:lnTo>
                    <a:lnTo>
                      <a:pt x="104" y="18"/>
                    </a:lnTo>
                    <a:lnTo>
                      <a:pt x="110" y="18"/>
                    </a:lnTo>
                    <a:lnTo>
                      <a:pt x="110" y="18"/>
                    </a:lnTo>
                    <a:lnTo>
                      <a:pt x="84" y="24"/>
                    </a:lnTo>
                    <a:lnTo>
                      <a:pt x="58" y="28"/>
                    </a:lnTo>
                    <a:lnTo>
                      <a:pt x="30" y="32"/>
                    </a:lnTo>
                    <a:lnTo>
                      <a:pt x="0" y="32"/>
                    </a:lnTo>
                    <a:lnTo>
                      <a:pt x="0" y="32"/>
                    </a:lnTo>
                    <a:lnTo>
                      <a:pt x="20" y="24"/>
                    </a:lnTo>
                    <a:lnTo>
                      <a:pt x="42" y="14"/>
                    </a:lnTo>
                    <a:lnTo>
                      <a:pt x="64" y="6"/>
                    </a:lnTo>
                    <a:lnTo>
                      <a:pt x="78" y="4"/>
                    </a:lnTo>
                    <a:lnTo>
                      <a:pt x="92" y="4"/>
                    </a:lnTo>
                    <a:lnTo>
                      <a:pt x="92" y="4"/>
                    </a:lnTo>
                    <a:lnTo>
                      <a:pt x="88" y="6"/>
                    </a:lnTo>
                    <a:lnTo>
                      <a:pt x="84" y="6"/>
                    </a:lnTo>
                    <a:lnTo>
                      <a:pt x="80" y="6"/>
                    </a:lnTo>
                    <a:lnTo>
                      <a:pt x="78" y="8"/>
                    </a:lnTo>
                    <a:lnTo>
                      <a:pt x="78" y="8"/>
                    </a:lnTo>
                    <a:lnTo>
                      <a:pt x="88" y="8"/>
                    </a:lnTo>
                    <a:lnTo>
                      <a:pt x="100" y="6"/>
                    </a:lnTo>
                    <a:lnTo>
                      <a:pt x="120" y="2"/>
                    </a:lnTo>
                    <a:lnTo>
                      <a:pt x="132" y="2"/>
                    </a:lnTo>
                    <a:lnTo>
                      <a:pt x="142" y="0"/>
                    </a:lnTo>
                    <a:lnTo>
                      <a:pt x="152" y="2"/>
                    </a:lnTo>
                    <a:lnTo>
                      <a:pt x="162" y="4"/>
                    </a:lnTo>
                    <a:lnTo>
                      <a:pt x="162"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32" name="Freeform 239"/>
              <p:cNvSpPr>
                <a:spLocks/>
              </p:cNvSpPr>
              <p:nvPr userDrawn="1"/>
            </p:nvSpPr>
            <p:spPr bwMode="auto">
              <a:xfrm>
                <a:off x="4090" y="412"/>
                <a:ext cx="4" cy="6"/>
              </a:xfrm>
              <a:custGeom>
                <a:avLst/>
                <a:gdLst/>
                <a:ahLst/>
                <a:cxnLst>
                  <a:cxn ang="0">
                    <a:pos x="0" y="0"/>
                  </a:cxn>
                  <a:cxn ang="0">
                    <a:pos x="0" y="0"/>
                  </a:cxn>
                  <a:cxn ang="0">
                    <a:pos x="8" y="4"/>
                  </a:cxn>
                  <a:cxn ang="0">
                    <a:pos x="14" y="10"/>
                  </a:cxn>
                  <a:cxn ang="0">
                    <a:pos x="14" y="10"/>
                  </a:cxn>
                  <a:cxn ang="0">
                    <a:pos x="12" y="12"/>
                  </a:cxn>
                  <a:cxn ang="0">
                    <a:pos x="10" y="12"/>
                  </a:cxn>
                  <a:cxn ang="0">
                    <a:pos x="10" y="12"/>
                  </a:cxn>
                  <a:cxn ang="0">
                    <a:pos x="12" y="16"/>
                  </a:cxn>
                  <a:cxn ang="0">
                    <a:pos x="14" y="16"/>
                  </a:cxn>
                  <a:cxn ang="0">
                    <a:pos x="18" y="14"/>
                  </a:cxn>
                  <a:cxn ang="0">
                    <a:pos x="20" y="16"/>
                  </a:cxn>
                  <a:cxn ang="0">
                    <a:pos x="20" y="16"/>
                  </a:cxn>
                  <a:cxn ang="0">
                    <a:pos x="18" y="18"/>
                  </a:cxn>
                  <a:cxn ang="0">
                    <a:pos x="16" y="20"/>
                  </a:cxn>
                  <a:cxn ang="0">
                    <a:pos x="12" y="18"/>
                  </a:cxn>
                  <a:cxn ang="0">
                    <a:pos x="6" y="14"/>
                  </a:cxn>
                  <a:cxn ang="0">
                    <a:pos x="4" y="14"/>
                  </a:cxn>
                  <a:cxn ang="0">
                    <a:pos x="2" y="14"/>
                  </a:cxn>
                  <a:cxn ang="0">
                    <a:pos x="2" y="14"/>
                  </a:cxn>
                  <a:cxn ang="0">
                    <a:pos x="0" y="12"/>
                  </a:cxn>
                  <a:cxn ang="0">
                    <a:pos x="0" y="8"/>
                  </a:cxn>
                  <a:cxn ang="0">
                    <a:pos x="0" y="0"/>
                  </a:cxn>
                  <a:cxn ang="0">
                    <a:pos x="0" y="0"/>
                  </a:cxn>
                </a:cxnLst>
                <a:rect l="0" t="0" r="r" b="b"/>
                <a:pathLst>
                  <a:path w="20" h="20">
                    <a:moveTo>
                      <a:pt x="0" y="0"/>
                    </a:moveTo>
                    <a:lnTo>
                      <a:pt x="0" y="0"/>
                    </a:lnTo>
                    <a:lnTo>
                      <a:pt x="8" y="4"/>
                    </a:lnTo>
                    <a:lnTo>
                      <a:pt x="14" y="10"/>
                    </a:lnTo>
                    <a:lnTo>
                      <a:pt x="14" y="10"/>
                    </a:lnTo>
                    <a:lnTo>
                      <a:pt x="12" y="12"/>
                    </a:lnTo>
                    <a:lnTo>
                      <a:pt x="10" y="12"/>
                    </a:lnTo>
                    <a:lnTo>
                      <a:pt x="10" y="12"/>
                    </a:lnTo>
                    <a:lnTo>
                      <a:pt x="12" y="16"/>
                    </a:lnTo>
                    <a:lnTo>
                      <a:pt x="14" y="16"/>
                    </a:lnTo>
                    <a:lnTo>
                      <a:pt x="18" y="14"/>
                    </a:lnTo>
                    <a:lnTo>
                      <a:pt x="20" y="16"/>
                    </a:lnTo>
                    <a:lnTo>
                      <a:pt x="20" y="16"/>
                    </a:lnTo>
                    <a:lnTo>
                      <a:pt x="18" y="18"/>
                    </a:lnTo>
                    <a:lnTo>
                      <a:pt x="16" y="20"/>
                    </a:lnTo>
                    <a:lnTo>
                      <a:pt x="12" y="18"/>
                    </a:lnTo>
                    <a:lnTo>
                      <a:pt x="6" y="14"/>
                    </a:lnTo>
                    <a:lnTo>
                      <a:pt x="4" y="14"/>
                    </a:lnTo>
                    <a:lnTo>
                      <a:pt x="2" y="14"/>
                    </a:lnTo>
                    <a:lnTo>
                      <a:pt x="2" y="14"/>
                    </a:lnTo>
                    <a:lnTo>
                      <a:pt x="0"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233" name="Freeform 240"/>
              <p:cNvSpPr>
                <a:spLocks/>
              </p:cNvSpPr>
              <p:nvPr userDrawn="1"/>
            </p:nvSpPr>
            <p:spPr bwMode="auto">
              <a:xfrm>
                <a:off x="3091" y="668"/>
                <a:ext cx="30" cy="83"/>
              </a:xfrm>
              <a:custGeom>
                <a:avLst/>
                <a:gdLst/>
                <a:ahLst/>
                <a:cxnLst>
                  <a:cxn ang="0">
                    <a:pos x="48" y="180"/>
                  </a:cxn>
                  <a:cxn ang="0">
                    <a:pos x="48" y="180"/>
                  </a:cxn>
                  <a:cxn ang="0">
                    <a:pos x="36" y="212"/>
                  </a:cxn>
                  <a:cxn ang="0">
                    <a:pos x="24" y="246"/>
                  </a:cxn>
                  <a:cxn ang="0">
                    <a:pos x="12" y="278"/>
                  </a:cxn>
                  <a:cxn ang="0">
                    <a:pos x="0" y="314"/>
                  </a:cxn>
                  <a:cxn ang="0">
                    <a:pos x="0" y="314"/>
                  </a:cxn>
                  <a:cxn ang="0">
                    <a:pos x="22" y="232"/>
                  </a:cxn>
                  <a:cxn ang="0">
                    <a:pos x="50" y="150"/>
                  </a:cxn>
                  <a:cxn ang="0">
                    <a:pos x="50" y="150"/>
                  </a:cxn>
                  <a:cxn ang="0">
                    <a:pos x="64" y="110"/>
                  </a:cxn>
                  <a:cxn ang="0">
                    <a:pos x="80" y="72"/>
                  </a:cxn>
                  <a:cxn ang="0">
                    <a:pos x="98" y="34"/>
                  </a:cxn>
                  <a:cxn ang="0">
                    <a:pos x="116" y="0"/>
                  </a:cxn>
                  <a:cxn ang="0">
                    <a:pos x="116" y="0"/>
                  </a:cxn>
                  <a:cxn ang="0">
                    <a:pos x="118" y="16"/>
                  </a:cxn>
                  <a:cxn ang="0">
                    <a:pos x="116" y="30"/>
                  </a:cxn>
                  <a:cxn ang="0">
                    <a:pos x="114" y="46"/>
                  </a:cxn>
                  <a:cxn ang="0">
                    <a:pos x="108" y="60"/>
                  </a:cxn>
                  <a:cxn ang="0">
                    <a:pos x="96" y="88"/>
                  </a:cxn>
                  <a:cxn ang="0">
                    <a:pos x="86" y="112"/>
                  </a:cxn>
                  <a:cxn ang="0">
                    <a:pos x="86" y="112"/>
                  </a:cxn>
                  <a:cxn ang="0">
                    <a:pos x="84" y="110"/>
                  </a:cxn>
                  <a:cxn ang="0">
                    <a:pos x="84" y="110"/>
                  </a:cxn>
                  <a:cxn ang="0">
                    <a:pos x="86" y="108"/>
                  </a:cxn>
                  <a:cxn ang="0">
                    <a:pos x="86" y="108"/>
                  </a:cxn>
                  <a:cxn ang="0">
                    <a:pos x="80" y="114"/>
                  </a:cxn>
                  <a:cxn ang="0">
                    <a:pos x="76" y="122"/>
                  </a:cxn>
                  <a:cxn ang="0">
                    <a:pos x="66" y="142"/>
                  </a:cxn>
                  <a:cxn ang="0">
                    <a:pos x="50" y="184"/>
                  </a:cxn>
                  <a:cxn ang="0">
                    <a:pos x="50" y="184"/>
                  </a:cxn>
                  <a:cxn ang="0">
                    <a:pos x="48" y="184"/>
                  </a:cxn>
                  <a:cxn ang="0">
                    <a:pos x="48" y="180"/>
                  </a:cxn>
                  <a:cxn ang="0">
                    <a:pos x="48" y="180"/>
                  </a:cxn>
                </a:cxnLst>
                <a:rect l="0" t="0" r="r" b="b"/>
                <a:pathLst>
                  <a:path w="118" h="314">
                    <a:moveTo>
                      <a:pt x="48" y="180"/>
                    </a:moveTo>
                    <a:lnTo>
                      <a:pt x="48" y="180"/>
                    </a:lnTo>
                    <a:lnTo>
                      <a:pt x="36" y="212"/>
                    </a:lnTo>
                    <a:lnTo>
                      <a:pt x="24" y="246"/>
                    </a:lnTo>
                    <a:lnTo>
                      <a:pt x="12" y="278"/>
                    </a:lnTo>
                    <a:lnTo>
                      <a:pt x="0" y="314"/>
                    </a:lnTo>
                    <a:lnTo>
                      <a:pt x="0" y="314"/>
                    </a:lnTo>
                    <a:lnTo>
                      <a:pt x="22" y="232"/>
                    </a:lnTo>
                    <a:lnTo>
                      <a:pt x="50" y="150"/>
                    </a:lnTo>
                    <a:lnTo>
                      <a:pt x="50" y="150"/>
                    </a:lnTo>
                    <a:lnTo>
                      <a:pt x="64" y="110"/>
                    </a:lnTo>
                    <a:lnTo>
                      <a:pt x="80" y="72"/>
                    </a:lnTo>
                    <a:lnTo>
                      <a:pt x="98" y="34"/>
                    </a:lnTo>
                    <a:lnTo>
                      <a:pt x="116" y="0"/>
                    </a:lnTo>
                    <a:lnTo>
                      <a:pt x="116" y="0"/>
                    </a:lnTo>
                    <a:lnTo>
                      <a:pt x="118" y="16"/>
                    </a:lnTo>
                    <a:lnTo>
                      <a:pt x="116" y="30"/>
                    </a:lnTo>
                    <a:lnTo>
                      <a:pt x="114" y="46"/>
                    </a:lnTo>
                    <a:lnTo>
                      <a:pt x="108" y="60"/>
                    </a:lnTo>
                    <a:lnTo>
                      <a:pt x="96" y="88"/>
                    </a:lnTo>
                    <a:lnTo>
                      <a:pt x="86" y="112"/>
                    </a:lnTo>
                    <a:lnTo>
                      <a:pt x="86" y="112"/>
                    </a:lnTo>
                    <a:lnTo>
                      <a:pt x="84" y="110"/>
                    </a:lnTo>
                    <a:lnTo>
                      <a:pt x="84" y="110"/>
                    </a:lnTo>
                    <a:lnTo>
                      <a:pt x="86" y="108"/>
                    </a:lnTo>
                    <a:lnTo>
                      <a:pt x="86" y="108"/>
                    </a:lnTo>
                    <a:lnTo>
                      <a:pt x="80" y="114"/>
                    </a:lnTo>
                    <a:lnTo>
                      <a:pt x="76" y="122"/>
                    </a:lnTo>
                    <a:lnTo>
                      <a:pt x="66" y="142"/>
                    </a:lnTo>
                    <a:lnTo>
                      <a:pt x="50" y="184"/>
                    </a:lnTo>
                    <a:lnTo>
                      <a:pt x="50" y="184"/>
                    </a:lnTo>
                    <a:lnTo>
                      <a:pt x="48" y="184"/>
                    </a:lnTo>
                    <a:lnTo>
                      <a:pt x="48" y="180"/>
                    </a:lnTo>
                    <a:lnTo>
                      <a:pt x="48" y="18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grpSp>
        <p:sp>
          <p:nvSpPr>
            <p:cNvPr id="35" name="Freeform 35"/>
            <p:cNvSpPr>
              <a:spLocks/>
            </p:cNvSpPr>
            <p:nvPr userDrawn="1"/>
          </p:nvSpPr>
          <p:spPr bwMode="auto">
            <a:xfrm>
              <a:off x="3303" y="1216"/>
              <a:ext cx="2137" cy="1497"/>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42999"/>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b="0">
                <a:ea typeface="宋体" charset="-122"/>
              </a:endParaRPr>
            </a:p>
          </p:txBody>
        </p:sp>
      </p:grpSp>
      <p:grpSp>
        <p:nvGrpSpPr>
          <p:cNvPr id="234" name="Group 29"/>
          <p:cNvGrpSpPr>
            <a:grpSpLocks/>
          </p:cNvGrpSpPr>
          <p:nvPr/>
        </p:nvGrpSpPr>
        <p:grpSpPr bwMode="auto">
          <a:xfrm>
            <a:off x="630238" y="3440113"/>
            <a:ext cx="3941762" cy="985837"/>
            <a:chOff x="117" y="2105"/>
            <a:chExt cx="5477" cy="1370"/>
          </a:xfrm>
        </p:grpSpPr>
        <p:grpSp>
          <p:nvGrpSpPr>
            <p:cNvPr id="235" name="Group 16"/>
            <p:cNvGrpSpPr>
              <a:grpSpLocks/>
            </p:cNvGrpSpPr>
            <p:nvPr userDrawn="1"/>
          </p:nvGrpSpPr>
          <p:grpSpPr bwMode="auto">
            <a:xfrm>
              <a:off x="150" y="2107"/>
              <a:ext cx="5444" cy="1368"/>
              <a:chOff x="150" y="2107"/>
              <a:chExt cx="5444" cy="1368"/>
            </a:xfrm>
          </p:grpSpPr>
          <p:sp>
            <p:nvSpPr>
              <p:cNvPr id="239" name="AutoShape 14"/>
              <p:cNvSpPr>
                <a:spLocks noChangeArrowheads="1"/>
              </p:cNvSpPr>
              <p:nvPr userDrawn="1"/>
            </p:nvSpPr>
            <p:spPr bwMode="auto">
              <a:xfrm>
                <a:off x="150" y="2116"/>
                <a:ext cx="5444" cy="1359"/>
              </a:xfrm>
              <a:prstGeom prst="roundRect">
                <a:avLst>
                  <a:gd name="adj" fmla="val 16667"/>
                </a:avLst>
              </a:prstGeom>
              <a:gradFill rotWithShape="1">
                <a:gsLst>
                  <a:gs pos="0">
                    <a:srgbClr val="16A5D8"/>
                  </a:gs>
                  <a:gs pos="100000">
                    <a:srgbClr val="0F7295"/>
                  </a:gs>
                </a:gsLst>
                <a:lin ang="5400000" scaled="1"/>
              </a:gradFill>
              <a:ln w="9525" algn="ctr">
                <a:noFill/>
                <a:round/>
                <a:headEnd/>
                <a:tailEnd/>
              </a:ln>
              <a:effectLst/>
            </p:spPr>
            <p:txBody>
              <a:bodyPr wrap="none" anchor="ctr"/>
              <a:lstStyle/>
              <a:p>
                <a:pPr>
                  <a:defRPr/>
                </a:pPr>
                <a:endParaRPr lang="zh-CN" altLang="en-US" b="0">
                  <a:ea typeface="宋体" charset="-122"/>
                </a:endParaRPr>
              </a:p>
            </p:txBody>
          </p:sp>
          <p:pic>
            <p:nvPicPr>
              <p:cNvPr id="240" name="Picture 15" descr="Picture1"/>
              <p:cNvPicPr>
                <a:picLocks noChangeAspect="1" noChangeArrowheads="1"/>
              </p:cNvPicPr>
              <p:nvPr userDrawn="1"/>
            </p:nvPicPr>
            <p:blipFill>
              <a:blip r:embed="rId2"/>
              <a:srcRect/>
              <a:stretch>
                <a:fillRect/>
              </a:stretch>
            </p:blipFill>
            <p:spPr bwMode="auto">
              <a:xfrm>
                <a:off x="150" y="2107"/>
                <a:ext cx="5444" cy="1363"/>
              </a:xfrm>
              <a:prstGeom prst="rect">
                <a:avLst/>
              </a:prstGeom>
              <a:noFill/>
              <a:ln w="9525">
                <a:noFill/>
                <a:miter lim="800000"/>
                <a:headEnd/>
                <a:tailEnd/>
              </a:ln>
            </p:spPr>
          </p:pic>
        </p:grpSp>
        <p:sp>
          <p:nvSpPr>
            <p:cNvPr id="236" name="AutoShape 21"/>
            <p:cNvSpPr>
              <a:spLocks noChangeAspect="1" noChangeArrowheads="1" noTextEdit="1"/>
            </p:cNvSpPr>
            <p:nvPr userDrawn="1"/>
          </p:nvSpPr>
          <p:spPr bwMode="auto">
            <a:xfrm>
              <a:off x="150" y="2107"/>
              <a:ext cx="5444" cy="1357"/>
            </a:xfrm>
            <a:prstGeom prst="rect">
              <a:avLst/>
            </a:prstGeom>
            <a:noFill/>
            <a:ln w="9525">
              <a:noFill/>
              <a:miter lim="800000"/>
              <a:headEnd/>
              <a:tailEnd/>
            </a:ln>
          </p:spPr>
          <p:txBody>
            <a:bodyPr/>
            <a:lstStyle/>
            <a:p>
              <a:pPr>
                <a:defRPr/>
              </a:pPr>
              <a:endParaRPr lang="zh-CN" altLang="en-US" b="0">
                <a:ea typeface="+mn-ea"/>
              </a:endParaRPr>
            </a:p>
          </p:txBody>
        </p:sp>
        <p:sp>
          <p:nvSpPr>
            <p:cNvPr id="237" name="Freeform 23"/>
            <p:cNvSpPr>
              <a:spLocks/>
            </p:cNvSpPr>
            <p:nvPr userDrawn="1"/>
          </p:nvSpPr>
          <p:spPr bwMode="auto">
            <a:xfrm>
              <a:off x="148" y="2105"/>
              <a:ext cx="5446" cy="911"/>
            </a:xfrm>
            <a:custGeom>
              <a:avLst/>
              <a:gdLst/>
              <a:ahLst/>
              <a:cxnLst>
                <a:cxn ang="0">
                  <a:pos x="226" y="0"/>
                </a:cxn>
                <a:cxn ang="0">
                  <a:pos x="0" y="226"/>
                </a:cxn>
                <a:cxn ang="0">
                  <a:pos x="0" y="679"/>
                </a:cxn>
                <a:cxn ang="0">
                  <a:pos x="2700" y="719"/>
                </a:cxn>
                <a:cxn ang="0">
                  <a:pos x="5446" y="663"/>
                </a:cxn>
                <a:cxn ang="0">
                  <a:pos x="5446" y="226"/>
                </a:cxn>
                <a:cxn ang="0">
                  <a:pos x="5220" y="0"/>
                </a:cxn>
                <a:cxn ang="0">
                  <a:pos x="226" y="0"/>
                </a:cxn>
              </a:cxnLst>
              <a:rect l="0" t="0" r="r" b="b"/>
              <a:pathLst>
                <a:path w="5446" h="911">
                  <a:moveTo>
                    <a:pt x="226" y="0"/>
                  </a:moveTo>
                  <a:cubicBezTo>
                    <a:pt x="102" y="0"/>
                    <a:pt x="0" y="102"/>
                    <a:pt x="0" y="226"/>
                  </a:cubicBezTo>
                  <a:cubicBezTo>
                    <a:pt x="0" y="679"/>
                    <a:pt x="0" y="679"/>
                    <a:pt x="0" y="679"/>
                  </a:cubicBezTo>
                  <a:cubicBezTo>
                    <a:pt x="450" y="761"/>
                    <a:pt x="796" y="911"/>
                    <a:pt x="2700" y="719"/>
                  </a:cubicBezTo>
                  <a:cubicBezTo>
                    <a:pt x="4604" y="527"/>
                    <a:pt x="4988" y="745"/>
                    <a:pt x="5446" y="663"/>
                  </a:cubicBezTo>
                  <a:cubicBezTo>
                    <a:pt x="5446" y="226"/>
                    <a:pt x="5446" y="226"/>
                    <a:pt x="5446" y="226"/>
                  </a:cubicBezTo>
                  <a:cubicBezTo>
                    <a:pt x="5446" y="102"/>
                    <a:pt x="5346" y="0"/>
                    <a:pt x="5220" y="0"/>
                  </a:cubicBezTo>
                  <a:lnTo>
                    <a:pt x="226" y="0"/>
                  </a:lnTo>
                  <a:close/>
                </a:path>
              </a:pathLst>
            </a:custGeom>
            <a:gradFill rotWithShape="1">
              <a:gsLst>
                <a:gs pos="0">
                  <a:srgbClr val="77D1F1">
                    <a:alpha val="88000"/>
                  </a:srgbClr>
                </a:gs>
                <a:gs pos="100000">
                  <a:srgbClr val="77D1F1">
                    <a:gamma/>
                    <a:shade val="46275"/>
                    <a:invGamma/>
                    <a:alpha val="0"/>
                  </a:srgbClr>
                </a:gs>
              </a:gsLst>
              <a:lin ang="5400000" scaled="1"/>
            </a:gradFill>
            <a:ln w="9525" cap="flat" cmpd="sng">
              <a:noFill/>
              <a:prstDash val="solid"/>
              <a:round/>
              <a:headEnd type="none" w="med" len="med"/>
              <a:tailEnd type="none" w="med" len="med"/>
            </a:ln>
            <a:effectLst/>
          </p:spPr>
          <p:txBody>
            <a:bodyPr/>
            <a:lstStyle/>
            <a:p>
              <a:pPr>
                <a:defRPr/>
              </a:pPr>
              <a:endParaRPr lang="zh-CN" altLang="en-US" b="0">
                <a:ea typeface="宋体" charset="-122"/>
              </a:endParaRPr>
            </a:p>
          </p:txBody>
        </p:sp>
        <p:sp>
          <p:nvSpPr>
            <p:cNvPr id="238" name="Freeform 28"/>
            <p:cNvSpPr>
              <a:spLocks/>
            </p:cNvSpPr>
            <p:nvPr userDrawn="1"/>
          </p:nvSpPr>
          <p:spPr bwMode="auto">
            <a:xfrm>
              <a:off x="117" y="2107"/>
              <a:ext cx="5475" cy="327"/>
            </a:xfrm>
            <a:custGeom>
              <a:avLst/>
              <a:gdLst/>
              <a:ahLst/>
              <a:cxnLst>
                <a:cxn ang="0">
                  <a:pos x="5475" y="227"/>
                </a:cxn>
                <a:cxn ang="0">
                  <a:pos x="5251" y="0"/>
                </a:cxn>
                <a:cxn ang="0">
                  <a:pos x="259" y="0"/>
                </a:cxn>
                <a:cxn ang="0">
                  <a:pos x="33" y="284"/>
                </a:cxn>
                <a:cxn ang="0">
                  <a:pos x="2781" y="257"/>
                </a:cxn>
                <a:cxn ang="0">
                  <a:pos x="5475" y="227"/>
                </a:cxn>
              </a:cxnLst>
              <a:rect l="0" t="0" r="r" b="b"/>
              <a:pathLst>
                <a:path w="5475" h="327">
                  <a:moveTo>
                    <a:pt x="5475" y="227"/>
                  </a:moveTo>
                  <a:cubicBezTo>
                    <a:pt x="5475" y="103"/>
                    <a:pt x="5377" y="0"/>
                    <a:pt x="5251" y="0"/>
                  </a:cubicBezTo>
                  <a:lnTo>
                    <a:pt x="259" y="0"/>
                  </a:lnTo>
                  <a:cubicBezTo>
                    <a:pt x="135" y="0"/>
                    <a:pt x="0" y="95"/>
                    <a:pt x="33" y="284"/>
                  </a:cubicBezTo>
                  <a:cubicBezTo>
                    <a:pt x="453" y="327"/>
                    <a:pt x="1874" y="267"/>
                    <a:pt x="2781" y="257"/>
                  </a:cubicBezTo>
                  <a:cubicBezTo>
                    <a:pt x="3688" y="247"/>
                    <a:pt x="5063" y="270"/>
                    <a:pt x="5475" y="227"/>
                  </a:cubicBezTo>
                  <a:close/>
                </a:path>
              </a:pathLst>
            </a:custGeom>
            <a:gradFill rotWithShape="1">
              <a:gsLst>
                <a:gs pos="0">
                  <a:srgbClr val="A4E1F6">
                    <a:alpha val="67999"/>
                  </a:srgbClr>
                </a:gs>
                <a:gs pos="100000">
                  <a:srgbClr val="A4E1F6">
                    <a:gamma/>
                    <a:shade val="46275"/>
                    <a:invGamma/>
                    <a:alpha val="0"/>
                  </a:srgbClr>
                </a:gs>
              </a:gsLst>
              <a:lin ang="5400000" scaled="1"/>
            </a:gradFill>
            <a:ln w="9525" cap="flat" cmpd="sng">
              <a:noFill/>
              <a:prstDash val="solid"/>
              <a:round/>
              <a:headEnd type="none" w="med" len="med"/>
              <a:tailEnd type="none" w="med" len="med"/>
            </a:ln>
            <a:effectLst/>
          </p:spPr>
          <p:txBody>
            <a:bodyPr/>
            <a:lstStyle/>
            <a:p>
              <a:pPr>
                <a:defRPr/>
              </a:pPr>
              <a:endParaRPr lang="zh-CN" altLang="en-US" b="0">
                <a:ea typeface="宋体" charset="-122"/>
              </a:endParaRPr>
            </a:p>
          </p:txBody>
        </p:sp>
      </p:grpSp>
      <p:grpSp>
        <p:nvGrpSpPr>
          <p:cNvPr id="241" name="Group 248"/>
          <p:cNvGrpSpPr>
            <a:grpSpLocks/>
          </p:cNvGrpSpPr>
          <p:nvPr/>
        </p:nvGrpSpPr>
        <p:grpSpPr bwMode="auto">
          <a:xfrm>
            <a:off x="630238" y="4746625"/>
            <a:ext cx="3941762" cy="985838"/>
            <a:chOff x="117" y="2105"/>
            <a:chExt cx="5477" cy="1370"/>
          </a:xfrm>
        </p:grpSpPr>
        <p:grpSp>
          <p:nvGrpSpPr>
            <p:cNvPr id="242" name="Group 249"/>
            <p:cNvGrpSpPr>
              <a:grpSpLocks/>
            </p:cNvGrpSpPr>
            <p:nvPr userDrawn="1"/>
          </p:nvGrpSpPr>
          <p:grpSpPr bwMode="auto">
            <a:xfrm>
              <a:off x="150" y="2107"/>
              <a:ext cx="5444" cy="1368"/>
              <a:chOff x="150" y="2107"/>
              <a:chExt cx="5444" cy="1368"/>
            </a:xfrm>
          </p:grpSpPr>
          <p:sp>
            <p:nvSpPr>
              <p:cNvPr id="246" name="AutoShape 250"/>
              <p:cNvSpPr>
                <a:spLocks noChangeArrowheads="1"/>
              </p:cNvSpPr>
              <p:nvPr userDrawn="1"/>
            </p:nvSpPr>
            <p:spPr bwMode="auto">
              <a:xfrm>
                <a:off x="150" y="2116"/>
                <a:ext cx="5444" cy="1359"/>
              </a:xfrm>
              <a:prstGeom prst="roundRect">
                <a:avLst>
                  <a:gd name="adj" fmla="val 16667"/>
                </a:avLst>
              </a:prstGeom>
              <a:gradFill rotWithShape="1">
                <a:gsLst>
                  <a:gs pos="0">
                    <a:srgbClr val="16A5D8"/>
                  </a:gs>
                  <a:gs pos="100000">
                    <a:srgbClr val="0F7295"/>
                  </a:gs>
                </a:gsLst>
                <a:lin ang="5400000" scaled="1"/>
              </a:gradFill>
              <a:ln w="9525" algn="ctr">
                <a:noFill/>
                <a:round/>
                <a:headEnd/>
                <a:tailEnd/>
              </a:ln>
              <a:effectLst/>
            </p:spPr>
            <p:txBody>
              <a:bodyPr wrap="none" anchor="ctr"/>
              <a:lstStyle/>
              <a:p>
                <a:pPr>
                  <a:defRPr/>
                </a:pPr>
                <a:endParaRPr lang="zh-CN" altLang="en-US" b="0">
                  <a:ea typeface="宋体" charset="-122"/>
                </a:endParaRPr>
              </a:p>
            </p:txBody>
          </p:sp>
          <p:pic>
            <p:nvPicPr>
              <p:cNvPr id="247" name="Picture 251" descr="Picture1"/>
              <p:cNvPicPr>
                <a:picLocks noChangeAspect="1" noChangeArrowheads="1"/>
              </p:cNvPicPr>
              <p:nvPr userDrawn="1"/>
            </p:nvPicPr>
            <p:blipFill>
              <a:blip r:embed="rId2"/>
              <a:srcRect/>
              <a:stretch>
                <a:fillRect/>
              </a:stretch>
            </p:blipFill>
            <p:spPr bwMode="auto">
              <a:xfrm>
                <a:off x="150" y="2107"/>
                <a:ext cx="5444" cy="1363"/>
              </a:xfrm>
              <a:prstGeom prst="rect">
                <a:avLst/>
              </a:prstGeom>
              <a:noFill/>
              <a:ln w="9525">
                <a:noFill/>
                <a:miter lim="800000"/>
                <a:headEnd/>
                <a:tailEnd/>
              </a:ln>
            </p:spPr>
          </p:pic>
        </p:grpSp>
        <p:sp>
          <p:nvSpPr>
            <p:cNvPr id="243" name="AutoShape 252"/>
            <p:cNvSpPr>
              <a:spLocks noChangeAspect="1" noChangeArrowheads="1" noTextEdit="1"/>
            </p:cNvSpPr>
            <p:nvPr userDrawn="1"/>
          </p:nvSpPr>
          <p:spPr bwMode="auto">
            <a:xfrm>
              <a:off x="150" y="2107"/>
              <a:ext cx="5444" cy="1357"/>
            </a:xfrm>
            <a:prstGeom prst="rect">
              <a:avLst/>
            </a:prstGeom>
            <a:noFill/>
            <a:ln w="9525">
              <a:noFill/>
              <a:miter lim="800000"/>
              <a:headEnd/>
              <a:tailEnd/>
            </a:ln>
            <a:effectLst/>
          </p:spPr>
          <p:txBody>
            <a:bodyPr/>
            <a:lstStyle/>
            <a:p>
              <a:pPr>
                <a:defRPr/>
              </a:pPr>
              <a:endParaRPr lang="zh-CN" altLang="en-US" b="0">
                <a:ea typeface="+mn-ea"/>
              </a:endParaRPr>
            </a:p>
          </p:txBody>
        </p:sp>
        <p:sp>
          <p:nvSpPr>
            <p:cNvPr id="244" name="Freeform 253"/>
            <p:cNvSpPr>
              <a:spLocks/>
            </p:cNvSpPr>
            <p:nvPr userDrawn="1"/>
          </p:nvSpPr>
          <p:spPr bwMode="auto">
            <a:xfrm>
              <a:off x="148" y="2105"/>
              <a:ext cx="5446" cy="911"/>
            </a:xfrm>
            <a:custGeom>
              <a:avLst/>
              <a:gdLst/>
              <a:ahLst/>
              <a:cxnLst>
                <a:cxn ang="0">
                  <a:pos x="226" y="0"/>
                </a:cxn>
                <a:cxn ang="0">
                  <a:pos x="0" y="226"/>
                </a:cxn>
                <a:cxn ang="0">
                  <a:pos x="0" y="679"/>
                </a:cxn>
                <a:cxn ang="0">
                  <a:pos x="2700" y="719"/>
                </a:cxn>
                <a:cxn ang="0">
                  <a:pos x="5446" y="663"/>
                </a:cxn>
                <a:cxn ang="0">
                  <a:pos x="5446" y="226"/>
                </a:cxn>
                <a:cxn ang="0">
                  <a:pos x="5220" y="0"/>
                </a:cxn>
                <a:cxn ang="0">
                  <a:pos x="226" y="0"/>
                </a:cxn>
              </a:cxnLst>
              <a:rect l="0" t="0" r="r" b="b"/>
              <a:pathLst>
                <a:path w="5446" h="911">
                  <a:moveTo>
                    <a:pt x="226" y="0"/>
                  </a:moveTo>
                  <a:cubicBezTo>
                    <a:pt x="102" y="0"/>
                    <a:pt x="0" y="102"/>
                    <a:pt x="0" y="226"/>
                  </a:cubicBezTo>
                  <a:cubicBezTo>
                    <a:pt x="0" y="679"/>
                    <a:pt x="0" y="679"/>
                    <a:pt x="0" y="679"/>
                  </a:cubicBezTo>
                  <a:cubicBezTo>
                    <a:pt x="450" y="761"/>
                    <a:pt x="796" y="911"/>
                    <a:pt x="2700" y="719"/>
                  </a:cubicBezTo>
                  <a:cubicBezTo>
                    <a:pt x="4604" y="527"/>
                    <a:pt x="4988" y="745"/>
                    <a:pt x="5446" y="663"/>
                  </a:cubicBezTo>
                  <a:cubicBezTo>
                    <a:pt x="5446" y="226"/>
                    <a:pt x="5446" y="226"/>
                    <a:pt x="5446" y="226"/>
                  </a:cubicBezTo>
                  <a:cubicBezTo>
                    <a:pt x="5446" y="102"/>
                    <a:pt x="5346" y="0"/>
                    <a:pt x="5220" y="0"/>
                  </a:cubicBezTo>
                  <a:lnTo>
                    <a:pt x="226" y="0"/>
                  </a:lnTo>
                  <a:close/>
                </a:path>
              </a:pathLst>
            </a:custGeom>
            <a:gradFill rotWithShape="1">
              <a:gsLst>
                <a:gs pos="0">
                  <a:srgbClr val="77D1F1">
                    <a:alpha val="88000"/>
                  </a:srgbClr>
                </a:gs>
                <a:gs pos="100000">
                  <a:srgbClr val="77D1F1">
                    <a:gamma/>
                    <a:shade val="46275"/>
                    <a:invGamma/>
                    <a:alpha val="0"/>
                  </a:srgbClr>
                </a:gs>
              </a:gsLst>
              <a:lin ang="5400000" scaled="1"/>
            </a:gradFill>
            <a:ln w="9525" cap="flat" cmpd="sng">
              <a:noFill/>
              <a:prstDash val="solid"/>
              <a:round/>
              <a:headEnd type="none" w="med" len="med"/>
              <a:tailEnd type="none" w="med" len="med"/>
            </a:ln>
            <a:effectLst/>
          </p:spPr>
          <p:txBody>
            <a:bodyPr/>
            <a:lstStyle/>
            <a:p>
              <a:pPr>
                <a:defRPr/>
              </a:pPr>
              <a:endParaRPr lang="zh-CN" altLang="en-US" b="0">
                <a:ea typeface="宋体" charset="-122"/>
              </a:endParaRPr>
            </a:p>
          </p:txBody>
        </p:sp>
        <p:sp>
          <p:nvSpPr>
            <p:cNvPr id="245" name="Freeform 254"/>
            <p:cNvSpPr>
              <a:spLocks/>
            </p:cNvSpPr>
            <p:nvPr userDrawn="1"/>
          </p:nvSpPr>
          <p:spPr bwMode="auto">
            <a:xfrm>
              <a:off x="117" y="2107"/>
              <a:ext cx="5475" cy="327"/>
            </a:xfrm>
            <a:custGeom>
              <a:avLst/>
              <a:gdLst/>
              <a:ahLst/>
              <a:cxnLst>
                <a:cxn ang="0">
                  <a:pos x="5475" y="227"/>
                </a:cxn>
                <a:cxn ang="0">
                  <a:pos x="5251" y="0"/>
                </a:cxn>
                <a:cxn ang="0">
                  <a:pos x="259" y="0"/>
                </a:cxn>
                <a:cxn ang="0">
                  <a:pos x="33" y="284"/>
                </a:cxn>
                <a:cxn ang="0">
                  <a:pos x="2781" y="257"/>
                </a:cxn>
                <a:cxn ang="0">
                  <a:pos x="5475" y="227"/>
                </a:cxn>
              </a:cxnLst>
              <a:rect l="0" t="0" r="r" b="b"/>
              <a:pathLst>
                <a:path w="5475" h="327">
                  <a:moveTo>
                    <a:pt x="5475" y="227"/>
                  </a:moveTo>
                  <a:cubicBezTo>
                    <a:pt x="5475" y="103"/>
                    <a:pt x="5377" y="0"/>
                    <a:pt x="5251" y="0"/>
                  </a:cubicBezTo>
                  <a:lnTo>
                    <a:pt x="259" y="0"/>
                  </a:lnTo>
                  <a:cubicBezTo>
                    <a:pt x="135" y="0"/>
                    <a:pt x="0" y="95"/>
                    <a:pt x="33" y="284"/>
                  </a:cubicBezTo>
                  <a:cubicBezTo>
                    <a:pt x="453" y="327"/>
                    <a:pt x="1874" y="267"/>
                    <a:pt x="2781" y="257"/>
                  </a:cubicBezTo>
                  <a:cubicBezTo>
                    <a:pt x="3688" y="247"/>
                    <a:pt x="5063" y="270"/>
                    <a:pt x="5475" y="227"/>
                  </a:cubicBezTo>
                  <a:close/>
                </a:path>
              </a:pathLst>
            </a:custGeom>
            <a:gradFill rotWithShape="1">
              <a:gsLst>
                <a:gs pos="0">
                  <a:srgbClr val="A4E1F6">
                    <a:alpha val="67999"/>
                  </a:srgbClr>
                </a:gs>
                <a:gs pos="100000">
                  <a:srgbClr val="A4E1F6">
                    <a:gamma/>
                    <a:shade val="46275"/>
                    <a:invGamma/>
                    <a:alpha val="0"/>
                  </a:srgbClr>
                </a:gs>
              </a:gsLst>
              <a:lin ang="5400000" scaled="1"/>
            </a:gradFill>
            <a:ln w="9525" cap="flat" cmpd="sng">
              <a:noFill/>
              <a:prstDash val="solid"/>
              <a:round/>
              <a:headEnd type="none" w="med" len="med"/>
              <a:tailEnd type="none" w="med" len="med"/>
            </a:ln>
            <a:effectLst/>
          </p:spPr>
          <p:txBody>
            <a:bodyPr/>
            <a:lstStyle/>
            <a:p>
              <a:pPr>
                <a:defRPr/>
              </a:pPr>
              <a:endParaRPr lang="zh-CN" altLang="en-US" b="0">
                <a:ea typeface="宋体" charset="-122"/>
              </a:endParaRPr>
            </a:p>
          </p:txBody>
        </p:sp>
      </p:grpSp>
      <p:sp>
        <p:nvSpPr>
          <p:cNvPr id="13320" name="Rectangle 8"/>
          <p:cNvSpPr>
            <a:spLocks noGrp="1" noChangeArrowheads="1"/>
          </p:cNvSpPr>
          <p:nvPr>
            <p:ph type="ctrTitle"/>
          </p:nvPr>
        </p:nvSpPr>
        <p:spPr>
          <a:xfrm>
            <a:off x="658813" y="3429000"/>
            <a:ext cx="3886200" cy="1011238"/>
          </a:xfrm>
          <a:effectLst/>
        </p:spPr>
        <p:txBody>
          <a:bodyPr/>
          <a:lstStyle>
            <a:lvl1pPr>
              <a:defRPr/>
            </a:lvl1pPr>
          </a:lstStyle>
          <a:p>
            <a:r>
              <a:rPr lang="zh-CN" altLang="en-US" smtClean="0"/>
              <a:t>单击此处编辑母版标题样式</a:t>
            </a:r>
            <a:endParaRPr lang="en-GB" altLang="zh-CN"/>
          </a:p>
        </p:txBody>
      </p:sp>
      <p:sp>
        <p:nvSpPr>
          <p:cNvPr id="13316" name="Rectangle 4"/>
          <p:cNvSpPr>
            <a:spLocks noGrp="1" noChangeArrowheads="1"/>
          </p:cNvSpPr>
          <p:nvPr>
            <p:ph type="subTitle" idx="1"/>
          </p:nvPr>
        </p:nvSpPr>
        <p:spPr>
          <a:xfrm>
            <a:off x="684213" y="4737100"/>
            <a:ext cx="3887787" cy="1008063"/>
          </a:xfrm>
        </p:spPr>
        <p:txBody>
          <a:bodyPr anchor="ctr"/>
          <a:lstStyle>
            <a:lvl1pPr marL="0" indent="0">
              <a:buFontTx/>
              <a:buNone/>
              <a:defRPr>
                <a:solidFill>
                  <a:schemeClr val="bg1"/>
                </a:solidFill>
              </a:defRPr>
            </a:lvl1pPr>
          </a:lstStyle>
          <a:p>
            <a:r>
              <a:rPr lang="zh-CN" altLang="en-US" smtClean="0"/>
              <a:t>单击此处编辑母版副标题样式</a:t>
            </a:r>
            <a:endParaRPr lang="en-GB" altLang="zh-CN"/>
          </a:p>
        </p:txBody>
      </p:sp>
      <p:sp>
        <p:nvSpPr>
          <p:cNvPr id="248" name="Rectangle 5"/>
          <p:cNvSpPr>
            <a:spLocks noGrp="1" noChangeArrowheads="1"/>
          </p:cNvSpPr>
          <p:nvPr>
            <p:ph type="dt" sz="half" idx="10"/>
          </p:nvPr>
        </p:nvSpPr>
        <p:spPr/>
        <p:txBody>
          <a:bodyPr/>
          <a:lstStyle>
            <a:lvl1pPr>
              <a:defRPr/>
            </a:lvl1pPr>
          </a:lstStyle>
          <a:p>
            <a:pPr>
              <a:defRPr/>
            </a:pPr>
            <a:fld id="{BA2CF5EC-33D4-461E-A2A0-3AD5FC9BE338}" type="datetimeFigureOut">
              <a:rPr lang="zh-CN" altLang="en-US"/>
              <a:pPr>
                <a:defRPr/>
              </a:pPr>
              <a:t>2015/4/2</a:t>
            </a:fld>
            <a:endParaRPr lang="zh-CN" altLang="en-US"/>
          </a:p>
        </p:txBody>
      </p:sp>
      <p:sp>
        <p:nvSpPr>
          <p:cNvPr id="249" name="Rectangle 6"/>
          <p:cNvSpPr>
            <a:spLocks noGrp="1" noChangeArrowheads="1"/>
          </p:cNvSpPr>
          <p:nvPr>
            <p:ph type="ftr" sz="quarter" idx="11"/>
          </p:nvPr>
        </p:nvSpPr>
        <p:spPr/>
        <p:txBody>
          <a:bodyPr/>
          <a:lstStyle>
            <a:lvl1pPr>
              <a:defRPr/>
            </a:lvl1pPr>
          </a:lstStyle>
          <a:p>
            <a:pPr>
              <a:defRPr/>
            </a:pPr>
            <a:endParaRPr lang="zh-CN" altLang="en-US"/>
          </a:p>
        </p:txBody>
      </p:sp>
      <p:sp>
        <p:nvSpPr>
          <p:cNvPr id="250" name="Rectangle 7"/>
          <p:cNvSpPr>
            <a:spLocks noGrp="1" noChangeArrowheads="1"/>
          </p:cNvSpPr>
          <p:nvPr>
            <p:ph type="sldNum" sz="quarter" idx="12"/>
          </p:nvPr>
        </p:nvSpPr>
        <p:spPr/>
        <p:txBody>
          <a:bodyPr/>
          <a:lstStyle>
            <a:lvl1pPr>
              <a:defRPr/>
            </a:lvl1pPr>
          </a:lstStyle>
          <a:p>
            <a:pPr>
              <a:defRPr/>
            </a:pPr>
            <a:fld id="{CF8A294F-6D92-4254-9EC8-9B67EFF0AB45}" type="slidenum">
              <a:rPr lang="zh-CN" altLang="en-US"/>
              <a:pPr>
                <a:defRPr/>
              </a:pPr>
              <a:t>‹#›</a:t>
            </a:fld>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4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0" fill="hold" nodeType="withEffect">
                                  <p:stCondLst>
                                    <p:cond delay="4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par>
                          <p:cTn id="15" fill="hold">
                            <p:stCondLst>
                              <p:cond delay="14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par>
                          <p:cTn id="19" fill="hold">
                            <p:stCondLst>
                              <p:cond delay="1900"/>
                            </p:stCondLst>
                            <p:childTnLst>
                              <p:par>
                                <p:cTn id="20" presetID="10" presetClass="entr" presetSubtype="0" fill="hold" nodeType="afterEffect">
                                  <p:stCondLst>
                                    <p:cond delay="0"/>
                                  </p:stCondLst>
                                  <p:childTnLst>
                                    <p:set>
                                      <p:cBhvr>
                                        <p:cTn id="21" dur="1" fill="hold">
                                          <p:stCondLst>
                                            <p:cond delay="0"/>
                                          </p:stCondLst>
                                        </p:cTn>
                                        <p:tgtEl>
                                          <p:spTgt spid="234"/>
                                        </p:tgtEl>
                                        <p:attrNameLst>
                                          <p:attrName>style.visibility</p:attrName>
                                        </p:attrNameLst>
                                      </p:cBhvr>
                                      <p:to>
                                        <p:strVal val="visible"/>
                                      </p:to>
                                    </p:set>
                                    <p:animEffect transition="in" filter="fade">
                                      <p:cBhvr>
                                        <p:cTn id="22" dur="500"/>
                                        <p:tgtEl>
                                          <p:spTgt spid="234"/>
                                        </p:tgtEl>
                                      </p:cBhvr>
                                    </p:animEffect>
                                  </p:childTnLst>
                                </p:cTn>
                              </p:par>
                              <p:par>
                                <p:cTn id="23" presetID="10" presetClass="entr" presetSubtype="0" fill="hold" nodeType="withEffect">
                                  <p:stCondLst>
                                    <p:cond delay="200"/>
                                  </p:stCondLst>
                                  <p:childTnLst>
                                    <p:set>
                                      <p:cBhvr>
                                        <p:cTn id="24" dur="1" fill="hold">
                                          <p:stCondLst>
                                            <p:cond delay="0"/>
                                          </p:stCondLst>
                                        </p:cTn>
                                        <p:tgtEl>
                                          <p:spTgt spid="241"/>
                                        </p:tgtEl>
                                        <p:attrNameLst>
                                          <p:attrName>style.visibility</p:attrName>
                                        </p:attrNameLst>
                                      </p:cBhvr>
                                      <p:to>
                                        <p:strVal val="visible"/>
                                      </p:to>
                                    </p:set>
                                    <p:animEffect transition="in" filter="fade">
                                      <p:cBhvr>
                                        <p:cTn id="25"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61DA53DE-CD8A-4FE4-AE08-6395CE23E7E1}" type="datetimeFigureOut">
              <a:rPr lang="zh-CN" altLang="en-US"/>
              <a:pPr>
                <a:defRPr/>
              </a:pPr>
              <a:t>2015/4/2</a:t>
            </a:fld>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5B5082-A005-4A9E-B83C-A8000EA64159}" type="slidenum">
              <a:rPr lang="zh-CN" altLang="en-US"/>
              <a:pPr>
                <a:defRPr/>
              </a:pPr>
              <a:t>‹#›</a:t>
            </a:fld>
            <a:endParaRPr lang="zh-CN" alt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5E7CC3A3-0FAA-4596-B75B-75BD5ACB02AF}" type="datetimeFigureOut">
              <a:rPr lang="zh-CN" altLang="en-US"/>
              <a:pPr>
                <a:defRPr/>
              </a:pPr>
              <a:t>2015/4/2</a:t>
            </a:fld>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AC2EC3-BACF-4F6D-BCC3-F1F38519BFA8}" type="slidenum">
              <a:rPr lang="zh-CN" altLang="en-US"/>
              <a:pPr>
                <a:defRPr/>
              </a:pPr>
              <a:t>‹#›</a:t>
            </a:fld>
            <a:endParaRPr lang="zh-CN" alt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908175" y="981075"/>
            <a:ext cx="3313113"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373688" y="981075"/>
            <a:ext cx="3313112"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A51224C6-907B-40BD-9AF2-FD40689B60DB}" type="datetimeFigureOut">
              <a:rPr lang="zh-CN" altLang="en-US"/>
              <a:pPr>
                <a:defRPr/>
              </a:pPr>
              <a:t>2015/4/2</a:t>
            </a:fld>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0403891-A441-497C-828A-F972CCA11B9D}" type="slidenum">
              <a:rPr lang="zh-CN" altLang="en-US"/>
              <a:pPr>
                <a:defRPr/>
              </a:pPr>
              <a:t>‹#›</a:t>
            </a:fld>
            <a:endParaRPr lang="zh-CN" alt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fld id="{C4DB9B25-0EC6-4B92-9719-F85BA0DC0F60}" type="datetimeFigureOut">
              <a:rPr lang="zh-CN" altLang="en-US"/>
              <a:pPr>
                <a:defRPr/>
              </a:pPr>
              <a:t>2015/4/2</a:t>
            </a:fld>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218CB8D9-0D5D-4FDE-A3E8-A31666D1F5B4}" type="slidenum">
              <a:rPr lang="zh-CN" altLang="en-US"/>
              <a:pPr>
                <a:defRPr/>
              </a:pPr>
              <a:t>‹#›</a:t>
            </a:fld>
            <a:endParaRPr lang="zh-CN" alt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fld id="{7047EDFA-DD57-4712-A584-690064E0286B}" type="datetimeFigureOut">
              <a:rPr lang="zh-CN" altLang="en-US"/>
              <a:pPr>
                <a:defRPr/>
              </a:pPr>
              <a:t>2015/4/2</a:t>
            </a:fld>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5373B472-5785-4F61-AA2E-2FB346513CB3}" type="slidenum">
              <a:rPr lang="zh-CN" altLang="en-US"/>
              <a:pPr>
                <a:defRPr/>
              </a:pPr>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E16471C-4DB4-40C2-81FE-478A0D36EA60}" type="datetimeFigureOut">
              <a:rPr lang="zh-CN" altLang="en-US"/>
              <a:pPr>
                <a:defRPr/>
              </a:pPr>
              <a:t>2015/4/2</a:t>
            </a:fld>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48A73C1B-E495-4E08-A447-326016621F5A}" type="slidenum">
              <a:rPr lang="zh-CN" altLang="en-US"/>
              <a:pPr>
                <a:defRPr/>
              </a:pPr>
              <a:t>‹#›</a:t>
            </a:fld>
            <a:endParaRPr lang="zh-CN" alt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E70BCB34-E03E-4356-AE44-327DED859620}" type="datetimeFigureOut">
              <a:rPr lang="zh-CN" altLang="en-US"/>
              <a:pPr>
                <a:defRPr/>
              </a:pPr>
              <a:t>2015/4/2</a:t>
            </a:fld>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8CD2E612-091C-4136-A31E-DA448319BF6C}" type="slidenum">
              <a:rPr lang="zh-CN" altLang="en-US"/>
              <a:pPr>
                <a:defRPr/>
              </a:pPr>
              <a:t>‹#›</a:t>
            </a:fld>
            <a:endParaRPr lang="zh-CN" alt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139AFCF3-7DA2-4911-9639-64348A4F00AC}" type="datetimeFigureOut">
              <a:rPr lang="zh-CN" altLang="en-US"/>
              <a:pPr>
                <a:defRPr/>
              </a:pPr>
              <a:t>2015/4/2</a:t>
            </a:fld>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8907A02-2D16-4CBF-BA0B-774264F48165}" type="slidenum">
              <a:rPr lang="zh-CN" altLang="en-US"/>
              <a:pPr>
                <a:defRPr/>
              </a:pPr>
              <a:t>‹#›</a:t>
            </a:fld>
            <a:endParaRPr lang="zh-CN" alt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4D651D54-B43F-440B-9B1B-EAFC19376FDE}" type="datetimeFigureOut">
              <a:rPr lang="zh-CN" altLang="en-US"/>
              <a:pPr>
                <a:defRPr/>
              </a:pPr>
              <a:t>2015/4/2</a:t>
            </a:fld>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B0ACB32-548C-45F6-81F8-3646E2B0DA67}" type="slidenum">
              <a:rPr lang="zh-CN" altLang="en-US"/>
              <a:pPr>
                <a:defRPr/>
              </a:pPr>
              <a:t>‹#›</a:t>
            </a:fld>
            <a:endParaRPr lang="zh-CN" alt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52400" y="0"/>
            <a:ext cx="2071687" cy="5832475"/>
          </a:xfrm>
        </p:spPr>
        <p:txBody>
          <a:bodyPr vert="eaVert"/>
          <a:lstStyle>
            <a:lvl1pPr algn="ctr">
              <a:defRPr b="0" baseline="0">
                <a:solidFill>
                  <a:schemeClr val="tx1"/>
                </a:solidFill>
                <a:effectLst/>
                <a:latin typeface="+mj-ea"/>
                <a:ea typeface="+mj-ea"/>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rot="16200000">
            <a:off x="2514600" y="304800"/>
            <a:ext cx="6062663" cy="5832475"/>
          </a:xfrm>
        </p:spPr>
        <p:txBody>
          <a:bodyPr vert="eaVert"/>
          <a:lstStyle>
            <a:lvl1pPr>
              <a:defRPr sz="2800">
                <a:latin typeface="华文行楷" pitchFamily="2" charset="-122"/>
                <a:ea typeface="华文行楷" pitchFamily="2" charset="-122"/>
              </a:defRPr>
            </a:lvl1pPr>
            <a:lvl2pPr>
              <a:defRPr>
                <a:latin typeface="楷体_GB2312" pitchFamily="49" charset="-122"/>
                <a:ea typeface="楷体_GB2312" pitchFamily="49" charset="-122"/>
              </a:defRPr>
            </a:lvl2pPr>
            <a:lvl3pPr>
              <a:defRPr>
                <a:latin typeface="楷体_GB2312" pitchFamily="49" charset="-122"/>
                <a:ea typeface="楷体_GB2312" pitchFamily="49" charset="-122"/>
              </a:defRPr>
            </a:lvl3pPr>
            <a:lvl4pPr>
              <a:defRPr>
                <a:latin typeface="楷体_GB2312" pitchFamily="49" charset="-122"/>
                <a:ea typeface="楷体_GB2312" pitchFamily="49" charset="-122"/>
              </a:defRPr>
            </a:lvl4pPr>
            <a:lvl5pPr>
              <a:defRPr>
                <a:latin typeface="楷体_GB2312" pitchFamily="49" charset="-122"/>
                <a:ea typeface="楷体_GB2312"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4"/>
          <p:cNvSpPr>
            <a:spLocks noGrp="1" noChangeArrowheads="1"/>
          </p:cNvSpPr>
          <p:nvPr>
            <p:ph type="dt" sz="half" idx="10"/>
          </p:nvPr>
        </p:nvSpPr>
        <p:spPr>
          <a:ln/>
        </p:spPr>
        <p:txBody>
          <a:bodyPr/>
          <a:lstStyle>
            <a:lvl1pPr>
              <a:defRPr/>
            </a:lvl1pPr>
          </a:lstStyle>
          <a:p>
            <a:pPr>
              <a:defRPr/>
            </a:pPr>
            <a:fld id="{BD228C10-79E9-4D14-B4F8-0C50C53B1071}" type="datetimeFigureOut">
              <a:rPr lang="zh-CN" altLang="en-US"/>
              <a:pPr>
                <a:defRPr/>
              </a:pPr>
              <a:t>2015/4/2</a:t>
            </a:fld>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544C6D-4111-4A98-875A-CDD2FE38AA5F}" type="slidenum">
              <a:rPr lang="zh-CN" altLang="en-US"/>
              <a:pPr>
                <a:defRPr/>
              </a:pPr>
              <a:t>‹#›</a:t>
            </a:fld>
            <a:endParaRPr lang="zh-CN" alt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057400" y="609600"/>
            <a:ext cx="6019800" cy="487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76400"/>
            <a:ext cx="8267700" cy="4648200"/>
          </a:xfrm>
        </p:spPr>
        <p:txBody>
          <a:bodyPr/>
          <a:lstStyle/>
          <a:p>
            <a:pPr lvl="0"/>
            <a:endParaRPr lang="zh-CN" altLang="en-US" noProof="0"/>
          </a:p>
        </p:txBody>
      </p:sp>
      <p:sp>
        <p:nvSpPr>
          <p:cNvPr id="4" name="页脚占位符 3"/>
          <p:cNvSpPr>
            <a:spLocks noGrp="1"/>
          </p:cNvSpPr>
          <p:nvPr>
            <p:ph type="ftr" sz="quarter" idx="10"/>
          </p:nvPr>
        </p:nvSpPr>
        <p:spPr>
          <a:xfrm>
            <a:off x="6553200" y="6553200"/>
            <a:ext cx="2133600" cy="244475"/>
          </a:xfrm>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a:xfrm>
            <a:off x="4191000" y="6534150"/>
            <a:ext cx="838200" cy="261938"/>
          </a:xfrm>
        </p:spPr>
        <p:txBody>
          <a:bodyPr/>
          <a:lstStyle>
            <a:lvl1pPr>
              <a:defRPr/>
            </a:lvl1pPr>
          </a:lstStyle>
          <a:p>
            <a:pPr>
              <a:defRPr/>
            </a:pPr>
            <a:fld id="{FCE1C74D-A8B7-4A2A-8102-8C62EF789AA2}" type="slidenum">
              <a:rPr lang="zh-CN" altLang="en-US"/>
              <a:pPr>
                <a:defRPr/>
              </a:pPr>
              <a:t>‹#›</a:t>
            </a:fld>
            <a:endParaRPr lang="en-US" altLang="zh-CN"/>
          </a:p>
        </p:txBody>
      </p:sp>
      <p:sp>
        <p:nvSpPr>
          <p:cNvPr id="6" name="日期占位符 5"/>
          <p:cNvSpPr>
            <a:spLocks noGrp="1"/>
          </p:cNvSpPr>
          <p:nvPr>
            <p:ph type="dt" sz="half" idx="12"/>
          </p:nvPr>
        </p:nvSpPr>
        <p:spPr>
          <a:xfrm>
            <a:off x="381000" y="6534150"/>
            <a:ext cx="1905000" cy="261938"/>
          </a:xfrm>
        </p:spPr>
        <p:txBody>
          <a:bodyPr/>
          <a:lstStyle>
            <a:lvl1pPr>
              <a:defRPr/>
            </a:lvl1pPr>
          </a:lstStyle>
          <a:p>
            <a:pPr>
              <a:defRPr/>
            </a:pPr>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p:txBody>
          <a:bodyPr/>
          <a:lstStyle>
            <a:lvl1pPr>
              <a:defRPr/>
            </a:lvl1pPr>
          </a:lstStyle>
          <a:p>
            <a:pPr>
              <a:defRPr/>
            </a:pPr>
            <a:fld id="{67EFB5CB-959C-47DD-A859-BCA939545C96}" type="slidenum">
              <a:rPr lang="en-US" altLang="zh-CN"/>
              <a:pPr>
                <a:defRPr/>
              </a:pPr>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1_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0050" y="188913"/>
            <a:ext cx="8229600" cy="56197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908175" y="981075"/>
            <a:ext cx="6778625" cy="5040313"/>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A91EF0CF-CD71-4233-9510-7EEA86D66DBF}" type="datetimeFigureOut">
              <a:rPr lang="zh-CN" altLang="en-US"/>
              <a:pPr>
                <a:defRPr/>
              </a:pPr>
              <a:t>2015/4/2</a:t>
            </a:fld>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FC95089-EE05-456F-84DC-4B38B4C175C7}" type="slidenum">
              <a:rPr lang="zh-CN" altLang="en-US"/>
              <a:pPr>
                <a:defRPr/>
              </a:pPr>
              <a:t>‹#›</a:t>
            </a:fld>
            <a:endParaRPr lang="zh-CN" alt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00050" y="188913"/>
            <a:ext cx="8229600" cy="56197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908175" y="981075"/>
            <a:ext cx="3313113" cy="50403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373688" y="981075"/>
            <a:ext cx="3313112" cy="50403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D828DC90-AC8C-488F-A26B-E05E3B736B78}" type="datetimeFigureOut">
              <a:rPr lang="zh-CN" altLang="en-US"/>
              <a:pPr>
                <a:defRPr/>
              </a:pPr>
              <a:t>2015/4/2</a:t>
            </a:fld>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3037D88-0835-4100-B42F-F9C70D908DAD}" type="slidenum">
              <a:rPr lang="zh-CN" altLang="en-US"/>
              <a:pPr>
                <a:defRPr/>
              </a:pPr>
              <a:t>‹#›</a:t>
            </a:fld>
            <a:endParaRPr lang="zh-CN" alt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0CF59E94-8E1B-49BA-9544-664D59AFD282}" type="datetimeFigureOut">
              <a:rPr lang="zh-CN" altLang="en-US" smtClean="0"/>
              <a:pPr/>
              <a:t>2015/4/2</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solidFill>
                <a:srgbClr val="2DA2BF">
                  <a:tint val="20000"/>
                </a:srgbClr>
              </a:solidFill>
            </a:endParaRPr>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C2ABD079-FCC3-4832-82B2-A708179474F0}" type="slidenum">
              <a:rPr lang="zh-CN" altLang="en-US" smtClean="0"/>
              <a:pPr/>
              <a:t>‹#›</a:t>
            </a:fld>
            <a:endParaRPr lang="zh-CN" altLang="en-US"/>
          </a:p>
        </p:txBody>
      </p:sp>
    </p:spTree>
    <p:extLst>
      <p:ext uri="{BB962C8B-B14F-4D97-AF65-F5344CB8AC3E}">
        <p14:creationId xmlns:p14="http://schemas.microsoft.com/office/powerpoint/2010/main" val="274896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3936174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5" name="页脚占位符 4"/>
          <p:cNvSpPr>
            <a:spLocks noGrp="1"/>
          </p:cNvSpPr>
          <p:nvPr>
            <p:ph type="ftr" sz="quarter" idx="11"/>
          </p:nvPr>
        </p:nvSpPr>
        <p:spPr/>
        <p:txBody>
          <a:bodyPr/>
          <a:lstStyle>
            <a:extLst/>
          </a:lstStyle>
          <a:p>
            <a:endParaRPr lang="zh-CN" altLang="en-US">
              <a:solidFill>
                <a:prstClr val="white"/>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27327192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p:txBody>
          <a:bodyPr/>
          <a:lstStyle>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304827527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8" name="页脚占位符 7"/>
          <p:cNvSpPr>
            <a:spLocks noGrp="1"/>
          </p:cNvSpPr>
          <p:nvPr>
            <p:ph type="ftr" sz="quarter" idx="11"/>
          </p:nvPr>
        </p:nvSpPr>
        <p:spPr/>
        <p:txBody>
          <a:bodyPr/>
          <a:lstStyle>
            <a:extLst/>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3365330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4" name="页脚占位符 3"/>
          <p:cNvSpPr>
            <a:spLocks noGrp="1"/>
          </p:cNvSpPr>
          <p:nvPr>
            <p:ph type="ftr" sz="quarter" idx="11"/>
          </p:nvPr>
        </p:nvSpPr>
        <p:spPr/>
        <p:txBody>
          <a:bodyPr/>
          <a:lstStyle>
            <a:extLst/>
          </a:lstStyle>
          <a:p>
            <a:endParaRPr lang="zh-CN" altLang="en-US">
              <a:solidFill>
                <a:prstClr val="white"/>
              </a:solidFill>
            </a:endParaRPr>
          </a:p>
        </p:txBody>
      </p:sp>
      <p:sp>
        <p:nvSpPr>
          <p:cNvPr id="5" name="灯片编号占位符 4"/>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3440070917"/>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3" name="页脚占位符 2"/>
          <p:cNvSpPr>
            <a:spLocks noGrp="1"/>
          </p:cNvSpPr>
          <p:nvPr>
            <p:ph type="ftr" sz="quarter" idx="11"/>
          </p:nvPr>
        </p:nvSpPr>
        <p:spPr/>
        <p:txBody>
          <a:bodyPr/>
          <a:lstStyle>
            <a:extLst/>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93499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6" name="页脚占位符 5"/>
          <p:cNvSpPr>
            <a:spLocks noGrp="1"/>
          </p:cNvSpPr>
          <p:nvPr>
            <p:ph type="ftr" sz="quarter" idx="11"/>
          </p:nvPr>
        </p:nvSpPr>
        <p:spPr/>
        <p:txBody>
          <a:bodyPr/>
          <a:lstStyle>
            <a:extLst/>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8038632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314025497"/>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38413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3959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8" name="页脚占位符 7"/>
          <p:cNvSpPr>
            <a:spLocks noGrp="1"/>
          </p:cNvSpPr>
          <p:nvPr>
            <p:ph type="ftr" sz="quarter" idx="11"/>
          </p:nvPr>
        </p:nvSpPr>
        <p:spPr/>
        <p:txBody>
          <a:bodyPr/>
          <a:lstStyle>
            <a:extLst/>
          </a:lstStyle>
          <a:p>
            <a:endParaRPr lang="zh-CN" altLang="en-US"/>
          </a:p>
        </p:txBody>
      </p:sp>
      <p:sp>
        <p:nvSpPr>
          <p:cNvPr id="9" name="灯片编号占位符 8"/>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0CF59E94-8E1B-49BA-9544-664D59AFD282}" type="datetimeFigureOut">
              <a:rPr lang="zh-CN" altLang="en-US" smtClean="0"/>
              <a:pPr/>
              <a:t>2015/4/2</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solidFill>
                <a:srgbClr val="2DA2BF">
                  <a:tint val="20000"/>
                </a:srgbClr>
              </a:solidFill>
            </a:endParaRPr>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C2ABD079-FCC3-4832-82B2-A708179474F0}" type="slidenum">
              <a:rPr lang="zh-CN" altLang="en-US" smtClean="0"/>
              <a:pPr/>
              <a:t>‹#›</a:t>
            </a:fld>
            <a:endParaRPr lang="zh-CN" altLang="en-US"/>
          </a:p>
        </p:txBody>
      </p:sp>
    </p:spTree>
    <p:extLst>
      <p:ext uri="{BB962C8B-B14F-4D97-AF65-F5344CB8AC3E}">
        <p14:creationId xmlns:p14="http://schemas.microsoft.com/office/powerpoint/2010/main" val="250916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398538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5" name="页脚占位符 4"/>
          <p:cNvSpPr>
            <a:spLocks noGrp="1"/>
          </p:cNvSpPr>
          <p:nvPr>
            <p:ph type="ftr" sz="quarter" idx="11"/>
          </p:nvPr>
        </p:nvSpPr>
        <p:spPr/>
        <p:txBody>
          <a:bodyPr/>
          <a:lstStyle>
            <a:extLst/>
          </a:lstStyle>
          <a:p>
            <a:endParaRPr lang="zh-CN" altLang="en-US">
              <a:solidFill>
                <a:prstClr val="white"/>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99249978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p:txBody>
          <a:bodyPr/>
          <a:lstStyle>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117733622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8" name="页脚占位符 7"/>
          <p:cNvSpPr>
            <a:spLocks noGrp="1"/>
          </p:cNvSpPr>
          <p:nvPr>
            <p:ph type="ftr" sz="quarter" idx="11"/>
          </p:nvPr>
        </p:nvSpPr>
        <p:spPr/>
        <p:txBody>
          <a:bodyPr/>
          <a:lstStyle>
            <a:extLst/>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792144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4" name="页脚占位符 3"/>
          <p:cNvSpPr>
            <a:spLocks noGrp="1"/>
          </p:cNvSpPr>
          <p:nvPr>
            <p:ph type="ftr" sz="quarter" idx="11"/>
          </p:nvPr>
        </p:nvSpPr>
        <p:spPr/>
        <p:txBody>
          <a:bodyPr/>
          <a:lstStyle>
            <a:extLst/>
          </a:lstStyle>
          <a:p>
            <a:endParaRPr lang="zh-CN" altLang="en-US">
              <a:solidFill>
                <a:prstClr val="white"/>
              </a:solidFill>
            </a:endParaRPr>
          </a:p>
        </p:txBody>
      </p:sp>
      <p:sp>
        <p:nvSpPr>
          <p:cNvPr id="5" name="灯片编号占位符 4"/>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1758702879"/>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3" name="页脚占位符 2"/>
          <p:cNvSpPr>
            <a:spLocks noGrp="1"/>
          </p:cNvSpPr>
          <p:nvPr>
            <p:ph type="ftr" sz="quarter" idx="11"/>
          </p:nvPr>
        </p:nvSpPr>
        <p:spPr/>
        <p:txBody>
          <a:bodyPr/>
          <a:lstStyle>
            <a:extLst/>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45550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6" name="页脚占位符 5"/>
          <p:cNvSpPr>
            <a:spLocks noGrp="1"/>
          </p:cNvSpPr>
          <p:nvPr>
            <p:ph type="ftr" sz="quarter" idx="11"/>
          </p:nvPr>
        </p:nvSpPr>
        <p:spPr/>
        <p:txBody>
          <a:bodyPr/>
          <a:lstStyle>
            <a:extLst/>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688659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85302709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788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4" name="页脚占位符 3"/>
          <p:cNvSpPr>
            <a:spLocks noGrp="1"/>
          </p:cNvSpPr>
          <p:nvPr>
            <p:ph type="ftr" sz="quarter" idx="11"/>
          </p:nvPr>
        </p:nvSpPr>
        <p:spPr/>
        <p:txBody>
          <a:bodyPr/>
          <a:lstStyle>
            <a:extLst/>
          </a:lstStyle>
          <a:p>
            <a:endParaRPr lang="zh-CN" altLang="en-US"/>
          </a:p>
        </p:txBody>
      </p:sp>
      <p:sp>
        <p:nvSpPr>
          <p:cNvPr id="5" name="灯片编号占位符 4"/>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75863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0CF59E94-8E1B-49BA-9544-664D59AFD282}" type="datetimeFigureOut">
              <a:rPr lang="zh-CN" altLang="en-US" smtClean="0"/>
              <a:pPr/>
              <a:t>2015/4/2</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solidFill>
                <a:srgbClr val="2DA2BF">
                  <a:tint val="20000"/>
                </a:srgbClr>
              </a:solidFill>
            </a:endParaRPr>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C2ABD079-FCC3-4832-82B2-A708179474F0}" type="slidenum">
              <a:rPr lang="zh-CN" altLang="en-US" smtClean="0"/>
              <a:pPr/>
              <a:t>‹#›</a:t>
            </a:fld>
            <a:endParaRPr lang="zh-CN" altLang="en-US"/>
          </a:p>
        </p:txBody>
      </p:sp>
    </p:spTree>
    <p:extLst>
      <p:ext uri="{BB962C8B-B14F-4D97-AF65-F5344CB8AC3E}">
        <p14:creationId xmlns:p14="http://schemas.microsoft.com/office/powerpoint/2010/main" val="747902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649119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5" name="页脚占位符 4"/>
          <p:cNvSpPr>
            <a:spLocks noGrp="1"/>
          </p:cNvSpPr>
          <p:nvPr>
            <p:ph type="ftr" sz="quarter" idx="11"/>
          </p:nvPr>
        </p:nvSpPr>
        <p:spPr/>
        <p:txBody>
          <a:bodyPr/>
          <a:lstStyle>
            <a:extLst/>
          </a:lstStyle>
          <a:p>
            <a:endParaRPr lang="zh-CN" altLang="en-US">
              <a:solidFill>
                <a:prstClr val="white"/>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74678947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p:txBody>
          <a:bodyPr/>
          <a:lstStyle>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505802598"/>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8" name="页脚占位符 7"/>
          <p:cNvSpPr>
            <a:spLocks noGrp="1"/>
          </p:cNvSpPr>
          <p:nvPr>
            <p:ph type="ftr" sz="quarter" idx="11"/>
          </p:nvPr>
        </p:nvSpPr>
        <p:spPr/>
        <p:txBody>
          <a:bodyPr/>
          <a:lstStyle>
            <a:extLst/>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4366919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4" name="页脚占位符 3"/>
          <p:cNvSpPr>
            <a:spLocks noGrp="1"/>
          </p:cNvSpPr>
          <p:nvPr>
            <p:ph type="ftr" sz="quarter" idx="11"/>
          </p:nvPr>
        </p:nvSpPr>
        <p:spPr/>
        <p:txBody>
          <a:bodyPr/>
          <a:lstStyle>
            <a:extLst/>
          </a:lstStyle>
          <a:p>
            <a:endParaRPr lang="zh-CN" altLang="en-US">
              <a:solidFill>
                <a:prstClr val="white"/>
              </a:solidFill>
            </a:endParaRPr>
          </a:p>
        </p:txBody>
      </p:sp>
      <p:sp>
        <p:nvSpPr>
          <p:cNvPr id="5" name="灯片编号占位符 4"/>
          <p:cNvSpPr>
            <a:spLocks noGrp="1"/>
          </p:cNvSpPr>
          <p:nvPr>
            <p:ph type="sldNum" sz="quarter" idx="12"/>
          </p:nvPr>
        </p:nvSpPr>
        <p:spPr/>
        <p:txBody>
          <a:bodyPr/>
          <a:lstStyle>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extLst>
      <p:ext uri="{BB962C8B-B14F-4D97-AF65-F5344CB8AC3E}">
        <p14:creationId xmlns:p14="http://schemas.microsoft.com/office/powerpoint/2010/main" val="2603192417"/>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3" name="页脚占位符 2"/>
          <p:cNvSpPr>
            <a:spLocks noGrp="1"/>
          </p:cNvSpPr>
          <p:nvPr>
            <p:ph type="ftr" sz="quarter" idx="11"/>
          </p:nvPr>
        </p:nvSpPr>
        <p:spPr/>
        <p:txBody>
          <a:bodyPr/>
          <a:lstStyle>
            <a:extLst/>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3057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6" name="页脚占位符 5"/>
          <p:cNvSpPr>
            <a:spLocks noGrp="1"/>
          </p:cNvSpPr>
          <p:nvPr>
            <p:ph type="ftr" sz="quarter" idx="11"/>
          </p:nvPr>
        </p:nvSpPr>
        <p:spPr/>
        <p:txBody>
          <a:bodyPr/>
          <a:lstStyle>
            <a:extLst/>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532121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0CF59E94-8E1B-49BA-9544-664D59AFD282}" type="datetimeFigureOut">
              <a:rPr lang="zh-CN" altLang="en-US" smtClean="0">
                <a:solidFill>
                  <a:prstClr val="white"/>
                </a:solidFill>
              </a:rPr>
              <a:pPr/>
              <a:t>2015/4/2</a:t>
            </a:fld>
            <a:endParaRPr lang="zh-CN" altLang="en-US">
              <a:solidFill>
                <a:prstClr val="white"/>
              </a:solidFill>
            </a:endParaRPr>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C2ABD079-FCC3-4832-82B2-A708179474F0}" type="slidenum">
              <a:rPr lang="zh-CN" altLang="en-US" smtClean="0">
                <a:solidFill>
                  <a:prstClr val="white"/>
                </a:solidFill>
              </a:rPr>
              <a:pPr/>
              <a:t>‹#›</a:t>
            </a:fld>
            <a:endParaRPr lang="zh-CN" altLang="en-US">
              <a:solidFill>
                <a:prstClr val="white"/>
              </a:solidFill>
            </a:endParaRPr>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24388599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530820CF-B880-4189-942D-D702A7CBA730}" type="datetimeFigureOut">
              <a:rPr lang="zh-CN" altLang="en-US" smtClean="0"/>
              <a:pPr/>
              <a:t>2015/4/2</a:t>
            </a:fld>
            <a:endParaRPr lang="zh-CN" altLang="en-US"/>
          </a:p>
        </p:txBody>
      </p:sp>
      <p:sp>
        <p:nvSpPr>
          <p:cNvPr id="3" name="页脚占位符 2"/>
          <p:cNvSpPr>
            <a:spLocks noGrp="1"/>
          </p:cNvSpPr>
          <p:nvPr>
            <p:ph type="ftr" sz="quarter" idx="11"/>
          </p:nvPr>
        </p:nvSpPr>
        <p:spPr/>
        <p:txBody>
          <a:bodyPr/>
          <a:lstStyle>
            <a:extLst/>
          </a:lstStyle>
          <a:p>
            <a:endParaRPr lang="zh-CN" altLang="en-US"/>
          </a:p>
        </p:txBody>
      </p:sp>
      <p:sp>
        <p:nvSpPr>
          <p:cNvPr id="4" name="灯片编号占位符 3"/>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1381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4876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extLst/>
          </a:lstStyle>
          <a:p>
            <a:fld id="{530820CF-B880-4189-942D-D702A7CBA730}" type="datetimeFigureOut">
              <a:rPr lang="zh-CN" altLang="en-US" smtClean="0"/>
              <a:pPr/>
              <a:t>2015/4/2</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530820CF-B880-4189-942D-D702A7CBA730}" type="datetimeFigureOut">
              <a:rPr lang="zh-CN" altLang="en-US" smtClean="0"/>
              <a:pPr/>
              <a:t>2015/4/2</a:t>
            </a:fld>
            <a:endParaRPr lang="zh-CN" altLang="en-US"/>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0C913308-F349-4B6D-A68A-DD1791B4A57B}" type="slidenum">
              <a:rPr lang="zh-CN" altLang="en-US" smtClean="0"/>
              <a:pPr/>
              <a:t>‹#›</a:t>
            </a:fld>
            <a:endParaRPr lang="zh-CN" altLang="en-US"/>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dirty="0" smtClean="0"/>
              <a:t>单击此处编辑母版标题样式</a:t>
            </a:r>
            <a:endParaRPr kumimoji="0" lang="en-US" dirty="0"/>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CN" altLang="en-US" dirty="0" smtClean="0"/>
              <a:t>单击此处编辑母版文本样式</a:t>
            </a:r>
          </a:p>
          <a:p>
            <a:pPr lvl="1" eaLnBrk="1" latinLnBrk="0" hangingPunct="1"/>
            <a:r>
              <a:rPr kumimoji="0" lang="zh-CN" altLang="en-US" dirty="0" smtClean="0"/>
              <a:t>第二级</a:t>
            </a:r>
          </a:p>
          <a:p>
            <a:pPr lvl="2" eaLnBrk="1" latinLnBrk="0" hangingPunct="1"/>
            <a:r>
              <a:rPr kumimoji="0" lang="zh-CN" altLang="en-US" dirty="0" smtClean="0"/>
              <a:t>第三级</a:t>
            </a:r>
          </a:p>
          <a:p>
            <a:pPr lvl="3" eaLnBrk="1" latinLnBrk="0" hangingPunct="1"/>
            <a:r>
              <a:rPr kumimoji="0" lang="zh-CN" altLang="en-US" dirty="0" smtClean="0"/>
              <a:t>第四级</a:t>
            </a:r>
          </a:p>
          <a:p>
            <a:pPr lvl="4" eaLnBrk="1" latinLnBrk="0" hangingPunct="1"/>
            <a:r>
              <a:rPr kumimoji="0" lang="zh-CN" altLang="en-US" dirty="0" smtClean="0"/>
              <a:t>第五级</a:t>
            </a:r>
            <a:endParaRPr kumimoji="0" lang="en-US" dirty="0"/>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zh-CN" altLang="en-US" dirty="0"/>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C913308-F349-4B6D-A68A-DD1791B4A57B}" type="slidenum">
              <a:rPr lang="zh-CN" altLang="en-US" smtClean="0"/>
              <a:pPr/>
              <a:t>‹#›</a:t>
            </a:fld>
            <a:endParaRPr lang="zh-CN" altLang="en-US"/>
          </a:p>
        </p:txBody>
      </p:sp>
      <p:pic>
        <p:nvPicPr>
          <p:cNvPr id="11" name="Picture 9" descr="20064156281bshida"/>
          <p:cNvPicPr>
            <a:picLocks noChangeAspect="1" noChangeArrowheads="1"/>
          </p:cNvPicPr>
          <p:nvPr/>
        </p:nvPicPr>
        <p:blipFill>
          <a:blip r:embed="rId15"/>
          <a:srcRect/>
          <a:stretch>
            <a:fillRect/>
          </a:stretch>
        </p:blipFill>
        <p:spPr bwMode="auto">
          <a:xfrm>
            <a:off x="7786710" y="214290"/>
            <a:ext cx="1357290" cy="1085248"/>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 id="2147483685"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marL="0" marR="0" indent="0" algn="l" defTabSz="914400" rtl="0" eaLnBrk="1" fontAlgn="auto" latinLnBrk="0" hangingPunct="1">
        <a:lnSpc>
          <a:spcPct val="100000"/>
        </a:lnSpc>
        <a:spcBef>
          <a:spcPct val="0"/>
        </a:spcBef>
        <a:spcAft>
          <a:spcPts val="0"/>
        </a:spcAft>
        <a:buClrTx/>
        <a:buSzTx/>
        <a:buFontTx/>
        <a:buNone/>
        <a:tabLst/>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5F518-F073-4756-84D8-BE62386133C1}" type="datetimeFigureOut">
              <a:rPr lang="zh-CN" altLang="en-US" smtClean="0"/>
              <a:pPr/>
              <a:t>2015/4/2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4E1C6-4D2C-48F6-96CD-3C905CE4471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4" name="Rectangle 100"/>
          <p:cNvSpPr>
            <a:spLocks noChangeArrowheads="1"/>
          </p:cNvSpPr>
          <p:nvPr/>
        </p:nvSpPr>
        <p:spPr bwMode="auto">
          <a:xfrm>
            <a:off x="1739900" y="0"/>
            <a:ext cx="7404100" cy="6858000"/>
          </a:xfrm>
          <a:prstGeom prst="rect">
            <a:avLst/>
          </a:prstGeom>
          <a:gradFill rotWithShape="1">
            <a:gsLst>
              <a:gs pos="0">
                <a:srgbClr val="BEBEBE">
                  <a:gamma/>
                  <a:shade val="66275"/>
                  <a:invGamma/>
                  <a:alpha val="0"/>
                </a:srgbClr>
              </a:gs>
              <a:gs pos="100000">
                <a:srgbClr val="BEBEBE">
                  <a:alpha val="80000"/>
                </a:srgbClr>
              </a:gs>
            </a:gsLst>
            <a:lin ang="5400000" scaled="1"/>
          </a:gradFill>
          <a:ln w="9525">
            <a:noFill/>
            <a:miter lim="800000"/>
            <a:headEnd/>
            <a:tailEnd/>
          </a:ln>
          <a:effectLst/>
        </p:spPr>
        <p:txBody>
          <a:bodyPr wrap="none" anchor="ctr"/>
          <a:lstStyle/>
          <a:p>
            <a:pPr>
              <a:defRPr/>
            </a:pPr>
            <a:endParaRPr lang="zh-CN" altLang="en-US" b="0">
              <a:ea typeface="宋体" charset="-122"/>
            </a:endParaRPr>
          </a:p>
        </p:txBody>
      </p:sp>
      <p:sp>
        <p:nvSpPr>
          <p:cNvPr id="1092" name="Rectangle 68"/>
          <p:cNvSpPr>
            <a:spLocks noChangeArrowheads="1"/>
          </p:cNvSpPr>
          <p:nvPr/>
        </p:nvSpPr>
        <p:spPr bwMode="auto">
          <a:xfrm>
            <a:off x="1758950" y="0"/>
            <a:ext cx="69850" cy="6858000"/>
          </a:xfrm>
          <a:prstGeom prst="rect">
            <a:avLst/>
          </a:prstGeom>
          <a:gradFill rotWithShape="1">
            <a:gsLst>
              <a:gs pos="0">
                <a:srgbClr val="095B9F">
                  <a:alpha val="38000"/>
                </a:srgbClr>
              </a:gs>
              <a:gs pos="100000">
                <a:srgbClr val="095B9F">
                  <a:gamma/>
                  <a:shade val="46275"/>
                  <a:invGamma/>
                  <a:alpha val="0"/>
                </a:srgbClr>
              </a:gs>
            </a:gsLst>
            <a:lin ang="0" scaled="1"/>
          </a:gradFill>
          <a:ln w="9525">
            <a:noFill/>
            <a:miter lim="800000"/>
            <a:headEnd/>
            <a:tailEnd/>
          </a:ln>
          <a:effectLst/>
        </p:spPr>
        <p:txBody>
          <a:bodyPr wrap="none" anchor="ctr"/>
          <a:lstStyle/>
          <a:p>
            <a:pPr>
              <a:defRPr/>
            </a:pPr>
            <a:endParaRPr lang="zh-CN" altLang="en-US" b="0">
              <a:ea typeface="宋体" charset="-122"/>
            </a:endParaRPr>
          </a:p>
        </p:txBody>
      </p:sp>
      <p:sp>
        <p:nvSpPr>
          <p:cNvPr id="1091" name="Line 67"/>
          <p:cNvSpPr>
            <a:spLocks noChangeShapeType="1"/>
          </p:cNvSpPr>
          <p:nvPr/>
        </p:nvSpPr>
        <p:spPr bwMode="auto">
          <a:xfrm flipV="1">
            <a:off x="1743075" y="0"/>
            <a:ext cx="0" cy="6858000"/>
          </a:xfrm>
          <a:prstGeom prst="line">
            <a:avLst/>
          </a:prstGeom>
          <a:noFill/>
          <a:ln w="38100">
            <a:solidFill>
              <a:srgbClr val="16A5D8"/>
            </a:solidFill>
            <a:round/>
            <a:headEnd/>
            <a:tailEnd/>
          </a:ln>
          <a:effectLst/>
        </p:spPr>
        <p:txBody>
          <a:bodyPr/>
          <a:lstStyle/>
          <a:p>
            <a:pPr>
              <a:defRPr/>
            </a:pPr>
            <a:endParaRPr lang="zh-CN" altLang="en-US" b="0">
              <a:ea typeface="+mn-ea"/>
            </a:endParaRPr>
          </a:p>
        </p:txBody>
      </p:sp>
      <p:sp>
        <p:nvSpPr>
          <p:cNvPr id="16389" name="Rectangle 3"/>
          <p:cNvSpPr>
            <a:spLocks noGrp="1" noChangeArrowheads="1"/>
          </p:cNvSpPr>
          <p:nvPr>
            <p:ph type="body" idx="1"/>
          </p:nvPr>
        </p:nvSpPr>
        <p:spPr bwMode="auto">
          <a:xfrm>
            <a:off x="1908175" y="981075"/>
            <a:ext cx="6778625" cy="5040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宋体" charset="-122"/>
              </a:defRPr>
            </a:lvl1pPr>
          </a:lstStyle>
          <a:p>
            <a:pPr>
              <a:defRPr/>
            </a:pPr>
            <a:fld id="{5B32E85B-00D8-46D8-BC1F-87F4718A0306}" type="datetimeFigureOut">
              <a:rPr lang="zh-CN" altLang="en-US"/>
              <a:pPr>
                <a:defRPr/>
              </a:pPr>
              <a:t>2015/4/2</a:t>
            </a:fld>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宋体" charset="-122"/>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宋体" charset="-122"/>
              </a:defRPr>
            </a:lvl1pPr>
          </a:lstStyle>
          <a:p>
            <a:pPr>
              <a:defRPr/>
            </a:pPr>
            <a:fld id="{AEB7580C-6DAA-4D9A-A0CE-429149940595}" type="slidenum">
              <a:rPr lang="zh-CN" altLang="en-US"/>
              <a:pPr>
                <a:defRPr/>
              </a:pPr>
              <a:t>‹#›</a:t>
            </a:fld>
            <a:endParaRPr lang="zh-CN" altLang="en-US"/>
          </a:p>
        </p:txBody>
      </p:sp>
      <p:sp>
        <p:nvSpPr>
          <p:cNvPr id="1026" name="Rectangle 2"/>
          <p:cNvSpPr>
            <a:spLocks noGrp="1" noChangeArrowheads="1"/>
          </p:cNvSpPr>
          <p:nvPr>
            <p:ph type="title"/>
          </p:nvPr>
        </p:nvSpPr>
        <p:spPr bwMode="auto">
          <a:xfrm>
            <a:off x="400050" y="188913"/>
            <a:ext cx="8229600" cy="561975"/>
          </a:xfrm>
          <a:prstGeom prst="rect">
            <a:avLst/>
          </a:prstGeom>
          <a:noFill/>
          <a:ln w="9525">
            <a:noFill/>
            <a:miter lim="800000"/>
            <a:headEnd/>
            <a:tailEnd/>
          </a:ln>
          <a:effectLst>
            <a:outerShdw dist="17961" dir="2700000" algn="ctr" rotWithShape="0">
              <a:srgbClr val="474747"/>
            </a:outerShdw>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GB" altLang="zh-CN" smtClean="0"/>
          </a:p>
        </p:txBody>
      </p:sp>
      <p:grpSp>
        <p:nvGrpSpPr>
          <p:cNvPr id="2" name="Group 311"/>
          <p:cNvGrpSpPr>
            <a:grpSpLocks/>
          </p:cNvGrpSpPr>
          <p:nvPr/>
        </p:nvGrpSpPr>
        <p:grpSpPr bwMode="auto">
          <a:xfrm>
            <a:off x="7488238" y="5445125"/>
            <a:ext cx="1547812" cy="1236663"/>
            <a:chOff x="3288" y="2115"/>
            <a:chExt cx="2472" cy="1975"/>
          </a:xfrm>
        </p:grpSpPr>
        <p:grpSp>
          <p:nvGrpSpPr>
            <p:cNvPr id="3" name="Group 106"/>
            <p:cNvGrpSpPr>
              <a:grpSpLocks/>
            </p:cNvGrpSpPr>
            <p:nvPr userDrawn="1"/>
          </p:nvGrpSpPr>
          <p:grpSpPr bwMode="auto">
            <a:xfrm>
              <a:off x="3288" y="3266"/>
              <a:ext cx="2472" cy="824"/>
              <a:chOff x="2696" y="1315"/>
              <a:chExt cx="2472" cy="824"/>
            </a:xfrm>
          </p:grpSpPr>
          <p:sp>
            <p:nvSpPr>
              <p:cNvPr id="1131" name="Oval 107"/>
              <p:cNvSpPr>
                <a:spLocks noChangeArrowheads="1"/>
              </p:cNvSpPr>
              <p:nvPr userDrawn="1"/>
            </p:nvSpPr>
            <p:spPr bwMode="auto">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gradFill>
              <a:ln w="9525">
                <a:noFill/>
                <a:round/>
                <a:headEnd/>
                <a:tailEnd/>
              </a:ln>
              <a:effectLst/>
            </p:spPr>
            <p:txBody>
              <a:bodyPr wrap="none" anchor="ctr"/>
              <a:lstStyle/>
              <a:p>
                <a:pPr>
                  <a:defRPr/>
                </a:pPr>
                <a:endParaRPr lang="zh-CN" altLang="en-US" b="0">
                  <a:ea typeface="宋体" charset="-122"/>
                </a:endParaRPr>
              </a:p>
            </p:txBody>
          </p:sp>
          <p:sp>
            <p:nvSpPr>
              <p:cNvPr id="1132" name="Oval 108"/>
              <p:cNvSpPr>
                <a:spLocks noChangeArrowheads="1"/>
              </p:cNvSpPr>
              <p:nvPr userDrawn="1"/>
            </p:nvSpPr>
            <p:spPr bwMode="auto">
              <a:xfrm>
                <a:off x="3335" y="1520"/>
                <a:ext cx="1247"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gradFill>
              <a:ln w="9525">
                <a:noFill/>
                <a:round/>
                <a:headEnd/>
                <a:tailEnd/>
              </a:ln>
              <a:effectLst/>
            </p:spPr>
            <p:txBody>
              <a:bodyPr wrap="none" anchor="ctr"/>
              <a:lstStyle/>
              <a:p>
                <a:pPr>
                  <a:defRPr/>
                </a:pPr>
                <a:endParaRPr lang="zh-CN" altLang="en-US" b="0">
                  <a:ea typeface="宋体" charset="-122"/>
                </a:endParaRPr>
              </a:p>
            </p:txBody>
          </p:sp>
        </p:grpSp>
        <p:grpSp>
          <p:nvGrpSpPr>
            <p:cNvPr id="4" name="Group 109"/>
            <p:cNvGrpSpPr>
              <a:grpSpLocks/>
            </p:cNvGrpSpPr>
            <p:nvPr userDrawn="1"/>
          </p:nvGrpSpPr>
          <p:grpSpPr bwMode="auto">
            <a:xfrm>
              <a:off x="3653" y="2115"/>
              <a:ext cx="1633" cy="1633"/>
              <a:chOff x="3061" y="164"/>
              <a:chExt cx="1633" cy="1633"/>
            </a:xfrm>
          </p:grpSpPr>
          <p:sp>
            <p:nvSpPr>
              <p:cNvPr id="1134" name="Oval 110"/>
              <p:cNvSpPr>
                <a:spLocks noChangeArrowheads="1"/>
              </p:cNvSpPr>
              <p:nvPr userDrawn="1"/>
            </p:nvSpPr>
            <p:spPr bwMode="auto">
              <a:xfrm>
                <a:off x="3061" y="164"/>
                <a:ext cx="1633" cy="1633"/>
              </a:xfrm>
              <a:prstGeom prst="ellipse">
                <a:avLst/>
              </a:prstGeom>
              <a:gradFill rotWithShape="1">
                <a:gsLst>
                  <a:gs pos="0">
                    <a:srgbClr val="30BCD8">
                      <a:gamma/>
                      <a:shade val="66275"/>
                      <a:invGamma/>
                    </a:srgbClr>
                  </a:gs>
                  <a:gs pos="100000">
                    <a:srgbClr val="30BCD8"/>
                  </a:gs>
                </a:gsLst>
                <a:lin ang="5400000" scaled="1"/>
              </a:gradFill>
              <a:ln w="9525">
                <a:noFill/>
                <a:round/>
                <a:headEnd/>
                <a:tailEnd/>
              </a:ln>
              <a:effectLst/>
            </p:spPr>
            <p:txBody>
              <a:bodyPr wrap="none" anchor="ctr"/>
              <a:lstStyle/>
              <a:p>
                <a:pPr>
                  <a:defRPr/>
                </a:pPr>
                <a:endParaRPr lang="zh-CN" altLang="en-US" b="0">
                  <a:ea typeface="宋体" charset="-122"/>
                </a:endParaRPr>
              </a:p>
            </p:txBody>
          </p:sp>
          <p:grpSp>
            <p:nvGrpSpPr>
              <p:cNvPr id="5" name="Group 111"/>
              <p:cNvGrpSpPr>
                <a:grpSpLocks/>
              </p:cNvGrpSpPr>
              <p:nvPr userDrawn="1"/>
            </p:nvGrpSpPr>
            <p:grpSpPr bwMode="auto">
              <a:xfrm>
                <a:off x="3062" y="168"/>
                <a:ext cx="1625" cy="1592"/>
                <a:chOff x="3062" y="168"/>
                <a:chExt cx="1625" cy="1592"/>
              </a:xfrm>
            </p:grpSpPr>
            <p:sp>
              <p:nvSpPr>
                <p:cNvPr id="1136" name="Freeform 112"/>
                <p:cNvSpPr>
                  <a:spLocks/>
                </p:cNvSpPr>
                <p:nvPr userDrawn="1"/>
              </p:nvSpPr>
              <p:spPr bwMode="auto">
                <a:xfrm>
                  <a:off x="3730" y="179"/>
                  <a:ext cx="3" cy="5"/>
                </a:xfrm>
                <a:custGeom>
                  <a:avLst/>
                  <a:gdLst/>
                  <a:ahLst/>
                  <a:cxnLst>
                    <a:cxn ang="0">
                      <a:pos x="18" y="0"/>
                    </a:cxn>
                    <a:cxn ang="0">
                      <a:pos x="18" y="0"/>
                    </a:cxn>
                    <a:cxn ang="0">
                      <a:pos x="10" y="4"/>
                    </a:cxn>
                    <a:cxn ang="0">
                      <a:pos x="0" y="4"/>
                    </a:cxn>
                    <a:cxn ang="0">
                      <a:pos x="0" y="4"/>
                    </a:cxn>
                    <a:cxn ang="0">
                      <a:pos x="8" y="2"/>
                    </a:cxn>
                    <a:cxn ang="0">
                      <a:pos x="18" y="0"/>
                    </a:cxn>
                    <a:cxn ang="0">
                      <a:pos x="18" y="0"/>
                    </a:cxn>
                  </a:cxnLst>
                  <a:rect l="0" t="0" r="r" b="b"/>
                  <a:pathLst>
                    <a:path w="18" h="4">
                      <a:moveTo>
                        <a:pt x="18" y="0"/>
                      </a:moveTo>
                      <a:lnTo>
                        <a:pt x="18" y="0"/>
                      </a:lnTo>
                      <a:lnTo>
                        <a:pt x="10" y="4"/>
                      </a:lnTo>
                      <a:lnTo>
                        <a:pt x="0" y="4"/>
                      </a:lnTo>
                      <a:lnTo>
                        <a:pt x="0" y="4"/>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37" name="Freeform 113"/>
                <p:cNvSpPr>
                  <a:spLocks/>
                </p:cNvSpPr>
                <p:nvPr userDrawn="1"/>
              </p:nvSpPr>
              <p:spPr bwMode="auto">
                <a:xfrm>
                  <a:off x="3989" y="187"/>
                  <a:ext cx="10" cy="5"/>
                </a:xfrm>
                <a:custGeom>
                  <a:avLst/>
                  <a:gdLst/>
                  <a:ahLst/>
                  <a:cxnLst>
                    <a:cxn ang="0">
                      <a:pos x="0" y="0"/>
                    </a:cxn>
                    <a:cxn ang="0">
                      <a:pos x="0" y="0"/>
                    </a:cxn>
                    <a:cxn ang="0">
                      <a:pos x="8" y="0"/>
                    </a:cxn>
                    <a:cxn ang="0">
                      <a:pos x="16" y="0"/>
                    </a:cxn>
                    <a:cxn ang="0">
                      <a:pos x="24" y="2"/>
                    </a:cxn>
                    <a:cxn ang="0">
                      <a:pos x="32" y="2"/>
                    </a:cxn>
                    <a:cxn ang="0">
                      <a:pos x="32" y="2"/>
                    </a:cxn>
                    <a:cxn ang="0">
                      <a:pos x="30" y="6"/>
                    </a:cxn>
                    <a:cxn ang="0">
                      <a:pos x="26" y="8"/>
                    </a:cxn>
                    <a:cxn ang="0">
                      <a:pos x="16" y="8"/>
                    </a:cxn>
                    <a:cxn ang="0">
                      <a:pos x="6" y="6"/>
                    </a:cxn>
                    <a:cxn ang="0">
                      <a:pos x="2" y="4"/>
                    </a:cxn>
                    <a:cxn ang="0">
                      <a:pos x="0" y="0"/>
                    </a:cxn>
                    <a:cxn ang="0">
                      <a:pos x="0" y="0"/>
                    </a:cxn>
                  </a:cxnLst>
                  <a:rect l="0" t="0" r="r" b="b"/>
                  <a:pathLst>
                    <a:path w="32" h="8">
                      <a:moveTo>
                        <a:pt x="0" y="0"/>
                      </a:moveTo>
                      <a:lnTo>
                        <a:pt x="0" y="0"/>
                      </a:lnTo>
                      <a:lnTo>
                        <a:pt x="8" y="0"/>
                      </a:lnTo>
                      <a:lnTo>
                        <a:pt x="16" y="0"/>
                      </a:lnTo>
                      <a:lnTo>
                        <a:pt x="24" y="2"/>
                      </a:lnTo>
                      <a:lnTo>
                        <a:pt x="32" y="2"/>
                      </a:lnTo>
                      <a:lnTo>
                        <a:pt x="32" y="2"/>
                      </a:lnTo>
                      <a:lnTo>
                        <a:pt x="30" y="6"/>
                      </a:lnTo>
                      <a:lnTo>
                        <a:pt x="26" y="8"/>
                      </a:lnTo>
                      <a:lnTo>
                        <a:pt x="16" y="8"/>
                      </a:lnTo>
                      <a:lnTo>
                        <a:pt x="6"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38" name="Freeform 114"/>
                <p:cNvSpPr>
                  <a:spLocks/>
                </p:cNvSpPr>
                <p:nvPr userDrawn="1"/>
              </p:nvSpPr>
              <p:spPr bwMode="auto">
                <a:xfrm>
                  <a:off x="4017" y="212"/>
                  <a:ext cx="10" cy="5"/>
                </a:xfrm>
                <a:custGeom>
                  <a:avLst/>
                  <a:gdLst/>
                  <a:ahLst/>
                  <a:cxnLst>
                    <a:cxn ang="0">
                      <a:pos x="22" y="0"/>
                    </a:cxn>
                    <a:cxn ang="0">
                      <a:pos x="22" y="0"/>
                    </a:cxn>
                    <a:cxn ang="0">
                      <a:pos x="20" y="6"/>
                    </a:cxn>
                    <a:cxn ang="0">
                      <a:pos x="14" y="10"/>
                    </a:cxn>
                    <a:cxn ang="0">
                      <a:pos x="8" y="12"/>
                    </a:cxn>
                    <a:cxn ang="0">
                      <a:pos x="0" y="12"/>
                    </a:cxn>
                    <a:cxn ang="0">
                      <a:pos x="0" y="12"/>
                    </a:cxn>
                    <a:cxn ang="0">
                      <a:pos x="0" y="10"/>
                    </a:cxn>
                    <a:cxn ang="0">
                      <a:pos x="4" y="10"/>
                    </a:cxn>
                    <a:cxn ang="0">
                      <a:pos x="4" y="10"/>
                    </a:cxn>
                    <a:cxn ang="0">
                      <a:pos x="0" y="6"/>
                    </a:cxn>
                    <a:cxn ang="0">
                      <a:pos x="0" y="0"/>
                    </a:cxn>
                    <a:cxn ang="0">
                      <a:pos x="0" y="0"/>
                    </a:cxn>
                    <a:cxn ang="0">
                      <a:pos x="10" y="0"/>
                    </a:cxn>
                    <a:cxn ang="0">
                      <a:pos x="22" y="0"/>
                    </a:cxn>
                    <a:cxn ang="0">
                      <a:pos x="22" y="0"/>
                    </a:cxn>
                  </a:cxnLst>
                  <a:rect l="0" t="0" r="r" b="b"/>
                  <a:pathLst>
                    <a:path w="22" h="12">
                      <a:moveTo>
                        <a:pt x="22" y="0"/>
                      </a:moveTo>
                      <a:lnTo>
                        <a:pt x="22" y="0"/>
                      </a:lnTo>
                      <a:lnTo>
                        <a:pt x="20" y="6"/>
                      </a:lnTo>
                      <a:lnTo>
                        <a:pt x="14" y="10"/>
                      </a:lnTo>
                      <a:lnTo>
                        <a:pt x="8" y="12"/>
                      </a:lnTo>
                      <a:lnTo>
                        <a:pt x="0" y="12"/>
                      </a:lnTo>
                      <a:lnTo>
                        <a:pt x="0" y="12"/>
                      </a:lnTo>
                      <a:lnTo>
                        <a:pt x="0" y="10"/>
                      </a:lnTo>
                      <a:lnTo>
                        <a:pt x="4" y="10"/>
                      </a:lnTo>
                      <a:lnTo>
                        <a:pt x="4" y="10"/>
                      </a:lnTo>
                      <a:lnTo>
                        <a:pt x="0" y="6"/>
                      </a:lnTo>
                      <a:lnTo>
                        <a:pt x="0" y="0"/>
                      </a:lnTo>
                      <a:lnTo>
                        <a:pt x="0" y="0"/>
                      </a:lnTo>
                      <a:lnTo>
                        <a:pt x="10" y="0"/>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39" name="Freeform 115"/>
                <p:cNvSpPr>
                  <a:spLocks/>
                </p:cNvSpPr>
                <p:nvPr userDrawn="1"/>
              </p:nvSpPr>
              <p:spPr bwMode="auto">
                <a:xfrm>
                  <a:off x="4017" y="217"/>
                  <a:ext cx="15" cy="5"/>
                </a:xfrm>
                <a:custGeom>
                  <a:avLst/>
                  <a:gdLst/>
                  <a:ahLst/>
                  <a:cxnLst>
                    <a:cxn ang="0">
                      <a:pos x="62" y="10"/>
                    </a:cxn>
                    <a:cxn ang="0">
                      <a:pos x="62" y="10"/>
                    </a:cxn>
                    <a:cxn ang="0">
                      <a:pos x="56" y="14"/>
                    </a:cxn>
                    <a:cxn ang="0">
                      <a:pos x="50" y="16"/>
                    </a:cxn>
                    <a:cxn ang="0">
                      <a:pos x="34" y="18"/>
                    </a:cxn>
                    <a:cxn ang="0">
                      <a:pos x="0" y="20"/>
                    </a:cxn>
                    <a:cxn ang="0">
                      <a:pos x="0" y="20"/>
                    </a:cxn>
                    <a:cxn ang="0">
                      <a:pos x="4" y="16"/>
                    </a:cxn>
                    <a:cxn ang="0">
                      <a:pos x="10" y="14"/>
                    </a:cxn>
                    <a:cxn ang="0">
                      <a:pos x="10" y="14"/>
                    </a:cxn>
                    <a:cxn ang="0">
                      <a:pos x="8" y="12"/>
                    </a:cxn>
                    <a:cxn ang="0">
                      <a:pos x="6" y="12"/>
                    </a:cxn>
                    <a:cxn ang="0">
                      <a:pos x="0" y="14"/>
                    </a:cxn>
                    <a:cxn ang="0">
                      <a:pos x="0" y="14"/>
                    </a:cxn>
                    <a:cxn ang="0">
                      <a:pos x="6" y="2"/>
                    </a:cxn>
                    <a:cxn ang="0">
                      <a:pos x="6" y="2"/>
                    </a:cxn>
                    <a:cxn ang="0">
                      <a:pos x="22" y="0"/>
                    </a:cxn>
                    <a:cxn ang="0">
                      <a:pos x="36" y="2"/>
                    </a:cxn>
                    <a:cxn ang="0">
                      <a:pos x="48" y="6"/>
                    </a:cxn>
                    <a:cxn ang="0">
                      <a:pos x="62" y="10"/>
                    </a:cxn>
                    <a:cxn ang="0">
                      <a:pos x="62" y="10"/>
                    </a:cxn>
                  </a:cxnLst>
                  <a:rect l="0" t="0" r="r" b="b"/>
                  <a:pathLst>
                    <a:path w="62" h="20">
                      <a:moveTo>
                        <a:pt x="62" y="10"/>
                      </a:moveTo>
                      <a:lnTo>
                        <a:pt x="62" y="10"/>
                      </a:lnTo>
                      <a:lnTo>
                        <a:pt x="56" y="14"/>
                      </a:lnTo>
                      <a:lnTo>
                        <a:pt x="50" y="16"/>
                      </a:lnTo>
                      <a:lnTo>
                        <a:pt x="34" y="18"/>
                      </a:lnTo>
                      <a:lnTo>
                        <a:pt x="0" y="20"/>
                      </a:lnTo>
                      <a:lnTo>
                        <a:pt x="0" y="20"/>
                      </a:lnTo>
                      <a:lnTo>
                        <a:pt x="4" y="16"/>
                      </a:lnTo>
                      <a:lnTo>
                        <a:pt x="10" y="14"/>
                      </a:lnTo>
                      <a:lnTo>
                        <a:pt x="10" y="14"/>
                      </a:lnTo>
                      <a:lnTo>
                        <a:pt x="8" y="12"/>
                      </a:lnTo>
                      <a:lnTo>
                        <a:pt x="6" y="12"/>
                      </a:lnTo>
                      <a:lnTo>
                        <a:pt x="0" y="14"/>
                      </a:lnTo>
                      <a:lnTo>
                        <a:pt x="0" y="14"/>
                      </a:lnTo>
                      <a:lnTo>
                        <a:pt x="6" y="2"/>
                      </a:lnTo>
                      <a:lnTo>
                        <a:pt x="6" y="2"/>
                      </a:lnTo>
                      <a:lnTo>
                        <a:pt x="22" y="0"/>
                      </a:lnTo>
                      <a:lnTo>
                        <a:pt x="36" y="2"/>
                      </a:lnTo>
                      <a:lnTo>
                        <a:pt x="48" y="6"/>
                      </a:lnTo>
                      <a:lnTo>
                        <a:pt x="62" y="10"/>
                      </a:lnTo>
                      <a:lnTo>
                        <a:pt x="62"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0" name="Freeform 116"/>
                <p:cNvSpPr>
                  <a:spLocks/>
                </p:cNvSpPr>
                <p:nvPr userDrawn="1"/>
              </p:nvSpPr>
              <p:spPr bwMode="auto">
                <a:xfrm>
                  <a:off x="3594" y="222"/>
                  <a:ext cx="3" cy="3"/>
                </a:xfrm>
                <a:custGeom>
                  <a:avLst/>
                  <a:gdLst/>
                  <a:ahLst/>
                  <a:cxnLst>
                    <a:cxn ang="0">
                      <a:pos x="8" y="0"/>
                    </a:cxn>
                    <a:cxn ang="0">
                      <a:pos x="8" y="0"/>
                    </a:cxn>
                    <a:cxn ang="0">
                      <a:pos x="8" y="2"/>
                    </a:cxn>
                    <a:cxn ang="0">
                      <a:pos x="10" y="2"/>
                    </a:cxn>
                    <a:cxn ang="0">
                      <a:pos x="14" y="4"/>
                    </a:cxn>
                    <a:cxn ang="0">
                      <a:pos x="14" y="6"/>
                    </a:cxn>
                    <a:cxn ang="0">
                      <a:pos x="14" y="6"/>
                    </a:cxn>
                    <a:cxn ang="0">
                      <a:pos x="4" y="8"/>
                    </a:cxn>
                    <a:cxn ang="0">
                      <a:pos x="2" y="6"/>
                    </a:cxn>
                    <a:cxn ang="0">
                      <a:pos x="0" y="0"/>
                    </a:cxn>
                    <a:cxn ang="0">
                      <a:pos x="0" y="0"/>
                    </a:cxn>
                    <a:cxn ang="0">
                      <a:pos x="4" y="0"/>
                    </a:cxn>
                    <a:cxn ang="0">
                      <a:pos x="8" y="0"/>
                    </a:cxn>
                    <a:cxn ang="0">
                      <a:pos x="8" y="0"/>
                    </a:cxn>
                  </a:cxnLst>
                  <a:rect l="0" t="0" r="r" b="b"/>
                  <a:pathLst>
                    <a:path w="14" h="8">
                      <a:moveTo>
                        <a:pt x="8" y="0"/>
                      </a:moveTo>
                      <a:lnTo>
                        <a:pt x="8" y="0"/>
                      </a:lnTo>
                      <a:lnTo>
                        <a:pt x="8" y="2"/>
                      </a:lnTo>
                      <a:lnTo>
                        <a:pt x="10" y="2"/>
                      </a:lnTo>
                      <a:lnTo>
                        <a:pt x="14" y="4"/>
                      </a:lnTo>
                      <a:lnTo>
                        <a:pt x="14" y="6"/>
                      </a:lnTo>
                      <a:lnTo>
                        <a:pt x="14" y="6"/>
                      </a:lnTo>
                      <a:lnTo>
                        <a:pt x="4" y="8"/>
                      </a:lnTo>
                      <a:lnTo>
                        <a:pt x="2" y="6"/>
                      </a:lnTo>
                      <a:lnTo>
                        <a:pt x="0" y="0"/>
                      </a:lnTo>
                      <a:lnTo>
                        <a:pt x="0" y="0"/>
                      </a:lnTo>
                      <a:lnTo>
                        <a:pt x="4"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1" name="Freeform 117"/>
                <p:cNvSpPr>
                  <a:spLocks/>
                </p:cNvSpPr>
                <p:nvPr userDrawn="1"/>
              </p:nvSpPr>
              <p:spPr bwMode="auto">
                <a:xfrm>
                  <a:off x="3553" y="230"/>
                  <a:ext cx="10" cy="5"/>
                </a:xfrm>
                <a:custGeom>
                  <a:avLst/>
                  <a:gdLst/>
                  <a:ahLst/>
                  <a:cxnLst>
                    <a:cxn ang="0">
                      <a:pos x="42" y="0"/>
                    </a:cxn>
                    <a:cxn ang="0">
                      <a:pos x="42" y="0"/>
                    </a:cxn>
                    <a:cxn ang="0">
                      <a:pos x="32" y="6"/>
                    </a:cxn>
                    <a:cxn ang="0">
                      <a:pos x="22" y="10"/>
                    </a:cxn>
                    <a:cxn ang="0">
                      <a:pos x="0" y="16"/>
                    </a:cxn>
                    <a:cxn ang="0">
                      <a:pos x="0" y="16"/>
                    </a:cxn>
                    <a:cxn ang="0">
                      <a:pos x="8" y="10"/>
                    </a:cxn>
                    <a:cxn ang="0">
                      <a:pos x="18" y="6"/>
                    </a:cxn>
                    <a:cxn ang="0">
                      <a:pos x="42" y="0"/>
                    </a:cxn>
                    <a:cxn ang="0">
                      <a:pos x="42" y="0"/>
                    </a:cxn>
                  </a:cxnLst>
                  <a:rect l="0" t="0" r="r" b="b"/>
                  <a:pathLst>
                    <a:path w="42" h="16">
                      <a:moveTo>
                        <a:pt x="42" y="0"/>
                      </a:moveTo>
                      <a:lnTo>
                        <a:pt x="42" y="0"/>
                      </a:lnTo>
                      <a:lnTo>
                        <a:pt x="32" y="6"/>
                      </a:lnTo>
                      <a:lnTo>
                        <a:pt x="22" y="10"/>
                      </a:lnTo>
                      <a:lnTo>
                        <a:pt x="0" y="16"/>
                      </a:lnTo>
                      <a:lnTo>
                        <a:pt x="0" y="16"/>
                      </a:lnTo>
                      <a:lnTo>
                        <a:pt x="8" y="10"/>
                      </a:lnTo>
                      <a:lnTo>
                        <a:pt x="18" y="6"/>
                      </a:lnTo>
                      <a:lnTo>
                        <a:pt x="42" y="0"/>
                      </a:lnTo>
                      <a:lnTo>
                        <a:pt x="4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2" name="Freeform 118"/>
                <p:cNvSpPr>
                  <a:spLocks/>
                </p:cNvSpPr>
                <p:nvPr userDrawn="1"/>
              </p:nvSpPr>
              <p:spPr bwMode="auto">
                <a:xfrm>
                  <a:off x="3834" y="232"/>
                  <a:ext cx="8" cy="3"/>
                </a:xfrm>
                <a:custGeom>
                  <a:avLst/>
                  <a:gdLst/>
                  <a:ahLst/>
                  <a:cxnLst>
                    <a:cxn ang="0">
                      <a:pos x="0" y="2"/>
                    </a:cxn>
                    <a:cxn ang="0">
                      <a:pos x="0" y="2"/>
                    </a:cxn>
                    <a:cxn ang="0">
                      <a:pos x="6" y="0"/>
                    </a:cxn>
                    <a:cxn ang="0">
                      <a:pos x="12" y="0"/>
                    </a:cxn>
                    <a:cxn ang="0">
                      <a:pos x="26" y="0"/>
                    </a:cxn>
                    <a:cxn ang="0">
                      <a:pos x="26" y="0"/>
                    </a:cxn>
                    <a:cxn ang="0">
                      <a:pos x="20" y="2"/>
                    </a:cxn>
                    <a:cxn ang="0">
                      <a:pos x="14" y="2"/>
                    </a:cxn>
                    <a:cxn ang="0">
                      <a:pos x="0" y="2"/>
                    </a:cxn>
                    <a:cxn ang="0">
                      <a:pos x="0" y="2"/>
                    </a:cxn>
                  </a:cxnLst>
                  <a:rect l="0" t="0" r="r" b="b"/>
                  <a:pathLst>
                    <a:path w="26" h="2">
                      <a:moveTo>
                        <a:pt x="0" y="2"/>
                      </a:moveTo>
                      <a:lnTo>
                        <a:pt x="0" y="2"/>
                      </a:lnTo>
                      <a:lnTo>
                        <a:pt x="6" y="0"/>
                      </a:lnTo>
                      <a:lnTo>
                        <a:pt x="12" y="0"/>
                      </a:lnTo>
                      <a:lnTo>
                        <a:pt x="26" y="0"/>
                      </a:lnTo>
                      <a:lnTo>
                        <a:pt x="26" y="0"/>
                      </a:lnTo>
                      <a:lnTo>
                        <a:pt x="20" y="2"/>
                      </a:lnTo>
                      <a:lnTo>
                        <a:pt x="14" y="2"/>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3" name="Freeform 119"/>
                <p:cNvSpPr>
                  <a:spLocks/>
                </p:cNvSpPr>
                <p:nvPr userDrawn="1"/>
              </p:nvSpPr>
              <p:spPr bwMode="auto">
                <a:xfrm>
                  <a:off x="3862" y="232"/>
                  <a:ext cx="13" cy="3"/>
                </a:xfrm>
                <a:custGeom>
                  <a:avLst/>
                  <a:gdLst/>
                  <a:ahLst/>
                  <a:cxnLst>
                    <a:cxn ang="0">
                      <a:pos x="34" y="0"/>
                    </a:cxn>
                    <a:cxn ang="0">
                      <a:pos x="34" y="0"/>
                    </a:cxn>
                    <a:cxn ang="0">
                      <a:pos x="32" y="2"/>
                    </a:cxn>
                    <a:cxn ang="0">
                      <a:pos x="34" y="4"/>
                    </a:cxn>
                    <a:cxn ang="0">
                      <a:pos x="44" y="6"/>
                    </a:cxn>
                    <a:cxn ang="0">
                      <a:pos x="44" y="6"/>
                    </a:cxn>
                    <a:cxn ang="0">
                      <a:pos x="24" y="8"/>
                    </a:cxn>
                    <a:cxn ang="0">
                      <a:pos x="12" y="8"/>
                    </a:cxn>
                    <a:cxn ang="0">
                      <a:pos x="0" y="8"/>
                    </a:cxn>
                    <a:cxn ang="0">
                      <a:pos x="0" y="8"/>
                    </a:cxn>
                    <a:cxn ang="0">
                      <a:pos x="16" y="2"/>
                    </a:cxn>
                    <a:cxn ang="0">
                      <a:pos x="34" y="0"/>
                    </a:cxn>
                    <a:cxn ang="0">
                      <a:pos x="34" y="0"/>
                    </a:cxn>
                  </a:cxnLst>
                  <a:rect l="0" t="0" r="r" b="b"/>
                  <a:pathLst>
                    <a:path w="44" h="8">
                      <a:moveTo>
                        <a:pt x="34" y="0"/>
                      </a:moveTo>
                      <a:lnTo>
                        <a:pt x="34" y="0"/>
                      </a:lnTo>
                      <a:lnTo>
                        <a:pt x="32" y="2"/>
                      </a:lnTo>
                      <a:lnTo>
                        <a:pt x="34" y="4"/>
                      </a:lnTo>
                      <a:lnTo>
                        <a:pt x="44" y="6"/>
                      </a:lnTo>
                      <a:lnTo>
                        <a:pt x="44" y="6"/>
                      </a:lnTo>
                      <a:lnTo>
                        <a:pt x="24" y="8"/>
                      </a:lnTo>
                      <a:lnTo>
                        <a:pt x="12" y="8"/>
                      </a:lnTo>
                      <a:lnTo>
                        <a:pt x="0" y="8"/>
                      </a:lnTo>
                      <a:lnTo>
                        <a:pt x="0" y="8"/>
                      </a:lnTo>
                      <a:lnTo>
                        <a:pt x="16"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4" name="Freeform 120"/>
                <p:cNvSpPr>
                  <a:spLocks/>
                </p:cNvSpPr>
                <p:nvPr userDrawn="1"/>
              </p:nvSpPr>
              <p:spPr bwMode="auto">
                <a:xfrm>
                  <a:off x="3875" y="235"/>
                  <a:ext cx="8" cy="0"/>
                </a:xfrm>
                <a:custGeom>
                  <a:avLst/>
                  <a:gdLst/>
                  <a:ahLst/>
                  <a:cxnLst>
                    <a:cxn ang="0">
                      <a:pos x="0" y="2"/>
                    </a:cxn>
                    <a:cxn ang="0">
                      <a:pos x="0" y="2"/>
                    </a:cxn>
                    <a:cxn ang="0">
                      <a:pos x="4" y="0"/>
                    </a:cxn>
                    <a:cxn ang="0">
                      <a:pos x="12" y="0"/>
                    </a:cxn>
                    <a:cxn ang="0">
                      <a:pos x="26" y="0"/>
                    </a:cxn>
                    <a:cxn ang="0">
                      <a:pos x="26" y="0"/>
                    </a:cxn>
                    <a:cxn ang="0">
                      <a:pos x="20" y="2"/>
                    </a:cxn>
                    <a:cxn ang="0">
                      <a:pos x="14" y="4"/>
                    </a:cxn>
                    <a:cxn ang="0">
                      <a:pos x="6" y="4"/>
                    </a:cxn>
                    <a:cxn ang="0">
                      <a:pos x="0" y="2"/>
                    </a:cxn>
                    <a:cxn ang="0">
                      <a:pos x="0" y="2"/>
                    </a:cxn>
                  </a:cxnLst>
                  <a:rect l="0" t="0" r="r" b="b"/>
                  <a:pathLst>
                    <a:path w="26" h="4">
                      <a:moveTo>
                        <a:pt x="0" y="2"/>
                      </a:moveTo>
                      <a:lnTo>
                        <a:pt x="0" y="2"/>
                      </a:lnTo>
                      <a:lnTo>
                        <a:pt x="4" y="0"/>
                      </a:lnTo>
                      <a:lnTo>
                        <a:pt x="12" y="0"/>
                      </a:lnTo>
                      <a:lnTo>
                        <a:pt x="26" y="0"/>
                      </a:lnTo>
                      <a:lnTo>
                        <a:pt x="26" y="0"/>
                      </a:lnTo>
                      <a:lnTo>
                        <a:pt x="20" y="2"/>
                      </a:lnTo>
                      <a:lnTo>
                        <a:pt x="14" y="4"/>
                      </a:lnTo>
                      <a:lnTo>
                        <a:pt x="6" y="4"/>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5" name="Freeform 121"/>
                <p:cNvSpPr>
                  <a:spLocks/>
                </p:cNvSpPr>
                <p:nvPr userDrawn="1"/>
              </p:nvSpPr>
              <p:spPr bwMode="auto">
                <a:xfrm>
                  <a:off x="3548" y="235"/>
                  <a:ext cx="3" cy="0"/>
                </a:xfrm>
                <a:custGeom>
                  <a:avLst/>
                  <a:gdLst/>
                  <a:ahLst/>
                  <a:cxnLst>
                    <a:cxn ang="0">
                      <a:pos x="16" y="0"/>
                    </a:cxn>
                    <a:cxn ang="0">
                      <a:pos x="16" y="0"/>
                    </a:cxn>
                    <a:cxn ang="0">
                      <a:pos x="16" y="0"/>
                    </a:cxn>
                    <a:cxn ang="0">
                      <a:pos x="16" y="2"/>
                    </a:cxn>
                    <a:cxn ang="0">
                      <a:pos x="12" y="4"/>
                    </a:cxn>
                    <a:cxn ang="0">
                      <a:pos x="0" y="6"/>
                    </a:cxn>
                    <a:cxn ang="0">
                      <a:pos x="0" y="6"/>
                    </a:cxn>
                    <a:cxn ang="0">
                      <a:pos x="2" y="4"/>
                    </a:cxn>
                    <a:cxn ang="0">
                      <a:pos x="8" y="2"/>
                    </a:cxn>
                    <a:cxn ang="0">
                      <a:pos x="12" y="2"/>
                    </a:cxn>
                    <a:cxn ang="0">
                      <a:pos x="16" y="0"/>
                    </a:cxn>
                    <a:cxn ang="0">
                      <a:pos x="16" y="0"/>
                    </a:cxn>
                  </a:cxnLst>
                  <a:rect l="0" t="0" r="r" b="b"/>
                  <a:pathLst>
                    <a:path w="16" h="6">
                      <a:moveTo>
                        <a:pt x="16" y="0"/>
                      </a:moveTo>
                      <a:lnTo>
                        <a:pt x="16" y="0"/>
                      </a:lnTo>
                      <a:lnTo>
                        <a:pt x="16" y="0"/>
                      </a:lnTo>
                      <a:lnTo>
                        <a:pt x="16" y="2"/>
                      </a:lnTo>
                      <a:lnTo>
                        <a:pt x="12" y="4"/>
                      </a:lnTo>
                      <a:lnTo>
                        <a:pt x="0" y="6"/>
                      </a:lnTo>
                      <a:lnTo>
                        <a:pt x="0" y="6"/>
                      </a:lnTo>
                      <a:lnTo>
                        <a:pt x="2" y="4"/>
                      </a:lnTo>
                      <a:lnTo>
                        <a:pt x="8" y="2"/>
                      </a:lnTo>
                      <a:lnTo>
                        <a:pt x="12" y="2"/>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6" name="Freeform 122"/>
                <p:cNvSpPr>
                  <a:spLocks/>
                </p:cNvSpPr>
                <p:nvPr userDrawn="1"/>
              </p:nvSpPr>
              <p:spPr bwMode="auto">
                <a:xfrm>
                  <a:off x="3908" y="235"/>
                  <a:ext cx="5" cy="0"/>
                </a:xfrm>
                <a:custGeom>
                  <a:avLst/>
                  <a:gdLst/>
                  <a:ahLst/>
                  <a:cxnLst>
                    <a:cxn ang="0">
                      <a:pos x="14" y="0"/>
                    </a:cxn>
                    <a:cxn ang="0">
                      <a:pos x="14" y="0"/>
                    </a:cxn>
                    <a:cxn ang="0">
                      <a:pos x="10" y="4"/>
                    </a:cxn>
                    <a:cxn ang="0">
                      <a:pos x="10" y="6"/>
                    </a:cxn>
                    <a:cxn ang="0">
                      <a:pos x="12" y="6"/>
                    </a:cxn>
                    <a:cxn ang="0">
                      <a:pos x="12" y="6"/>
                    </a:cxn>
                    <a:cxn ang="0">
                      <a:pos x="10" y="8"/>
                    </a:cxn>
                    <a:cxn ang="0">
                      <a:pos x="8" y="8"/>
                    </a:cxn>
                    <a:cxn ang="0">
                      <a:pos x="4" y="8"/>
                    </a:cxn>
                    <a:cxn ang="0">
                      <a:pos x="0" y="8"/>
                    </a:cxn>
                    <a:cxn ang="0">
                      <a:pos x="0" y="8"/>
                    </a:cxn>
                    <a:cxn ang="0">
                      <a:pos x="2" y="4"/>
                    </a:cxn>
                    <a:cxn ang="0">
                      <a:pos x="6" y="2"/>
                    </a:cxn>
                    <a:cxn ang="0">
                      <a:pos x="10" y="0"/>
                    </a:cxn>
                    <a:cxn ang="0">
                      <a:pos x="14" y="0"/>
                    </a:cxn>
                    <a:cxn ang="0">
                      <a:pos x="14" y="0"/>
                    </a:cxn>
                  </a:cxnLst>
                  <a:rect l="0" t="0" r="r" b="b"/>
                  <a:pathLst>
                    <a:path w="14" h="8">
                      <a:moveTo>
                        <a:pt x="14" y="0"/>
                      </a:moveTo>
                      <a:lnTo>
                        <a:pt x="14" y="0"/>
                      </a:lnTo>
                      <a:lnTo>
                        <a:pt x="10" y="4"/>
                      </a:lnTo>
                      <a:lnTo>
                        <a:pt x="10" y="6"/>
                      </a:lnTo>
                      <a:lnTo>
                        <a:pt x="12" y="6"/>
                      </a:lnTo>
                      <a:lnTo>
                        <a:pt x="12" y="6"/>
                      </a:lnTo>
                      <a:lnTo>
                        <a:pt x="10" y="8"/>
                      </a:lnTo>
                      <a:lnTo>
                        <a:pt x="8" y="8"/>
                      </a:lnTo>
                      <a:lnTo>
                        <a:pt x="4" y="8"/>
                      </a:lnTo>
                      <a:lnTo>
                        <a:pt x="0" y="8"/>
                      </a:lnTo>
                      <a:lnTo>
                        <a:pt x="0" y="8"/>
                      </a:lnTo>
                      <a:lnTo>
                        <a:pt x="2" y="4"/>
                      </a:lnTo>
                      <a:lnTo>
                        <a:pt x="6" y="2"/>
                      </a:lnTo>
                      <a:lnTo>
                        <a:pt x="10" y="0"/>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7" name="Freeform 123"/>
                <p:cNvSpPr>
                  <a:spLocks/>
                </p:cNvSpPr>
                <p:nvPr userDrawn="1"/>
              </p:nvSpPr>
              <p:spPr bwMode="auto">
                <a:xfrm>
                  <a:off x="4052" y="235"/>
                  <a:ext cx="3" cy="5"/>
                </a:xfrm>
                <a:custGeom>
                  <a:avLst/>
                  <a:gdLst/>
                  <a:ahLst/>
                  <a:cxnLst>
                    <a:cxn ang="0">
                      <a:pos x="18" y="2"/>
                    </a:cxn>
                    <a:cxn ang="0">
                      <a:pos x="18" y="2"/>
                    </a:cxn>
                    <a:cxn ang="0">
                      <a:pos x="12" y="6"/>
                    </a:cxn>
                    <a:cxn ang="0">
                      <a:pos x="6" y="6"/>
                    </a:cxn>
                    <a:cxn ang="0">
                      <a:pos x="2" y="6"/>
                    </a:cxn>
                    <a:cxn ang="0">
                      <a:pos x="0" y="4"/>
                    </a:cxn>
                    <a:cxn ang="0">
                      <a:pos x="0" y="2"/>
                    </a:cxn>
                    <a:cxn ang="0">
                      <a:pos x="2" y="0"/>
                    </a:cxn>
                    <a:cxn ang="0">
                      <a:pos x="8" y="0"/>
                    </a:cxn>
                    <a:cxn ang="0">
                      <a:pos x="18" y="2"/>
                    </a:cxn>
                    <a:cxn ang="0">
                      <a:pos x="18" y="2"/>
                    </a:cxn>
                  </a:cxnLst>
                  <a:rect l="0" t="0" r="r" b="b"/>
                  <a:pathLst>
                    <a:path w="18" h="6">
                      <a:moveTo>
                        <a:pt x="18" y="2"/>
                      </a:moveTo>
                      <a:lnTo>
                        <a:pt x="18" y="2"/>
                      </a:lnTo>
                      <a:lnTo>
                        <a:pt x="12" y="6"/>
                      </a:lnTo>
                      <a:lnTo>
                        <a:pt x="6" y="6"/>
                      </a:lnTo>
                      <a:lnTo>
                        <a:pt x="2" y="6"/>
                      </a:lnTo>
                      <a:lnTo>
                        <a:pt x="0" y="4"/>
                      </a:lnTo>
                      <a:lnTo>
                        <a:pt x="0" y="2"/>
                      </a:lnTo>
                      <a:lnTo>
                        <a:pt x="2" y="0"/>
                      </a:lnTo>
                      <a:lnTo>
                        <a:pt x="8" y="0"/>
                      </a:lnTo>
                      <a:lnTo>
                        <a:pt x="18" y="2"/>
                      </a:lnTo>
                      <a:lnTo>
                        <a:pt x="1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8" name="Freeform 124"/>
                <p:cNvSpPr>
                  <a:spLocks/>
                </p:cNvSpPr>
                <p:nvPr userDrawn="1"/>
              </p:nvSpPr>
              <p:spPr bwMode="auto">
                <a:xfrm>
                  <a:off x="3870" y="240"/>
                  <a:ext cx="18" cy="5"/>
                </a:xfrm>
                <a:custGeom>
                  <a:avLst/>
                  <a:gdLst/>
                  <a:ahLst/>
                  <a:cxnLst>
                    <a:cxn ang="0">
                      <a:pos x="62" y="0"/>
                    </a:cxn>
                    <a:cxn ang="0">
                      <a:pos x="62" y="0"/>
                    </a:cxn>
                    <a:cxn ang="0">
                      <a:pos x="54" y="6"/>
                    </a:cxn>
                    <a:cxn ang="0">
                      <a:pos x="42" y="10"/>
                    </a:cxn>
                    <a:cxn ang="0">
                      <a:pos x="30" y="12"/>
                    </a:cxn>
                    <a:cxn ang="0">
                      <a:pos x="20" y="12"/>
                    </a:cxn>
                    <a:cxn ang="0">
                      <a:pos x="20" y="12"/>
                    </a:cxn>
                    <a:cxn ang="0">
                      <a:pos x="18" y="14"/>
                    </a:cxn>
                    <a:cxn ang="0">
                      <a:pos x="20" y="14"/>
                    </a:cxn>
                    <a:cxn ang="0">
                      <a:pos x="20" y="16"/>
                    </a:cxn>
                    <a:cxn ang="0">
                      <a:pos x="18" y="18"/>
                    </a:cxn>
                    <a:cxn ang="0">
                      <a:pos x="18" y="18"/>
                    </a:cxn>
                    <a:cxn ang="0">
                      <a:pos x="12" y="18"/>
                    </a:cxn>
                    <a:cxn ang="0">
                      <a:pos x="8" y="20"/>
                    </a:cxn>
                    <a:cxn ang="0">
                      <a:pos x="4" y="20"/>
                    </a:cxn>
                    <a:cxn ang="0">
                      <a:pos x="0" y="18"/>
                    </a:cxn>
                    <a:cxn ang="0">
                      <a:pos x="0" y="18"/>
                    </a:cxn>
                    <a:cxn ang="0">
                      <a:pos x="14" y="12"/>
                    </a:cxn>
                    <a:cxn ang="0">
                      <a:pos x="30" y="8"/>
                    </a:cxn>
                    <a:cxn ang="0">
                      <a:pos x="62" y="0"/>
                    </a:cxn>
                    <a:cxn ang="0">
                      <a:pos x="62" y="0"/>
                    </a:cxn>
                  </a:cxnLst>
                  <a:rect l="0" t="0" r="r" b="b"/>
                  <a:pathLst>
                    <a:path w="62" h="20">
                      <a:moveTo>
                        <a:pt x="62" y="0"/>
                      </a:moveTo>
                      <a:lnTo>
                        <a:pt x="62" y="0"/>
                      </a:lnTo>
                      <a:lnTo>
                        <a:pt x="54" y="6"/>
                      </a:lnTo>
                      <a:lnTo>
                        <a:pt x="42" y="10"/>
                      </a:lnTo>
                      <a:lnTo>
                        <a:pt x="30" y="12"/>
                      </a:lnTo>
                      <a:lnTo>
                        <a:pt x="20" y="12"/>
                      </a:lnTo>
                      <a:lnTo>
                        <a:pt x="20" y="12"/>
                      </a:lnTo>
                      <a:lnTo>
                        <a:pt x="18" y="14"/>
                      </a:lnTo>
                      <a:lnTo>
                        <a:pt x="20" y="14"/>
                      </a:lnTo>
                      <a:lnTo>
                        <a:pt x="20" y="16"/>
                      </a:lnTo>
                      <a:lnTo>
                        <a:pt x="18" y="18"/>
                      </a:lnTo>
                      <a:lnTo>
                        <a:pt x="18" y="18"/>
                      </a:lnTo>
                      <a:lnTo>
                        <a:pt x="12" y="18"/>
                      </a:lnTo>
                      <a:lnTo>
                        <a:pt x="8" y="20"/>
                      </a:lnTo>
                      <a:lnTo>
                        <a:pt x="4" y="20"/>
                      </a:lnTo>
                      <a:lnTo>
                        <a:pt x="0" y="18"/>
                      </a:lnTo>
                      <a:lnTo>
                        <a:pt x="0" y="18"/>
                      </a:lnTo>
                      <a:lnTo>
                        <a:pt x="14" y="12"/>
                      </a:lnTo>
                      <a:lnTo>
                        <a:pt x="30" y="8"/>
                      </a:lnTo>
                      <a:lnTo>
                        <a:pt x="62" y="0"/>
                      </a:lnTo>
                      <a:lnTo>
                        <a:pt x="6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49" name="Freeform 125"/>
                <p:cNvSpPr>
                  <a:spLocks/>
                </p:cNvSpPr>
                <p:nvPr userDrawn="1"/>
              </p:nvSpPr>
              <p:spPr bwMode="auto">
                <a:xfrm>
                  <a:off x="3862" y="240"/>
                  <a:ext cx="5" cy="0"/>
                </a:xfrm>
                <a:custGeom>
                  <a:avLst/>
                  <a:gdLst/>
                  <a:ahLst/>
                  <a:cxnLst>
                    <a:cxn ang="0">
                      <a:pos x="18" y="0"/>
                    </a:cxn>
                    <a:cxn ang="0">
                      <a:pos x="18" y="0"/>
                    </a:cxn>
                    <a:cxn ang="0">
                      <a:pos x="10" y="4"/>
                    </a:cxn>
                    <a:cxn ang="0">
                      <a:pos x="0" y="4"/>
                    </a:cxn>
                    <a:cxn ang="0">
                      <a:pos x="0" y="4"/>
                    </a:cxn>
                    <a:cxn ang="0">
                      <a:pos x="4" y="2"/>
                    </a:cxn>
                    <a:cxn ang="0">
                      <a:pos x="8" y="2"/>
                    </a:cxn>
                    <a:cxn ang="0">
                      <a:pos x="18" y="0"/>
                    </a:cxn>
                    <a:cxn ang="0">
                      <a:pos x="18" y="0"/>
                    </a:cxn>
                  </a:cxnLst>
                  <a:rect l="0" t="0" r="r" b="b"/>
                  <a:pathLst>
                    <a:path w="18" h="4">
                      <a:moveTo>
                        <a:pt x="18" y="0"/>
                      </a:moveTo>
                      <a:lnTo>
                        <a:pt x="18" y="0"/>
                      </a:lnTo>
                      <a:lnTo>
                        <a:pt x="10" y="4"/>
                      </a:lnTo>
                      <a:lnTo>
                        <a:pt x="0" y="4"/>
                      </a:lnTo>
                      <a:lnTo>
                        <a:pt x="0" y="4"/>
                      </a:lnTo>
                      <a:lnTo>
                        <a:pt x="4" y="2"/>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0" name="Freeform 126"/>
                <p:cNvSpPr>
                  <a:spLocks/>
                </p:cNvSpPr>
                <p:nvPr userDrawn="1"/>
              </p:nvSpPr>
              <p:spPr bwMode="auto">
                <a:xfrm>
                  <a:off x="3893" y="240"/>
                  <a:ext cx="3" cy="0"/>
                </a:xfrm>
                <a:custGeom>
                  <a:avLst/>
                  <a:gdLst/>
                  <a:ahLst/>
                  <a:cxnLst>
                    <a:cxn ang="0">
                      <a:pos x="0" y="2"/>
                    </a:cxn>
                    <a:cxn ang="0">
                      <a:pos x="0" y="2"/>
                    </a:cxn>
                    <a:cxn ang="0">
                      <a:pos x="8" y="0"/>
                    </a:cxn>
                    <a:cxn ang="0">
                      <a:pos x="10" y="0"/>
                    </a:cxn>
                    <a:cxn ang="0">
                      <a:pos x="8" y="2"/>
                    </a:cxn>
                    <a:cxn ang="0">
                      <a:pos x="4" y="4"/>
                    </a:cxn>
                    <a:cxn ang="0">
                      <a:pos x="2" y="4"/>
                    </a:cxn>
                    <a:cxn ang="0">
                      <a:pos x="0" y="2"/>
                    </a:cxn>
                    <a:cxn ang="0">
                      <a:pos x="0" y="2"/>
                    </a:cxn>
                  </a:cxnLst>
                  <a:rect l="0" t="0" r="r" b="b"/>
                  <a:pathLst>
                    <a:path w="10" h="4">
                      <a:moveTo>
                        <a:pt x="0" y="2"/>
                      </a:moveTo>
                      <a:lnTo>
                        <a:pt x="0" y="2"/>
                      </a:lnTo>
                      <a:lnTo>
                        <a:pt x="8" y="0"/>
                      </a:lnTo>
                      <a:lnTo>
                        <a:pt x="10" y="0"/>
                      </a:lnTo>
                      <a:lnTo>
                        <a:pt x="8" y="2"/>
                      </a:lnTo>
                      <a:lnTo>
                        <a:pt x="4" y="4"/>
                      </a:lnTo>
                      <a:lnTo>
                        <a:pt x="2" y="4"/>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1" name="Freeform 127"/>
                <p:cNvSpPr>
                  <a:spLocks/>
                </p:cNvSpPr>
                <p:nvPr userDrawn="1"/>
              </p:nvSpPr>
              <p:spPr bwMode="auto">
                <a:xfrm>
                  <a:off x="3832" y="245"/>
                  <a:ext cx="5" cy="0"/>
                </a:xfrm>
                <a:custGeom>
                  <a:avLst/>
                  <a:gdLst/>
                  <a:ahLst/>
                  <a:cxnLst>
                    <a:cxn ang="0">
                      <a:pos x="20" y="0"/>
                    </a:cxn>
                    <a:cxn ang="0">
                      <a:pos x="20" y="0"/>
                    </a:cxn>
                    <a:cxn ang="0">
                      <a:pos x="12" y="2"/>
                    </a:cxn>
                    <a:cxn ang="0">
                      <a:pos x="0" y="4"/>
                    </a:cxn>
                    <a:cxn ang="0">
                      <a:pos x="0" y="4"/>
                    </a:cxn>
                    <a:cxn ang="0">
                      <a:pos x="2" y="2"/>
                    </a:cxn>
                    <a:cxn ang="0">
                      <a:pos x="2" y="0"/>
                    </a:cxn>
                    <a:cxn ang="0">
                      <a:pos x="8" y="0"/>
                    </a:cxn>
                    <a:cxn ang="0">
                      <a:pos x="14" y="0"/>
                    </a:cxn>
                    <a:cxn ang="0">
                      <a:pos x="20" y="0"/>
                    </a:cxn>
                    <a:cxn ang="0">
                      <a:pos x="20" y="0"/>
                    </a:cxn>
                  </a:cxnLst>
                  <a:rect l="0" t="0" r="r" b="b"/>
                  <a:pathLst>
                    <a:path w="20" h="4">
                      <a:moveTo>
                        <a:pt x="20" y="0"/>
                      </a:moveTo>
                      <a:lnTo>
                        <a:pt x="20" y="0"/>
                      </a:lnTo>
                      <a:lnTo>
                        <a:pt x="12" y="2"/>
                      </a:lnTo>
                      <a:lnTo>
                        <a:pt x="0" y="4"/>
                      </a:lnTo>
                      <a:lnTo>
                        <a:pt x="0" y="4"/>
                      </a:lnTo>
                      <a:lnTo>
                        <a:pt x="2" y="2"/>
                      </a:lnTo>
                      <a:lnTo>
                        <a:pt x="2" y="0"/>
                      </a:lnTo>
                      <a:lnTo>
                        <a:pt x="8" y="0"/>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2" name="Freeform 128"/>
                <p:cNvSpPr>
                  <a:spLocks/>
                </p:cNvSpPr>
                <p:nvPr userDrawn="1"/>
              </p:nvSpPr>
              <p:spPr bwMode="auto">
                <a:xfrm>
                  <a:off x="3870" y="245"/>
                  <a:ext cx="5" cy="5"/>
                </a:xfrm>
                <a:custGeom>
                  <a:avLst/>
                  <a:gdLst/>
                  <a:ahLst/>
                  <a:cxnLst>
                    <a:cxn ang="0">
                      <a:pos x="18" y="0"/>
                    </a:cxn>
                    <a:cxn ang="0">
                      <a:pos x="18" y="0"/>
                    </a:cxn>
                    <a:cxn ang="0">
                      <a:pos x="14" y="2"/>
                    </a:cxn>
                    <a:cxn ang="0">
                      <a:pos x="10" y="4"/>
                    </a:cxn>
                    <a:cxn ang="0">
                      <a:pos x="0" y="6"/>
                    </a:cxn>
                    <a:cxn ang="0">
                      <a:pos x="0" y="6"/>
                    </a:cxn>
                    <a:cxn ang="0">
                      <a:pos x="4" y="2"/>
                    </a:cxn>
                    <a:cxn ang="0">
                      <a:pos x="8" y="2"/>
                    </a:cxn>
                    <a:cxn ang="0">
                      <a:pos x="18" y="0"/>
                    </a:cxn>
                    <a:cxn ang="0">
                      <a:pos x="18" y="0"/>
                    </a:cxn>
                  </a:cxnLst>
                  <a:rect l="0" t="0" r="r" b="b"/>
                  <a:pathLst>
                    <a:path w="18" h="6">
                      <a:moveTo>
                        <a:pt x="18" y="0"/>
                      </a:moveTo>
                      <a:lnTo>
                        <a:pt x="18" y="0"/>
                      </a:lnTo>
                      <a:lnTo>
                        <a:pt x="14" y="2"/>
                      </a:lnTo>
                      <a:lnTo>
                        <a:pt x="10" y="4"/>
                      </a:lnTo>
                      <a:lnTo>
                        <a:pt x="0" y="6"/>
                      </a:lnTo>
                      <a:lnTo>
                        <a:pt x="0" y="6"/>
                      </a:lnTo>
                      <a:lnTo>
                        <a:pt x="4" y="2"/>
                      </a:lnTo>
                      <a:lnTo>
                        <a:pt x="8"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3" name="Freeform 129"/>
                <p:cNvSpPr>
                  <a:spLocks/>
                </p:cNvSpPr>
                <p:nvPr userDrawn="1"/>
              </p:nvSpPr>
              <p:spPr bwMode="auto">
                <a:xfrm>
                  <a:off x="3832" y="245"/>
                  <a:ext cx="15" cy="5"/>
                </a:xfrm>
                <a:custGeom>
                  <a:avLst/>
                  <a:gdLst/>
                  <a:ahLst/>
                  <a:cxnLst>
                    <a:cxn ang="0">
                      <a:pos x="52" y="0"/>
                    </a:cxn>
                    <a:cxn ang="0">
                      <a:pos x="52" y="0"/>
                    </a:cxn>
                    <a:cxn ang="0">
                      <a:pos x="42" y="6"/>
                    </a:cxn>
                    <a:cxn ang="0">
                      <a:pos x="30" y="10"/>
                    </a:cxn>
                    <a:cxn ang="0">
                      <a:pos x="16" y="12"/>
                    </a:cxn>
                    <a:cxn ang="0">
                      <a:pos x="0" y="12"/>
                    </a:cxn>
                    <a:cxn ang="0">
                      <a:pos x="0" y="12"/>
                    </a:cxn>
                    <a:cxn ang="0">
                      <a:pos x="6" y="8"/>
                    </a:cxn>
                    <a:cxn ang="0">
                      <a:pos x="10" y="4"/>
                    </a:cxn>
                    <a:cxn ang="0">
                      <a:pos x="24" y="2"/>
                    </a:cxn>
                    <a:cxn ang="0">
                      <a:pos x="52" y="0"/>
                    </a:cxn>
                    <a:cxn ang="0">
                      <a:pos x="52" y="0"/>
                    </a:cxn>
                  </a:cxnLst>
                  <a:rect l="0" t="0" r="r" b="b"/>
                  <a:pathLst>
                    <a:path w="52" h="12">
                      <a:moveTo>
                        <a:pt x="52" y="0"/>
                      </a:moveTo>
                      <a:lnTo>
                        <a:pt x="52" y="0"/>
                      </a:lnTo>
                      <a:lnTo>
                        <a:pt x="42" y="6"/>
                      </a:lnTo>
                      <a:lnTo>
                        <a:pt x="30" y="10"/>
                      </a:lnTo>
                      <a:lnTo>
                        <a:pt x="16" y="12"/>
                      </a:lnTo>
                      <a:lnTo>
                        <a:pt x="0" y="12"/>
                      </a:lnTo>
                      <a:lnTo>
                        <a:pt x="0" y="12"/>
                      </a:lnTo>
                      <a:lnTo>
                        <a:pt x="6" y="8"/>
                      </a:lnTo>
                      <a:lnTo>
                        <a:pt x="10" y="4"/>
                      </a:lnTo>
                      <a:lnTo>
                        <a:pt x="24" y="2"/>
                      </a:lnTo>
                      <a:lnTo>
                        <a:pt x="52" y="0"/>
                      </a:lnTo>
                      <a:lnTo>
                        <a:pt x="5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4" name="Freeform 130"/>
                <p:cNvSpPr>
                  <a:spLocks/>
                </p:cNvSpPr>
                <p:nvPr userDrawn="1"/>
              </p:nvSpPr>
              <p:spPr bwMode="auto">
                <a:xfrm>
                  <a:off x="3753" y="263"/>
                  <a:ext cx="5" cy="0"/>
                </a:xfrm>
                <a:custGeom>
                  <a:avLst/>
                  <a:gdLst/>
                  <a:ahLst/>
                  <a:cxnLst>
                    <a:cxn ang="0">
                      <a:pos x="16" y="0"/>
                    </a:cxn>
                    <a:cxn ang="0">
                      <a:pos x="16" y="0"/>
                    </a:cxn>
                    <a:cxn ang="0">
                      <a:pos x="14" y="2"/>
                    </a:cxn>
                    <a:cxn ang="0">
                      <a:pos x="10" y="4"/>
                    </a:cxn>
                    <a:cxn ang="0">
                      <a:pos x="0" y="4"/>
                    </a:cxn>
                    <a:cxn ang="0">
                      <a:pos x="0" y="4"/>
                    </a:cxn>
                    <a:cxn ang="0">
                      <a:pos x="2" y="2"/>
                    </a:cxn>
                    <a:cxn ang="0">
                      <a:pos x="6" y="0"/>
                    </a:cxn>
                    <a:cxn ang="0">
                      <a:pos x="16" y="0"/>
                    </a:cxn>
                    <a:cxn ang="0">
                      <a:pos x="16" y="0"/>
                    </a:cxn>
                  </a:cxnLst>
                  <a:rect l="0" t="0" r="r" b="b"/>
                  <a:pathLst>
                    <a:path w="16" h="4">
                      <a:moveTo>
                        <a:pt x="16" y="0"/>
                      </a:moveTo>
                      <a:lnTo>
                        <a:pt x="16" y="0"/>
                      </a:lnTo>
                      <a:lnTo>
                        <a:pt x="14" y="2"/>
                      </a:lnTo>
                      <a:lnTo>
                        <a:pt x="10" y="4"/>
                      </a:lnTo>
                      <a:lnTo>
                        <a:pt x="0" y="4"/>
                      </a:lnTo>
                      <a:lnTo>
                        <a:pt x="0" y="4"/>
                      </a:lnTo>
                      <a:lnTo>
                        <a:pt x="2" y="2"/>
                      </a:lnTo>
                      <a:lnTo>
                        <a:pt x="6" y="0"/>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5" name="Freeform 131"/>
                <p:cNvSpPr>
                  <a:spLocks/>
                </p:cNvSpPr>
                <p:nvPr userDrawn="1"/>
              </p:nvSpPr>
              <p:spPr bwMode="auto">
                <a:xfrm>
                  <a:off x="3725" y="265"/>
                  <a:ext cx="5" cy="3"/>
                </a:xfrm>
                <a:custGeom>
                  <a:avLst/>
                  <a:gdLst/>
                  <a:ahLst/>
                  <a:cxnLst>
                    <a:cxn ang="0">
                      <a:pos x="18" y="0"/>
                    </a:cxn>
                    <a:cxn ang="0">
                      <a:pos x="18" y="0"/>
                    </a:cxn>
                    <a:cxn ang="0">
                      <a:pos x="14" y="4"/>
                    </a:cxn>
                    <a:cxn ang="0">
                      <a:pos x="10" y="6"/>
                    </a:cxn>
                    <a:cxn ang="0">
                      <a:pos x="0" y="8"/>
                    </a:cxn>
                    <a:cxn ang="0">
                      <a:pos x="0" y="8"/>
                    </a:cxn>
                    <a:cxn ang="0">
                      <a:pos x="2" y="4"/>
                    </a:cxn>
                    <a:cxn ang="0">
                      <a:pos x="6" y="2"/>
                    </a:cxn>
                    <a:cxn ang="0">
                      <a:pos x="18" y="0"/>
                    </a:cxn>
                    <a:cxn ang="0">
                      <a:pos x="18" y="0"/>
                    </a:cxn>
                  </a:cxnLst>
                  <a:rect l="0" t="0" r="r" b="b"/>
                  <a:pathLst>
                    <a:path w="18" h="8">
                      <a:moveTo>
                        <a:pt x="18" y="0"/>
                      </a:moveTo>
                      <a:lnTo>
                        <a:pt x="18" y="0"/>
                      </a:lnTo>
                      <a:lnTo>
                        <a:pt x="14" y="4"/>
                      </a:lnTo>
                      <a:lnTo>
                        <a:pt x="10" y="6"/>
                      </a:lnTo>
                      <a:lnTo>
                        <a:pt x="0" y="8"/>
                      </a:lnTo>
                      <a:lnTo>
                        <a:pt x="0" y="8"/>
                      </a:lnTo>
                      <a:lnTo>
                        <a:pt x="2" y="4"/>
                      </a:lnTo>
                      <a:lnTo>
                        <a:pt x="6"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6" name="Freeform 132"/>
                <p:cNvSpPr>
                  <a:spLocks/>
                </p:cNvSpPr>
                <p:nvPr userDrawn="1"/>
              </p:nvSpPr>
              <p:spPr bwMode="auto">
                <a:xfrm>
                  <a:off x="3779" y="283"/>
                  <a:ext cx="3" cy="3"/>
                </a:xfrm>
                <a:custGeom>
                  <a:avLst/>
                  <a:gdLst/>
                  <a:ahLst/>
                  <a:cxnLst>
                    <a:cxn ang="0">
                      <a:pos x="12" y="0"/>
                    </a:cxn>
                    <a:cxn ang="0">
                      <a:pos x="12" y="0"/>
                    </a:cxn>
                    <a:cxn ang="0">
                      <a:pos x="8" y="2"/>
                    </a:cxn>
                    <a:cxn ang="0">
                      <a:pos x="0" y="4"/>
                    </a:cxn>
                    <a:cxn ang="0">
                      <a:pos x="0" y="4"/>
                    </a:cxn>
                    <a:cxn ang="0">
                      <a:pos x="0" y="2"/>
                    </a:cxn>
                    <a:cxn ang="0">
                      <a:pos x="0" y="0"/>
                    </a:cxn>
                    <a:cxn ang="0">
                      <a:pos x="4" y="0"/>
                    </a:cxn>
                    <a:cxn ang="0">
                      <a:pos x="12" y="0"/>
                    </a:cxn>
                    <a:cxn ang="0">
                      <a:pos x="12" y="0"/>
                    </a:cxn>
                  </a:cxnLst>
                  <a:rect l="0" t="0" r="r" b="b"/>
                  <a:pathLst>
                    <a:path w="12" h="4">
                      <a:moveTo>
                        <a:pt x="12" y="0"/>
                      </a:moveTo>
                      <a:lnTo>
                        <a:pt x="12" y="0"/>
                      </a:lnTo>
                      <a:lnTo>
                        <a:pt x="8" y="2"/>
                      </a:lnTo>
                      <a:lnTo>
                        <a:pt x="0" y="4"/>
                      </a:lnTo>
                      <a:lnTo>
                        <a:pt x="0" y="4"/>
                      </a:lnTo>
                      <a:lnTo>
                        <a:pt x="0" y="2"/>
                      </a:lnTo>
                      <a:lnTo>
                        <a:pt x="0" y="0"/>
                      </a:lnTo>
                      <a:lnTo>
                        <a:pt x="4"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7" name="Freeform 133"/>
                <p:cNvSpPr>
                  <a:spLocks/>
                </p:cNvSpPr>
                <p:nvPr userDrawn="1"/>
              </p:nvSpPr>
              <p:spPr bwMode="auto">
                <a:xfrm>
                  <a:off x="3776" y="283"/>
                  <a:ext cx="5" cy="3"/>
                </a:xfrm>
                <a:custGeom>
                  <a:avLst/>
                  <a:gdLst/>
                  <a:ahLst/>
                  <a:cxnLst>
                    <a:cxn ang="0">
                      <a:pos x="18" y="0"/>
                    </a:cxn>
                    <a:cxn ang="0">
                      <a:pos x="18" y="0"/>
                    </a:cxn>
                    <a:cxn ang="0">
                      <a:pos x="16" y="2"/>
                    </a:cxn>
                    <a:cxn ang="0">
                      <a:pos x="14" y="2"/>
                    </a:cxn>
                    <a:cxn ang="0">
                      <a:pos x="10" y="4"/>
                    </a:cxn>
                    <a:cxn ang="0">
                      <a:pos x="4" y="4"/>
                    </a:cxn>
                    <a:cxn ang="0">
                      <a:pos x="2" y="6"/>
                    </a:cxn>
                    <a:cxn ang="0">
                      <a:pos x="2" y="8"/>
                    </a:cxn>
                    <a:cxn ang="0">
                      <a:pos x="2" y="8"/>
                    </a:cxn>
                    <a:cxn ang="0">
                      <a:pos x="0" y="6"/>
                    </a:cxn>
                    <a:cxn ang="0">
                      <a:pos x="2" y="4"/>
                    </a:cxn>
                    <a:cxn ang="0">
                      <a:pos x="6" y="2"/>
                    </a:cxn>
                    <a:cxn ang="0">
                      <a:pos x="18" y="0"/>
                    </a:cxn>
                    <a:cxn ang="0">
                      <a:pos x="18" y="0"/>
                    </a:cxn>
                  </a:cxnLst>
                  <a:rect l="0" t="0" r="r" b="b"/>
                  <a:pathLst>
                    <a:path w="18" h="8">
                      <a:moveTo>
                        <a:pt x="18" y="0"/>
                      </a:moveTo>
                      <a:lnTo>
                        <a:pt x="18" y="0"/>
                      </a:lnTo>
                      <a:lnTo>
                        <a:pt x="16" y="2"/>
                      </a:lnTo>
                      <a:lnTo>
                        <a:pt x="14" y="2"/>
                      </a:lnTo>
                      <a:lnTo>
                        <a:pt x="10" y="4"/>
                      </a:lnTo>
                      <a:lnTo>
                        <a:pt x="4" y="4"/>
                      </a:lnTo>
                      <a:lnTo>
                        <a:pt x="2" y="6"/>
                      </a:lnTo>
                      <a:lnTo>
                        <a:pt x="2" y="8"/>
                      </a:lnTo>
                      <a:lnTo>
                        <a:pt x="2" y="8"/>
                      </a:lnTo>
                      <a:lnTo>
                        <a:pt x="0" y="6"/>
                      </a:lnTo>
                      <a:lnTo>
                        <a:pt x="2" y="4"/>
                      </a:lnTo>
                      <a:lnTo>
                        <a:pt x="6" y="2"/>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8" name="Freeform 134"/>
                <p:cNvSpPr>
                  <a:spLocks/>
                </p:cNvSpPr>
                <p:nvPr userDrawn="1"/>
              </p:nvSpPr>
              <p:spPr bwMode="auto">
                <a:xfrm>
                  <a:off x="3766" y="288"/>
                  <a:ext cx="5" cy="3"/>
                </a:xfrm>
                <a:custGeom>
                  <a:avLst/>
                  <a:gdLst/>
                  <a:ahLst/>
                  <a:cxnLst>
                    <a:cxn ang="0">
                      <a:pos x="18" y="0"/>
                    </a:cxn>
                    <a:cxn ang="0">
                      <a:pos x="18" y="0"/>
                    </a:cxn>
                    <a:cxn ang="0">
                      <a:pos x="16" y="4"/>
                    </a:cxn>
                    <a:cxn ang="0">
                      <a:pos x="12" y="6"/>
                    </a:cxn>
                    <a:cxn ang="0">
                      <a:pos x="0" y="10"/>
                    </a:cxn>
                    <a:cxn ang="0">
                      <a:pos x="0" y="10"/>
                    </a:cxn>
                    <a:cxn ang="0">
                      <a:pos x="4" y="6"/>
                    </a:cxn>
                    <a:cxn ang="0">
                      <a:pos x="8" y="4"/>
                    </a:cxn>
                    <a:cxn ang="0">
                      <a:pos x="18" y="0"/>
                    </a:cxn>
                    <a:cxn ang="0">
                      <a:pos x="18" y="0"/>
                    </a:cxn>
                  </a:cxnLst>
                  <a:rect l="0" t="0" r="r" b="b"/>
                  <a:pathLst>
                    <a:path w="18" h="10">
                      <a:moveTo>
                        <a:pt x="18" y="0"/>
                      </a:moveTo>
                      <a:lnTo>
                        <a:pt x="18" y="0"/>
                      </a:lnTo>
                      <a:lnTo>
                        <a:pt x="16" y="4"/>
                      </a:lnTo>
                      <a:lnTo>
                        <a:pt x="12" y="6"/>
                      </a:lnTo>
                      <a:lnTo>
                        <a:pt x="0" y="10"/>
                      </a:lnTo>
                      <a:lnTo>
                        <a:pt x="0" y="10"/>
                      </a:lnTo>
                      <a:lnTo>
                        <a:pt x="4" y="6"/>
                      </a:lnTo>
                      <a:lnTo>
                        <a:pt x="8" y="4"/>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59" name="Freeform 135"/>
                <p:cNvSpPr>
                  <a:spLocks/>
                </p:cNvSpPr>
                <p:nvPr userDrawn="1"/>
              </p:nvSpPr>
              <p:spPr bwMode="auto">
                <a:xfrm>
                  <a:off x="3913" y="291"/>
                  <a:ext cx="5" cy="10"/>
                </a:xfrm>
                <a:custGeom>
                  <a:avLst/>
                  <a:gdLst/>
                  <a:ahLst/>
                  <a:cxnLst>
                    <a:cxn ang="0">
                      <a:pos x="6" y="0"/>
                    </a:cxn>
                    <a:cxn ang="0">
                      <a:pos x="6" y="0"/>
                    </a:cxn>
                    <a:cxn ang="0">
                      <a:pos x="14" y="0"/>
                    </a:cxn>
                    <a:cxn ang="0">
                      <a:pos x="18" y="0"/>
                    </a:cxn>
                    <a:cxn ang="0">
                      <a:pos x="24" y="4"/>
                    </a:cxn>
                    <a:cxn ang="0">
                      <a:pos x="24" y="4"/>
                    </a:cxn>
                    <a:cxn ang="0">
                      <a:pos x="22" y="8"/>
                    </a:cxn>
                    <a:cxn ang="0">
                      <a:pos x="22" y="14"/>
                    </a:cxn>
                    <a:cxn ang="0">
                      <a:pos x="22" y="14"/>
                    </a:cxn>
                    <a:cxn ang="0">
                      <a:pos x="18" y="12"/>
                    </a:cxn>
                    <a:cxn ang="0">
                      <a:pos x="16" y="12"/>
                    </a:cxn>
                    <a:cxn ang="0">
                      <a:pos x="16" y="12"/>
                    </a:cxn>
                    <a:cxn ang="0">
                      <a:pos x="16" y="18"/>
                    </a:cxn>
                    <a:cxn ang="0">
                      <a:pos x="14" y="20"/>
                    </a:cxn>
                    <a:cxn ang="0">
                      <a:pos x="12" y="22"/>
                    </a:cxn>
                    <a:cxn ang="0">
                      <a:pos x="14" y="28"/>
                    </a:cxn>
                    <a:cxn ang="0">
                      <a:pos x="14" y="28"/>
                    </a:cxn>
                    <a:cxn ang="0">
                      <a:pos x="10" y="26"/>
                    </a:cxn>
                    <a:cxn ang="0">
                      <a:pos x="6" y="22"/>
                    </a:cxn>
                    <a:cxn ang="0">
                      <a:pos x="4" y="18"/>
                    </a:cxn>
                    <a:cxn ang="0">
                      <a:pos x="0" y="14"/>
                    </a:cxn>
                    <a:cxn ang="0">
                      <a:pos x="0" y="14"/>
                    </a:cxn>
                    <a:cxn ang="0">
                      <a:pos x="2" y="6"/>
                    </a:cxn>
                    <a:cxn ang="0">
                      <a:pos x="6" y="0"/>
                    </a:cxn>
                    <a:cxn ang="0">
                      <a:pos x="6" y="0"/>
                    </a:cxn>
                  </a:cxnLst>
                  <a:rect l="0" t="0" r="r" b="b"/>
                  <a:pathLst>
                    <a:path w="24" h="28">
                      <a:moveTo>
                        <a:pt x="6" y="0"/>
                      </a:moveTo>
                      <a:lnTo>
                        <a:pt x="6" y="0"/>
                      </a:lnTo>
                      <a:lnTo>
                        <a:pt x="14" y="0"/>
                      </a:lnTo>
                      <a:lnTo>
                        <a:pt x="18" y="0"/>
                      </a:lnTo>
                      <a:lnTo>
                        <a:pt x="24" y="4"/>
                      </a:lnTo>
                      <a:lnTo>
                        <a:pt x="24" y="4"/>
                      </a:lnTo>
                      <a:lnTo>
                        <a:pt x="22" y="8"/>
                      </a:lnTo>
                      <a:lnTo>
                        <a:pt x="22" y="14"/>
                      </a:lnTo>
                      <a:lnTo>
                        <a:pt x="22" y="14"/>
                      </a:lnTo>
                      <a:lnTo>
                        <a:pt x="18" y="12"/>
                      </a:lnTo>
                      <a:lnTo>
                        <a:pt x="16" y="12"/>
                      </a:lnTo>
                      <a:lnTo>
                        <a:pt x="16" y="12"/>
                      </a:lnTo>
                      <a:lnTo>
                        <a:pt x="16" y="18"/>
                      </a:lnTo>
                      <a:lnTo>
                        <a:pt x="14" y="20"/>
                      </a:lnTo>
                      <a:lnTo>
                        <a:pt x="12" y="22"/>
                      </a:lnTo>
                      <a:lnTo>
                        <a:pt x="14" y="28"/>
                      </a:lnTo>
                      <a:lnTo>
                        <a:pt x="14" y="28"/>
                      </a:lnTo>
                      <a:lnTo>
                        <a:pt x="10" y="26"/>
                      </a:lnTo>
                      <a:lnTo>
                        <a:pt x="6" y="22"/>
                      </a:lnTo>
                      <a:lnTo>
                        <a:pt x="4" y="18"/>
                      </a:lnTo>
                      <a:lnTo>
                        <a:pt x="0" y="14"/>
                      </a:lnTo>
                      <a:lnTo>
                        <a:pt x="0" y="14"/>
                      </a:lnTo>
                      <a:lnTo>
                        <a:pt x="2" y="6"/>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0" name="Freeform 136"/>
                <p:cNvSpPr>
                  <a:spLocks/>
                </p:cNvSpPr>
                <p:nvPr userDrawn="1"/>
              </p:nvSpPr>
              <p:spPr bwMode="auto">
                <a:xfrm>
                  <a:off x="3713" y="291"/>
                  <a:ext cx="5" cy="5"/>
                </a:xfrm>
                <a:custGeom>
                  <a:avLst/>
                  <a:gdLst/>
                  <a:ahLst/>
                  <a:cxnLst>
                    <a:cxn ang="0">
                      <a:pos x="20" y="0"/>
                    </a:cxn>
                    <a:cxn ang="0">
                      <a:pos x="20" y="0"/>
                    </a:cxn>
                    <a:cxn ang="0">
                      <a:pos x="16" y="4"/>
                    </a:cxn>
                    <a:cxn ang="0">
                      <a:pos x="12" y="8"/>
                    </a:cxn>
                    <a:cxn ang="0">
                      <a:pos x="0" y="14"/>
                    </a:cxn>
                    <a:cxn ang="0">
                      <a:pos x="0" y="14"/>
                    </a:cxn>
                    <a:cxn ang="0">
                      <a:pos x="4" y="8"/>
                    </a:cxn>
                    <a:cxn ang="0">
                      <a:pos x="8" y="4"/>
                    </a:cxn>
                    <a:cxn ang="0">
                      <a:pos x="20" y="0"/>
                    </a:cxn>
                    <a:cxn ang="0">
                      <a:pos x="20" y="0"/>
                    </a:cxn>
                  </a:cxnLst>
                  <a:rect l="0" t="0" r="r" b="b"/>
                  <a:pathLst>
                    <a:path w="20" h="14">
                      <a:moveTo>
                        <a:pt x="20" y="0"/>
                      </a:moveTo>
                      <a:lnTo>
                        <a:pt x="20" y="0"/>
                      </a:lnTo>
                      <a:lnTo>
                        <a:pt x="16" y="4"/>
                      </a:lnTo>
                      <a:lnTo>
                        <a:pt x="12" y="8"/>
                      </a:lnTo>
                      <a:lnTo>
                        <a:pt x="0" y="14"/>
                      </a:lnTo>
                      <a:lnTo>
                        <a:pt x="0" y="14"/>
                      </a:lnTo>
                      <a:lnTo>
                        <a:pt x="4" y="8"/>
                      </a:lnTo>
                      <a:lnTo>
                        <a:pt x="8" y="4"/>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1" name="Freeform 137"/>
                <p:cNvSpPr>
                  <a:spLocks/>
                </p:cNvSpPr>
                <p:nvPr userDrawn="1"/>
              </p:nvSpPr>
              <p:spPr bwMode="auto">
                <a:xfrm>
                  <a:off x="3824" y="296"/>
                  <a:ext cx="13" cy="10"/>
                </a:xfrm>
                <a:custGeom>
                  <a:avLst/>
                  <a:gdLst/>
                  <a:ahLst/>
                  <a:cxnLst>
                    <a:cxn ang="0">
                      <a:pos x="34" y="0"/>
                    </a:cxn>
                    <a:cxn ang="0">
                      <a:pos x="34" y="0"/>
                    </a:cxn>
                    <a:cxn ang="0">
                      <a:pos x="40" y="4"/>
                    </a:cxn>
                    <a:cxn ang="0">
                      <a:pos x="42" y="10"/>
                    </a:cxn>
                    <a:cxn ang="0">
                      <a:pos x="40" y="18"/>
                    </a:cxn>
                    <a:cxn ang="0">
                      <a:pos x="34" y="24"/>
                    </a:cxn>
                    <a:cxn ang="0">
                      <a:pos x="28" y="30"/>
                    </a:cxn>
                    <a:cxn ang="0">
                      <a:pos x="20" y="34"/>
                    </a:cxn>
                    <a:cxn ang="0">
                      <a:pos x="12" y="36"/>
                    </a:cxn>
                    <a:cxn ang="0">
                      <a:pos x="4" y="36"/>
                    </a:cxn>
                    <a:cxn ang="0">
                      <a:pos x="4" y="36"/>
                    </a:cxn>
                    <a:cxn ang="0">
                      <a:pos x="2" y="36"/>
                    </a:cxn>
                    <a:cxn ang="0">
                      <a:pos x="2" y="34"/>
                    </a:cxn>
                    <a:cxn ang="0">
                      <a:pos x="2" y="34"/>
                    </a:cxn>
                    <a:cxn ang="0">
                      <a:pos x="2" y="32"/>
                    </a:cxn>
                    <a:cxn ang="0">
                      <a:pos x="0" y="32"/>
                    </a:cxn>
                    <a:cxn ang="0">
                      <a:pos x="0" y="32"/>
                    </a:cxn>
                    <a:cxn ang="0">
                      <a:pos x="2" y="30"/>
                    </a:cxn>
                    <a:cxn ang="0">
                      <a:pos x="4" y="28"/>
                    </a:cxn>
                    <a:cxn ang="0">
                      <a:pos x="10" y="30"/>
                    </a:cxn>
                    <a:cxn ang="0">
                      <a:pos x="10" y="30"/>
                    </a:cxn>
                    <a:cxn ang="0">
                      <a:pos x="8" y="26"/>
                    </a:cxn>
                    <a:cxn ang="0">
                      <a:pos x="6" y="22"/>
                    </a:cxn>
                    <a:cxn ang="0">
                      <a:pos x="6" y="22"/>
                    </a:cxn>
                    <a:cxn ang="0">
                      <a:pos x="20" y="12"/>
                    </a:cxn>
                    <a:cxn ang="0">
                      <a:pos x="26" y="8"/>
                    </a:cxn>
                    <a:cxn ang="0">
                      <a:pos x="36" y="6"/>
                    </a:cxn>
                    <a:cxn ang="0">
                      <a:pos x="36" y="6"/>
                    </a:cxn>
                    <a:cxn ang="0">
                      <a:pos x="36" y="2"/>
                    </a:cxn>
                    <a:cxn ang="0">
                      <a:pos x="34" y="0"/>
                    </a:cxn>
                    <a:cxn ang="0">
                      <a:pos x="34" y="0"/>
                    </a:cxn>
                  </a:cxnLst>
                  <a:rect l="0" t="0" r="r" b="b"/>
                  <a:pathLst>
                    <a:path w="42" h="36">
                      <a:moveTo>
                        <a:pt x="34" y="0"/>
                      </a:moveTo>
                      <a:lnTo>
                        <a:pt x="34" y="0"/>
                      </a:lnTo>
                      <a:lnTo>
                        <a:pt x="40" y="4"/>
                      </a:lnTo>
                      <a:lnTo>
                        <a:pt x="42" y="10"/>
                      </a:lnTo>
                      <a:lnTo>
                        <a:pt x="40" y="18"/>
                      </a:lnTo>
                      <a:lnTo>
                        <a:pt x="34" y="24"/>
                      </a:lnTo>
                      <a:lnTo>
                        <a:pt x="28" y="30"/>
                      </a:lnTo>
                      <a:lnTo>
                        <a:pt x="20" y="34"/>
                      </a:lnTo>
                      <a:lnTo>
                        <a:pt x="12" y="36"/>
                      </a:lnTo>
                      <a:lnTo>
                        <a:pt x="4" y="36"/>
                      </a:lnTo>
                      <a:lnTo>
                        <a:pt x="4" y="36"/>
                      </a:lnTo>
                      <a:lnTo>
                        <a:pt x="2" y="36"/>
                      </a:lnTo>
                      <a:lnTo>
                        <a:pt x="2" y="34"/>
                      </a:lnTo>
                      <a:lnTo>
                        <a:pt x="2" y="34"/>
                      </a:lnTo>
                      <a:lnTo>
                        <a:pt x="2" y="32"/>
                      </a:lnTo>
                      <a:lnTo>
                        <a:pt x="0" y="32"/>
                      </a:lnTo>
                      <a:lnTo>
                        <a:pt x="0" y="32"/>
                      </a:lnTo>
                      <a:lnTo>
                        <a:pt x="2" y="30"/>
                      </a:lnTo>
                      <a:lnTo>
                        <a:pt x="4" y="28"/>
                      </a:lnTo>
                      <a:lnTo>
                        <a:pt x="10" y="30"/>
                      </a:lnTo>
                      <a:lnTo>
                        <a:pt x="10" y="30"/>
                      </a:lnTo>
                      <a:lnTo>
                        <a:pt x="8" y="26"/>
                      </a:lnTo>
                      <a:lnTo>
                        <a:pt x="6" y="22"/>
                      </a:lnTo>
                      <a:lnTo>
                        <a:pt x="6" y="22"/>
                      </a:lnTo>
                      <a:lnTo>
                        <a:pt x="20" y="12"/>
                      </a:lnTo>
                      <a:lnTo>
                        <a:pt x="26" y="8"/>
                      </a:lnTo>
                      <a:lnTo>
                        <a:pt x="36" y="6"/>
                      </a:lnTo>
                      <a:lnTo>
                        <a:pt x="36" y="6"/>
                      </a:lnTo>
                      <a:lnTo>
                        <a:pt x="36"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2" name="Freeform 138"/>
                <p:cNvSpPr>
                  <a:spLocks/>
                </p:cNvSpPr>
                <p:nvPr userDrawn="1"/>
              </p:nvSpPr>
              <p:spPr bwMode="auto">
                <a:xfrm>
                  <a:off x="4085" y="306"/>
                  <a:ext cx="8" cy="5"/>
                </a:xfrm>
                <a:custGeom>
                  <a:avLst/>
                  <a:gdLst/>
                  <a:ahLst/>
                  <a:cxnLst>
                    <a:cxn ang="0">
                      <a:pos x="0" y="0"/>
                    </a:cxn>
                    <a:cxn ang="0">
                      <a:pos x="0" y="0"/>
                    </a:cxn>
                    <a:cxn ang="0">
                      <a:pos x="12" y="0"/>
                    </a:cxn>
                    <a:cxn ang="0">
                      <a:pos x="24" y="4"/>
                    </a:cxn>
                    <a:cxn ang="0">
                      <a:pos x="28" y="6"/>
                    </a:cxn>
                    <a:cxn ang="0">
                      <a:pos x="32" y="10"/>
                    </a:cxn>
                    <a:cxn ang="0">
                      <a:pos x="36" y="16"/>
                    </a:cxn>
                    <a:cxn ang="0">
                      <a:pos x="38" y="22"/>
                    </a:cxn>
                    <a:cxn ang="0">
                      <a:pos x="38" y="22"/>
                    </a:cxn>
                    <a:cxn ang="0">
                      <a:pos x="26" y="18"/>
                    </a:cxn>
                    <a:cxn ang="0">
                      <a:pos x="16" y="12"/>
                    </a:cxn>
                    <a:cxn ang="0">
                      <a:pos x="0" y="0"/>
                    </a:cxn>
                    <a:cxn ang="0">
                      <a:pos x="0" y="0"/>
                    </a:cxn>
                  </a:cxnLst>
                  <a:rect l="0" t="0" r="r" b="b"/>
                  <a:pathLst>
                    <a:path w="38" h="22">
                      <a:moveTo>
                        <a:pt x="0" y="0"/>
                      </a:moveTo>
                      <a:lnTo>
                        <a:pt x="0" y="0"/>
                      </a:lnTo>
                      <a:lnTo>
                        <a:pt x="12" y="0"/>
                      </a:lnTo>
                      <a:lnTo>
                        <a:pt x="24" y="4"/>
                      </a:lnTo>
                      <a:lnTo>
                        <a:pt x="28" y="6"/>
                      </a:lnTo>
                      <a:lnTo>
                        <a:pt x="32" y="10"/>
                      </a:lnTo>
                      <a:lnTo>
                        <a:pt x="36" y="16"/>
                      </a:lnTo>
                      <a:lnTo>
                        <a:pt x="38" y="22"/>
                      </a:lnTo>
                      <a:lnTo>
                        <a:pt x="38" y="22"/>
                      </a:lnTo>
                      <a:lnTo>
                        <a:pt x="26" y="18"/>
                      </a:lnTo>
                      <a:lnTo>
                        <a:pt x="16" y="1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3" name="Freeform 139"/>
                <p:cNvSpPr>
                  <a:spLocks/>
                </p:cNvSpPr>
                <p:nvPr userDrawn="1"/>
              </p:nvSpPr>
              <p:spPr bwMode="auto">
                <a:xfrm>
                  <a:off x="4022" y="311"/>
                  <a:ext cx="3" cy="5"/>
                </a:xfrm>
                <a:custGeom>
                  <a:avLst/>
                  <a:gdLst/>
                  <a:ahLst/>
                  <a:cxnLst>
                    <a:cxn ang="0">
                      <a:pos x="10" y="10"/>
                    </a:cxn>
                    <a:cxn ang="0">
                      <a:pos x="10" y="10"/>
                    </a:cxn>
                    <a:cxn ang="0">
                      <a:pos x="10" y="12"/>
                    </a:cxn>
                    <a:cxn ang="0">
                      <a:pos x="6" y="12"/>
                    </a:cxn>
                    <a:cxn ang="0">
                      <a:pos x="0" y="12"/>
                    </a:cxn>
                    <a:cxn ang="0">
                      <a:pos x="0" y="12"/>
                    </a:cxn>
                    <a:cxn ang="0">
                      <a:pos x="0" y="8"/>
                    </a:cxn>
                    <a:cxn ang="0">
                      <a:pos x="0" y="8"/>
                    </a:cxn>
                    <a:cxn ang="0">
                      <a:pos x="0" y="8"/>
                    </a:cxn>
                    <a:cxn ang="0">
                      <a:pos x="4" y="4"/>
                    </a:cxn>
                    <a:cxn ang="0">
                      <a:pos x="4" y="4"/>
                    </a:cxn>
                    <a:cxn ang="0">
                      <a:pos x="0" y="2"/>
                    </a:cxn>
                    <a:cxn ang="0">
                      <a:pos x="0" y="2"/>
                    </a:cxn>
                    <a:cxn ang="0">
                      <a:pos x="2" y="0"/>
                    </a:cxn>
                    <a:cxn ang="0">
                      <a:pos x="4" y="0"/>
                    </a:cxn>
                    <a:cxn ang="0">
                      <a:pos x="6" y="2"/>
                    </a:cxn>
                    <a:cxn ang="0">
                      <a:pos x="8" y="6"/>
                    </a:cxn>
                    <a:cxn ang="0">
                      <a:pos x="10" y="10"/>
                    </a:cxn>
                    <a:cxn ang="0">
                      <a:pos x="10" y="10"/>
                    </a:cxn>
                  </a:cxnLst>
                  <a:rect l="0" t="0" r="r" b="b"/>
                  <a:pathLst>
                    <a:path w="10" h="12">
                      <a:moveTo>
                        <a:pt x="10" y="10"/>
                      </a:moveTo>
                      <a:lnTo>
                        <a:pt x="10" y="10"/>
                      </a:lnTo>
                      <a:lnTo>
                        <a:pt x="10" y="12"/>
                      </a:lnTo>
                      <a:lnTo>
                        <a:pt x="6" y="12"/>
                      </a:lnTo>
                      <a:lnTo>
                        <a:pt x="0" y="12"/>
                      </a:lnTo>
                      <a:lnTo>
                        <a:pt x="0" y="12"/>
                      </a:lnTo>
                      <a:lnTo>
                        <a:pt x="0" y="8"/>
                      </a:lnTo>
                      <a:lnTo>
                        <a:pt x="0" y="8"/>
                      </a:lnTo>
                      <a:lnTo>
                        <a:pt x="0" y="8"/>
                      </a:lnTo>
                      <a:lnTo>
                        <a:pt x="4" y="4"/>
                      </a:lnTo>
                      <a:lnTo>
                        <a:pt x="4" y="4"/>
                      </a:lnTo>
                      <a:lnTo>
                        <a:pt x="0" y="2"/>
                      </a:lnTo>
                      <a:lnTo>
                        <a:pt x="0" y="2"/>
                      </a:lnTo>
                      <a:lnTo>
                        <a:pt x="2" y="0"/>
                      </a:lnTo>
                      <a:lnTo>
                        <a:pt x="4" y="0"/>
                      </a:lnTo>
                      <a:lnTo>
                        <a:pt x="6" y="2"/>
                      </a:lnTo>
                      <a:lnTo>
                        <a:pt x="8" y="6"/>
                      </a:lnTo>
                      <a:lnTo>
                        <a:pt x="10" y="10"/>
                      </a:lnTo>
                      <a:lnTo>
                        <a:pt x="1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4" name="Freeform 140"/>
                <p:cNvSpPr>
                  <a:spLocks/>
                </p:cNvSpPr>
                <p:nvPr userDrawn="1"/>
              </p:nvSpPr>
              <p:spPr bwMode="auto">
                <a:xfrm>
                  <a:off x="3657" y="311"/>
                  <a:ext cx="15" cy="5"/>
                </a:xfrm>
                <a:custGeom>
                  <a:avLst/>
                  <a:gdLst/>
                  <a:ahLst/>
                  <a:cxnLst>
                    <a:cxn ang="0">
                      <a:pos x="60" y="4"/>
                    </a:cxn>
                    <a:cxn ang="0">
                      <a:pos x="60" y="4"/>
                    </a:cxn>
                    <a:cxn ang="0">
                      <a:pos x="56" y="8"/>
                    </a:cxn>
                    <a:cxn ang="0">
                      <a:pos x="50" y="12"/>
                    </a:cxn>
                    <a:cxn ang="0">
                      <a:pos x="44" y="12"/>
                    </a:cxn>
                    <a:cxn ang="0">
                      <a:pos x="36" y="14"/>
                    </a:cxn>
                    <a:cxn ang="0">
                      <a:pos x="18" y="14"/>
                    </a:cxn>
                    <a:cxn ang="0">
                      <a:pos x="12" y="14"/>
                    </a:cxn>
                    <a:cxn ang="0">
                      <a:pos x="4" y="16"/>
                    </a:cxn>
                    <a:cxn ang="0">
                      <a:pos x="4" y="16"/>
                    </a:cxn>
                    <a:cxn ang="0">
                      <a:pos x="2" y="16"/>
                    </a:cxn>
                    <a:cxn ang="0">
                      <a:pos x="4" y="12"/>
                    </a:cxn>
                    <a:cxn ang="0">
                      <a:pos x="4" y="10"/>
                    </a:cxn>
                    <a:cxn ang="0">
                      <a:pos x="0" y="10"/>
                    </a:cxn>
                    <a:cxn ang="0">
                      <a:pos x="0" y="10"/>
                    </a:cxn>
                    <a:cxn ang="0">
                      <a:pos x="8" y="6"/>
                    </a:cxn>
                    <a:cxn ang="0">
                      <a:pos x="14" y="4"/>
                    </a:cxn>
                    <a:cxn ang="0">
                      <a:pos x="32" y="0"/>
                    </a:cxn>
                    <a:cxn ang="0">
                      <a:pos x="48" y="0"/>
                    </a:cxn>
                    <a:cxn ang="0">
                      <a:pos x="60" y="4"/>
                    </a:cxn>
                    <a:cxn ang="0">
                      <a:pos x="60" y="4"/>
                    </a:cxn>
                  </a:cxnLst>
                  <a:rect l="0" t="0" r="r" b="b"/>
                  <a:pathLst>
                    <a:path w="60" h="16">
                      <a:moveTo>
                        <a:pt x="60" y="4"/>
                      </a:moveTo>
                      <a:lnTo>
                        <a:pt x="60" y="4"/>
                      </a:lnTo>
                      <a:lnTo>
                        <a:pt x="56" y="8"/>
                      </a:lnTo>
                      <a:lnTo>
                        <a:pt x="50" y="12"/>
                      </a:lnTo>
                      <a:lnTo>
                        <a:pt x="44" y="12"/>
                      </a:lnTo>
                      <a:lnTo>
                        <a:pt x="36" y="14"/>
                      </a:lnTo>
                      <a:lnTo>
                        <a:pt x="18" y="14"/>
                      </a:lnTo>
                      <a:lnTo>
                        <a:pt x="12" y="14"/>
                      </a:lnTo>
                      <a:lnTo>
                        <a:pt x="4" y="16"/>
                      </a:lnTo>
                      <a:lnTo>
                        <a:pt x="4" y="16"/>
                      </a:lnTo>
                      <a:lnTo>
                        <a:pt x="2" y="16"/>
                      </a:lnTo>
                      <a:lnTo>
                        <a:pt x="4" y="12"/>
                      </a:lnTo>
                      <a:lnTo>
                        <a:pt x="4" y="10"/>
                      </a:lnTo>
                      <a:lnTo>
                        <a:pt x="0" y="10"/>
                      </a:lnTo>
                      <a:lnTo>
                        <a:pt x="0" y="10"/>
                      </a:lnTo>
                      <a:lnTo>
                        <a:pt x="8" y="6"/>
                      </a:lnTo>
                      <a:lnTo>
                        <a:pt x="14" y="4"/>
                      </a:lnTo>
                      <a:lnTo>
                        <a:pt x="32" y="0"/>
                      </a:lnTo>
                      <a:lnTo>
                        <a:pt x="48" y="0"/>
                      </a:lnTo>
                      <a:lnTo>
                        <a:pt x="60" y="4"/>
                      </a:lnTo>
                      <a:lnTo>
                        <a:pt x="60"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5" name="Freeform 141"/>
                <p:cNvSpPr>
                  <a:spLocks/>
                </p:cNvSpPr>
                <p:nvPr userDrawn="1"/>
              </p:nvSpPr>
              <p:spPr bwMode="auto">
                <a:xfrm>
                  <a:off x="3685" y="316"/>
                  <a:ext cx="5" cy="3"/>
                </a:xfrm>
                <a:custGeom>
                  <a:avLst/>
                  <a:gdLst/>
                  <a:ahLst/>
                  <a:cxnLst>
                    <a:cxn ang="0">
                      <a:pos x="24" y="2"/>
                    </a:cxn>
                    <a:cxn ang="0">
                      <a:pos x="24" y="2"/>
                    </a:cxn>
                    <a:cxn ang="0">
                      <a:pos x="20" y="8"/>
                    </a:cxn>
                    <a:cxn ang="0">
                      <a:pos x="14" y="12"/>
                    </a:cxn>
                    <a:cxn ang="0">
                      <a:pos x="6" y="14"/>
                    </a:cxn>
                    <a:cxn ang="0">
                      <a:pos x="0" y="12"/>
                    </a:cxn>
                    <a:cxn ang="0">
                      <a:pos x="0" y="12"/>
                    </a:cxn>
                    <a:cxn ang="0">
                      <a:pos x="10" y="4"/>
                    </a:cxn>
                    <a:cxn ang="0">
                      <a:pos x="16" y="0"/>
                    </a:cxn>
                    <a:cxn ang="0">
                      <a:pos x="20" y="0"/>
                    </a:cxn>
                    <a:cxn ang="0">
                      <a:pos x="24" y="2"/>
                    </a:cxn>
                    <a:cxn ang="0">
                      <a:pos x="24" y="2"/>
                    </a:cxn>
                  </a:cxnLst>
                  <a:rect l="0" t="0" r="r" b="b"/>
                  <a:pathLst>
                    <a:path w="24" h="14">
                      <a:moveTo>
                        <a:pt x="24" y="2"/>
                      </a:moveTo>
                      <a:lnTo>
                        <a:pt x="24" y="2"/>
                      </a:lnTo>
                      <a:lnTo>
                        <a:pt x="20" y="8"/>
                      </a:lnTo>
                      <a:lnTo>
                        <a:pt x="14" y="12"/>
                      </a:lnTo>
                      <a:lnTo>
                        <a:pt x="6" y="14"/>
                      </a:lnTo>
                      <a:lnTo>
                        <a:pt x="0" y="12"/>
                      </a:lnTo>
                      <a:lnTo>
                        <a:pt x="0" y="12"/>
                      </a:lnTo>
                      <a:lnTo>
                        <a:pt x="10" y="4"/>
                      </a:lnTo>
                      <a:lnTo>
                        <a:pt x="16" y="0"/>
                      </a:lnTo>
                      <a:lnTo>
                        <a:pt x="20" y="0"/>
                      </a:lnTo>
                      <a:lnTo>
                        <a:pt x="24" y="2"/>
                      </a:lnTo>
                      <a:lnTo>
                        <a:pt x="24"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6" name="Freeform 142"/>
                <p:cNvSpPr>
                  <a:spLocks/>
                </p:cNvSpPr>
                <p:nvPr userDrawn="1"/>
              </p:nvSpPr>
              <p:spPr bwMode="auto">
                <a:xfrm>
                  <a:off x="4022" y="316"/>
                  <a:ext cx="0" cy="3"/>
                </a:xfrm>
                <a:custGeom>
                  <a:avLst/>
                  <a:gdLst/>
                  <a:ahLst/>
                  <a:cxnLst>
                    <a:cxn ang="0">
                      <a:pos x="0" y="2"/>
                    </a:cxn>
                    <a:cxn ang="0">
                      <a:pos x="0" y="2"/>
                    </a:cxn>
                    <a:cxn ang="0">
                      <a:pos x="2" y="0"/>
                    </a:cxn>
                    <a:cxn ang="0">
                      <a:pos x="4" y="2"/>
                    </a:cxn>
                    <a:cxn ang="0">
                      <a:pos x="6" y="4"/>
                    </a:cxn>
                    <a:cxn ang="0">
                      <a:pos x="8" y="6"/>
                    </a:cxn>
                    <a:cxn ang="0">
                      <a:pos x="8" y="6"/>
                    </a:cxn>
                    <a:cxn ang="0">
                      <a:pos x="6" y="8"/>
                    </a:cxn>
                    <a:cxn ang="0">
                      <a:pos x="4" y="8"/>
                    </a:cxn>
                    <a:cxn ang="0">
                      <a:pos x="0" y="2"/>
                    </a:cxn>
                    <a:cxn ang="0">
                      <a:pos x="0" y="2"/>
                    </a:cxn>
                  </a:cxnLst>
                  <a:rect l="0" t="0" r="r" b="b"/>
                  <a:pathLst>
                    <a:path w="8" h="8">
                      <a:moveTo>
                        <a:pt x="0" y="2"/>
                      </a:moveTo>
                      <a:lnTo>
                        <a:pt x="0" y="2"/>
                      </a:lnTo>
                      <a:lnTo>
                        <a:pt x="2" y="0"/>
                      </a:lnTo>
                      <a:lnTo>
                        <a:pt x="4" y="2"/>
                      </a:lnTo>
                      <a:lnTo>
                        <a:pt x="6" y="4"/>
                      </a:lnTo>
                      <a:lnTo>
                        <a:pt x="8" y="6"/>
                      </a:lnTo>
                      <a:lnTo>
                        <a:pt x="8" y="6"/>
                      </a:lnTo>
                      <a:lnTo>
                        <a:pt x="6" y="8"/>
                      </a:lnTo>
                      <a:lnTo>
                        <a:pt x="4" y="8"/>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7" name="Freeform 143"/>
                <p:cNvSpPr>
                  <a:spLocks/>
                </p:cNvSpPr>
                <p:nvPr userDrawn="1"/>
              </p:nvSpPr>
              <p:spPr bwMode="auto">
                <a:xfrm>
                  <a:off x="3692" y="316"/>
                  <a:ext cx="3" cy="3"/>
                </a:xfrm>
                <a:custGeom>
                  <a:avLst/>
                  <a:gdLst/>
                  <a:ahLst/>
                  <a:cxnLst>
                    <a:cxn ang="0">
                      <a:pos x="14" y="0"/>
                    </a:cxn>
                    <a:cxn ang="0">
                      <a:pos x="14" y="0"/>
                    </a:cxn>
                    <a:cxn ang="0">
                      <a:pos x="14" y="4"/>
                    </a:cxn>
                    <a:cxn ang="0">
                      <a:pos x="12" y="8"/>
                    </a:cxn>
                    <a:cxn ang="0">
                      <a:pos x="6" y="12"/>
                    </a:cxn>
                    <a:cxn ang="0">
                      <a:pos x="0" y="12"/>
                    </a:cxn>
                    <a:cxn ang="0">
                      <a:pos x="0" y="12"/>
                    </a:cxn>
                    <a:cxn ang="0">
                      <a:pos x="6" y="4"/>
                    </a:cxn>
                    <a:cxn ang="0">
                      <a:pos x="8" y="2"/>
                    </a:cxn>
                    <a:cxn ang="0">
                      <a:pos x="14" y="0"/>
                    </a:cxn>
                    <a:cxn ang="0">
                      <a:pos x="14" y="0"/>
                    </a:cxn>
                  </a:cxnLst>
                  <a:rect l="0" t="0" r="r" b="b"/>
                  <a:pathLst>
                    <a:path w="14" h="12">
                      <a:moveTo>
                        <a:pt x="14" y="0"/>
                      </a:moveTo>
                      <a:lnTo>
                        <a:pt x="14" y="0"/>
                      </a:lnTo>
                      <a:lnTo>
                        <a:pt x="14" y="4"/>
                      </a:lnTo>
                      <a:lnTo>
                        <a:pt x="12" y="8"/>
                      </a:lnTo>
                      <a:lnTo>
                        <a:pt x="6" y="12"/>
                      </a:lnTo>
                      <a:lnTo>
                        <a:pt x="0" y="12"/>
                      </a:lnTo>
                      <a:lnTo>
                        <a:pt x="0" y="12"/>
                      </a:lnTo>
                      <a:lnTo>
                        <a:pt x="6" y="4"/>
                      </a:lnTo>
                      <a:lnTo>
                        <a:pt x="8" y="2"/>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8" name="Freeform 144"/>
                <p:cNvSpPr>
                  <a:spLocks/>
                </p:cNvSpPr>
                <p:nvPr userDrawn="1"/>
              </p:nvSpPr>
              <p:spPr bwMode="auto">
                <a:xfrm>
                  <a:off x="4014" y="324"/>
                  <a:ext cx="3" cy="5"/>
                </a:xfrm>
                <a:custGeom>
                  <a:avLst/>
                  <a:gdLst/>
                  <a:ahLst/>
                  <a:cxnLst>
                    <a:cxn ang="0">
                      <a:pos x="4" y="14"/>
                    </a:cxn>
                    <a:cxn ang="0">
                      <a:pos x="4" y="14"/>
                    </a:cxn>
                    <a:cxn ang="0">
                      <a:pos x="2" y="8"/>
                    </a:cxn>
                    <a:cxn ang="0">
                      <a:pos x="0" y="0"/>
                    </a:cxn>
                    <a:cxn ang="0">
                      <a:pos x="0" y="0"/>
                    </a:cxn>
                    <a:cxn ang="0">
                      <a:pos x="4" y="4"/>
                    </a:cxn>
                    <a:cxn ang="0">
                      <a:pos x="4" y="8"/>
                    </a:cxn>
                    <a:cxn ang="0">
                      <a:pos x="4" y="14"/>
                    </a:cxn>
                    <a:cxn ang="0">
                      <a:pos x="4" y="14"/>
                    </a:cxn>
                  </a:cxnLst>
                  <a:rect l="0" t="0" r="r" b="b"/>
                  <a:pathLst>
                    <a:path w="4" h="14">
                      <a:moveTo>
                        <a:pt x="4" y="14"/>
                      </a:moveTo>
                      <a:lnTo>
                        <a:pt x="4" y="14"/>
                      </a:lnTo>
                      <a:lnTo>
                        <a:pt x="2" y="8"/>
                      </a:lnTo>
                      <a:lnTo>
                        <a:pt x="0" y="0"/>
                      </a:lnTo>
                      <a:lnTo>
                        <a:pt x="0" y="0"/>
                      </a:lnTo>
                      <a:lnTo>
                        <a:pt x="4" y="4"/>
                      </a:lnTo>
                      <a:lnTo>
                        <a:pt x="4" y="8"/>
                      </a:lnTo>
                      <a:lnTo>
                        <a:pt x="4" y="14"/>
                      </a:lnTo>
                      <a:lnTo>
                        <a:pt x="4" y="1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69" name="Freeform 145"/>
                <p:cNvSpPr>
                  <a:spLocks/>
                </p:cNvSpPr>
                <p:nvPr userDrawn="1"/>
              </p:nvSpPr>
              <p:spPr bwMode="auto">
                <a:xfrm>
                  <a:off x="3695" y="329"/>
                  <a:ext cx="3" cy="5"/>
                </a:xfrm>
                <a:custGeom>
                  <a:avLst/>
                  <a:gdLst/>
                  <a:ahLst/>
                  <a:cxnLst>
                    <a:cxn ang="0">
                      <a:pos x="12" y="0"/>
                    </a:cxn>
                    <a:cxn ang="0">
                      <a:pos x="12" y="0"/>
                    </a:cxn>
                    <a:cxn ang="0">
                      <a:pos x="14" y="2"/>
                    </a:cxn>
                    <a:cxn ang="0">
                      <a:pos x="16" y="4"/>
                    </a:cxn>
                    <a:cxn ang="0">
                      <a:pos x="14" y="10"/>
                    </a:cxn>
                    <a:cxn ang="0">
                      <a:pos x="8" y="14"/>
                    </a:cxn>
                    <a:cxn ang="0">
                      <a:pos x="4" y="16"/>
                    </a:cxn>
                    <a:cxn ang="0">
                      <a:pos x="0" y="14"/>
                    </a:cxn>
                    <a:cxn ang="0">
                      <a:pos x="0" y="14"/>
                    </a:cxn>
                    <a:cxn ang="0">
                      <a:pos x="4" y="10"/>
                    </a:cxn>
                    <a:cxn ang="0">
                      <a:pos x="8" y="8"/>
                    </a:cxn>
                    <a:cxn ang="0">
                      <a:pos x="10" y="4"/>
                    </a:cxn>
                    <a:cxn ang="0">
                      <a:pos x="12" y="0"/>
                    </a:cxn>
                    <a:cxn ang="0">
                      <a:pos x="12" y="0"/>
                    </a:cxn>
                  </a:cxnLst>
                  <a:rect l="0" t="0" r="r" b="b"/>
                  <a:pathLst>
                    <a:path w="16" h="16">
                      <a:moveTo>
                        <a:pt x="12" y="0"/>
                      </a:moveTo>
                      <a:lnTo>
                        <a:pt x="12" y="0"/>
                      </a:lnTo>
                      <a:lnTo>
                        <a:pt x="14" y="2"/>
                      </a:lnTo>
                      <a:lnTo>
                        <a:pt x="16" y="4"/>
                      </a:lnTo>
                      <a:lnTo>
                        <a:pt x="14" y="10"/>
                      </a:lnTo>
                      <a:lnTo>
                        <a:pt x="8" y="14"/>
                      </a:lnTo>
                      <a:lnTo>
                        <a:pt x="4" y="16"/>
                      </a:lnTo>
                      <a:lnTo>
                        <a:pt x="0" y="14"/>
                      </a:lnTo>
                      <a:lnTo>
                        <a:pt x="0" y="14"/>
                      </a:lnTo>
                      <a:lnTo>
                        <a:pt x="4" y="10"/>
                      </a:lnTo>
                      <a:lnTo>
                        <a:pt x="8" y="8"/>
                      </a:lnTo>
                      <a:lnTo>
                        <a:pt x="10" y="4"/>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0" name="Freeform 146"/>
                <p:cNvSpPr>
                  <a:spLocks/>
                </p:cNvSpPr>
                <p:nvPr userDrawn="1"/>
              </p:nvSpPr>
              <p:spPr bwMode="auto">
                <a:xfrm>
                  <a:off x="3710" y="341"/>
                  <a:ext cx="3" cy="3"/>
                </a:xfrm>
                <a:custGeom>
                  <a:avLst/>
                  <a:gdLst/>
                  <a:ahLst/>
                  <a:cxnLst>
                    <a:cxn ang="0">
                      <a:pos x="2" y="0"/>
                    </a:cxn>
                    <a:cxn ang="0">
                      <a:pos x="2" y="0"/>
                    </a:cxn>
                    <a:cxn ang="0">
                      <a:pos x="4" y="2"/>
                    </a:cxn>
                    <a:cxn ang="0">
                      <a:pos x="6" y="0"/>
                    </a:cxn>
                    <a:cxn ang="0">
                      <a:pos x="10" y="0"/>
                    </a:cxn>
                    <a:cxn ang="0">
                      <a:pos x="12" y="2"/>
                    </a:cxn>
                    <a:cxn ang="0">
                      <a:pos x="12" y="2"/>
                    </a:cxn>
                    <a:cxn ang="0">
                      <a:pos x="10" y="4"/>
                    </a:cxn>
                    <a:cxn ang="0">
                      <a:pos x="8" y="6"/>
                    </a:cxn>
                    <a:cxn ang="0">
                      <a:pos x="4" y="6"/>
                    </a:cxn>
                    <a:cxn ang="0">
                      <a:pos x="2" y="8"/>
                    </a:cxn>
                    <a:cxn ang="0">
                      <a:pos x="2" y="8"/>
                    </a:cxn>
                    <a:cxn ang="0">
                      <a:pos x="0" y="6"/>
                    </a:cxn>
                    <a:cxn ang="0">
                      <a:pos x="0" y="4"/>
                    </a:cxn>
                    <a:cxn ang="0">
                      <a:pos x="2" y="0"/>
                    </a:cxn>
                    <a:cxn ang="0">
                      <a:pos x="2" y="0"/>
                    </a:cxn>
                  </a:cxnLst>
                  <a:rect l="0" t="0" r="r" b="b"/>
                  <a:pathLst>
                    <a:path w="12" h="8">
                      <a:moveTo>
                        <a:pt x="2" y="0"/>
                      </a:moveTo>
                      <a:lnTo>
                        <a:pt x="2" y="0"/>
                      </a:lnTo>
                      <a:lnTo>
                        <a:pt x="4" y="2"/>
                      </a:lnTo>
                      <a:lnTo>
                        <a:pt x="6" y="0"/>
                      </a:lnTo>
                      <a:lnTo>
                        <a:pt x="10" y="0"/>
                      </a:lnTo>
                      <a:lnTo>
                        <a:pt x="12" y="2"/>
                      </a:lnTo>
                      <a:lnTo>
                        <a:pt x="12" y="2"/>
                      </a:lnTo>
                      <a:lnTo>
                        <a:pt x="10" y="4"/>
                      </a:lnTo>
                      <a:lnTo>
                        <a:pt x="8" y="6"/>
                      </a:lnTo>
                      <a:lnTo>
                        <a:pt x="4" y="6"/>
                      </a:lnTo>
                      <a:lnTo>
                        <a:pt x="2" y="8"/>
                      </a:lnTo>
                      <a:lnTo>
                        <a:pt x="2" y="8"/>
                      </a:lnTo>
                      <a:lnTo>
                        <a:pt x="0" y="6"/>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1" name="Freeform 147"/>
                <p:cNvSpPr>
                  <a:spLocks/>
                </p:cNvSpPr>
                <p:nvPr userDrawn="1"/>
              </p:nvSpPr>
              <p:spPr bwMode="auto">
                <a:xfrm>
                  <a:off x="3667" y="352"/>
                  <a:ext cx="5" cy="0"/>
                </a:xfrm>
                <a:custGeom>
                  <a:avLst/>
                  <a:gdLst/>
                  <a:ahLst/>
                  <a:cxnLst>
                    <a:cxn ang="0">
                      <a:pos x="24" y="0"/>
                    </a:cxn>
                    <a:cxn ang="0">
                      <a:pos x="24" y="0"/>
                    </a:cxn>
                    <a:cxn ang="0">
                      <a:pos x="20" y="6"/>
                    </a:cxn>
                    <a:cxn ang="0">
                      <a:pos x="16" y="8"/>
                    </a:cxn>
                    <a:cxn ang="0">
                      <a:pos x="8" y="10"/>
                    </a:cxn>
                    <a:cxn ang="0">
                      <a:pos x="0" y="10"/>
                    </a:cxn>
                    <a:cxn ang="0">
                      <a:pos x="0" y="10"/>
                    </a:cxn>
                    <a:cxn ang="0">
                      <a:pos x="4" y="6"/>
                    </a:cxn>
                    <a:cxn ang="0">
                      <a:pos x="10" y="4"/>
                    </a:cxn>
                    <a:cxn ang="0">
                      <a:pos x="24" y="0"/>
                    </a:cxn>
                    <a:cxn ang="0">
                      <a:pos x="24" y="0"/>
                    </a:cxn>
                  </a:cxnLst>
                  <a:rect l="0" t="0" r="r" b="b"/>
                  <a:pathLst>
                    <a:path w="24" h="10">
                      <a:moveTo>
                        <a:pt x="24" y="0"/>
                      </a:moveTo>
                      <a:lnTo>
                        <a:pt x="24" y="0"/>
                      </a:lnTo>
                      <a:lnTo>
                        <a:pt x="20" y="6"/>
                      </a:lnTo>
                      <a:lnTo>
                        <a:pt x="16" y="8"/>
                      </a:lnTo>
                      <a:lnTo>
                        <a:pt x="8" y="10"/>
                      </a:lnTo>
                      <a:lnTo>
                        <a:pt x="0" y="10"/>
                      </a:lnTo>
                      <a:lnTo>
                        <a:pt x="0" y="10"/>
                      </a:lnTo>
                      <a:lnTo>
                        <a:pt x="4" y="6"/>
                      </a:lnTo>
                      <a:lnTo>
                        <a:pt x="10" y="4"/>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2" name="Freeform 148"/>
                <p:cNvSpPr>
                  <a:spLocks/>
                </p:cNvSpPr>
                <p:nvPr userDrawn="1"/>
              </p:nvSpPr>
              <p:spPr bwMode="auto">
                <a:xfrm>
                  <a:off x="3812" y="357"/>
                  <a:ext cx="3" cy="5"/>
                </a:xfrm>
                <a:custGeom>
                  <a:avLst/>
                  <a:gdLst/>
                  <a:ahLst/>
                  <a:cxnLst>
                    <a:cxn ang="0">
                      <a:pos x="6" y="8"/>
                    </a:cxn>
                    <a:cxn ang="0">
                      <a:pos x="6" y="8"/>
                    </a:cxn>
                    <a:cxn ang="0">
                      <a:pos x="4" y="4"/>
                    </a:cxn>
                    <a:cxn ang="0">
                      <a:pos x="2" y="4"/>
                    </a:cxn>
                    <a:cxn ang="0">
                      <a:pos x="0" y="4"/>
                    </a:cxn>
                    <a:cxn ang="0">
                      <a:pos x="0" y="4"/>
                    </a:cxn>
                    <a:cxn ang="0">
                      <a:pos x="2" y="0"/>
                    </a:cxn>
                    <a:cxn ang="0">
                      <a:pos x="6" y="0"/>
                    </a:cxn>
                    <a:cxn ang="0">
                      <a:pos x="8" y="2"/>
                    </a:cxn>
                    <a:cxn ang="0">
                      <a:pos x="6" y="8"/>
                    </a:cxn>
                    <a:cxn ang="0">
                      <a:pos x="6" y="8"/>
                    </a:cxn>
                  </a:cxnLst>
                  <a:rect l="0" t="0" r="r" b="b"/>
                  <a:pathLst>
                    <a:path w="8" h="8">
                      <a:moveTo>
                        <a:pt x="6" y="8"/>
                      </a:moveTo>
                      <a:lnTo>
                        <a:pt x="6" y="8"/>
                      </a:lnTo>
                      <a:lnTo>
                        <a:pt x="4" y="4"/>
                      </a:lnTo>
                      <a:lnTo>
                        <a:pt x="2" y="4"/>
                      </a:lnTo>
                      <a:lnTo>
                        <a:pt x="0" y="4"/>
                      </a:lnTo>
                      <a:lnTo>
                        <a:pt x="0" y="4"/>
                      </a:lnTo>
                      <a:lnTo>
                        <a:pt x="2" y="0"/>
                      </a:lnTo>
                      <a:lnTo>
                        <a:pt x="6" y="0"/>
                      </a:lnTo>
                      <a:lnTo>
                        <a:pt x="8" y="2"/>
                      </a:lnTo>
                      <a:lnTo>
                        <a:pt x="6" y="8"/>
                      </a:lnTo>
                      <a:lnTo>
                        <a:pt x="6"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3" name="Freeform 149"/>
                <p:cNvSpPr>
                  <a:spLocks/>
                </p:cNvSpPr>
                <p:nvPr userDrawn="1"/>
              </p:nvSpPr>
              <p:spPr bwMode="auto">
                <a:xfrm>
                  <a:off x="3510" y="372"/>
                  <a:ext cx="5" cy="5"/>
                </a:xfrm>
                <a:custGeom>
                  <a:avLst/>
                  <a:gdLst/>
                  <a:ahLst/>
                  <a:cxnLst>
                    <a:cxn ang="0">
                      <a:pos x="20" y="0"/>
                    </a:cxn>
                    <a:cxn ang="0">
                      <a:pos x="20" y="0"/>
                    </a:cxn>
                    <a:cxn ang="0">
                      <a:pos x="24" y="4"/>
                    </a:cxn>
                    <a:cxn ang="0">
                      <a:pos x="24" y="6"/>
                    </a:cxn>
                    <a:cxn ang="0">
                      <a:pos x="26" y="8"/>
                    </a:cxn>
                    <a:cxn ang="0">
                      <a:pos x="26" y="8"/>
                    </a:cxn>
                    <a:cxn ang="0">
                      <a:pos x="22" y="14"/>
                    </a:cxn>
                    <a:cxn ang="0">
                      <a:pos x="16" y="18"/>
                    </a:cxn>
                    <a:cxn ang="0">
                      <a:pos x="8" y="22"/>
                    </a:cxn>
                    <a:cxn ang="0">
                      <a:pos x="0" y="26"/>
                    </a:cxn>
                    <a:cxn ang="0">
                      <a:pos x="0" y="26"/>
                    </a:cxn>
                    <a:cxn ang="0">
                      <a:pos x="2" y="20"/>
                    </a:cxn>
                    <a:cxn ang="0">
                      <a:pos x="4" y="10"/>
                    </a:cxn>
                    <a:cxn ang="0">
                      <a:pos x="6" y="4"/>
                    </a:cxn>
                    <a:cxn ang="0">
                      <a:pos x="8" y="2"/>
                    </a:cxn>
                    <a:cxn ang="0">
                      <a:pos x="14" y="0"/>
                    </a:cxn>
                    <a:cxn ang="0">
                      <a:pos x="20" y="0"/>
                    </a:cxn>
                    <a:cxn ang="0">
                      <a:pos x="20" y="0"/>
                    </a:cxn>
                  </a:cxnLst>
                  <a:rect l="0" t="0" r="r" b="b"/>
                  <a:pathLst>
                    <a:path w="26" h="26">
                      <a:moveTo>
                        <a:pt x="20" y="0"/>
                      </a:moveTo>
                      <a:lnTo>
                        <a:pt x="20" y="0"/>
                      </a:lnTo>
                      <a:lnTo>
                        <a:pt x="24" y="4"/>
                      </a:lnTo>
                      <a:lnTo>
                        <a:pt x="24" y="6"/>
                      </a:lnTo>
                      <a:lnTo>
                        <a:pt x="26" y="8"/>
                      </a:lnTo>
                      <a:lnTo>
                        <a:pt x="26" y="8"/>
                      </a:lnTo>
                      <a:lnTo>
                        <a:pt x="22" y="14"/>
                      </a:lnTo>
                      <a:lnTo>
                        <a:pt x="16" y="18"/>
                      </a:lnTo>
                      <a:lnTo>
                        <a:pt x="8" y="22"/>
                      </a:lnTo>
                      <a:lnTo>
                        <a:pt x="0" y="26"/>
                      </a:lnTo>
                      <a:lnTo>
                        <a:pt x="0" y="26"/>
                      </a:lnTo>
                      <a:lnTo>
                        <a:pt x="2" y="20"/>
                      </a:lnTo>
                      <a:lnTo>
                        <a:pt x="4" y="10"/>
                      </a:lnTo>
                      <a:lnTo>
                        <a:pt x="6" y="4"/>
                      </a:lnTo>
                      <a:lnTo>
                        <a:pt x="8" y="2"/>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4" name="Freeform 150"/>
                <p:cNvSpPr>
                  <a:spLocks/>
                </p:cNvSpPr>
                <p:nvPr userDrawn="1"/>
              </p:nvSpPr>
              <p:spPr bwMode="auto">
                <a:xfrm>
                  <a:off x="3500" y="387"/>
                  <a:ext cx="3" cy="0"/>
                </a:xfrm>
                <a:custGeom>
                  <a:avLst/>
                  <a:gdLst/>
                  <a:ahLst/>
                  <a:cxnLst>
                    <a:cxn ang="0">
                      <a:pos x="12" y="0"/>
                    </a:cxn>
                    <a:cxn ang="0">
                      <a:pos x="12" y="0"/>
                    </a:cxn>
                    <a:cxn ang="0">
                      <a:pos x="6" y="4"/>
                    </a:cxn>
                    <a:cxn ang="0">
                      <a:pos x="2" y="4"/>
                    </a:cxn>
                    <a:cxn ang="0">
                      <a:pos x="0" y="2"/>
                    </a:cxn>
                    <a:cxn ang="0">
                      <a:pos x="0" y="2"/>
                    </a:cxn>
                    <a:cxn ang="0">
                      <a:pos x="2" y="0"/>
                    </a:cxn>
                    <a:cxn ang="0">
                      <a:pos x="4" y="0"/>
                    </a:cxn>
                    <a:cxn ang="0">
                      <a:pos x="8" y="0"/>
                    </a:cxn>
                    <a:cxn ang="0">
                      <a:pos x="12" y="0"/>
                    </a:cxn>
                    <a:cxn ang="0">
                      <a:pos x="12" y="0"/>
                    </a:cxn>
                  </a:cxnLst>
                  <a:rect l="0" t="0" r="r" b="b"/>
                  <a:pathLst>
                    <a:path w="12" h="4">
                      <a:moveTo>
                        <a:pt x="12" y="0"/>
                      </a:moveTo>
                      <a:lnTo>
                        <a:pt x="12" y="0"/>
                      </a:lnTo>
                      <a:lnTo>
                        <a:pt x="6" y="4"/>
                      </a:lnTo>
                      <a:lnTo>
                        <a:pt x="2" y="4"/>
                      </a:lnTo>
                      <a:lnTo>
                        <a:pt x="0" y="2"/>
                      </a:lnTo>
                      <a:lnTo>
                        <a:pt x="0" y="2"/>
                      </a:lnTo>
                      <a:lnTo>
                        <a:pt x="2" y="0"/>
                      </a:lnTo>
                      <a:lnTo>
                        <a:pt x="4" y="0"/>
                      </a:lnTo>
                      <a:lnTo>
                        <a:pt x="8"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5" name="Freeform 151"/>
                <p:cNvSpPr>
                  <a:spLocks/>
                </p:cNvSpPr>
                <p:nvPr userDrawn="1"/>
              </p:nvSpPr>
              <p:spPr bwMode="auto">
                <a:xfrm>
                  <a:off x="3981" y="415"/>
                  <a:ext cx="0" cy="5"/>
                </a:xfrm>
                <a:custGeom>
                  <a:avLst/>
                  <a:gdLst/>
                  <a:ahLst/>
                  <a:cxnLst>
                    <a:cxn ang="0">
                      <a:pos x="8" y="0"/>
                    </a:cxn>
                    <a:cxn ang="0">
                      <a:pos x="8" y="0"/>
                    </a:cxn>
                    <a:cxn ang="0">
                      <a:pos x="4" y="10"/>
                    </a:cxn>
                    <a:cxn ang="0">
                      <a:pos x="2" y="12"/>
                    </a:cxn>
                    <a:cxn ang="0">
                      <a:pos x="0" y="14"/>
                    </a:cxn>
                    <a:cxn ang="0">
                      <a:pos x="0" y="14"/>
                    </a:cxn>
                    <a:cxn ang="0">
                      <a:pos x="0" y="8"/>
                    </a:cxn>
                    <a:cxn ang="0">
                      <a:pos x="2" y="4"/>
                    </a:cxn>
                    <a:cxn ang="0">
                      <a:pos x="4" y="2"/>
                    </a:cxn>
                    <a:cxn ang="0">
                      <a:pos x="8" y="0"/>
                    </a:cxn>
                    <a:cxn ang="0">
                      <a:pos x="8" y="0"/>
                    </a:cxn>
                  </a:cxnLst>
                  <a:rect l="0" t="0" r="r" b="b"/>
                  <a:pathLst>
                    <a:path w="8" h="14">
                      <a:moveTo>
                        <a:pt x="8" y="0"/>
                      </a:moveTo>
                      <a:lnTo>
                        <a:pt x="8" y="0"/>
                      </a:lnTo>
                      <a:lnTo>
                        <a:pt x="4" y="10"/>
                      </a:lnTo>
                      <a:lnTo>
                        <a:pt x="2" y="12"/>
                      </a:lnTo>
                      <a:lnTo>
                        <a:pt x="0" y="14"/>
                      </a:lnTo>
                      <a:lnTo>
                        <a:pt x="0" y="14"/>
                      </a:lnTo>
                      <a:lnTo>
                        <a:pt x="0" y="8"/>
                      </a:lnTo>
                      <a:lnTo>
                        <a:pt x="2" y="4"/>
                      </a:lnTo>
                      <a:lnTo>
                        <a:pt x="4"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6" name="Freeform 152"/>
                <p:cNvSpPr>
                  <a:spLocks/>
                </p:cNvSpPr>
                <p:nvPr userDrawn="1"/>
              </p:nvSpPr>
              <p:spPr bwMode="auto">
                <a:xfrm>
                  <a:off x="4113" y="428"/>
                  <a:ext cx="3" cy="5"/>
                </a:xfrm>
                <a:custGeom>
                  <a:avLst/>
                  <a:gdLst/>
                  <a:ahLst/>
                  <a:cxnLst>
                    <a:cxn ang="0">
                      <a:pos x="0" y="0"/>
                    </a:cxn>
                    <a:cxn ang="0">
                      <a:pos x="0" y="0"/>
                    </a:cxn>
                    <a:cxn ang="0">
                      <a:pos x="4" y="0"/>
                    </a:cxn>
                    <a:cxn ang="0">
                      <a:pos x="8" y="2"/>
                    </a:cxn>
                    <a:cxn ang="0">
                      <a:pos x="14" y="6"/>
                    </a:cxn>
                    <a:cxn ang="0">
                      <a:pos x="18" y="8"/>
                    </a:cxn>
                    <a:cxn ang="0">
                      <a:pos x="18" y="8"/>
                    </a:cxn>
                    <a:cxn ang="0">
                      <a:pos x="18" y="12"/>
                    </a:cxn>
                    <a:cxn ang="0">
                      <a:pos x="16" y="12"/>
                    </a:cxn>
                    <a:cxn ang="0">
                      <a:pos x="14" y="14"/>
                    </a:cxn>
                    <a:cxn ang="0">
                      <a:pos x="14" y="18"/>
                    </a:cxn>
                    <a:cxn ang="0">
                      <a:pos x="14" y="18"/>
                    </a:cxn>
                    <a:cxn ang="0">
                      <a:pos x="10" y="16"/>
                    </a:cxn>
                    <a:cxn ang="0">
                      <a:pos x="8" y="12"/>
                    </a:cxn>
                    <a:cxn ang="0">
                      <a:pos x="6" y="10"/>
                    </a:cxn>
                    <a:cxn ang="0">
                      <a:pos x="0" y="8"/>
                    </a:cxn>
                    <a:cxn ang="0">
                      <a:pos x="0" y="8"/>
                    </a:cxn>
                    <a:cxn ang="0">
                      <a:pos x="0" y="6"/>
                    </a:cxn>
                    <a:cxn ang="0">
                      <a:pos x="2" y="4"/>
                    </a:cxn>
                    <a:cxn ang="0">
                      <a:pos x="2" y="2"/>
                    </a:cxn>
                    <a:cxn ang="0">
                      <a:pos x="0" y="0"/>
                    </a:cxn>
                    <a:cxn ang="0">
                      <a:pos x="0" y="0"/>
                    </a:cxn>
                  </a:cxnLst>
                  <a:rect l="0" t="0" r="r" b="b"/>
                  <a:pathLst>
                    <a:path w="18" h="18">
                      <a:moveTo>
                        <a:pt x="0" y="0"/>
                      </a:moveTo>
                      <a:lnTo>
                        <a:pt x="0" y="0"/>
                      </a:lnTo>
                      <a:lnTo>
                        <a:pt x="4" y="0"/>
                      </a:lnTo>
                      <a:lnTo>
                        <a:pt x="8" y="2"/>
                      </a:lnTo>
                      <a:lnTo>
                        <a:pt x="14" y="6"/>
                      </a:lnTo>
                      <a:lnTo>
                        <a:pt x="18" y="8"/>
                      </a:lnTo>
                      <a:lnTo>
                        <a:pt x="18" y="8"/>
                      </a:lnTo>
                      <a:lnTo>
                        <a:pt x="18" y="12"/>
                      </a:lnTo>
                      <a:lnTo>
                        <a:pt x="16" y="12"/>
                      </a:lnTo>
                      <a:lnTo>
                        <a:pt x="14" y="14"/>
                      </a:lnTo>
                      <a:lnTo>
                        <a:pt x="14" y="18"/>
                      </a:lnTo>
                      <a:lnTo>
                        <a:pt x="14" y="18"/>
                      </a:lnTo>
                      <a:lnTo>
                        <a:pt x="10" y="16"/>
                      </a:lnTo>
                      <a:lnTo>
                        <a:pt x="8" y="12"/>
                      </a:lnTo>
                      <a:lnTo>
                        <a:pt x="6" y="10"/>
                      </a:lnTo>
                      <a:lnTo>
                        <a:pt x="0" y="8"/>
                      </a:lnTo>
                      <a:lnTo>
                        <a:pt x="0" y="8"/>
                      </a:lnTo>
                      <a:lnTo>
                        <a:pt x="0" y="6"/>
                      </a:lnTo>
                      <a:lnTo>
                        <a:pt x="2" y="4"/>
                      </a:lnTo>
                      <a:lnTo>
                        <a:pt x="2"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7" name="Freeform 153"/>
                <p:cNvSpPr>
                  <a:spLocks/>
                </p:cNvSpPr>
                <p:nvPr userDrawn="1"/>
              </p:nvSpPr>
              <p:spPr bwMode="auto">
                <a:xfrm>
                  <a:off x="3969" y="438"/>
                  <a:ext cx="3" cy="0"/>
                </a:xfrm>
                <a:custGeom>
                  <a:avLst/>
                  <a:gdLst/>
                  <a:ahLst/>
                  <a:cxnLst>
                    <a:cxn ang="0">
                      <a:pos x="0" y="0"/>
                    </a:cxn>
                    <a:cxn ang="0">
                      <a:pos x="0" y="0"/>
                    </a:cxn>
                    <a:cxn ang="0">
                      <a:pos x="8" y="0"/>
                    </a:cxn>
                    <a:cxn ang="0">
                      <a:pos x="8" y="0"/>
                    </a:cxn>
                    <a:cxn ang="0">
                      <a:pos x="8" y="4"/>
                    </a:cxn>
                    <a:cxn ang="0">
                      <a:pos x="10" y="6"/>
                    </a:cxn>
                    <a:cxn ang="0">
                      <a:pos x="12" y="6"/>
                    </a:cxn>
                    <a:cxn ang="0">
                      <a:pos x="12" y="10"/>
                    </a:cxn>
                    <a:cxn ang="0">
                      <a:pos x="12" y="10"/>
                    </a:cxn>
                    <a:cxn ang="0">
                      <a:pos x="4" y="8"/>
                    </a:cxn>
                    <a:cxn ang="0">
                      <a:pos x="0" y="6"/>
                    </a:cxn>
                    <a:cxn ang="0">
                      <a:pos x="0" y="0"/>
                    </a:cxn>
                    <a:cxn ang="0">
                      <a:pos x="0" y="0"/>
                    </a:cxn>
                  </a:cxnLst>
                  <a:rect l="0" t="0" r="r" b="b"/>
                  <a:pathLst>
                    <a:path w="12" h="10">
                      <a:moveTo>
                        <a:pt x="0" y="0"/>
                      </a:moveTo>
                      <a:lnTo>
                        <a:pt x="0" y="0"/>
                      </a:lnTo>
                      <a:lnTo>
                        <a:pt x="8" y="0"/>
                      </a:lnTo>
                      <a:lnTo>
                        <a:pt x="8" y="0"/>
                      </a:lnTo>
                      <a:lnTo>
                        <a:pt x="8" y="4"/>
                      </a:lnTo>
                      <a:lnTo>
                        <a:pt x="10" y="6"/>
                      </a:lnTo>
                      <a:lnTo>
                        <a:pt x="12" y="6"/>
                      </a:lnTo>
                      <a:lnTo>
                        <a:pt x="12" y="10"/>
                      </a:lnTo>
                      <a:lnTo>
                        <a:pt x="12" y="10"/>
                      </a:lnTo>
                      <a:lnTo>
                        <a:pt x="4"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8" name="Freeform 154"/>
                <p:cNvSpPr>
                  <a:spLocks/>
                </p:cNvSpPr>
                <p:nvPr userDrawn="1"/>
              </p:nvSpPr>
              <p:spPr bwMode="auto">
                <a:xfrm>
                  <a:off x="3946" y="443"/>
                  <a:ext cx="5" cy="10"/>
                </a:xfrm>
                <a:custGeom>
                  <a:avLst/>
                  <a:gdLst/>
                  <a:ahLst/>
                  <a:cxnLst>
                    <a:cxn ang="0">
                      <a:pos x="10" y="22"/>
                    </a:cxn>
                    <a:cxn ang="0">
                      <a:pos x="10" y="22"/>
                    </a:cxn>
                    <a:cxn ang="0">
                      <a:pos x="10" y="24"/>
                    </a:cxn>
                    <a:cxn ang="0">
                      <a:pos x="10" y="28"/>
                    </a:cxn>
                    <a:cxn ang="0">
                      <a:pos x="8" y="32"/>
                    </a:cxn>
                    <a:cxn ang="0">
                      <a:pos x="2" y="32"/>
                    </a:cxn>
                    <a:cxn ang="0">
                      <a:pos x="2" y="32"/>
                    </a:cxn>
                    <a:cxn ang="0">
                      <a:pos x="4" y="24"/>
                    </a:cxn>
                    <a:cxn ang="0">
                      <a:pos x="4" y="22"/>
                    </a:cxn>
                    <a:cxn ang="0">
                      <a:pos x="0" y="20"/>
                    </a:cxn>
                    <a:cxn ang="0">
                      <a:pos x="0" y="20"/>
                    </a:cxn>
                    <a:cxn ang="0">
                      <a:pos x="2" y="16"/>
                    </a:cxn>
                    <a:cxn ang="0">
                      <a:pos x="2" y="14"/>
                    </a:cxn>
                    <a:cxn ang="0">
                      <a:pos x="4" y="12"/>
                    </a:cxn>
                    <a:cxn ang="0">
                      <a:pos x="2" y="10"/>
                    </a:cxn>
                    <a:cxn ang="0">
                      <a:pos x="2" y="10"/>
                    </a:cxn>
                    <a:cxn ang="0">
                      <a:pos x="6" y="16"/>
                    </a:cxn>
                    <a:cxn ang="0">
                      <a:pos x="6" y="16"/>
                    </a:cxn>
                    <a:cxn ang="0">
                      <a:pos x="8" y="10"/>
                    </a:cxn>
                    <a:cxn ang="0">
                      <a:pos x="12" y="6"/>
                    </a:cxn>
                    <a:cxn ang="0">
                      <a:pos x="20" y="0"/>
                    </a:cxn>
                    <a:cxn ang="0">
                      <a:pos x="20" y="0"/>
                    </a:cxn>
                    <a:cxn ang="0">
                      <a:pos x="22" y="4"/>
                    </a:cxn>
                    <a:cxn ang="0">
                      <a:pos x="22" y="8"/>
                    </a:cxn>
                    <a:cxn ang="0">
                      <a:pos x="20" y="14"/>
                    </a:cxn>
                    <a:cxn ang="0">
                      <a:pos x="16" y="20"/>
                    </a:cxn>
                    <a:cxn ang="0">
                      <a:pos x="16" y="24"/>
                    </a:cxn>
                    <a:cxn ang="0">
                      <a:pos x="16" y="28"/>
                    </a:cxn>
                    <a:cxn ang="0">
                      <a:pos x="16" y="28"/>
                    </a:cxn>
                    <a:cxn ang="0">
                      <a:pos x="12" y="26"/>
                    </a:cxn>
                    <a:cxn ang="0">
                      <a:pos x="10" y="22"/>
                    </a:cxn>
                    <a:cxn ang="0">
                      <a:pos x="10" y="22"/>
                    </a:cxn>
                  </a:cxnLst>
                  <a:rect l="0" t="0" r="r" b="b"/>
                  <a:pathLst>
                    <a:path w="22" h="32">
                      <a:moveTo>
                        <a:pt x="10" y="22"/>
                      </a:moveTo>
                      <a:lnTo>
                        <a:pt x="10" y="22"/>
                      </a:lnTo>
                      <a:lnTo>
                        <a:pt x="10" y="24"/>
                      </a:lnTo>
                      <a:lnTo>
                        <a:pt x="10" y="28"/>
                      </a:lnTo>
                      <a:lnTo>
                        <a:pt x="8" y="32"/>
                      </a:lnTo>
                      <a:lnTo>
                        <a:pt x="2" y="32"/>
                      </a:lnTo>
                      <a:lnTo>
                        <a:pt x="2" y="32"/>
                      </a:lnTo>
                      <a:lnTo>
                        <a:pt x="4" y="24"/>
                      </a:lnTo>
                      <a:lnTo>
                        <a:pt x="4" y="22"/>
                      </a:lnTo>
                      <a:lnTo>
                        <a:pt x="0" y="20"/>
                      </a:lnTo>
                      <a:lnTo>
                        <a:pt x="0" y="20"/>
                      </a:lnTo>
                      <a:lnTo>
                        <a:pt x="2" y="16"/>
                      </a:lnTo>
                      <a:lnTo>
                        <a:pt x="2" y="14"/>
                      </a:lnTo>
                      <a:lnTo>
                        <a:pt x="4" y="12"/>
                      </a:lnTo>
                      <a:lnTo>
                        <a:pt x="2" y="10"/>
                      </a:lnTo>
                      <a:lnTo>
                        <a:pt x="2" y="10"/>
                      </a:lnTo>
                      <a:lnTo>
                        <a:pt x="6" y="16"/>
                      </a:lnTo>
                      <a:lnTo>
                        <a:pt x="6" y="16"/>
                      </a:lnTo>
                      <a:lnTo>
                        <a:pt x="8" y="10"/>
                      </a:lnTo>
                      <a:lnTo>
                        <a:pt x="12" y="6"/>
                      </a:lnTo>
                      <a:lnTo>
                        <a:pt x="20" y="0"/>
                      </a:lnTo>
                      <a:lnTo>
                        <a:pt x="20" y="0"/>
                      </a:lnTo>
                      <a:lnTo>
                        <a:pt x="22" y="4"/>
                      </a:lnTo>
                      <a:lnTo>
                        <a:pt x="22" y="8"/>
                      </a:lnTo>
                      <a:lnTo>
                        <a:pt x="20" y="14"/>
                      </a:lnTo>
                      <a:lnTo>
                        <a:pt x="16" y="20"/>
                      </a:lnTo>
                      <a:lnTo>
                        <a:pt x="16" y="24"/>
                      </a:lnTo>
                      <a:lnTo>
                        <a:pt x="16" y="28"/>
                      </a:lnTo>
                      <a:lnTo>
                        <a:pt x="16" y="28"/>
                      </a:lnTo>
                      <a:lnTo>
                        <a:pt x="12" y="26"/>
                      </a:lnTo>
                      <a:lnTo>
                        <a:pt x="10" y="22"/>
                      </a:lnTo>
                      <a:lnTo>
                        <a:pt x="10" y="2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79" name="Freeform 155"/>
                <p:cNvSpPr>
                  <a:spLocks/>
                </p:cNvSpPr>
                <p:nvPr userDrawn="1"/>
              </p:nvSpPr>
              <p:spPr bwMode="auto">
                <a:xfrm>
                  <a:off x="4098" y="445"/>
                  <a:ext cx="8" cy="13"/>
                </a:xfrm>
                <a:custGeom>
                  <a:avLst/>
                  <a:gdLst/>
                  <a:ahLst/>
                  <a:cxnLst>
                    <a:cxn ang="0">
                      <a:pos x="10" y="0"/>
                    </a:cxn>
                    <a:cxn ang="0">
                      <a:pos x="10" y="0"/>
                    </a:cxn>
                    <a:cxn ang="0">
                      <a:pos x="14" y="10"/>
                    </a:cxn>
                    <a:cxn ang="0">
                      <a:pos x="18" y="24"/>
                    </a:cxn>
                    <a:cxn ang="0">
                      <a:pos x="20" y="32"/>
                    </a:cxn>
                    <a:cxn ang="0">
                      <a:pos x="20" y="38"/>
                    </a:cxn>
                    <a:cxn ang="0">
                      <a:pos x="20" y="44"/>
                    </a:cxn>
                    <a:cxn ang="0">
                      <a:pos x="16" y="52"/>
                    </a:cxn>
                    <a:cxn ang="0">
                      <a:pos x="16" y="52"/>
                    </a:cxn>
                    <a:cxn ang="0">
                      <a:pos x="16" y="46"/>
                    </a:cxn>
                    <a:cxn ang="0">
                      <a:pos x="12" y="38"/>
                    </a:cxn>
                    <a:cxn ang="0">
                      <a:pos x="4" y="24"/>
                    </a:cxn>
                    <a:cxn ang="0">
                      <a:pos x="2" y="18"/>
                    </a:cxn>
                    <a:cxn ang="0">
                      <a:pos x="0" y="10"/>
                    </a:cxn>
                    <a:cxn ang="0">
                      <a:pos x="4" y="4"/>
                    </a:cxn>
                    <a:cxn ang="0">
                      <a:pos x="10" y="0"/>
                    </a:cxn>
                    <a:cxn ang="0">
                      <a:pos x="10" y="0"/>
                    </a:cxn>
                  </a:cxnLst>
                  <a:rect l="0" t="0" r="r" b="b"/>
                  <a:pathLst>
                    <a:path w="20" h="52">
                      <a:moveTo>
                        <a:pt x="10" y="0"/>
                      </a:moveTo>
                      <a:lnTo>
                        <a:pt x="10" y="0"/>
                      </a:lnTo>
                      <a:lnTo>
                        <a:pt x="14" y="10"/>
                      </a:lnTo>
                      <a:lnTo>
                        <a:pt x="18" y="24"/>
                      </a:lnTo>
                      <a:lnTo>
                        <a:pt x="20" y="32"/>
                      </a:lnTo>
                      <a:lnTo>
                        <a:pt x="20" y="38"/>
                      </a:lnTo>
                      <a:lnTo>
                        <a:pt x="20" y="44"/>
                      </a:lnTo>
                      <a:lnTo>
                        <a:pt x="16" y="52"/>
                      </a:lnTo>
                      <a:lnTo>
                        <a:pt x="16" y="52"/>
                      </a:lnTo>
                      <a:lnTo>
                        <a:pt x="16" y="46"/>
                      </a:lnTo>
                      <a:lnTo>
                        <a:pt x="12" y="38"/>
                      </a:lnTo>
                      <a:lnTo>
                        <a:pt x="4" y="24"/>
                      </a:lnTo>
                      <a:lnTo>
                        <a:pt x="2" y="18"/>
                      </a:lnTo>
                      <a:lnTo>
                        <a:pt x="0" y="10"/>
                      </a:lnTo>
                      <a:lnTo>
                        <a:pt x="4"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0" name="Freeform 156"/>
                <p:cNvSpPr>
                  <a:spLocks/>
                </p:cNvSpPr>
                <p:nvPr userDrawn="1"/>
              </p:nvSpPr>
              <p:spPr bwMode="auto">
                <a:xfrm>
                  <a:off x="3525" y="453"/>
                  <a:ext cx="8" cy="18"/>
                </a:xfrm>
                <a:custGeom>
                  <a:avLst/>
                  <a:gdLst/>
                  <a:ahLst/>
                  <a:cxnLst>
                    <a:cxn ang="0">
                      <a:pos x="20" y="0"/>
                    </a:cxn>
                    <a:cxn ang="0">
                      <a:pos x="20" y="0"/>
                    </a:cxn>
                    <a:cxn ang="0">
                      <a:pos x="28" y="18"/>
                    </a:cxn>
                    <a:cxn ang="0">
                      <a:pos x="30" y="26"/>
                    </a:cxn>
                    <a:cxn ang="0">
                      <a:pos x="32" y="34"/>
                    </a:cxn>
                    <a:cxn ang="0">
                      <a:pos x="32" y="44"/>
                    </a:cxn>
                    <a:cxn ang="0">
                      <a:pos x="28" y="52"/>
                    </a:cxn>
                    <a:cxn ang="0">
                      <a:pos x="24" y="58"/>
                    </a:cxn>
                    <a:cxn ang="0">
                      <a:pos x="18" y="66"/>
                    </a:cxn>
                    <a:cxn ang="0">
                      <a:pos x="18" y="66"/>
                    </a:cxn>
                    <a:cxn ang="0">
                      <a:pos x="14" y="64"/>
                    </a:cxn>
                    <a:cxn ang="0">
                      <a:pos x="10" y="60"/>
                    </a:cxn>
                    <a:cxn ang="0">
                      <a:pos x="4" y="54"/>
                    </a:cxn>
                    <a:cxn ang="0">
                      <a:pos x="2" y="44"/>
                    </a:cxn>
                    <a:cxn ang="0">
                      <a:pos x="0" y="32"/>
                    </a:cxn>
                    <a:cxn ang="0">
                      <a:pos x="0" y="32"/>
                    </a:cxn>
                    <a:cxn ang="0">
                      <a:pos x="4" y="28"/>
                    </a:cxn>
                    <a:cxn ang="0">
                      <a:pos x="6" y="24"/>
                    </a:cxn>
                    <a:cxn ang="0">
                      <a:pos x="8" y="14"/>
                    </a:cxn>
                    <a:cxn ang="0">
                      <a:pos x="8" y="8"/>
                    </a:cxn>
                    <a:cxn ang="0">
                      <a:pos x="10" y="4"/>
                    </a:cxn>
                    <a:cxn ang="0">
                      <a:pos x="14" y="0"/>
                    </a:cxn>
                    <a:cxn ang="0">
                      <a:pos x="20" y="0"/>
                    </a:cxn>
                    <a:cxn ang="0">
                      <a:pos x="20" y="0"/>
                    </a:cxn>
                  </a:cxnLst>
                  <a:rect l="0" t="0" r="r" b="b"/>
                  <a:pathLst>
                    <a:path w="32" h="66">
                      <a:moveTo>
                        <a:pt x="20" y="0"/>
                      </a:moveTo>
                      <a:lnTo>
                        <a:pt x="20" y="0"/>
                      </a:lnTo>
                      <a:lnTo>
                        <a:pt x="28" y="18"/>
                      </a:lnTo>
                      <a:lnTo>
                        <a:pt x="30" y="26"/>
                      </a:lnTo>
                      <a:lnTo>
                        <a:pt x="32" y="34"/>
                      </a:lnTo>
                      <a:lnTo>
                        <a:pt x="32" y="44"/>
                      </a:lnTo>
                      <a:lnTo>
                        <a:pt x="28" y="52"/>
                      </a:lnTo>
                      <a:lnTo>
                        <a:pt x="24" y="58"/>
                      </a:lnTo>
                      <a:lnTo>
                        <a:pt x="18" y="66"/>
                      </a:lnTo>
                      <a:lnTo>
                        <a:pt x="18" y="66"/>
                      </a:lnTo>
                      <a:lnTo>
                        <a:pt x="14" y="64"/>
                      </a:lnTo>
                      <a:lnTo>
                        <a:pt x="10" y="60"/>
                      </a:lnTo>
                      <a:lnTo>
                        <a:pt x="4" y="54"/>
                      </a:lnTo>
                      <a:lnTo>
                        <a:pt x="2" y="44"/>
                      </a:lnTo>
                      <a:lnTo>
                        <a:pt x="0" y="32"/>
                      </a:lnTo>
                      <a:lnTo>
                        <a:pt x="0" y="32"/>
                      </a:lnTo>
                      <a:lnTo>
                        <a:pt x="4" y="28"/>
                      </a:lnTo>
                      <a:lnTo>
                        <a:pt x="6" y="24"/>
                      </a:lnTo>
                      <a:lnTo>
                        <a:pt x="8" y="14"/>
                      </a:lnTo>
                      <a:lnTo>
                        <a:pt x="8" y="8"/>
                      </a:lnTo>
                      <a:lnTo>
                        <a:pt x="10" y="4"/>
                      </a:lnTo>
                      <a:lnTo>
                        <a:pt x="14" y="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1" name="Freeform 157"/>
                <p:cNvSpPr>
                  <a:spLocks/>
                </p:cNvSpPr>
                <p:nvPr userDrawn="1"/>
              </p:nvSpPr>
              <p:spPr bwMode="auto">
                <a:xfrm>
                  <a:off x="4096" y="453"/>
                  <a:ext cx="3" cy="15"/>
                </a:xfrm>
                <a:custGeom>
                  <a:avLst/>
                  <a:gdLst/>
                  <a:ahLst/>
                  <a:cxnLst>
                    <a:cxn ang="0">
                      <a:pos x="0" y="0"/>
                    </a:cxn>
                    <a:cxn ang="0">
                      <a:pos x="0" y="0"/>
                    </a:cxn>
                    <a:cxn ang="0">
                      <a:pos x="4" y="6"/>
                    </a:cxn>
                    <a:cxn ang="0">
                      <a:pos x="6" y="12"/>
                    </a:cxn>
                    <a:cxn ang="0">
                      <a:pos x="8" y="24"/>
                    </a:cxn>
                    <a:cxn ang="0">
                      <a:pos x="10" y="38"/>
                    </a:cxn>
                    <a:cxn ang="0">
                      <a:pos x="14" y="54"/>
                    </a:cxn>
                    <a:cxn ang="0">
                      <a:pos x="14" y="54"/>
                    </a:cxn>
                    <a:cxn ang="0">
                      <a:pos x="10" y="52"/>
                    </a:cxn>
                    <a:cxn ang="0">
                      <a:pos x="8" y="48"/>
                    </a:cxn>
                    <a:cxn ang="0">
                      <a:pos x="4" y="32"/>
                    </a:cxn>
                    <a:cxn ang="0">
                      <a:pos x="2" y="14"/>
                    </a:cxn>
                    <a:cxn ang="0">
                      <a:pos x="0" y="0"/>
                    </a:cxn>
                    <a:cxn ang="0">
                      <a:pos x="0" y="0"/>
                    </a:cxn>
                  </a:cxnLst>
                  <a:rect l="0" t="0" r="r" b="b"/>
                  <a:pathLst>
                    <a:path w="14" h="54">
                      <a:moveTo>
                        <a:pt x="0" y="0"/>
                      </a:moveTo>
                      <a:lnTo>
                        <a:pt x="0" y="0"/>
                      </a:lnTo>
                      <a:lnTo>
                        <a:pt x="4" y="6"/>
                      </a:lnTo>
                      <a:lnTo>
                        <a:pt x="6" y="12"/>
                      </a:lnTo>
                      <a:lnTo>
                        <a:pt x="8" y="24"/>
                      </a:lnTo>
                      <a:lnTo>
                        <a:pt x="10" y="38"/>
                      </a:lnTo>
                      <a:lnTo>
                        <a:pt x="14" y="54"/>
                      </a:lnTo>
                      <a:lnTo>
                        <a:pt x="14" y="54"/>
                      </a:lnTo>
                      <a:lnTo>
                        <a:pt x="10" y="52"/>
                      </a:lnTo>
                      <a:lnTo>
                        <a:pt x="8" y="48"/>
                      </a:lnTo>
                      <a:lnTo>
                        <a:pt x="4" y="32"/>
                      </a:lnTo>
                      <a:lnTo>
                        <a:pt x="2"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2" name="Freeform 158"/>
                <p:cNvSpPr>
                  <a:spLocks/>
                </p:cNvSpPr>
                <p:nvPr userDrawn="1"/>
              </p:nvSpPr>
              <p:spPr bwMode="auto">
                <a:xfrm>
                  <a:off x="3943" y="453"/>
                  <a:ext cx="3" cy="8"/>
                </a:xfrm>
                <a:custGeom>
                  <a:avLst/>
                  <a:gdLst/>
                  <a:ahLst/>
                  <a:cxnLst>
                    <a:cxn ang="0">
                      <a:pos x="0" y="0"/>
                    </a:cxn>
                    <a:cxn ang="0">
                      <a:pos x="0" y="0"/>
                    </a:cxn>
                    <a:cxn ang="0">
                      <a:pos x="2" y="2"/>
                    </a:cxn>
                    <a:cxn ang="0">
                      <a:pos x="2" y="2"/>
                    </a:cxn>
                    <a:cxn ang="0">
                      <a:pos x="6" y="0"/>
                    </a:cxn>
                    <a:cxn ang="0">
                      <a:pos x="6" y="0"/>
                    </a:cxn>
                    <a:cxn ang="0">
                      <a:pos x="6" y="8"/>
                    </a:cxn>
                    <a:cxn ang="0">
                      <a:pos x="6" y="8"/>
                    </a:cxn>
                    <a:cxn ang="0">
                      <a:pos x="4" y="8"/>
                    </a:cxn>
                    <a:cxn ang="0">
                      <a:pos x="4" y="8"/>
                    </a:cxn>
                    <a:cxn ang="0">
                      <a:pos x="4" y="14"/>
                    </a:cxn>
                    <a:cxn ang="0">
                      <a:pos x="4" y="30"/>
                    </a:cxn>
                    <a:cxn ang="0">
                      <a:pos x="4" y="30"/>
                    </a:cxn>
                    <a:cxn ang="0">
                      <a:pos x="0" y="26"/>
                    </a:cxn>
                    <a:cxn ang="0">
                      <a:pos x="0" y="24"/>
                    </a:cxn>
                    <a:cxn ang="0">
                      <a:pos x="0" y="16"/>
                    </a:cxn>
                    <a:cxn ang="0">
                      <a:pos x="0" y="8"/>
                    </a:cxn>
                    <a:cxn ang="0">
                      <a:pos x="0" y="4"/>
                    </a:cxn>
                    <a:cxn ang="0">
                      <a:pos x="0" y="0"/>
                    </a:cxn>
                    <a:cxn ang="0">
                      <a:pos x="0" y="0"/>
                    </a:cxn>
                  </a:cxnLst>
                  <a:rect l="0" t="0" r="r" b="b"/>
                  <a:pathLst>
                    <a:path w="6" h="30">
                      <a:moveTo>
                        <a:pt x="0" y="0"/>
                      </a:moveTo>
                      <a:lnTo>
                        <a:pt x="0" y="0"/>
                      </a:lnTo>
                      <a:lnTo>
                        <a:pt x="2" y="2"/>
                      </a:lnTo>
                      <a:lnTo>
                        <a:pt x="2" y="2"/>
                      </a:lnTo>
                      <a:lnTo>
                        <a:pt x="6" y="0"/>
                      </a:lnTo>
                      <a:lnTo>
                        <a:pt x="6" y="0"/>
                      </a:lnTo>
                      <a:lnTo>
                        <a:pt x="6" y="8"/>
                      </a:lnTo>
                      <a:lnTo>
                        <a:pt x="6" y="8"/>
                      </a:lnTo>
                      <a:lnTo>
                        <a:pt x="4" y="8"/>
                      </a:lnTo>
                      <a:lnTo>
                        <a:pt x="4" y="8"/>
                      </a:lnTo>
                      <a:lnTo>
                        <a:pt x="4" y="14"/>
                      </a:lnTo>
                      <a:lnTo>
                        <a:pt x="4" y="30"/>
                      </a:lnTo>
                      <a:lnTo>
                        <a:pt x="4" y="30"/>
                      </a:lnTo>
                      <a:lnTo>
                        <a:pt x="0" y="26"/>
                      </a:lnTo>
                      <a:lnTo>
                        <a:pt x="0" y="24"/>
                      </a:lnTo>
                      <a:lnTo>
                        <a:pt x="0" y="16"/>
                      </a:lnTo>
                      <a:lnTo>
                        <a:pt x="0" y="8"/>
                      </a:lnTo>
                      <a:lnTo>
                        <a:pt x="0"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3" name="Freeform 159"/>
                <p:cNvSpPr>
                  <a:spLocks/>
                </p:cNvSpPr>
                <p:nvPr userDrawn="1"/>
              </p:nvSpPr>
              <p:spPr bwMode="auto">
                <a:xfrm>
                  <a:off x="4058" y="478"/>
                  <a:ext cx="13" cy="13"/>
                </a:xfrm>
                <a:custGeom>
                  <a:avLst/>
                  <a:gdLst/>
                  <a:ahLst/>
                  <a:cxnLst>
                    <a:cxn ang="0">
                      <a:pos x="0" y="10"/>
                    </a:cxn>
                    <a:cxn ang="0">
                      <a:pos x="0" y="10"/>
                    </a:cxn>
                    <a:cxn ang="0">
                      <a:pos x="2" y="8"/>
                    </a:cxn>
                    <a:cxn ang="0">
                      <a:pos x="6" y="6"/>
                    </a:cxn>
                    <a:cxn ang="0">
                      <a:pos x="10" y="4"/>
                    </a:cxn>
                    <a:cxn ang="0">
                      <a:pos x="14" y="0"/>
                    </a:cxn>
                    <a:cxn ang="0">
                      <a:pos x="14" y="0"/>
                    </a:cxn>
                    <a:cxn ang="0">
                      <a:pos x="16" y="2"/>
                    </a:cxn>
                    <a:cxn ang="0">
                      <a:pos x="18" y="4"/>
                    </a:cxn>
                    <a:cxn ang="0">
                      <a:pos x="20" y="8"/>
                    </a:cxn>
                    <a:cxn ang="0">
                      <a:pos x="20" y="8"/>
                    </a:cxn>
                    <a:cxn ang="0">
                      <a:pos x="22" y="6"/>
                    </a:cxn>
                    <a:cxn ang="0">
                      <a:pos x="22" y="2"/>
                    </a:cxn>
                    <a:cxn ang="0">
                      <a:pos x="22" y="2"/>
                    </a:cxn>
                    <a:cxn ang="0">
                      <a:pos x="30" y="12"/>
                    </a:cxn>
                    <a:cxn ang="0">
                      <a:pos x="32" y="18"/>
                    </a:cxn>
                    <a:cxn ang="0">
                      <a:pos x="34" y="28"/>
                    </a:cxn>
                    <a:cxn ang="0">
                      <a:pos x="34" y="28"/>
                    </a:cxn>
                    <a:cxn ang="0">
                      <a:pos x="36" y="24"/>
                    </a:cxn>
                    <a:cxn ang="0">
                      <a:pos x="38" y="24"/>
                    </a:cxn>
                    <a:cxn ang="0">
                      <a:pos x="38" y="28"/>
                    </a:cxn>
                    <a:cxn ang="0">
                      <a:pos x="40" y="46"/>
                    </a:cxn>
                    <a:cxn ang="0">
                      <a:pos x="40" y="46"/>
                    </a:cxn>
                    <a:cxn ang="0">
                      <a:pos x="38" y="44"/>
                    </a:cxn>
                    <a:cxn ang="0">
                      <a:pos x="36" y="40"/>
                    </a:cxn>
                    <a:cxn ang="0">
                      <a:pos x="36" y="30"/>
                    </a:cxn>
                    <a:cxn ang="0">
                      <a:pos x="36" y="30"/>
                    </a:cxn>
                    <a:cxn ang="0">
                      <a:pos x="30" y="32"/>
                    </a:cxn>
                    <a:cxn ang="0">
                      <a:pos x="22" y="28"/>
                    </a:cxn>
                    <a:cxn ang="0">
                      <a:pos x="16" y="26"/>
                    </a:cxn>
                    <a:cxn ang="0">
                      <a:pos x="8" y="24"/>
                    </a:cxn>
                    <a:cxn ang="0">
                      <a:pos x="8" y="24"/>
                    </a:cxn>
                    <a:cxn ang="0">
                      <a:pos x="6" y="14"/>
                    </a:cxn>
                    <a:cxn ang="0">
                      <a:pos x="4" y="12"/>
                    </a:cxn>
                    <a:cxn ang="0">
                      <a:pos x="0" y="10"/>
                    </a:cxn>
                    <a:cxn ang="0">
                      <a:pos x="0" y="10"/>
                    </a:cxn>
                  </a:cxnLst>
                  <a:rect l="0" t="0" r="r" b="b"/>
                  <a:pathLst>
                    <a:path w="40" h="46">
                      <a:moveTo>
                        <a:pt x="0" y="10"/>
                      </a:moveTo>
                      <a:lnTo>
                        <a:pt x="0" y="10"/>
                      </a:lnTo>
                      <a:lnTo>
                        <a:pt x="2" y="8"/>
                      </a:lnTo>
                      <a:lnTo>
                        <a:pt x="6" y="6"/>
                      </a:lnTo>
                      <a:lnTo>
                        <a:pt x="10" y="4"/>
                      </a:lnTo>
                      <a:lnTo>
                        <a:pt x="14" y="0"/>
                      </a:lnTo>
                      <a:lnTo>
                        <a:pt x="14" y="0"/>
                      </a:lnTo>
                      <a:lnTo>
                        <a:pt x="16" y="2"/>
                      </a:lnTo>
                      <a:lnTo>
                        <a:pt x="18" y="4"/>
                      </a:lnTo>
                      <a:lnTo>
                        <a:pt x="20" y="8"/>
                      </a:lnTo>
                      <a:lnTo>
                        <a:pt x="20" y="8"/>
                      </a:lnTo>
                      <a:lnTo>
                        <a:pt x="22" y="6"/>
                      </a:lnTo>
                      <a:lnTo>
                        <a:pt x="22" y="2"/>
                      </a:lnTo>
                      <a:lnTo>
                        <a:pt x="22" y="2"/>
                      </a:lnTo>
                      <a:lnTo>
                        <a:pt x="30" y="12"/>
                      </a:lnTo>
                      <a:lnTo>
                        <a:pt x="32" y="18"/>
                      </a:lnTo>
                      <a:lnTo>
                        <a:pt x="34" y="28"/>
                      </a:lnTo>
                      <a:lnTo>
                        <a:pt x="34" y="28"/>
                      </a:lnTo>
                      <a:lnTo>
                        <a:pt x="36" y="24"/>
                      </a:lnTo>
                      <a:lnTo>
                        <a:pt x="38" y="24"/>
                      </a:lnTo>
                      <a:lnTo>
                        <a:pt x="38" y="28"/>
                      </a:lnTo>
                      <a:lnTo>
                        <a:pt x="40" y="46"/>
                      </a:lnTo>
                      <a:lnTo>
                        <a:pt x="40" y="46"/>
                      </a:lnTo>
                      <a:lnTo>
                        <a:pt x="38" y="44"/>
                      </a:lnTo>
                      <a:lnTo>
                        <a:pt x="36" y="40"/>
                      </a:lnTo>
                      <a:lnTo>
                        <a:pt x="36" y="30"/>
                      </a:lnTo>
                      <a:lnTo>
                        <a:pt x="36" y="30"/>
                      </a:lnTo>
                      <a:lnTo>
                        <a:pt x="30" y="32"/>
                      </a:lnTo>
                      <a:lnTo>
                        <a:pt x="22" y="28"/>
                      </a:lnTo>
                      <a:lnTo>
                        <a:pt x="16" y="26"/>
                      </a:lnTo>
                      <a:lnTo>
                        <a:pt x="8" y="24"/>
                      </a:lnTo>
                      <a:lnTo>
                        <a:pt x="8" y="24"/>
                      </a:lnTo>
                      <a:lnTo>
                        <a:pt x="6" y="14"/>
                      </a:lnTo>
                      <a:lnTo>
                        <a:pt x="4" y="12"/>
                      </a:lnTo>
                      <a:lnTo>
                        <a:pt x="0" y="10"/>
                      </a:lnTo>
                      <a:lnTo>
                        <a:pt x="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4" name="Freeform 160"/>
                <p:cNvSpPr>
                  <a:spLocks/>
                </p:cNvSpPr>
                <p:nvPr userDrawn="1"/>
              </p:nvSpPr>
              <p:spPr bwMode="auto">
                <a:xfrm>
                  <a:off x="3956" y="478"/>
                  <a:ext cx="3" cy="5"/>
                </a:xfrm>
                <a:custGeom>
                  <a:avLst/>
                  <a:gdLst/>
                  <a:ahLst/>
                  <a:cxnLst>
                    <a:cxn ang="0">
                      <a:pos x="2" y="0"/>
                    </a:cxn>
                    <a:cxn ang="0">
                      <a:pos x="2" y="0"/>
                    </a:cxn>
                    <a:cxn ang="0">
                      <a:pos x="4" y="0"/>
                    </a:cxn>
                    <a:cxn ang="0">
                      <a:pos x="4" y="2"/>
                    </a:cxn>
                    <a:cxn ang="0">
                      <a:pos x="6" y="6"/>
                    </a:cxn>
                    <a:cxn ang="0">
                      <a:pos x="4" y="16"/>
                    </a:cxn>
                    <a:cxn ang="0">
                      <a:pos x="4" y="16"/>
                    </a:cxn>
                    <a:cxn ang="0">
                      <a:pos x="0" y="14"/>
                    </a:cxn>
                    <a:cxn ang="0">
                      <a:pos x="0" y="8"/>
                    </a:cxn>
                    <a:cxn ang="0">
                      <a:pos x="0" y="4"/>
                    </a:cxn>
                    <a:cxn ang="0">
                      <a:pos x="2" y="0"/>
                    </a:cxn>
                    <a:cxn ang="0">
                      <a:pos x="2" y="0"/>
                    </a:cxn>
                  </a:cxnLst>
                  <a:rect l="0" t="0" r="r" b="b"/>
                  <a:pathLst>
                    <a:path w="6" h="16">
                      <a:moveTo>
                        <a:pt x="2" y="0"/>
                      </a:moveTo>
                      <a:lnTo>
                        <a:pt x="2" y="0"/>
                      </a:lnTo>
                      <a:lnTo>
                        <a:pt x="4" y="0"/>
                      </a:lnTo>
                      <a:lnTo>
                        <a:pt x="4" y="2"/>
                      </a:lnTo>
                      <a:lnTo>
                        <a:pt x="6" y="6"/>
                      </a:lnTo>
                      <a:lnTo>
                        <a:pt x="4" y="16"/>
                      </a:lnTo>
                      <a:lnTo>
                        <a:pt x="4" y="16"/>
                      </a:lnTo>
                      <a:lnTo>
                        <a:pt x="0" y="14"/>
                      </a:lnTo>
                      <a:lnTo>
                        <a:pt x="0" y="8"/>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5" name="Freeform 161"/>
                <p:cNvSpPr>
                  <a:spLocks/>
                </p:cNvSpPr>
                <p:nvPr userDrawn="1"/>
              </p:nvSpPr>
              <p:spPr bwMode="auto">
                <a:xfrm>
                  <a:off x="4093" y="481"/>
                  <a:ext cx="5" cy="5"/>
                </a:xfrm>
                <a:custGeom>
                  <a:avLst/>
                  <a:gdLst/>
                  <a:ahLst/>
                  <a:cxnLst>
                    <a:cxn ang="0">
                      <a:pos x="0" y="0"/>
                    </a:cxn>
                    <a:cxn ang="0">
                      <a:pos x="0" y="0"/>
                    </a:cxn>
                    <a:cxn ang="0">
                      <a:pos x="6" y="0"/>
                    </a:cxn>
                    <a:cxn ang="0">
                      <a:pos x="10" y="2"/>
                    </a:cxn>
                    <a:cxn ang="0">
                      <a:pos x="16" y="6"/>
                    </a:cxn>
                    <a:cxn ang="0">
                      <a:pos x="18" y="14"/>
                    </a:cxn>
                    <a:cxn ang="0">
                      <a:pos x="18" y="14"/>
                    </a:cxn>
                    <a:cxn ang="0">
                      <a:pos x="14" y="14"/>
                    </a:cxn>
                    <a:cxn ang="0">
                      <a:pos x="12" y="12"/>
                    </a:cxn>
                    <a:cxn ang="0">
                      <a:pos x="10" y="12"/>
                    </a:cxn>
                    <a:cxn ang="0">
                      <a:pos x="6" y="12"/>
                    </a:cxn>
                    <a:cxn ang="0">
                      <a:pos x="6" y="12"/>
                    </a:cxn>
                    <a:cxn ang="0">
                      <a:pos x="2" y="6"/>
                    </a:cxn>
                    <a:cxn ang="0">
                      <a:pos x="0" y="0"/>
                    </a:cxn>
                    <a:cxn ang="0">
                      <a:pos x="0" y="0"/>
                    </a:cxn>
                  </a:cxnLst>
                  <a:rect l="0" t="0" r="r" b="b"/>
                  <a:pathLst>
                    <a:path w="18" h="14">
                      <a:moveTo>
                        <a:pt x="0" y="0"/>
                      </a:moveTo>
                      <a:lnTo>
                        <a:pt x="0" y="0"/>
                      </a:lnTo>
                      <a:lnTo>
                        <a:pt x="6" y="0"/>
                      </a:lnTo>
                      <a:lnTo>
                        <a:pt x="10" y="2"/>
                      </a:lnTo>
                      <a:lnTo>
                        <a:pt x="16" y="6"/>
                      </a:lnTo>
                      <a:lnTo>
                        <a:pt x="18" y="14"/>
                      </a:lnTo>
                      <a:lnTo>
                        <a:pt x="18" y="14"/>
                      </a:lnTo>
                      <a:lnTo>
                        <a:pt x="14" y="14"/>
                      </a:lnTo>
                      <a:lnTo>
                        <a:pt x="12" y="12"/>
                      </a:lnTo>
                      <a:lnTo>
                        <a:pt x="10" y="12"/>
                      </a:lnTo>
                      <a:lnTo>
                        <a:pt x="6" y="12"/>
                      </a:lnTo>
                      <a:lnTo>
                        <a:pt x="6" y="12"/>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6" name="Freeform 162"/>
                <p:cNvSpPr>
                  <a:spLocks/>
                </p:cNvSpPr>
                <p:nvPr userDrawn="1"/>
              </p:nvSpPr>
              <p:spPr bwMode="auto">
                <a:xfrm>
                  <a:off x="3477" y="483"/>
                  <a:ext cx="13" cy="15"/>
                </a:xfrm>
                <a:custGeom>
                  <a:avLst/>
                  <a:gdLst/>
                  <a:ahLst/>
                  <a:cxnLst>
                    <a:cxn ang="0">
                      <a:pos x="40" y="0"/>
                    </a:cxn>
                    <a:cxn ang="0">
                      <a:pos x="40" y="0"/>
                    </a:cxn>
                    <a:cxn ang="0">
                      <a:pos x="30" y="6"/>
                    </a:cxn>
                    <a:cxn ang="0">
                      <a:pos x="24" y="12"/>
                    </a:cxn>
                    <a:cxn ang="0">
                      <a:pos x="16" y="18"/>
                    </a:cxn>
                    <a:cxn ang="0">
                      <a:pos x="8" y="24"/>
                    </a:cxn>
                    <a:cxn ang="0">
                      <a:pos x="8" y="24"/>
                    </a:cxn>
                    <a:cxn ang="0">
                      <a:pos x="12" y="28"/>
                    </a:cxn>
                    <a:cxn ang="0">
                      <a:pos x="14" y="26"/>
                    </a:cxn>
                    <a:cxn ang="0">
                      <a:pos x="18" y="26"/>
                    </a:cxn>
                    <a:cxn ang="0">
                      <a:pos x="22" y="26"/>
                    </a:cxn>
                    <a:cxn ang="0">
                      <a:pos x="22" y="26"/>
                    </a:cxn>
                    <a:cxn ang="0">
                      <a:pos x="18" y="32"/>
                    </a:cxn>
                    <a:cxn ang="0">
                      <a:pos x="18" y="38"/>
                    </a:cxn>
                    <a:cxn ang="0">
                      <a:pos x="18" y="38"/>
                    </a:cxn>
                    <a:cxn ang="0">
                      <a:pos x="24" y="42"/>
                    </a:cxn>
                    <a:cxn ang="0">
                      <a:pos x="32" y="44"/>
                    </a:cxn>
                    <a:cxn ang="0">
                      <a:pos x="40" y="46"/>
                    </a:cxn>
                    <a:cxn ang="0">
                      <a:pos x="46" y="50"/>
                    </a:cxn>
                    <a:cxn ang="0">
                      <a:pos x="46" y="50"/>
                    </a:cxn>
                    <a:cxn ang="0">
                      <a:pos x="34" y="52"/>
                    </a:cxn>
                    <a:cxn ang="0">
                      <a:pos x="24" y="56"/>
                    </a:cxn>
                    <a:cxn ang="0">
                      <a:pos x="14" y="62"/>
                    </a:cxn>
                    <a:cxn ang="0">
                      <a:pos x="10" y="62"/>
                    </a:cxn>
                    <a:cxn ang="0">
                      <a:pos x="2" y="62"/>
                    </a:cxn>
                    <a:cxn ang="0">
                      <a:pos x="2" y="62"/>
                    </a:cxn>
                    <a:cxn ang="0">
                      <a:pos x="6" y="54"/>
                    </a:cxn>
                    <a:cxn ang="0">
                      <a:pos x="12" y="50"/>
                    </a:cxn>
                    <a:cxn ang="0">
                      <a:pos x="12" y="50"/>
                    </a:cxn>
                    <a:cxn ang="0">
                      <a:pos x="12" y="48"/>
                    </a:cxn>
                    <a:cxn ang="0">
                      <a:pos x="8" y="48"/>
                    </a:cxn>
                    <a:cxn ang="0">
                      <a:pos x="6" y="48"/>
                    </a:cxn>
                    <a:cxn ang="0">
                      <a:pos x="4" y="50"/>
                    </a:cxn>
                    <a:cxn ang="0">
                      <a:pos x="4" y="50"/>
                    </a:cxn>
                    <a:cxn ang="0">
                      <a:pos x="2" y="44"/>
                    </a:cxn>
                    <a:cxn ang="0">
                      <a:pos x="2" y="38"/>
                    </a:cxn>
                    <a:cxn ang="0">
                      <a:pos x="2" y="32"/>
                    </a:cxn>
                    <a:cxn ang="0">
                      <a:pos x="0" y="24"/>
                    </a:cxn>
                    <a:cxn ang="0">
                      <a:pos x="0" y="24"/>
                    </a:cxn>
                    <a:cxn ang="0">
                      <a:pos x="6" y="22"/>
                    </a:cxn>
                    <a:cxn ang="0">
                      <a:pos x="8" y="20"/>
                    </a:cxn>
                    <a:cxn ang="0">
                      <a:pos x="10" y="14"/>
                    </a:cxn>
                    <a:cxn ang="0">
                      <a:pos x="8" y="10"/>
                    </a:cxn>
                    <a:cxn ang="0">
                      <a:pos x="8" y="10"/>
                    </a:cxn>
                    <a:cxn ang="0">
                      <a:pos x="16" y="8"/>
                    </a:cxn>
                    <a:cxn ang="0">
                      <a:pos x="24" y="4"/>
                    </a:cxn>
                    <a:cxn ang="0">
                      <a:pos x="30" y="2"/>
                    </a:cxn>
                    <a:cxn ang="0">
                      <a:pos x="40" y="0"/>
                    </a:cxn>
                    <a:cxn ang="0">
                      <a:pos x="40" y="0"/>
                    </a:cxn>
                  </a:cxnLst>
                  <a:rect l="0" t="0" r="r" b="b"/>
                  <a:pathLst>
                    <a:path w="46" h="62">
                      <a:moveTo>
                        <a:pt x="40" y="0"/>
                      </a:moveTo>
                      <a:lnTo>
                        <a:pt x="40" y="0"/>
                      </a:lnTo>
                      <a:lnTo>
                        <a:pt x="30" y="6"/>
                      </a:lnTo>
                      <a:lnTo>
                        <a:pt x="24" y="12"/>
                      </a:lnTo>
                      <a:lnTo>
                        <a:pt x="16" y="18"/>
                      </a:lnTo>
                      <a:lnTo>
                        <a:pt x="8" y="24"/>
                      </a:lnTo>
                      <a:lnTo>
                        <a:pt x="8" y="24"/>
                      </a:lnTo>
                      <a:lnTo>
                        <a:pt x="12" y="28"/>
                      </a:lnTo>
                      <a:lnTo>
                        <a:pt x="14" y="26"/>
                      </a:lnTo>
                      <a:lnTo>
                        <a:pt x="18" y="26"/>
                      </a:lnTo>
                      <a:lnTo>
                        <a:pt x="22" y="26"/>
                      </a:lnTo>
                      <a:lnTo>
                        <a:pt x="22" y="26"/>
                      </a:lnTo>
                      <a:lnTo>
                        <a:pt x="18" y="32"/>
                      </a:lnTo>
                      <a:lnTo>
                        <a:pt x="18" y="38"/>
                      </a:lnTo>
                      <a:lnTo>
                        <a:pt x="18" y="38"/>
                      </a:lnTo>
                      <a:lnTo>
                        <a:pt x="24" y="42"/>
                      </a:lnTo>
                      <a:lnTo>
                        <a:pt x="32" y="44"/>
                      </a:lnTo>
                      <a:lnTo>
                        <a:pt x="40" y="46"/>
                      </a:lnTo>
                      <a:lnTo>
                        <a:pt x="46" y="50"/>
                      </a:lnTo>
                      <a:lnTo>
                        <a:pt x="46" y="50"/>
                      </a:lnTo>
                      <a:lnTo>
                        <a:pt x="34" y="52"/>
                      </a:lnTo>
                      <a:lnTo>
                        <a:pt x="24" y="56"/>
                      </a:lnTo>
                      <a:lnTo>
                        <a:pt x="14" y="62"/>
                      </a:lnTo>
                      <a:lnTo>
                        <a:pt x="10" y="62"/>
                      </a:lnTo>
                      <a:lnTo>
                        <a:pt x="2" y="62"/>
                      </a:lnTo>
                      <a:lnTo>
                        <a:pt x="2" y="62"/>
                      </a:lnTo>
                      <a:lnTo>
                        <a:pt x="6" y="54"/>
                      </a:lnTo>
                      <a:lnTo>
                        <a:pt x="12" y="50"/>
                      </a:lnTo>
                      <a:lnTo>
                        <a:pt x="12" y="50"/>
                      </a:lnTo>
                      <a:lnTo>
                        <a:pt x="12" y="48"/>
                      </a:lnTo>
                      <a:lnTo>
                        <a:pt x="8" y="48"/>
                      </a:lnTo>
                      <a:lnTo>
                        <a:pt x="6" y="48"/>
                      </a:lnTo>
                      <a:lnTo>
                        <a:pt x="4" y="50"/>
                      </a:lnTo>
                      <a:lnTo>
                        <a:pt x="4" y="50"/>
                      </a:lnTo>
                      <a:lnTo>
                        <a:pt x="2" y="44"/>
                      </a:lnTo>
                      <a:lnTo>
                        <a:pt x="2" y="38"/>
                      </a:lnTo>
                      <a:lnTo>
                        <a:pt x="2" y="32"/>
                      </a:lnTo>
                      <a:lnTo>
                        <a:pt x="0" y="24"/>
                      </a:lnTo>
                      <a:lnTo>
                        <a:pt x="0" y="24"/>
                      </a:lnTo>
                      <a:lnTo>
                        <a:pt x="6" y="22"/>
                      </a:lnTo>
                      <a:lnTo>
                        <a:pt x="8" y="20"/>
                      </a:lnTo>
                      <a:lnTo>
                        <a:pt x="10" y="14"/>
                      </a:lnTo>
                      <a:lnTo>
                        <a:pt x="8" y="10"/>
                      </a:lnTo>
                      <a:lnTo>
                        <a:pt x="8" y="10"/>
                      </a:lnTo>
                      <a:lnTo>
                        <a:pt x="16" y="8"/>
                      </a:lnTo>
                      <a:lnTo>
                        <a:pt x="24" y="4"/>
                      </a:lnTo>
                      <a:lnTo>
                        <a:pt x="30" y="2"/>
                      </a:lnTo>
                      <a:lnTo>
                        <a:pt x="40" y="0"/>
                      </a:lnTo>
                      <a:lnTo>
                        <a:pt x="4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7" name="Freeform 163"/>
                <p:cNvSpPr>
                  <a:spLocks/>
                </p:cNvSpPr>
                <p:nvPr userDrawn="1"/>
              </p:nvSpPr>
              <p:spPr bwMode="auto">
                <a:xfrm>
                  <a:off x="3578" y="483"/>
                  <a:ext cx="3" cy="3"/>
                </a:xfrm>
                <a:custGeom>
                  <a:avLst/>
                  <a:gdLst/>
                  <a:ahLst/>
                  <a:cxnLst>
                    <a:cxn ang="0">
                      <a:pos x="10" y="0"/>
                    </a:cxn>
                    <a:cxn ang="0">
                      <a:pos x="10" y="0"/>
                    </a:cxn>
                    <a:cxn ang="0">
                      <a:pos x="12" y="2"/>
                    </a:cxn>
                    <a:cxn ang="0">
                      <a:pos x="10" y="4"/>
                    </a:cxn>
                    <a:cxn ang="0">
                      <a:pos x="6" y="6"/>
                    </a:cxn>
                    <a:cxn ang="0">
                      <a:pos x="0" y="6"/>
                    </a:cxn>
                    <a:cxn ang="0">
                      <a:pos x="0" y="6"/>
                    </a:cxn>
                    <a:cxn ang="0">
                      <a:pos x="2" y="2"/>
                    </a:cxn>
                    <a:cxn ang="0">
                      <a:pos x="6" y="0"/>
                    </a:cxn>
                    <a:cxn ang="0">
                      <a:pos x="10" y="0"/>
                    </a:cxn>
                    <a:cxn ang="0">
                      <a:pos x="10" y="0"/>
                    </a:cxn>
                  </a:cxnLst>
                  <a:rect l="0" t="0" r="r" b="b"/>
                  <a:pathLst>
                    <a:path w="12" h="6">
                      <a:moveTo>
                        <a:pt x="10" y="0"/>
                      </a:moveTo>
                      <a:lnTo>
                        <a:pt x="10" y="0"/>
                      </a:lnTo>
                      <a:lnTo>
                        <a:pt x="12" y="2"/>
                      </a:lnTo>
                      <a:lnTo>
                        <a:pt x="10" y="4"/>
                      </a:lnTo>
                      <a:lnTo>
                        <a:pt x="6" y="6"/>
                      </a:lnTo>
                      <a:lnTo>
                        <a:pt x="0" y="6"/>
                      </a:lnTo>
                      <a:lnTo>
                        <a:pt x="0" y="6"/>
                      </a:lnTo>
                      <a:lnTo>
                        <a:pt x="2" y="2"/>
                      </a:lnTo>
                      <a:lnTo>
                        <a:pt x="6" y="0"/>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8" name="Freeform 164"/>
                <p:cNvSpPr>
                  <a:spLocks/>
                </p:cNvSpPr>
                <p:nvPr userDrawn="1"/>
              </p:nvSpPr>
              <p:spPr bwMode="auto">
                <a:xfrm>
                  <a:off x="3943" y="486"/>
                  <a:ext cx="3" cy="3"/>
                </a:xfrm>
                <a:custGeom>
                  <a:avLst/>
                  <a:gdLst/>
                  <a:ahLst/>
                  <a:cxnLst>
                    <a:cxn ang="0">
                      <a:pos x="8" y="0"/>
                    </a:cxn>
                    <a:cxn ang="0">
                      <a:pos x="8" y="0"/>
                    </a:cxn>
                    <a:cxn ang="0">
                      <a:pos x="6" y="6"/>
                    </a:cxn>
                    <a:cxn ang="0">
                      <a:pos x="4" y="8"/>
                    </a:cxn>
                    <a:cxn ang="0">
                      <a:pos x="2" y="8"/>
                    </a:cxn>
                    <a:cxn ang="0">
                      <a:pos x="2" y="8"/>
                    </a:cxn>
                    <a:cxn ang="0">
                      <a:pos x="0" y="6"/>
                    </a:cxn>
                    <a:cxn ang="0">
                      <a:pos x="0" y="2"/>
                    </a:cxn>
                    <a:cxn ang="0">
                      <a:pos x="4" y="0"/>
                    </a:cxn>
                    <a:cxn ang="0">
                      <a:pos x="8" y="0"/>
                    </a:cxn>
                    <a:cxn ang="0">
                      <a:pos x="8" y="0"/>
                    </a:cxn>
                  </a:cxnLst>
                  <a:rect l="0" t="0" r="r" b="b"/>
                  <a:pathLst>
                    <a:path w="8" h="8">
                      <a:moveTo>
                        <a:pt x="8" y="0"/>
                      </a:moveTo>
                      <a:lnTo>
                        <a:pt x="8" y="0"/>
                      </a:lnTo>
                      <a:lnTo>
                        <a:pt x="6" y="6"/>
                      </a:lnTo>
                      <a:lnTo>
                        <a:pt x="4" y="8"/>
                      </a:lnTo>
                      <a:lnTo>
                        <a:pt x="2" y="8"/>
                      </a:lnTo>
                      <a:lnTo>
                        <a:pt x="2" y="8"/>
                      </a:lnTo>
                      <a:lnTo>
                        <a:pt x="0" y="6"/>
                      </a:lnTo>
                      <a:lnTo>
                        <a:pt x="0" y="2"/>
                      </a:lnTo>
                      <a:lnTo>
                        <a:pt x="4"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89" name="Freeform 165"/>
                <p:cNvSpPr>
                  <a:spLocks/>
                </p:cNvSpPr>
                <p:nvPr userDrawn="1"/>
              </p:nvSpPr>
              <p:spPr bwMode="auto">
                <a:xfrm>
                  <a:off x="4078" y="486"/>
                  <a:ext cx="3" cy="3"/>
                </a:xfrm>
                <a:custGeom>
                  <a:avLst/>
                  <a:gdLst/>
                  <a:ahLst/>
                  <a:cxnLst>
                    <a:cxn ang="0">
                      <a:pos x="0" y="0"/>
                    </a:cxn>
                    <a:cxn ang="0">
                      <a:pos x="0" y="0"/>
                    </a:cxn>
                    <a:cxn ang="0">
                      <a:pos x="10" y="0"/>
                    </a:cxn>
                    <a:cxn ang="0">
                      <a:pos x="10" y="0"/>
                    </a:cxn>
                    <a:cxn ang="0">
                      <a:pos x="10" y="2"/>
                    </a:cxn>
                    <a:cxn ang="0">
                      <a:pos x="6" y="4"/>
                    </a:cxn>
                    <a:cxn ang="0">
                      <a:pos x="4" y="4"/>
                    </a:cxn>
                    <a:cxn ang="0">
                      <a:pos x="4" y="8"/>
                    </a:cxn>
                    <a:cxn ang="0">
                      <a:pos x="4" y="8"/>
                    </a:cxn>
                    <a:cxn ang="0">
                      <a:pos x="2" y="8"/>
                    </a:cxn>
                    <a:cxn ang="0">
                      <a:pos x="0" y="6"/>
                    </a:cxn>
                    <a:cxn ang="0">
                      <a:pos x="0" y="0"/>
                    </a:cxn>
                    <a:cxn ang="0">
                      <a:pos x="0" y="0"/>
                    </a:cxn>
                  </a:cxnLst>
                  <a:rect l="0" t="0" r="r" b="b"/>
                  <a:pathLst>
                    <a:path w="10" h="8">
                      <a:moveTo>
                        <a:pt x="0" y="0"/>
                      </a:moveTo>
                      <a:lnTo>
                        <a:pt x="0" y="0"/>
                      </a:lnTo>
                      <a:lnTo>
                        <a:pt x="10" y="0"/>
                      </a:lnTo>
                      <a:lnTo>
                        <a:pt x="10" y="0"/>
                      </a:lnTo>
                      <a:lnTo>
                        <a:pt x="10" y="2"/>
                      </a:lnTo>
                      <a:lnTo>
                        <a:pt x="6" y="4"/>
                      </a:lnTo>
                      <a:lnTo>
                        <a:pt x="4" y="4"/>
                      </a:lnTo>
                      <a:lnTo>
                        <a:pt x="4" y="8"/>
                      </a:lnTo>
                      <a:lnTo>
                        <a:pt x="4" y="8"/>
                      </a:lnTo>
                      <a:lnTo>
                        <a:pt x="2"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0" name="Freeform 166"/>
                <p:cNvSpPr>
                  <a:spLocks/>
                </p:cNvSpPr>
                <p:nvPr userDrawn="1"/>
              </p:nvSpPr>
              <p:spPr bwMode="auto">
                <a:xfrm>
                  <a:off x="3373" y="519"/>
                  <a:ext cx="3" cy="0"/>
                </a:xfrm>
                <a:custGeom>
                  <a:avLst/>
                  <a:gdLst/>
                  <a:ahLst/>
                  <a:cxnLst>
                    <a:cxn ang="0">
                      <a:pos x="10" y="2"/>
                    </a:cxn>
                    <a:cxn ang="0">
                      <a:pos x="10" y="2"/>
                    </a:cxn>
                    <a:cxn ang="0">
                      <a:pos x="10" y="6"/>
                    </a:cxn>
                    <a:cxn ang="0">
                      <a:pos x="6" y="6"/>
                    </a:cxn>
                    <a:cxn ang="0">
                      <a:pos x="4" y="4"/>
                    </a:cxn>
                    <a:cxn ang="0">
                      <a:pos x="2" y="6"/>
                    </a:cxn>
                    <a:cxn ang="0">
                      <a:pos x="2" y="6"/>
                    </a:cxn>
                    <a:cxn ang="0">
                      <a:pos x="0" y="4"/>
                    </a:cxn>
                    <a:cxn ang="0">
                      <a:pos x="0" y="4"/>
                    </a:cxn>
                    <a:cxn ang="0">
                      <a:pos x="4" y="2"/>
                    </a:cxn>
                    <a:cxn ang="0">
                      <a:pos x="8" y="0"/>
                    </a:cxn>
                    <a:cxn ang="0">
                      <a:pos x="10" y="2"/>
                    </a:cxn>
                    <a:cxn ang="0">
                      <a:pos x="10" y="2"/>
                    </a:cxn>
                  </a:cxnLst>
                  <a:rect l="0" t="0" r="r" b="b"/>
                  <a:pathLst>
                    <a:path w="10" h="6">
                      <a:moveTo>
                        <a:pt x="10" y="2"/>
                      </a:moveTo>
                      <a:lnTo>
                        <a:pt x="10" y="2"/>
                      </a:lnTo>
                      <a:lnTo>
                        <a:pt x="10" y="6"/>
                      </a:lnTo>
                      <a:lnTo>
                        <a:pt x="6" y="6"/>
                      </a:lnTo>
                      <a:lnTo>
                        <a:pt x="4" y="4"/>
                      </a:lnTo>
                      <a:lnTo>
                        <a:pt x="2" y="6"/>
                      </a:lnTo>
                      <a:lnTo>
                        <a:pt x="2" y="6"/>
                      </a:lnTo>
                      <a:lnTo>
                        <a:pt x="0" y="4"/>
                      </a:lnTo>
                      <a:lnTo>
                        <a:pt x="0" y="4"/>
                      </a:lnTo>
                      <a:lnTo>
                        <a:pt x="4" y="2"/>
                      </a:lnTo>
                      <a:lnTo>
                        <a:pt x="8" y="0"/>
                      </a:lnTo>
                      <a:lnTo>
                        <a:pt x="10" y="2"/>
                      </a:lnTo>
                      <a:lnTo>
                        <a:pt x="1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1" name="Freeform 167"/>
                <p:cNvSpPr>
                  <a:spLocks/>
                </p:cNvSpPr>
                <p:nvPr userDrawn="1"/>
              </p:nvSpPr>
              <p:spPr bwMode="auto">
                <a:xfrm>
                  <a:off x="4027" y="537"/>
                  <a:ext cx="3" cy="0"/>
                </a:xfrm>
                <a:custGeom>
                  <a:avLst/>
                  <a:gdLst/>
                  <a:ahLst/>
                  <a:cxnLst>
                    <a:cxn ang="0">
                      <a:pos x="10" y="6"/>
                    </a:cxn>
                    <a:cxn ang="0">
                      <a:pos x="10" y="6"/>
                    </a:cxn>
                    <a:cxn ang="0">
                      <a:pos x="4" y="4"/>
                    </a:cxn>
                    <a:cxn ang="0">
                      <a:pos x="2" y="2"/>
                    </a:cxn>
                    <a:cxn ang="0">
                      <a:pos x="0" y="0"/>
                    </a:cxn>
                    <a:cxn ang="0">
                      <a:pos x="0" y="0"/>
                    </a:cxn>
                    <a:cxn ang="0">
                      <a:pos x="8" y="0"/>
                    </a:cxn>
                    <a:cxn ang="0">
                      <a:pos x="10" y="2"/>
                    </a:cxn>
                    <a:cxn ang="0">
                      <a:pos x="10" y="6"/>
                    </a:cxn>
                    <a:cxn ang="0">
                      <a:pos x="10" y="6"/>
                    </a:cxn>
                  </a:cxnLst>
                  <a:rect l="0" t="0" r="r" b="b"/>
                  <a:pathLst>
                    <a:path w="10" h="6">
                      <a:moveTo>
                        <a:pt x="10" y="6"/>
                      </a:moveTo>
                      <a:lnTo>
                        <a:pt x="10" y="6"/>
                      </a:lnTo>
                      <a:lnTo>
                        <a:pt x="4" y="4"/>
                      </a:lnTo>
                      <a:lnTo>
                        <a:pt x="2" y="2"/>
                      </a:lnTo>
                      <a:lnTo>
                        <a:pt x="0" y="0"/>
                      </a:lnTo>
                      <a:lnTo>
                        <a:pt x="0" y="0"/>
                      </a:lnTo>
                      <a:lnTo>
                        <a:pt x="8" y="0"/>
                      </a:lnTo>
                      <a:lnTo>
                        <a:pt x="10" y="2"/>
                      </a:lnTo>
                      <a:lnTo>
                        <a:pt x="10" y="6"/>
                      </a:lnTo>
                      <a:lnTo>
                        <a:pt x="10"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2" name="Freeform 168"/>
                <p:cNvSpPr>
                  <a:spLocks/>
                </p:cNvSpPr>
                <p:nvPr userDrawn="1"/>
              </p:nvSpPr>
              <p:spPr bwMode="auto">
                <a:xfrm>
                  <a:off x="4141" y="630"/>
                  <a:ext cx="5" cy="8"/>
                </a:xfrm>
                <a:custGeom>
                  <a:avLst/>
                  <a:gdLst/>
                  <a:ahLst/>
                  <a:cxnLst>
                    <a:cxn ang="0">
                      <a:pos x="8" y="0"/>
                    </a:cxn>
                    <a:cxn ang="0">
                      <a:pos x="8" y="0"/>
                    </a:cxn>
                    <a:cxn ang="0">
                      <a:pos x="12" y="12"/>
                    </a:cxn>
                    <a:cxn ang="0">
                      <a:pos x="14" y="18"/>
                    </a:cxn>
                    <a:cxn ang="0">
                      <a:pos x="14" y="22"/>
                    </a:cxn>
                    <a:cxn ang="0">
                      <a:pos x="14" y="22"/>
                    </a:cxn>
                    <a:cxn ang="0">
                      <a:pos x="10" y="20"/>
                    </a:cxn>
                    <a:cxn ang="0">
                      <a:pos x="8" y="18"/>
                    </a:cxn>
                    <a:cxn ang="0">
                      <a:pos x="8" y="12"/>
                    </a:cxn>
                    <a:cxn ang="0">
                      <a:pos x="6" y="6"/>
                    </a:cxn>
                    <a:cxn ang="0">
                      <a:pos x="4" y="4"/>
                    </a:cxn>
                    <a:cxn ang="0">
                      <a:pos x="0" y="4"/>
                    </a:cxn>
                    <a:cxn ang="0">
                      <a:pos x="0" y="4"/>
                    </a:cxn>
                    <a:cxn ang="0">
                      <a:pos x="2" y="0"/>
                    </a:cxn>
                    <a:cxn ang="0">
                      <a:pos x="8" y="0"/>
                    </a:cxn>
                    <a:cxn ang="0">
                      <a:pos x="8" y="0"/>
                    </a:cxn>
                  </a:cxnLst>
                  <a:rect l="0" t="0" r="r" b="b"/>
                  <a:pathLst>
                    <a:path w="14" h="22">
                      <a:moveTo>
                        <a:pt x="8" y="0"/>
                      </a:moveTo>
                      <a:lnTo>
                        <a:pt x="8" y="0"/>
                      </a:lnTo>
                      <a:lnTo>
                        <a:pt x="12" y="12"/>
                      </a:lnTo>
                      <a:lnTo>
                        <a:pt x="14" y="18"/>
                      </a:lnTo>
                      <a:lnTo>
                        <a:pt x="14" y="22"/>
                      </a:lnTo>
                      <a:lnTo>
                        <a:pt x="14" y="22"/>
                      </a:lnTo>
                      <a:lnTo>
                        <a:pt x="10" y="20"/>
                      </a:lnTo>
                      <a:lnTo>
                        <a:pt x="8" y="18"/>
                      </a:lnTo>
                      <a:lnTo>
                        <a:pt x="8" y="12"/>
                      </a:lnTo>
                      <a:lnTo>
                        <a:pt x="6" y="6"/>
                      </a:lnTo>
                      <a:lnTo>
                        <a:pt x="4" y="4"/>
                      </a:lnTo>
                      <a:lnTo>
                        <a:pt x="0" y="4"/>
                      </a:lnTo>
                      <a:lnTo>
                        <a:pt x="0" y="4"/>
                      </a:lnTo>
                      <a:lnTo>
                        <a:pt x="2" y="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3" name="Freeform 169"/>
                <p:cNvSpPr>
                  <a:spLocks/>
                </p:cNvSpPr>
                <p:nvPr userDrawn="1"/>
              </p:nvSpPr>
              <p:spPr bwMode="auto">
                <a:xfrm>
                  <a:off x="3170" y="656"/>
                  <a:ext cx="3" cy="8"/>
                </a:xfrm>
                <a:custGeom>
                  <a:avLst/>
                  <a:gdLst/>
                  <a:ahLst/>
                  <a:cxnLst>
                    <a:cxn ang="0">
                      <a:pos x="8" y="0"/>
                    </a:cxn>
                    <a:cxn ang="0">
                      <a:pos x="8" y="0"/>
                    </a:cxn>
                    <a:cxn ang="0">
                      <a:pos x="10" y="4"/>
                    </a:cxn>
                    <a:cxn ang="0">
                      <a:pos x="10" y="10"/>
                    </a:cxn>
                    <a:cxn ang="0">
                      <a:pos x="10" y="14"/>
                    </a:cxn>
                    <a:cxn ang="0">
                      <a:pos x="12" y="16"/>
                    </a:cxn>
                    <a:cxn ang="0">
                      <a:pos x="16" y="16"/>
                    </a:cxn>
                    <a:cxn ang="0">
                      <a:pos x="16" y="16"/>
                    </a:cxn>
                    <a:cxn ang="0">
                      <a:pos x="14" y="20"/>
                    </a:cxn>
                    <a:cxn ang="0">
                      <a:pos x="12" y="22"/>
                    </a:cxn>
                    <a:cxn ang="0">
                      <a:pos x="8" y="24"/>
                    </a:cxn>
                    <a:cxn ang="0">
                      <a:pos x="8" y="24"/>
                    </a:cxn>
                    <a:cxn ang="0">
                      <a:pos x="10" y="18"/>
                    </a:cxn>
                    <a:cxn ang="0">
                      <a:pos x="6" y="14"/>
                    </a:cxn>
                    <a:cxn ang="0">
                      <a:pos x="0" y="12"/>
                    </a:cxn>
                    <a:cxn ang="0">
                      <a:pos x="0" y="12"/>
                    </a:cxn>
                    <a:cxn ang="0">
                      <a:pos x="0" y="4"/>
                    </a:cxn>
                    <a:cxn ang="0">
                      <a:pos x="0" y="4"/>
                    </a:cxn>
                    <a:cxn ang="0">
                      <a:pos x="4" y="6"/>
                    </a:cxn>
                    <a:cxn ang="0">
                      <a:pos x="6" y="6"/>
                    </a:cxn>
                    <a:cxn ang="0">
                      <a:pos x="8" y="0"/>
                    </a:cxn>
                    <a:cxn ang="0">
                      <a:pos x="8" y="0"/>
                    </a:cxn>
                  </a:cxnLst>
                  <a:rect l="0" t="0" r="r" b="b"/>
                  <a:pathLst>
                    <a:path w="16" h="24">
                      <a:moveTo>
                        <a:pt x="8" y="0"/>
                      </a:moveTo>
                      <a:lnTo>
                        <a:pt x="8" y="0"/>
                      </a:lnTo>
                      <a:lnTo>
                        <a:pt x="10" y="4"/>
                      </a:lnTo>
                      <a:lnTo>
                        <a:pt x="10" y="10"/>
                      </a:lnTo>
                      <a:lnTo>
                        <a:pt x="10" y="14"/>
                      </a:lnTo>
                      <a:lnTo>
                        <a:pt x="12" y="16"/>
                      </a:lnTo>
                      <a:lnTo>
                        <a:pt x="16" y="16"/>
                      </a:lnTo>
                      <a:lnTo>
                        <a:pt x="16" y="16"/>
                      </a:lnTo>
                      <a:lnTo>
                        <a:pt x="14" y="20"/>
                      </a:lnTo>
                      <a:lnTo>
                        <a:pt x="12" y="22"/>
                      </a:lnTo>
                      <a:lnTo>
                        <a:pt x="8" y="24"/>
                      </a:lnTo>
                      <a:lnTo>
                        <a:pt x="8" y="24"/>
                      </a:lnTo>
                      <a:lnTo>
                        <a:pt x="10" y="18"/>
                      </a:lnTo>
                      <a:lnTo>
                        <a:pt x="6" y="14"/>
                      </a:lnTo>
                      <a:lnTo>
                        <a:pt x="0" y="12"/>
                      </a:lnTo>
                      <a:lnTo>
                        <a:pt x="0" y="12"/>
                      </a:lnTo>
                      <a:lnTo>
                        <a:pt x="0" y="4"/>
                      </a:lnTo>
                      <a:lnTo>
                        <a:pt x="0" y="4"/>
                      </a:lnTo>
                      <a:lnTo>
                        <a:pt x="4" y="6"/>
                      </a:lnTo>
                      <a:lnTo>
                        <a:pt x="6" y="6"/>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4" name="Freeform 170"/>
                <p:cNvSpPr>
                  <a:spLocks/>
                </p:cNvSpPr>
                <p:nvPr userDrawn="1"/>
              </p:nvSpPr>
              <p:spPr bwMode="auto">
                <a:xfrm>
                  <a:off x="3175" y="658"/>
                  <a:ext cx="0" cy="3"/>
                </a:xfrm>
                <a:custGeom>
                  <a:avLst/>
                  <a:gdLst/>
                  <a:ahLst/>
                  <a:cxnLst>
                    <a:cxn ang="0">
                      <a:pos x="0" y="0"/>
                    </a:cxn>
                    <a:cxn ang="0">
                      <a:pos x="0" y="0"/>
                    </a:cxn>
                    <a:cxn ang="0">
                      <a:pos x="4" y="0"/>
                    </a:cxn>
                    <a:cxn ang="0">
                      <a:pos x="4" y="2"/>
                    </a:cxn>
                    <a:cxn ang="0">
                      <a:pos x="4" y="10"/>
                    </a:cxn>
                    <a:cxn ang="0">
                      <a:pos x="4" y="10"/>
                    </a:cxn>
                    <a:cxn ang="0">
                      <a:pos x="0" y="6"/>
                    </a:cxn>
                    <a:cxn ang="0">
                      <a:pos x="0" y="2"/>
                    </a:cxn>
                    <a:cxn ang="0">
                      <a:pos x="0" y="0"/>
                    </a:cxn>
                    <a:cxn ang="0">
                      <a:pos x="0" y="0"/>
                    </a:cxn>
                  </a:cxnLst>
                  <a:rect l="0" t="0" r="r" b="b"/>
                  <a:pathLst>
                    <a:path w="4" h="10">
                      <a:moveTo>
                        <a:pt x="0" y="0"/>
                      </a:moveTo>
                      <a:lnTo>
                        <a:pt x="0" y="0"/>
                      </a:lnTo>
                      <a:lnTo>
                        <a:pt x="4" y="0"/>
                      </a:lnTo>
                      <a:lnTo>
                        <a:pt x="4" y="2"/>
                      </a:lnTo>
                      <a:lnTo>
                        <a:pt x="4" y="10"/>
                      </a:lnTo>
                      <a:lnTo>
                        <a:pt x="4" y="10"/>
                      </a:lnTo>
                      <a:lnTo>
                        <a:pt x="0" y="6"/>
                      </a:lnTo>
                      <a:lnTo>
                        <a:pt x="0"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5" name="Freeform 171"/>
                <p:cNvSpPr>
                  <a:spLocks/>
                </p:cNvSpPr>
                <p:nvPr userDrawn="1"/>
              </p:nvSpPr>
              <p:spPr bwMode="auto">
                <a:xfrm>
                  <a:off x="4174" y="661"/>
                  <a:ext cx="5" cy="0"/>
                </a:xfrm>
                <a:custGeom>
                  <a:avLst/>
                  <a:gdLst/>
                  <a:ahLst/>
                  <a:cxnLst>
                    <a:cxn ang="0">
                      <a:pos x="0" y="0"/>
                    </a:cxn>
                    <a:cxn ang="0">
                      <a:pos x="0" y="0"/>
                    </a:cxn>
                    <a:cxn ang="0">
                      <a:pos x="14" y="0"/>
                    </a:cxn>
                    <a:cxn ang="0">
                      <a:pos x="14" y="0"/>
                    </a:cxn>
                    <a:cxn ang="0">
                      <a:pos x="14" y="2"/>
                    </a:cxn>
                    <a:cxn ang="0">
                      <a:pos x="14" y="4"/>
                    </a:cxn>
                    <a:cxn ang="0">
                      <a:pos x="8" y="4"/>
                    </a:cxn>
                    <a:cxn ang="0">
                      <a:pos x="4" y="2"/>
                    </a:cxn>
                    <a:cxn ang="0">
                      <a:pos x="0" y="0"/>
                    </a:cxn>
                    <a:cxn ang="0">
                      <a:pos x="0" y="0"/>
                    </a:cxn>
                  </a:cxnLst>
                  <a:rect l="0" t="0" r="r" b="b"/>
                  <a:pathLst>
                    <a:path w="14" h="4">
                      <a:moveTo>
                        <a:pt x="0" y="0"/>
                      </a:moveTo>
                      <a:lnTo>
                        <a:pt x="0" y="0"/>
                      </a:lnTo>
                      <a:lnTo>
                        <a:pt x="14" y="0"/>
                      </a:lnTo>
                      <a:lnTo>
                        <a:pt x="14" y="0"/>
                      </a:lnTo>
                      <a:lnTo>
                        <a:pt x="14" y="2"/>
                      </a:lnTo>
                      <a:lnTo>
                        <a:pt x="14" y="4"/>
                      </a:lnTo>
                      <a:lnTo>
                        <a:pt x="8" y="4"/>
                      </a:lnTo>
                      <a:lnTo>
                        <a:pt x="4"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6" name="Freeform 172"/>
                <p:cNvSpPr>
                  <a:spLocks/>
                </p:cNvSpPr>
                <p:nvPr userDrawn="1"/>
              </p:nvSpPr>
              <p:spPr bwMode="auto">
                <a:xfrm>
                  <a:off x="4093" y="669"/>
                  <a:ext cx="13" cy="25"/>
                </a:xfrm>
                <a:custGeom>
                  <a:avLst/>
                  <a:gdLst/>
                  <a:ahLst/>
                  <a:cxnLst>
                    <a:cxn ang="0">
                      <a:pos x="20" y="0"/>
                    </a:cxn>
                    <a:cxn ang="0">
                      <a:pos x="20" y="0"/>
                    </a:cxn>
                    <a:cxn ang="0">
                      <a:pos x="24" y="0"/>
                    </a:cxn>
                    <a:cxn ang="0">
                      <a:pos x="24" y="2"/>
                    </a:cxn>
                    <a:cxn ang="0">
                      <a:pos x="28" y="8"/>
                    </a:cxn>
                    <a:cxn ang="0">
                      <a:pos x="30" y="24"/>
                    </a:cxn>
                    <a:cxn ang="0">
                      <a:pos x="30" y="24"/>
                    </a:cxn>
                    <a:cxn ang="0">
                      <a:pos x="34" y="26"/>
                    </a:cxn>
                    <a:cxn ang="0">
                      <a:pos x="36" y="30"/>
                    </a:cxn>
                    <a:cxn ang="0">
                      <a:pos x="38" y="38"/>
                    </a:cxn>
                    <a:cxn ang="0">
                      <a:pos x="40" y="48"/>
                    </a:cxn>
                    <a:cxn ang="0">
                      <a:pos x="42" y="56"/>
                    </a:cxn>
                    <a:cxn ang="0">
                      <a:pos x="42" y="56"/>
                    </a:cxn>
                    <a:cxn ang="0">
                      <a:pos x="40" y="60"/>
                    </a:cxn>
                    <a:cxn ang="0">
                      <a:pos x="38" y="62"/>
                    </a:cxn>
                    <a:cxn ang="0">
                      <a:pos x="34" y="62"/>
                    </a:cxn>
                    <a:cxn ang="0">
                      <a:pos x="34" y="62"/>
                    </a:cxn>
                    <a:cxn ang="0">
                      <a:pos x="36" y="84"/>
                    </a:cxn>
                    <a:cxn ang="0">
                      <a:pos x="34" y="102"/>
                    </a:cxn>
                    <a:cxn ang="0">
                      <a:pos x="34" y="102"/>
                    </a:cxn>
                    <a:cxn ang="0">
                      <a:pos x="30" y="98"/>
                    </a:cxn>
                    <a:cxn ang="0">
                      <a:pos x="24" y="96"/>
                    </a:cxn>
                    <a:cxn ang="0">
                      <a:pos x="14" y="90"/>
                    </a:cxn>
                    <a:cxn ang="0">
                      <a:pos x="14" y="90"/>
                    </a:cxn>
                    <a:cxn ang="0">
                      <a:pos x="14" y="88"/>
                    </a:cxn>
                    <a:cxn ang="0">
                      <a:pos x="16" y="86"/>
                    </a:cxn>
                    <a:cxn ang="0">
                      <a:pos x="18" y="84"/>
                    </a:cxn>
                    <a:cxn ang="0">
                      <a:pos x="18" y="82"/>
                    </a:cxn>
                    <a:cxn ang="0">
                      <a:pos x="18" y="82"/>
                    </a:cxn>
                    <a:cxn ang="0">
                      <a:pos x="18" y="80"/>
                    </a:cxn>
                    <a:cxn ang="0">
                      <a:pos x="16" y="80"/>
                    </a:cxn>
                    <a:cxn ang="0">
                      <a:pos x="10" y="80"/>
                    </a:cxn>
                    <a:cxn ang="0">
                      <a:pos x="10" y="80"/>
                    </a:cxn>
                    <a:cxn ang="0">
                      <a:pos x="10" y="72"/>
                    </a:cxn>
                    <a:cxn ang="0">
                      <a:pos x="8" y="70"/>
                    </a:cxn>
                    <a:cxn ang="0">
                      <a:pos x="4" y="72"/>
                    </a:cxn>
                    <a:cxn ang="0">
                      <a:pos x="4" y="72"/>
                    </a:cxn>
                    <a:cxn ang="0">
                      <a:pos x="6" y="66"/>
                    </a:cxn>
                    <a:cxn ang="0">
                      <a:pos x="6" y="60"/>
                    </a:cxn>
                    <a:cxn ang="0">
                      <a:pos x="4" y="56"/>
                    </a:cxn>
                    <a:cxn ang="0">
                      <a:pos x="0" y="52"/>
                    </a:cxn>
                    <a:cxn ang="0">
                      <a:pos x="0" y="52"/>
                    </a:cxn>
                    <a:cxn ang="0">
                      <a:pos x="2" y="46"/>
                    </a:cxn>
                    <a:cxn ang="0">
                      <a:pos x="2" y="42"/>
                    </a:cxn>
                    <a:cxn ang="0">
                      <a:pos x="2" y="36"/>
                    </a:cxn>
                    <a:cxn ang="0">
                      <a:pos x="2" y="28"/>
                    </a:cxn>
                    <a:cxn ang="0">
                      <a:pos x="2" y="28"/>
                    </a:cxn>
                    <a:cxn ang="0">
                      <a:pos x="6" y="28"/>
                    </a:cxn>
                    <a:cxn ang="0">
                      <a:pos x="10" y="26"/>
                    </a:cxn>
                    <a:cxn ang="0">
                      <a:pos x="12" y="22"/>
                    </a:cxn>
                    <a:cxn ang="0">
                      <a:pos x="14" y="18"/>
                    </a:cxn>
                    <a:cxn ang="0">
                      <a:pos x="14" y="18"/>
                    </a:cxn>
                    <a:cxn ang="0">
                      <a:pos x="18" y="16"/>
                    </a:cxn>
                    <a:cxn ang="0">
                      <a:pos x="22" y="20"/>
                    </a:cxn>
                    <a:cxn ang="0">
                      <a:pos x="22" y="20"/>
                    </a:cxn>
                    <a:cxn ang="0">
                      <a:pos x="24" y="16"/>
                    </a:cxn>
                    <a:cxn ang="0">
                      <a:pos x="24" y="10"/>
                    </a:cxn>
                    <a:cxn ang="0">
                      <a:pos x="20" y="0"/>
                    </a:cxn>
                    <a:cxn ang="0">
                      <a:pos x="20" y="0"/>
                    </a:cxn>
                  </a:cxnLst>
                  <a:rect l="0" t="0" r="r" b="b"/>
                  <a:pathLst>
                    <a:path w="42" h="102">
                      <a:moveTo>
                        <a:pt x="20" y="0"/>
                      </a:moveTo>
                      <a:lnTo>
                        <a:pt x="20" y="0"/>
                      </a:lnTo>
                      <a:lnTo>
                        <a:pt x="24" y="0"/>
                      </a:lnTo>
                      <a:lnTo>
                        <a:pt x="24" y="2"/>
                      </a:lnTo>
                      <a:lnTo>
                        <a:pt x="28" y="8"/>
                      </a:lnTo>
                      <a:lnTo>
                        <a:pt x="30" y="24"/>
                      </a:lnTo>
                      <a:lnTo>
                        <a:pt x="30" y="24"/>
                      </a:lnTo>
                      <a:lnTo>
                        <a:pt x="34" y="26"/>
                      </a:lnTo>
                      <a:lnTo>
                        <a:pt x="36" y="30"/>
                      </a:lnTo>
                      <a:lnTo>
                        <a:pt x="38" y="38"/>
                      </a:lnTo>
                      <a:lnTo>
                        <a:pt x="40" y="48"/>
                      </a:lnTo>
                      <a:lnTo>
                        <a:pt x="42" y="56"/>
                      </a:lnTo>
                      <a:lnTo>
                        <a:pt x="42" y="56"/>
                      </a:lnTo>
                      <a:lnTo>
                        <a:pt x="40" y="60"/>
                      </a:lnTo>
                      <a:lnTo>
                        <a:pt x="38" y="62"/>
                      </a:lnTo>
                      <a:lnTo>
                        <a:pt x="34" y="62"/>
                      </a:lnTo>
                      <a:lnTo>
                        <a:pt x="34" y="62"/>
                      </a:lnTo>
                      <a:lnTo>
                        <a:pt x="36" y="84"/>
                      </a:lnTo>
                      <a:lnTo>
                        <a:pt x="34" y="102"/>
                      </a:lnTo>
                      <a:lnTo>
                        <a:pt x="34" y="102"/>
                      </a:lnTo>
                      <a:lnTo>
                        <a:pt x="30" y="98"/>
                      </a:lnTo>
                      <a:lnTo>
                        <a:pt x="24" y="96"/>
                      </a:lnTo>
                      <a:lnTo>
                        <a:pt x="14" y="90"/>
                      </a:lnTo>
                      <a:lnTo>
                        <a:pt x="14" y="90"/>
                      </a:lnTo>
                      <a:lnTo>
                        <a:pt x="14" y="88"/>
                      </a:lnTo>
                      <a:lnTo>
                        <a:pt x="16" y="86"/>
                      </a:lnTo>
                      <a:lnTo>
                        <a:pt x="18" y="84"/>
                      </a:lnTo>
                      <a:lnTo>
                        <a:pt x="18" y="82"/>
                      </a:lnTo>
                      <a:lnTo>
                        <a:pt x="18" y="82"/>
                      </a:lnTo>
                      <a:lnTo>
                        <a:pt x="18" y="80"/>
                      </a:lnTo>
                      <a:lnTo>
                        <a:pt x="16" y="80"/>
                      </a:lnTo>
                      <a:lnTo>
                        <a:pt x="10" y="80"/>
                      </a:lnTo>
                      <a:lnTo>
                        <a:pt x="10" y="80"/>
                      </a:lnTo>
                      <a:lnTo>
                        <a:pt x="10" y="72"/>
                      </a:lnTo>
                      <a:lnTo>
                        <a:pt x="8" y="70"/>
                      </a:lnTo>
                      <a:lnTo>
                        <a:pt x="4" y="72"/>
                      </a:lnTo>
                      <a:lnTo>
                        <a:pt x="4" y="72"/>
                      </a:lnTo>
                      <a:lnTo>
                        <a:pt x="6" y="66"/>
                      </a:lnTo>
                      <a:lnTo>
                        <a:pt x="6" y="60"/>
                      </a:lnTo>
                      <a:lnTo>
                        <a:pt x="4" y="56"/>
                      </a:lnTo>
                      <a:lnTo>
                        <a:pt x="0" y="52"/>
                      </a:lnTo>
                      <a:lnTo>
                        <a:pt x="0" y="52"/>
                      </a:lnTo>
                      <a:lnTo>
                        <a:pt x="2" y="46"/>
                      </a:lnTo>
                      <a:lnTo>
                        <a:pt x="2" y="42"/>
                      </a:lnTo>
                      <a:lnTo>
                        <a:pt x="2" y="36"/>
                      </a:lnTo>
                      <a:lnTo>
                        <a:pt x="2" y="28"/>
                      </a:lnTo>
                      <a:lnTo>
                        <a:pt x="2" y="28"/>
                      </a:lnTo>
                      <a:lnTo>
                        <a:pt x="6" y="28"/>
                      </a:lnTo>
                      <a:lnTo>
                        <a:pt x="10" y="26"/>
                      </a:lnTo>
                      <a:lnTo>
                        <a:pt x="12" y="22"/>
                      </a:lnTo>
                      <a:lnTo>
                        <a:pt x="14" y="18"/>
                      </a:lnTo>
                      <a:lnTo>
                        <a:pt x="14" y="18"/>
                      </a:lnTo>
                      <a:lnTo>
                        <a:pt x="18" y="16"/>
                      </a:lnTo>
                      <a:lnTo>
                        <a:pt x="22" y="20"/>
                      </a:lnTo>
                      <a:lnTo>
                        <a:pt x="22" y="20"/>
                      </a:lnTo>
                      <a:lnTo>
                        <a:pt x="24" y="16"/>
                      </a:lnTo>
                      <a:lnTo>
                        <a:pt x="24" y="10"/>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7" name="Freeform 173"/>
                <p:cNvSpPr>
                  <a:spLocks/>
                </p:cNvSpPr>
                <p:nvPr userDrawn="1"/>
              </p:nvSpPr>
              <p:spPr bwMode="auto">
                <a:xfrm>
                  <a:off x="3152" y="681"/>
                  <a:ext cx="3" cy="13"/>
                </a:xfrm>
                <a:custGeom>
                  <a:avLst/>
                  <a:gdLst/>
                  <a:ahLst/>
                  <a:cxnLst>
                    <a:cxn ang="0">
                      <a:pos x="26" y="0"/>
                    </a:cxn>
                    <a:cxn ang="0">
                      <a:pos x="26" y="0"/>
                    </a:cxn>
                    <a:cxn ang="0">
                      <a:pos x="22" y="14"/>
                    </a:cxn>
                    <a:cxn ang="0">
                      <a:pos x="18" y="30"/>
                    </a:cxn>
                    <a:cxn ang="0">
                      <a:pos x="10" y="44"/>
                    </a:cxn>
                    <a:cxn ang="0">
                      <a:pos x="6" y="50"/>
                    </a:cxn>
                    <a:cxn ang="0">
                      <a:pos x="0" y="54"/>
                    </a:cxn>
                    <a:cxn ang="0">
                      <a:pos x="0" y="54"/>
                    </a:cxn>
                    <a:cxn ang="0">
                      <a:pos x="0" y="46"/>
                    </a:cxn>
                    <a:cxn ang="0">
                      <a:pos x="0" y="38"/>
                    </a:cxn>
                    <a:cxn ang="0">
                      <a:pos x="4" y="32"/>
                    </a:cxn>
                    <a:cxn ang="0">
                      <a:pos x="8" y="24"/>
                    </a:cxn>
                    <a:cxn ang="0">
                      <a:pos x="18" y="12"/>
                    </a:cxn>
                    <a:cxn ang="0">
                      <a:pos x="22" y="6"/>
                    </a:cxn>
                    <a:cxn ang="0">
                      <a:pos x="26" y="0"/>
                    </a:cxn>
                    <a:cxn ang="0">
                      <a:pos x="26" y="0"/>
                    </a:cxn>
                  </a:cxnLst>
                  <a:rect l="0" t="0" r="r" b="b"/>
                  <a:pathLst>
                    <a:path w="26" h="54">
                      <a:moveTo>
                        <a:pt x="26" y="0"/>
                      </a:moveTo>
                      <a:lnTo>
                        <a:pt x="26" y="0"/>
                      </a:lnTo>
                      <a:lnTo>
                        <a:pt x="22" y="14"/>
                      </a:lnTo>
                      <a:lnTo>
                        <a:pt x="18" y="30"/>
                      </a:lnTo>
                      <a:lnTo>
                        <a:pt x="10" y="44"/>
                      </a:lnTo>
                      <a:lnTo>
                        <a:pt x="6" y="50"/>
                      </a:lnTo>
                      <a:lnTo>
                        <a:pt x="0" y="54"/>
                      </a:lnTo>
                      <a:lnTo>
                        <a:pt x="0" y="54"/>
                      </a:lnTo>
                      <a:lnTo>
                        <a:pt x="0" y="46"/>
                      </a:lnTo>
                      <a:lnTo>
                        <a:pt x="0" y="38"/>
                      </a:lnTo>
                      <a:lnTo>
                        <a:pt x="4" y="32"/>
                      </a:lnTo>
                      <a:lnTo>
                        <a:pt x="8" y="24"/>
                      </a:lnTo>
                      <a:lnTo>
                        <a:pt x="18" y="12"/>
                      </a:lnTo>
                      <a:lnTo>
                        <a:pt x="22" y="6"/>
                      </a:lnTo>
                      <a:lnTo>
                        <a:pt x="26" y="0"/>
                      </a:lnTo>
                      <a:lnTo>
                        <a:pt x="2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8" name="Freeform 174"/>
                <p:cNvSpPr>
                  <a:spLocks/>
                </p:cNvSpPr>
                <p:nvPr userDrawn="1"/>
              </p:nvSpPr>
              <p:spPr bwMode="auto">
                <a:xfrm>
                  <a:off x="4263" y="684"/>
                  <a:ext cx="3" cy="3"/>
                </a:xfrm>
                <a:custGeom>
                  <a:avLst/>
                  <a:gdLst/>
                  <a:ahLst/>
                  <a:cxnLst>
                    <a:cxn ang="0">
                      <a:pos x="4" y="0"/>
                    </a:cxn>
                    <a:cxn ang="0">
                      <a:pos x="4" y="0"/>
                    </a:cxn>
                    <a:cxn ang="0">
                      <a:pos x="10" y="4"/>
                    </a:cxn>
                    <a:cxn ang="0">
                      <a:pos x="10" y="12"/>
                    </a:cxn>
                    <a:cxn ang="0">
                      <a:pos x="10" y="12"/>
                    </a:cxn>
                    <a:cxn ang="0">
                      <a:pos x="6" y="10"/>
                    </a:cxn>
                    <a:cxn ang="0">
                      <a:pos x="4" y="10"/>
                    </a:cxn>
                    <a:cxn ang="0">
                      <a:pos x="2" y="6"/>
                    </a:cxn>
                    <a:cxn ang="0">
                      <a:pos x="0" y="2"/>
                    </a:cxn>
                    <a:cxn ang="0">
                      <a:pos x="0" y="2"/>
                    </a:cxn>
                    <a:cxn ang="0">
                      <a:pos x="4" y="2"/>
                    </a:cxn>
                    <a:cxn ang="0">
                      <a:pos x="4" y="0"/>
                    </a:cxn>
                    <a:cxn ang="0">
                      <a:pos x="4" y="0"/>
                    </a:cxn>
                  </a:cxnLst>
                  <a:rect l="0" t="0" r="r" b="b"/>
                  <a:pathLst>
                    <a:path w="10" h="12">
                      <a:moveTo>
                        <a:pt x="4" y="0"/>
                      </a:moveTo>
                      <a:lnTo>
                        <a:pt x="4" y="0"/>
                      </a:lnTo>
                      <a:lnTo>
                        <a:pt x="10" y="4"/>
                      </a:lnTo>
                      <a:lnTo>
                        <a:pt x="10" y="12"/>
                      </a:lnTo>
                      <a:lnTo>
                        <a:pt x="10" y="12"/>
                      </a:lnTo>
                      <a:lnTo>
                        <a:pt x="6" y="10"/>
                      </a:lnTo>
                      <a:lnTo>
                        <a:pt x="4" y="10"/>
                      </a:lnTo>
                      <a:lnTo>
                        <a:pt x="2" y="6"/>
                      </a:lnTo>
                      <a:lnTo>
                        <a:pt x="0" y="2"/>
                      </a:lnTo>
                      <a:lnTo>
                        <a:pt x="0" y="2"/>
                      </a:lnTo>
                      <a:lnTo>
                        <a:pt x="4" y="2"/>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199" name="Freeform 175"/>
                <p:cNvSpPr>
                  <a:spLocks/>
                </p:cNvSpPr>
                <p:nvPr userDrawn="1"/>
              </p:nvSpPr>
              <p:spPr bwMode="auto">
                <a:xfrm>
                  <a:off x="4273" y="686"/>
                  <a:ext cx="3" cy="3"/>
                </a:xfrm>
                <a:custGeom>
                  <a:avLst/>
                  <a:gdLst/>
                  <a:ahLst/>
                  <a:cxnLst>
                    <a:cxn ang="0">
                      <a:pos x="8" y="8"/>
                    </a:cxn>
                    <a:cxn ang="0">
                      <a:pos x="8" y="8"/>
                    </a:cxn>
                    <a:cxn ang="0">
                      <a:pos x="6" y="6"/>
                    </a:cxn>
                    <a:cxn ang="0">
                      <a:pos x="4" y="6"/>
                    </a:cxn>
                    <a:cxn ang="0">
                      <a:pos x="0" y="4"/>
                    </a:cxn>
                    <a:cxn ang="0">
                      <a:pos x="0" y="4"/>
                    </a:cxn>
                    <a:cxn ang="0">
                      <a:pos x="2" y="0"/>
                    </a:cxn>
                    <a:cxn ang="0">
                      <a:pos x="6" y="0"/>
                    </a:cxn>
                    <a:cxn ang="0">
                      <a:pos x="8" y="2"/>
                    </a:cxn>
                    <a:cxn ang="0">
                      <a:pos x="8" y="8"/>
                    </a:cxn>
                    <a:cxn ang="0">
                      <a:pos x="8" y="8"/>
                    </a:cxn>
                  </a:cxnLst>
                  <a:rect l="0" t="0" r="r" b="b"/>
                  <a:pathLst>
                    <a:path w="8" h="8">
                      <a:moveTo>
                        <a:pt x="8" y="8"/>
                      </a:moveTo>
                      <a:lnTo>
                        <a:pt x="8" y="8"/>
                      </a:lnTo>
                      <a:lnTo>
                        <a:pt x="6" y="6"/>
                      </a:lnTo>
                      <a:lnTo>
                        <a:pt x="4" y="6"/>
                      </a:lnTo>
                      <a:lnTo>
                        <a:pt x="0" y="4"/>
                      </a:lnTo>
                      <a:lnTo>
                        <a:pt x="0" y="4"/>
                      </a:lnTo>
                      <a:lnTo>
                        <a:pt x="2" y="0"/>
                      </a:lnTo>
                      <a:lnTo>
                        <a:pt x="6" y="0"/>
                      </a:lnTo>
                      <a:lnTo>
                        <a:pt x="8" y="2"/>
                      </a:lnTo>
                      <a:lnTo>
                        <a:pt x="8" y="8"/>
                      </a:lnTo>
                      <a:lnTo>
                        <a:pt x="8"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0" name="Freeform 176"/>
                <p:cNvSpPr>
                  <a:spLocks/>
                </p:cNvSpPr>
                <p:nvPr userDrawn="1"/>
              </p:nvSpPr>
              <p:spPr bwMode="auto">
                <a:xfrm>
                  <a:off x="4278" y="689"/>
                  <a:ext cx="3" cy="3"/>
                </a:xfrm>
                <a:custGeom>
                  <a:avLst/>
                  <a:gdLst/>
                  <a:ahLst/>
                  <a:cxnLst>
                    <a:cxn ang="0">
                      <a:pos x="10" y="0"/>
                    </a:cxn>
                    <a:cxn ang="0">
                      <a:pos x="10" y="0"/>
                    </a:cxn>
                    <a:cxn ang="0">
                      <a:pos x="12" y="6"/>
                    </a:cxn>
                    <a:cxn ang="0">
                      <a:pos x="10" y="12"/>
                    </a:cxn>
                    <a:cxn ang="0">
                      <a:pos x="10" y="12"/>
                    </a:cxn>
                    <a:cxn ang="0">
                      <a:pos x="4" y="12"/>
                    </a:cxn>
                    <a:cxn ang="0">
                      <a:pos x="0" y="10"/>
                    </a:cxn>
                    <a:cxn ang="0">
                      <a:pos x="0" y="10"/>
                    </a:cxn>
                    <a:cxn ang="0">
                      <a:pos x="2" y="6"/>
                    </a:cxn>
                    <a:cxn ang="0">
                      <a:pos x="4" y="4"/>
                    </a:cxn>
                    <a:cxn ang="0">
                      <a:pos x="10" y="0"/>
                    </a:cxn>
                    <a:cxn ang="0">
                      <a:pos x="10" y="0"/>
                    </a:cxn>
                  </a:cxnLst>
                  <a:rect l="0" t="0" r="r" b="b"/>
                  <a:pathLst>
                    <a:path w="12" h="12">
                      <a:moveTo>
                        <a:pt x="10" y="0"/>
                      </a:moveTo>
                      <a:lnTo>
                        <a:pt x="10" y="0"/>
                      </a:lnTo>
                      <a:lnTo>
                        <a:pt x="12" y="6"/>
                      </a:lnTo>
                      <a:lnTo>
                        <a:pt x="10" y="12"/>
                      </a:lnTo>
                      <a:lnTo>
                        <a:pt x="10" y="12"/>
                      </a:lnTo>
                      <a:lnTo>
                        <a:pt x="4" y="12"/>
                      </a:lnTo>
                      <a:lnTo>
                        <a:pt x="0" y="10"/>
                      </a:lnTo>
                      <a:lnTo>
                        <a:pt x="0" y="10"/>
                      </a:lnTo>
                      <a:lnTo>
                        <a:pt x="2" y="6"/>
                      </a:lnTo>
                      <a:lnTo>
                        <a:pt x="4"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1" name="Freeform 177"/>
                <p:cNvSpPr>
                  <a:spLocks/>
                </p:cNvSpPr>
                <p:nvPr userDrawn="1"/>
              </p:nvSpPr>
              <p:spPr bwMode="auto">
                <a:xfrm>
                  <a:off x="4273" y="694"/>
                  <a:ext cx="5" cy="5"/>
                </a:xfrm>
                <a:custGeom>
                  <a:avLst/>
                  <a:gdLst/>
                  <a:ahLst/>
                  <a:cxnLst>
                    <a:cxn ang="0">
                      <a:pos x="10" y="0"/>
                    </a:cxn>
                    <a:cxn ang="0">
                      <a:pos x="10" y="0"/>
                    </a:cxn>
                    <a:cxn ang="0">
                      <a:pos x="12" y="4"/>
                    </a:cxn>
                    <a:cxn ang="0">
                      <a:pos x="12" y="10"/>
                    </a:cxn>
                    <a:cxn ang="0">
                      <a:pos x="12" y="14"/>
                    </a:cxn>
                    <a:cxn ang="0">
                      <a:pos x="14" y="18"/>
                    </a:cxn>
                    <a:cxn ang="0">
                      <a:pos x="14" y="18"/>
                    </a:cxn>
                    <a:cxn ang="0">
                      <a:pos x="12" y="16"/>
                    </a:cxn>
                    <a:cxn ang="0">
                      <a:pos x="8" y="16"/>
                    </a:cxn>
                    <a:cxn ang="0">
                      <a:pos x="4" y="20"/>
                    </a:cxn>
                    <a:cxn ang="0">
                      <a:pos x="4" y="20"/>
                    </a:cxn>
                    <a:cxn ang="0">
                      <a:pos x="2" y="16"/>
                    </a:cxn>
                    <a:cxn ang="0">
                      <a:pos x="2" y="14"/>
                    </a:cxn>
                    <a:cxn ang="0">
                      <a:pos x="2" y="12"/>
                    </a:cxn>
                    <a:cxn ang="0">
                      <a:pos x="0" y="10"/>
                    </a:cxn>
                    <a:cxn ang="0">
                      <a:pos x="0" y="10"/>
                    </a:cxn>
                    <a:cxn ang="0">
                      <a:pos x="2" y="8"/>
                    </a:cxn>
                    <a:cxn ang="0">
                      <a:pos x="6" y="6"/>
                    </a:cxn>
                    <a:cxn ang="0">
                      <a:pos x="10" y="4"/>
                    </a:cxn>
                    <a:cxn ang="0">
                      <a:pos x="10" y="0"/>
                    </a:cxn>
                    <a:cxn ang="0">
                      <a:pos x="10" y="0"/>
                    </a:cxn>
                  </a:cxnLst>
                  <a:rect l="0" t="0" r="r" b="b"/>
                  <a:pathLst>
                    <a:path w="14" h="20">
                      <a:moveTo>
                        <a:pt x="10" y="0"/>
                      </a:moveTo>
                      <a:lnTo>
                        <a:pt x="10" y="0"/>
                      </a:lnTo>
                      <a:lnTo>
                        <a:pt x="12" y="4"/>
                      </a:lnTo>
                      <a:lnTo>
                        <a:pt x="12" y="10"/>
                      </a:lnTo>
                      <a:lnTo>
                        <a:pt x="12" y="14"/>
                      </a:lnTo>
                      <a:lnTo>
                        <a:pt x="14" y="18"/>
                      </a:lnTo>
                      <a:lnTo>
                        <a:pt x="14" y="18"/>
                      </a:lnTo>
                      <a:lnTo>
                        <a:pt x="12" y="16"/>
                      </a:lnTo>
                      <a:lnTo>
                        <a:pt x="8" y="16"/>
                      </a:lnTo>
                      <a:lnTo>
                        <a:pt x="4" y="20"/>
                      </a:lnTo>
                      <a:lnTo>
                        <a:pt x="4" y="20"/>
                      </a:lnTo>
                      <a:lnTo>
                        <a:pt x="2" y="16"/>
                      </a:lnTo>
                      <a:lnTo>
                        <a:pt x="2" y="14"/>
                      </a:lnTo>
                      <a:lnTo>
                        <a:pt x="2" y="12"/>
                      </a:lnTo>
                      <a:lnTo>
                        <a:pt x="0" y="10"/>
                      </a:lnTo>
                      <a:lnTo>
                        <a:pt x="0" y="10"/>
                      </a:lnTo>
                      <a:lnTo>
                        <a:pt x="2" y="8"/>
                      </a:lnTo>
                      <a:lnTo>
                        <a:pt x="6" y="6"/>
                      </a:lnTo>
                      <a:lnTo>
                        <a:pt x="10" y="4"/>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2" name="Freeform 178"/>
                <p:cNvSpPr>
                  <a:spLocks/>
                </p:cNvSpPr>
                <p:nvPr userDrawn="1"/>
              </p:nvSpPr>
              <p:spPr bwMode="auto">
                <a:xfrm>
                  <a:off x="4093" y="696"/>
                  <a:ext cx="20" cy="38"/>
                </a:xfrm>
                <a:custGeom>
                  <a:avLst/>
                  <a:gdLst/>
                  <a:ahLst/>
                  <a:cxnLst>
                    <a:cxn ang="0">
                      <a:pos x="38" y="0"/>
                    </a:cxn>
                    <a:cxn ang="0">
                      <a:pos x="52" y="10"/>
                    </a:cxn>
                    <a:cxn ang="0">
                      <a:pos x="64" y="28"/>
                    </a:cxn>
                    <a:cxn ang="0">
                      <a:pos x="70" y="46"/>
                    </a:cxn>
                    <a:cxn ang="0">
                      <a:pos x="66" y="66"/>
                    </a:cxn>
                    <a:cxn ang="0">
                      <a:pos x="70" y="74"/>
                    </a:cxn>
                    <a:cxn ang="0">
                      <a:pos x="76" y="100"/>
                    </a:cxn>
                    <a:cxn ang="0">
                      <a:pos x="76" y="136"/>
                    </a:cxn>
                    <a:cxn ang="0">
                      <a:pos x="54" y="130"/>
                    </a:cxn>
                    <a:cxn ang="0">
                      <a:pos x="54" y="136"/>
                    </a:cxn>
                    <a:cxn ang="0">
                      <a:pos x="54" y="146"/>
                    </a:cxn>
                    <a:cxn ang="0">
                      <a:pos x="50" y="152"/>
                    </a:cxn>
                    <a:cxn ang="0">
                      <a:pos x="42" y="150"/>
                    </a:cxn>
                    <a:cxn ang="0">
                      <a:pos x="36" y="152"/>
                    </a:cxn>
                    <a:cxn ang="0">
                      <a:pos x="34" y="146"/>
                    </a:cxn>
                    <a:cxn ang="0">
                      <a:pos x="30" y="142"/>
                    </a:cxn>
                    <a:cxn ang="0">
                      <a:pos x="26" y="148"/>
                    </a:cxn>
                    <a:cxn ang="0">
                      <a:pos x="22" y="144"/>
                    </a:cxn>
                    <a:cxn ang="0">
                      <a:pos x="20" y="138"/>
                    </a:cxn>
                    <a:cxn ang="0">
                      <a:pos x="24" y="132"/>
                    </a:cxn>
                    <a:cxn ang="0">
                      <a:pos x="20" y="102"/>
                    </a:cxn>
                    <a:cxn ang="0">
                      <a:pos x="22" y="98"/>
                    </a:cxn>
                    <a:cxn ang="0">
                      <a:pos x="26" y="98"/>
                    </a:cxn>
                    <a:cxn ang="0">
                      <a:pos x="26" y="94"/>
                    </a:cxn>
                    <a:cxn ang="0">
                      <a:pos x="22" y="88"/>
                    </a:cxn>
                    <a:cxn ang="0">
                      <a:pos x="18" y="82"/>
                    </a:cxn>
                    <a:cxn ang="0">
                      <a:pos x="20" y="78"/>
                    </a:cxn>
                    <a:cxn ang="0">
                      <a:pos x="20" y="66"/>
                    </a:cxn>
                    <a:cxn ang="0">
                      <a:pos x="12" y="50"/>
                    </a:cxn>
                    <a:cxn ang="0">
                      <a:pos x="2" y="46"/>
                    </a:cxn>
                    <a:cxn ang="0">
                      <a:pos x="2" y="34"/>
                    </a:cxn>
                    <a:cxn ang="0">
                      <a:pos x="0" y="24"/>
                    </a:cxn>
                    <a:cxn ang="0">
                      <a:pos x="12" y="28"/>
                    </a:cxn>
                    <a:cxn ang="0">
                      <a:pos x="24" y="22"/>
                    </a:cxn>
                    <a:cxn ang="0">
                      <a:pos x="34" y="12"/>
                    </a:cxn>
                    <a:cxn ang="0">
                      <a:pos x="38" y="0"/>
                    </a:cxn>
                  </a:cxnLst>
                  <a:rect l="0" t="0" r="r" b="b"/>
                  <a:pathLst>
                    <a:path w="76" h="152">
                      <a:moveTo>
                        <a:pt x="38" y="0"/>
                      </a:moveTo>
                      <a:lnTo>
                        <a:pt x="38" y="0"/>
                      </a:lnTo>
                      <a:lnTo>
                        <a:pt x="46" y="4"/>
                      </a:lnTo>
                      <a:lnTo>
                        <a:pt x="52" y="10"/>
                      </a:lnTo>
                      <a:lnTo>
                        <a:pt x="60" y="18"/>
                      </a:lnTo>
                      <a:lnTo>
                        <a:pt x="64" y="28"/>
                      </a:lnTo>
                      <a:lnTo>
                        <a:pt x="68" y="36"/>
                      </a:lnTo>
                      <a:lnTo>
                        <a:pt x="70" y="46"/>
                      </a:lnTo>
                      <a:lnTo>
                        <a:pt x="70" y="56"/>
                      </a:lnTo>
                      <a:lnTo>
                        <a:pt x="66" y="66"/>
                      </a:lnTo>
                      <a:lnTo>
                        <a:pt x="66" y="66"/>
                      </a:lnTo>
                      <a:lnTo>
                        <a:pt x="70" y="74"/>
                      </a:lnTo>
                      <a:lnTo>
                        <a:pt x="74" y="82"/>
                      </a:lnTo>
                      <a:lnTo>
                        <a:pt x="76" y="100"/>
                      </a:lnTo>
                      <a:lnTo>
                        <a:pt x="76" y="136"/>
                      </a:lnTo>
                      <a:lnTo>
                        <a:pt x="76" y="136"/>
                      </a:lnTo>
                      <a:lnTo>
                        <a:pt x="64" y="134"/>
                      </a:lnTo>
                      <a:lnTo>
                        <a:pt x="54" y="130"/>
                      </a:lnTo>
                      <a:lnTo>
                        <a:pt x="54" y="130"/>
                      </a:lnTo>
                      <a:lnTo>
                        <a:pt x="54" y="136"/>
                      </a:lnTo>
                      <a:lnTo>
                        <a:pt x="54" y="142"/>
                      </a:lnTo>
                      <a:lnTo>
                        <a:pt x="54" y="146"/>
                      </a:lnTo>
                      <a:lnTo>
                        <a:pt x="52" y="150"/>
                      </a:lnTo>
                      <a:lnTo>
                        <a:pt x="50" y="152"/>
                      </a:lnTo>
                      <a:lnTo>
                        <a:pt x="50" y="152"/>
                      </a:lnTo>
                      <a:lnTo>
                        <a:pt x="42" y="150"/>
                      </a:lnTo>
                      <a:lnTo>
                        <a:pt x="36" y="152"/>
                      </a:lnTo>
                      <a:lnTo>
                        <a:pt x="36" y="152"/>
                      </a:lnTo>
                      <a:lnTo>
                        <a:pt x="36" y="148"/>
                      </a:lnTo>
                      <a:lnTo>
                        <a:pt x="34" y="146"/>
                      </a:lnTo>
                      <a:lnTo>
                        <a:pt x="32" y="144"/>
                      </a:lnTo>
                      <a:lnTo>
                        <a:pt x="30" y="142"/>
                      </a:lnTo>
                      <a:lnTo>
                        <a:pt x="30" y="142"/>
                      </a:lnTo>
                      <a:lnTo>
                        <a:pt x="26" y="148"/>
                      </a:lnTo>
                      <a:lnTo>
                        <a:pt x="26" y="148"/>
                      </a:lnTo>
                      <a:lnTo>
                        <a:pt x="22" y="144"/>
                      </a:lnTo>
                      <a:lnTo>
                        <a:pt x="20" y="138"/>
                      </a:lnTo>
                      <a:lnTo>
                        <a:pt x="20" y="138"/>
                      </a:lnTo>
                      <a:lnTo>
                        <a:pt x="24" y="136"/>
                      </a:lnTo>
                      <a:lnTo>
                        <a:pt x="24" y="132"/>
                      </a:lnTo>
                      <a:lnTo>
                        <a:pt x="24" y="122"/>
                      </a:lnTo>
                      <a:lnTo>
                        <a:pt x="20" y="102"/>
                      </a:lnTo>
                      <a:lnTo>
                        <a:pt x="20" y="102"/>
                      </a:lnTo>
                      <a:lnTo>
                        <a:pt x="22" y="98"/>
                      </a:lnTo>
                      <a:lnTo>
                        <a:pt x="24" y="98"/>
                      </a:lnTo>
                      <a:lnTo>
                        <a:pt x="26" y="98"/>
                      </a:lnTo>
                      <a:lnTo>
                        <a:pt x="26" y="94"/>
                      </a:lnTo>
                      <a:lnTo>
                        <a:pt x="26" y="94"/>
                      </a:lnTo>
                      <a:lnTo>
                        <a:pt x="24" y="90"/>
                      </a:lnTo>
                      <a:lnTo>
                        <a:pt x="22" y="88"/>
                      </a:lnTo>
                      <a:lnTo>
                        <a:pt x="18" y="86"/>
                      </a:lnTo>
                      <a:lnTo>
                        <a:pt x="18" y="82"/>
                      </a:lnTo>
                      <a:lnTo>
                        <a:pt x="18" y="82"/>
                      </a:lnTo>
                      <a:lnTo>
                        <a:pt x="20" y="78"/>
                      </a:lnTo>
                      <a:lnTo>
                        <a:pt x="20" y="72"/>
                      </a:lnTo>
                      <a:lnTo>
                        <a:pt x="20" y="66"/>
                      </a:lnTo>
                      <a:lnTo>
                        <a:pt x="18" y="60"/>
                      </a:lnTo>
                      <a:lnTo>
                        <a:pt x="12" y="50"/>
                      </a:lnTo>
                      <a:lnTo>
                        <a:pt x="6" y="48"/>
                      </a:lnTo>
                      <a:lnTo>
                        <a:pt x="2" y="46"/>
                      </a:lnTo>
                      <a:lnTo>
                        <a:pt x="2" y="46"/>
                      </a:lnTo>
                      <a:lnTo>
                        <a:pt x="2" y="34"/>
                      </a:lnTo>
                      <a:lnTo>
                        <a:pt x="0" y="24"/>
                      </a:lnTo>
                      <a:lnTo>
                        <a:pt x="0" y="24"/>
                      </a:lnTo>
                      <a:lnTo>
                        <a:pt x="6" y="28"/>
                      </a:lnTo>
                      <a:lnTo>
                        <a:pt x="12" y="28"/>
                      </a:lnTo>
                      <a:lnTo>
                        <a:pt x="18" y="26"/>
                      </a:lnTo>
                      <a:lnTo>
                        <a:pt x="24" y="22"/>
                      </a:lnTo>
                      <a:lnTo>
                        <a:pt x="30" y="18"/>
                      </a:lnTo>
                      <a:lnTo>
                        <a:pt x="34" y="12"/>
                      </a:lnTo>
                      <a:lnTo>
                        <a:pt x="38" y="0"/>
                      </a:lnTo>
                      <a:lnTo>
                        <a:pt x="3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3" name="Freeform 179"/>
                <p:cNvSpPr>
                  <a:spLocks/>
                </p:cNvSpPr>
                <p:nvPr userDrawn="1"/>
              </p:nvSpPr>
              <p:spPr bwMode="auto">
                <a:xfrm>
                  <a:off x="3147" y="696"/>
                  <a:ext cx="5" cy="8"/>
                </a:xfrm>
                <a:custGeom>
                  <a:avLst/>
                  <a:gdLst/>
                  <a:ahLst/>
                  <a:cxnLst>
                    <a:cxn ang="0">
                      <a:pos x="0" y="32"/>
                    </a:cxn>
                    <a:cxn ang="0">
                      <a:pos x="0" y="32"/>
                    </a:cxn>
                    <a:cxn ang="0">
                      <a:pos x="0" y="24"/>
                    </a:cxn>
                    <a:cxn ang="0">
                      <a:pos x="2" y="14"/>
                    </a:cxn>
                    <a:cxn ang="0">
                      <a:pos x="6" y="6"/>
                    </a:cxn>
                    <a:cxn ang="0">
                      <a:pos x="10" y="0"/>
                    </a:cxn>
                    <a:cxn ang="0">
                      <a:pos x="10" y="0"/>
                    </a:cxn>
                    <a:cxn ang="0">
                      <a:pos x="14" y="0"/>
                    </a:cxn>
                    <a:cxn ang="0">
                      <a:pos x="14" y="2"/>
                    </a:cxn>
                    <a:cxn ang="0">
                      <a:pos x="14" y="8"/>
                    </a:cxn>
                    <a:cxn ang="0">
                      <a:pos x="14" y="8"/>
                    </a:cxn>
                    <a:cxn ang="0">
                      <a:pos x="12" y="6"/>
                    </a:cxn>
                    <a:cxn ang="0">
                      <a:pos x="12" y="8"/>
                    </a:cxn>
                    <a:cxn ang="0">
                      <a:pos x="8" y="14"/>
                    </a:cxn>
                    <a:cxn ang="0">
                      <a:pos x="0" y="32"/>
                    </a:cxn>
                    <a:cxn ang="0">
                      <a:pos x="0" y="32"/>
                    </a:cxn>
                  </a:cxnLst>
                  <a:rect l="0" t="0" r="r" b="b"/>
                  <a:pathLst>
                    <a:path w="14" h="32">
                      <a:moveTo>
                        <a:pt x="0" y="32"/>
                      </a:moveTo>
                      <a:lnTo>
                        <a:pt x="0" y="32"/>
                      </a:lnTo>
                      <a:lnTo>
                        <a:pt x="0" y="24"/>
                      </a:lnTo>
                      <a:lnTo>
                        <a:pt x="2" y="14"/>
                      </a:lnTo>
                      <a:lnTo>
                        <a:pt x="6" y="6"/>
                      </a:lnTo>
                      <a:lnTo>
                        <a:pt x="10" y="0"/>
                      </a:lnTo>
                      <a:lnTo>
                        <a:pt x="10" y="0"/>
                      </a:lnTo>
                      <a:lnTo>
                        <a:pt x="14" y="0"/>
                      </a:lnTo>
                      <a:lnTo>
                        <a:pt x="14" y="2"/>
                      </a:lnTo>
                      <a:lnTo>
                        <a:pt x="14" y="8"/>
                      </a:lnTo>
                      <a:lnTo>
                        <a:pt x="14" y="8"/>
                      </a:lnTo>
                      <a:lnTo>
                        <a:pt x="12" y="6"/>
                      </a:lnTo>
                      <a:lnTo>
                        <a:pt x="12" y="8"/>
                      </a:lnTo>
                      <a:lnTo>
                        <a:pt x="8" y="14"/>
                      </a:lnTo>
                      <a:lnTo>
                        <a:pt x="0" y="32"/>
                      </a:lnTo>
                      <a:lnTo>
                        <a:pt x="0" y="3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4" name="Freeform 180"/>
                <p:cNvSpPr>
                  <a:spLocks/>
                </p:cNvSpPr>
                <p:nvPr userDrawn="1"/>
              </p:nvSpPr>
              <p:spPr bwMode="auto">
                <a:xfrm>
                  <a:off x="3122" y="699"/>
                  <a:ext cx="3" cy="8"/>
                </a:xfrm>
                <a:custGeom>
                  <a:avLst/>
                  <a:gdLst/>
                  <a:ahLst/>
                  <a:cxnLst>
                    <a:cxn ang="0">
                      <a:pos x="10" y="0"/>
                    </a:cxn>
                    <a:cxn ang="0">
                      <a:pos x="10" y="0"/>
                    </a:cxn>
                    <a:cxn ang="0">
                      <a:pos x="12" y="2"/>
                    </a:cxn>
                    <a:cxn ang="0">
                      <a:pos x="14" y="6"/>
                    </a:cxn>
                    <a:cxn ang="0">
                      <a:pos x="10" y="16"/>
                    </a:cxn>
                    <a:cxn ang="0">
                      <a:pos x="6" y="24"/>
                    </a:cxn>
                    <a:cxn ang="0">
                      <a:pos x="2" y="28"/>
                    </a:cxn>
                    <a:cxn ang="0">
                      <a:pos x="2" y="28"/>
                    </a:cxn>
                    <a:cxn ang="0">
                      <a:pos x="0" y="26"/>
                    </a:cxn>
                    <a:cxn ang="0">
                      <a:pos x="0" y="22"/>
                    </a:cxn>
                    <a:cxn ang="0">
                      <a:pos x="4" y="14"/>
                    </a:cxn>
                    <a:cxn ang="0">
                      <a:pos x="8" y="6"/>
                    </a:cxn>
                    <a:cxn ang="0">
                      <a:pos x="10" y="0"/>
                    </a:cxn>
                    <a:cxn ang="0">
                      <a:pos x="10" y="0"/>
                    </a:cxn>
                  </a:cxnLst>
                  <a:rect l="0" t="0" r="r" b="b"/>
                  <a:pathLst>
                    <a:path w="14" h="28">
                      <a:moveTo>
                        <a:pt x="10" y="0"/>
                      </a:moveTo>
                      <a:lnTo>
                        <a:pt x="10" y="0"/>
                      </a:lnTo>
                      <a:lnTo>
                        <a:pt x="12" y="2"/>
                      </a:lnTo>
                      <a:lnTo>
                        <a:pt x="14" y="6"/>
                      </a:lnTo>
                      <a:lnTo>
                        <a:pt x="10" y="16"/>
                      </a:lnTo>
                      <a:lnTo>
                        <a:pt x="6" y="24"/>
                      </a:lnTo>
                      <a:lnTo>
                        <a:pt x="2" y="28"/>
                      </a:lnTo>
                      <a:lnTo>
                        <a:pt x="2" y="28"/>
                      </a:lnTo>
                      <a:lnTo>
                        <a:pt x="0" y="26"/>
                      </a:lnTo>
                      <a:lnTo>
                        <a:pt x="0" y="22"/>
                      </a:lnTo>
                      <a:lnTo>
                        <a:pt x="4" y="14"/>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5" name="Freeform 181"/>
                <p:cNvSpPr>
                  <a:spLocks/>
                </p:cNvSpPr>
                <p:nvPr userDrawn="1"/>
              </p:nvSpPr>
              <p:spPr bwMode="auto">
                <a:xfrm>
                  <a:off x="4286" y="701"/>
                  <a:ext cx="8" cy="8"/>
                </a:xfrm>
                <a:custGeom>
                  <a:avLst/>
                  <a:gdLst/>
                  <a:ahLst/>
                  <a:cxnLst>
                    <a:cxn ang="0">
                      <a:pos x="14" y="16"/>
                    </a:cxn>
                    <a:cxn ang="0">
                      <a:pos x="14" y="16"/>
                    </a:cxn>
                    <a:cxn ang="0">
                      <a:pos x="14" y="14"/>
                    </a:cxn>
                    <a:cxn ang="0">
                      <a:pos x="10" y="14"/>
                    </a:cxn>
                    <a:cxn ang="0">
                      <a:pos x="10" y="14"/>
                    </a:cxn>
                    <a:cxn ang="0">
                      <a:pos x="10" y="14"/>
                    </a:cxn>
                    <a:cxn ang="0">
                      <a:pos x="10" y="16"/>
                    </a:cxn>
                    <a:cxn ang="0">
                      <a:pos x="10" y="20"/>
                    </a:cxn>
                    <a:cxn ang="0">
                      <a:pos x="10" y="20"/>
                    </a:cxn>
                    <a:cxn ang="0">
                      <a:pos x="6" y="20"/>
                    </a:cxn>
                    <a:cxn ang="0">
                      <a:pos x="2" y="18"/>
                    </a:cxn>
                    <a:cxn ang="0">
                      <a:pos x="0" y="16"/>
                    </a:cxn>
                    <a:cxn ang="0">
                      <a:pos x="0" y="10"/>
                    </a:cxn>
                    <a:cxn ang="0">
                      <a:pos x="0" y="10"/>
                    </a:cxn>
                    <a:cxn ang="0">
                      <a:pos x="6" y="8"/>
                    </a:cxn>
                    <a:cxn ang="0">
                      <a:pos x="6" y="6"/>
                    </a:cxn>
                    <a:cxn ang="0">
                      <a:pos x="6" y="2"/>
                    </a:cxn>
                    <a:cxn ang="0">
                      <a:pos x="6" y="2"/>
                    </a:cxn>
                    <a:cxn ang="0">
                      <a:pos x="8" y="2"/>
                    </a:cxn>
                    <a:cxn ang="0">
                      <a:pos x="10" y="2"/>
                    </a:cxn>
                    <a:cxn ang="0">
                      <a:pos x="14" y="0"/>
                    </a:cxn>
                    <a:cxn ang="0">
                      <a:pos x="16" y="0"/>
                    </a:cxn>
                    <a:cxn ang="0">
                      <a:pos x="16" y="0"/>
                    </a:cxn>
                    <a:cxn ang="0">
                      <a:pos x="18" y="8"/>
                    </a:cxn>
                    <a:cxn ang="0">
                      <a:pos x="22" y="12"/>
                    </a:cxn>
                    <a:cxn ang="0">
                      <a:pos x="32" y="18"/>
                    </a:cxn>
                    <a:cxn ang="0">
                      <a:pos x="32" y="18"/>
                    </a:cxn>
                    <a:cxn ang="0">
                      <a:pos x="28" y="22"/>
                    </a:cxn>
                    <a:cxn ang="0">
                      <a:pos x="26" y="28"/>
                    </a:cxn>
                    <a:cxn ang="0">
                      <a:pos x="26" y="28"/>
                    </a:cxn>
                    <a:cxn ang="0">
                      <a:pos x="24" y="26"/>
                    </a:cxn>
                    <a:cxn ang="0">
                      <a:pos x="18" y="24"/>
                    </a:cxn>
                    <a:cxn ang="0">
                      <a:pos x="12" y="24"/>
                    </a:cxn>
                    <a:cxn ang="0">
                      <a:pos x="12" y="24"/>
                    </a:cxn>
                    <a:cxn ang="0">
                      <a:pos x="12" y="22"/>
                    </a:cxn>
                    <a:cxn ang="0">
                      <a:pos x="12" y="20"/>
                    </a:cxn>
                    <a:cxn ang="0">
                      <a:pos x="14" y="16"/>
                    </a:cxn>
                    <a:cxn ang="0">
                      <a:pos x="14" y="16"/>
                    </a:cxn>
                  </a:cxnLst>
                  <a:rect l="0" t="0" r="r" b="b"/>
                  <a:pathLst>
                    <a:path w="32" h="28">
                      <a:moveTo>
                        <a:pt x="14" y="16"/>
                      </a:moveTo>
                      <a:lnTo>
                        <a:pt x="14" y="16"/>
                      </a:lnTo>
                      <a:lnTo>
                        <a:pt x="14" y="14"/>
                      </a:lnTo>
                      <a:lnTo>
                        <a:pt x="10" y="14"/>
                      </a:lnTo>
                      <a:lnTo>
                        <a:pt x="10" y="14"/>
                      </a:lnTo>
                      <a:lnTo>
                        <a:pt x="10" y="14"/>
                      </a:lnTo>
                      <a:lnTo>
                        <a:pt x="10" y="16"/>
                      </a:lnTo>
                      <a:lnTo>
                        <a:pt x="10" y="20"/>
                      </a:lnTo>
                      <a:lnTo>
                        <a:pt x="10" y="20"/>
                      </a:lnTo>
                      <a:lnTo>
                        <a:pt x="6" y="20"/>
                      </a:lnTo>
                      <a:lnTo>
                        <a:pt x="2" y="18"/>
                      </a:lnTo>
                      <a:lnTo>
                        <a:pt x="0" y="16"/>
                      </a:lnTo>
                      <a:lnTo>
                        <a:pt x="0" y="10"/>
                      </a:lnTo>
                      <a:lnTo>
                        <a:pt x="0" y="10"/>
                      </a:lnTo>
                      <a:lnTo>
                        <a:pt x="6" y="8"/>
                      </a:lnTo>
                      <a:lnTo>
                        <a:pt x="6" y="6"/>
                      </a:lnTo>
                      <a:lnTo>
                        <a:pt x="6" y="2"/>
                      </a:lnTo>
                      <a:lnTo>
                        <a:pt x="6" y="2"/>
                      </a:lnTo>
                      <a:lnTo>
                        <a:pt x="8" y="2"/>
                      </a:lnTo>
                      <a:lnTo>
                        <a:pt x="10" y="2"/>
                      </a:lnTo>
                      <a:lnTo>
                        <a:pt x="14" y="0"/>
                      </a:lnTo>
                      <a:lnTo>
                        <a:pt x="16" y="0"/>
                      </a:lnTo>
                      <a:lnTo>
                        <a:pt x="16" y="0"/>
                      </a:lnTo>
                      <a:lnTo>
                        <a:pt x="18" y="8"/>
                      </a:lnTo>
                      <a:lnTo>
                        <a:pt x="22" y="12"/>
                      </a:lnTo>
                      <a:lnTo>
                        <a:pt x="32" y="18"/>
                      </a:lnTo>
                      <a:lnTo>
                        <a:pt x="32" y="18"/>
                      </a:lnTo>
                      <a:lnTo>
                        <a:pt x="28" y="22"/>
                      </a:lnTo>
                      <a:lnTo>
                        <a:pt x="26" y="28"/>
                      </a:lnTo>
                      <a:lnTo>
                        <a:pt x="26" y="28"/>
                      </a:lnTo>
                      <a:lnTo>
                        <a:pt x="24" y="26"/>
                      </a:lnTo>
                      <a:lnTo>
                        <a:pt x="18" y="24"/>
                      </a:lnTo>
                      <a:lnTo>
                        <a:pt x="12" y="24"/>
                      </a:lnTo>
                      <a:lnTo>
                        <a:pt x="12" y="24"/>
                      </a:lnTo>
                      <a:lnTo>
                        <a:pt x="12" y="22"/>
                      </a:lnTo>
                      <a:lnTo>
                        <a:pt x="12" y="20"/>
                      </a:lnTo>
                      <a:lnTo>
                        <a:pt x="14" y="16"/>
                      </a:lnTo>
                      <a:lnTo>
                        <a:pt x="14" y="1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6" name="Freeform 182"/>
                <p:cNvSpPr>
                  <a:spLocks/>
                </p:cNvSpPr>
                <p:nvPr userDrawn="1"/>
              </p:nvSpPr>
              <p:spPr bwMode="auto">
                <a:xfrm>
                  <a:off x="4273" y="714"/>
                  <a:ext cx="5" cy="0"/>
                </a:xfrm>
                <a:custGeom>
                  <a:avLst/>
                  <a:gdLst/>
                  <a:ahLst/>
                  <a:cxnLst>
                    <a:cxn ang="0">
                      <a:pos x="0" y="2"/>
                    </a:cxn>
                    <a:cxn ang="0">
                      <a:pos x="0" y="2"/>
                    </a:cxn>
                    <a:cxn ang="0">
                      <a:pos x="2" y="2"/>
                    </a:cxn>
                    <a:cxn ang="0">
                      <a:pos x="4" y="0"/>
                    </a:cxn>
                    <a:cxn ang="0">
                      <a:pos x="10" y="2"/>
                    </a:cxn>
                    <a:cxn ang="0">
                      <a:pos x="12" y="6"/>
                    </a:cxn>
                    <a:cxn ang="0">
                      <a:pos x="12" y="8"/>
                    </a:cxn>
                    <a:cxn ang="0">
                      <a:pos x="10" y="10"/>
                    </a:cxn>
                    <a:cxn ang="0">
                      <a:pos x="10" y="10"/>
                    </a:cxn>
                    <a:cxn ang="0">
                      <a:pos x="6" y="6"/>
                    </a:cxn>
                    <a:cxn ang="0">
                      <a:pos x="0" y="2"/>
                    </a:cxn>
                    <a:cxn ang="0">
                      <a:pos x="0" y="2"/>
                    </a:cxn>
                  </a:cxnLst>
                  <a:rect l="0" t="0" r="r" b="b"/>
                  <a:pathLst>
                    <a:path w="12" h="10">
                      <a:moveTo>
                        <a:pt x="0" y="2"/>
                      </a:moveTo>
                      <a:lnTo>
                        <a:pt x="0" y="2"/>
                      </a:lnTo>
                      <a:lnTo>
                        <a:pt x="2" y="2"/>
                      </a:lnTo>
                      <a:lnTo>
                        <a:pt x="4" y="0"/>
                      </a:lnTo>
                      <a:lnTo>
                        <a:pt x="10" y="2"/>
                      </a:lnTo>
                      <a:lnTo>
                        <a:pt x="12" y="6"/>
                      </a:lnTo>
                      <a:lnTo>
                        <a:pt x="12" y="8"/>
                      </a:lnTo>
                      <a:lnTo>
                        <a:pt x="10" y="10"/>
                      </a:lnTo>
                      <a:lnTo>
                        <a:pt x="10" y="10"/>
                      </a:lnTo>
                      <a:lnTo>
                        <a:pt x="6" y="6"/>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7" name="Freeform 183"/>
                <p:cNvSpPr>
                  <a:spLocks/>
                </p:cNvSpPr>
                <p:nvPr userDrawn="1"/>
              </p:nvSpPr>
              <p:spPr bwMode="auto">
                <a:xfrm>
                  <a:off x="4288" y="714"/>
                  <a:ext cx="8" cy="10"/>
                </a:xfrm>
                <a:custGeom>
                  <a:avLst/>
                  <a:gdLst/>
                  <a:ahLst/>
                  <a:cxnLst>
                    <a:cxn ang="0">
                      <a:pos x="12" y="0"/>
                    </a:cxn>
                    <a:cxn ang="0">
                      <a:pos x="12" y="0"/>
                    </a:cxn>
                    <a:cxn ang="0">
                      <a:pos x="18" y="14"/>
                    </a:cxn>
                    <a:cxn ang="0">
                      <a:pos x="20" y="20"/>
                    </a:cxn>
                    <a:cxn ang="0">
                      <a:pos x="18" y="28"/>
                    </a:cxn>
                    <a:cxn ang="0">
                      <a:pos x="18" y="28"/>
                    </a:cxn>
                    <a:cxn ang="0">
                      <a:pos x="14" y="26"/>
                    </a:cxn>
                    <a:cxn ang="0">
                      <a:pos x="12" y="22"/>
                    </a:cxn>
                    <a:cxn ang="0">
                      <a:pos x="8" y="14"/>
                    </a:cxn>
                    <a:cxn ang="0">
                      <a:pos x="6" y="8"/>
                    </a:cxn>
                    <a:cxn ang="0">
                      <a:pos x="4" y="6"/>
                    </a:cxn>
                    <a:cxn ang="0">
                      <a:pos x="0" y="4"/>
                    </a:cxn>
                    <a:cxn ang="0">
                      <a:pos x="0" y="4"/>
                    </a:cxn>
                    <a:cxn ang="0">
                      <a:pos x="2" y="2"/>
                    </a:cxn>
                    <a:cxn ang="0">
                      <a:pos x="4" y="0"/>
                    </a:cxn>
                    <a:cxn ang="0">
                      <a:pos x="12" y="0"/>
                    </a:cxn>
                    <a:cxn ang="0">
                      <a:pos x="12" y="0"/>
                    </a:cxn>
                  </a:cxnLst>
                  <a:rect l="0" t="0" r="r" b="b"/>
                  <a:pathLst>
                    <a:path w="20" h="28">
                      <a:moveTo>
                        <a:pt x="12" y="0"/>
                      </a:moveTo>
                      <a:lnTo>
                        <a:pt x="12" y="0"/>
                      </a:lnTo>
                      <a:lnTo>
                        <a:pt x="18" y="14"/>
                      </a:lnTo>
                      <a:lnTo>
                        <a:pt x="20" y="20"/>
                      </a:lnTo>
                      <a:lnTo>
                        <a:pt x="18" y="28"/>
                      </a:lnTo>
                      <a:lnTo>
                        <a:pt x="18" y="28"/>
                      </a:lnTo>
                      <a:lnTo>
                        <a:pt x="14" y="26"/>
                      </a:lnTo>
                      <a:lnTo>
                        <a:pt x="12" y="22"/>
                      </a:lnTo>
                      <a:lnTo>
                        <a:pt x="8" y="14"/>
                      </a:lnTo>
                      <a:lnTo>
                        <a:pt x="6" y="8"/>
                      </a:lnTo>
                      <a:lnTo>
                        <a:pt x="4" y="6"/>
                      </a:lnTo>
                      <a:lnTo>
                        <a:pt x="0" y="4"/>
                      </a:lnTo>
                      <a:lnTo>
                        <a:pt x="0" y="4"/>
                      </a:lnTo>
                      <a:lnTo>
                        <a:pt x="2" y="2"/>
                      </a:lnTo>
                      <a:lnTo>
                        <a:pt x="4"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8" name="Freeform 184"/>
                <p:cNvSpPr>
                  <a:spLocks/>
                </p:cNvSpPr>
                <p:nvPr userDrawn="1"/>
              </p:nvSpPr>
              <p:spPr bwMode="auto">
                <a:xfrm>
                  <a:off x="3135" y="717"/>
                  <a:ext cx="3" cy="8"/>
                </a:xfrm>
                <a:custGeom>
                  <a:avLst/>
                  <a:gdLst/>
                  <a:ahLst/>
                  <a:cxnLst>
                    <a:cxn ang="0">
                      <a:pos x="0" y="0"/>
                    </a:cxn>
                    <a:cxn ang="0">
                      <a:pos x="0" y="0"/>
                    </a:cxn>
                    <a:cxn ang="0">
                      <a:pos x="4" y="6"/>
                    </a:cxn>
                    <a:cxn ang="0">
                      <a:pos x="4" y="14"/>
                    </a:cxn>
                    <a:cxn ang="0">
                      <a:pos x="0" y="28"/>
                    </a:cxn>
                    <a:cxn ang="0">
                      <a:pos x="0" y="28"/>
                    </a:cxn>
                    <a:cxn ang="0">
                      <a:pos x="0" y="22"/>
                    </a:cxn>
                    <a:cxn ang="0">
                      <a:pos x="0" y="14"/>
                    </a:cxn>
                    <a:cxn ang="0">
                      <a:pos x="0" y="0"/>
                    </a:cxn>
                    <a:cxn ang="0">
                      <a:pos x="0" y="0"/>
                    </a:cxn>
                  </a:cxnLst>
                  <a:rect l="0" t="0" r="r" b="b"/>
                  <a:pathLst>
                    <a:path w="4" h="28">
                      <a:moveTo>
                        <a:pt x="0" y="0"/>
                      </a:moveTo>
                      <a:lnTo>
                        <a:pt x="0" y="0"/>
                      </a:lnTo>
                      <a:lnTo>
                        <a:pt x="4" y="6"/>
                      </a:lnTo>
                      <a:lnTo>
                        <a:pt x="4" y="14"/>
                      </a:lnTo>
                      <a:lnTo>
                        <a:pt x="0" y="28"/>
                      </a:lnTo>
                      <a:lnTo>
                        <a:pt x="0" y="28"/>
                      </a:lnTo>
                      <a:lnTo>
                        <a:pt x="0" y="22"/>
                      </a:lnTo>
                      <a:lnTo>
                        <a:pt x="0"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09" name="Freeform 185"/>
                <p:cNvSpPr>
                  <a:spLocks/>
                </p:cNvSpPr>
                <p:nvPr userDrawn="1"/>
              </p:nvSpPr>
              <p:spPr bwMode="auto">
                <a:xfrm>
                  <a:off x="4047" y="719"/>
                  <a:ext cx="5" cy="3"/>
                </a:xfrm>
                <a:custGeom>
                  <a:avLst/>
                  <a:gdLst/>
                  <a:ahLst/>
                  <a:cxnLst>
                    <a:cxn ang="0">
                      <a:pos x="16" y="0"/>
                    </a:cxn>
                    <a:cxn ang="0">
                      <a:pos x="16" y="0"/>
                    </a:cxn>
                    <a:cxn ang="0">
                      <a:pos x="18" y="4"/>
                    </a:cxn>
                    <a:cxn ang="0">
                      <a:pos x="20" y="8"/>
                    </a:cxn>
                    <a:cxn ang="0">
                      <a:pos x="22" y="10"/>
                    </a:cxn>
                    <a:cxn ang="0">
                      <a:pos x="22" y="16"/>
                    </a:cxn>
                    <a:cxn ang="0">
                      <a:pos x="22" y="16"/>
                    </a:cxn>
                    <a:cxn ang="0">
                      <a:pos x="14" y="14"/>
                    </a:cxn>
                    <a:cxn ang="0">
                      <a:pos x="10" y="12"/>
                    </a:cxn>
                    <a:cxn ang="0">
                      <a:pos x="6" y="8"/>
                    </a:cxn>
                    <a:cxn ang="0">
                      <a:pos x="0" y="10"/>
                    </a:cxn>
                    <a:cxn ang="0">
                      <a:pos x="0" y="10"/>
                    </a:cxn>
                    <a:cxn ang="0">
                      <a:pos x="0" y="2"/>
                    </a:cxn>
                    <a:cxn ang="0">
                      <a:pos x="0" y="2"/>
                    </a:cxn>
                    <a:cxn ang="0">
                      <a:pos x="2" y="0"/>
                    </a:cxn>
                    <a:cxn ang="0">
                      <a:pos x="6" y="0"/>
                    </a:cxn>
                    <a:cxn ang="0">
                      <a:pos x="16" y="0"/>
                    </a:cxn>
                    <a:cxn ang="0">
                      <a:pos x="16" y="0"/>
                    </a:cxn>
                  </a:cxnLst>
                  <a:rect l="0" t="0" r="r" b="b"/>
                  <a:pathLst>
                    <a:path w="22" h="16">
                      <a:moveTo>
                        <a:pt x="16" y="0"/>
                      </a:moveTo>
                      <a:lnTo>
                        <a:pt x="16" y="0"/>
                      </a:lnTo>
                      <a:lnTo>
                        <a:pt x="18" y="4"/>
                      </a:lnTo>
                      <a:lnTo>
                        <a:pt x="20" y="8"/>
                      </a:lnTo>
                      <a:lnTo>
                        <a:pt x="22" y="10"/>
                      </a:lnTo>
                      <a:lnTo>
                        <a:pt x="22" y="16"/>
                      </a:lnTo>
                      <a:lnTo>
                        <a:pt x="22" y="16"/>
                      </a:lnTo>
                      <a:lnTo>
                        <a:pt x="14" y="14"/>
                      </a:lnTo>
                      <a:lnTo>
                        <a:pt x="10" y="12"/>
                      </a:lnTo>
                      <a:lnTo>
                        <a:pt x="6" y="8"/>
                      </a:lnTo>
                      <a:lnTo>
                        <a:pt x="0" y="10"/>
                      </a:lnTo>
                      <a:lnTo>
                        <a:pt x="0" y="10"/>
                      </a:lnTo>
                      <a:lnTo>
                        <a:pt x="0" y="2"/>
                      </a:lnTo>
                      <a:lnTo>
                        <a:pt x="0" y="2"/>
                      </a:lnTo>
                      <a:lnTo>
                        <a:pt x="2" y="0"/>
                      </a:lnTo>
                      <a:lnTo>
                        <a:pt x="6" y="0"/>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0" name="Freeform 186"/>
                <p:cNvSpPr>
                  <a:spLocks/>
                </p:cNvSpPr>
                <p:nvPr userDrawn="1"/>
              </p:nvSpPr>
              <p:spPr bwMode="auto">
                <a:xfrm>
                  <a:off x="4030" y="719"/>
                  <a:ext cx="13" cy="13"/>
                </a:xfrm>
                <a:custGeom>
                  <a:avLst/>
                  <a:gdLst/>
                  <a:ahLst/>
                  <a:cxnLst>
                    <a:cxn ang="0">
                      <a:pos x="32" y="0"/>
                    </a:cxn>
                    <a:cxn ang="0">
                      <a:pos x="32" y="0"/>
                    </a:cxn>
                    <a:cxn ang="0">
                      <a:pos x="34" y="4"/>
                    </a:cxn>
                    <a:cxn ang="0">
                      <a:pos x="34" y="8"/>
                    </a:cxn>
                    <a:cxn ang="0">
                      <a:pos x="36" y="12"/>
                    </a:cxn>
                    <a:cxn ang="0">
                      <a:pos x="36" y="16"/>
                    </a:cxn>
                    <a:cxn ang="0">
                      <a:pos x="36" y="16"/>
                    </a:cxn>
                    <a:cxn ang="0">
                      <a:pos x="38" y="14"/>
                    </a:cxn>
                    <a:cxn ang="0">
                      <a:pos x="40" y="12"/>
                    </a:cxn>
                    <a:cxn ang="0">
                      <a:pos x="42" y="12"/>
                    </a:cxn>
                    <a:cxn ang="0">
                      <a:pos x="44" y="12"/>
                    </a:cxn>
                    <a:cxn ang="0">
                      <a:pos x="44" y="12"/>
                    </a:cxn>
                    <a:cxn ang="0">
                      <a:pos x="44" y="14"/>
                    </a:cxn>
                    <a:cxn ang="0">
                      <a:pos x="46" y="14"/>
                    </a:cxn>
                    <a:cxn ang="0">
                      <a:pos x="50" y="16"/>
                    </a:cxn>
                    <a:cxn ang="0">
                      <a:pos x="50" y="16"/>
                    </a:cxn>
                    <a:cxn ang="0">
                      <a:pos x="42" y="28"/>
                    </a:cxn>
                    <a:cxn ang="0">
                      <a:pos x="38" y="44"/>
                    </a:cxn>
                    <a:cxn ang="0">
                      <a:pos x="38" y="44"/>
                    </a:cxn>
                    <a:cxn ang="0">
                      <a:pos x="32" y="44"/>
                    </a:cxn>
                    <a:cxn ang="0">
                      <a:pos x="30" y="40"/>
                    </a:cxn>
                    <a:cxn ang="0">
                      <a:pos x="26" y="38"/>
                    </a:cxn>
                    <a:cxn ang="0">
                      <a:pos x="18" y="38"/>
                    </a:cxn>
                    <a:cxn ang="0">
                      <a:pos x="18" y="38"/>
                    </a:cxn>
                    <a:cxn ang="0">
                      <a:pos x="18" y="32"/>
                    </a:cxn>
                    <a:cxn ang="0">
                      <a:pos x="16" y="26"/>
                    </a:cxn>
                    <a:cxn ang="0">
                      <a:pos x="16" y="26"/>
                    </a:cxn>
                    <a:cxn ang="0">
                      <a:pos x="12" y="26"/>
                    </a:cxn>
                    <a:cxn ang="0">
                      <a:pos x="10" y="28"/>
                    </a:cxn>
                    <a:cxn ang="0">
                      <a:pos x="10" y="32"/>
                    </a:cxn>
                    <a:cxn ang="0">
                      <a:pos x="8" y="32"/>
                    </a:cxn>
                    <a:cxn ang="0">
                      <a:pos x="8" y="32"/>
                    </a:cxn>
                    <a:cxn ang="0">
                      <a:pos x="4" y="32"/>
                    </a:cxn>
                    <a:cxn ang="0">
                      <a:pos x="2" y="30"/>
                    </a:cxn>
                    <a:cxn ang="0">
                      <a:pos x="0" y="26"/>
                    </a:cxn>
                    <a:cxn ang="0">
                      <a:pos x="0" y="26"/>
                    </a:cxn>
                    <a:cxn ang="0">
                      <a:pos x="6" y="20"/>
                    </a:cxn>
                    <a:cxn ang="0">
                      <a:pos x="10" y="12"/>
                    </a:cxn>
                    <a:cxn ang="0">
                      <a:pos x="14" y="10"/>
                    </a:cxn>
                    <a:cxn ang="0">
                      <a:pos x="18" y="8"/>
                    </a:cxn>
                    <a:cxn ang="0">
                      <a:pos x="22" y="6"/>
                    </a:cxn>
                    <a:cxn ang="0">
                      <a:pos x="28" y="6"/>
                    </a:cxn>
                    <a:cxn ang="0">
                      <a:pos x="28" y="6"/>
                    </a:cxn>
                    <a:cxn ang="0">
                      <a:pos x="32" y="4"/>
                    </a:cxn>
                    <a:cxn ang="0">
                      <a:pos x="32" y="0"/>
                    </a:cxn>
                    <a:cxn ang="0">
                      <a:pos x="32" y="0"/>
                    </a:cxn>
                  </a:cxnLst>
                  <a:rect l="0" t="0" r="r" b="b"/>
                  <a:pathLst>
                    <a:path w="50" h="44">
                      <a:moveTo>
                        <a:pt x="32" y="0"/>
                      </a:moveTo>
                      <a:lnTo>
                        <a:pt x="32" y="0"/>
                      </a:lnTo>
                      <a:lnTo>
                        <a:pt x="34" y="4"/>
                      </a:lnTo>
                      <a:lnTo>
                        <a:pt x="34" y="8"/>
                      </a:lnTo>
                      <a:lnTo>
                        <a:pt x="36" y="12"/>
                      </a:lnTo>
                      <a:lnTo>
                        <a:pt x="36" y="16"/>
                      </a:lnTo>
                      <a:lnTo>
                        <a:pt x="36" y="16"/>
                      </a:lnTo>
                      <a:lnTo>
                        <a:pt x="38" y="14"/>
                      </a:lnTo>
                      <a:lnTo>
                        <a:pt x="40" y="12"/>
                      </a:lnTo>
                      <a:lnTo>
                        <a:pt x="42" y="12"/>
                      </a:lnTo>
                      <a:lnTo>
                        <a:pt x="44" y="12"/>
                      </a:lnTo>
                      <a:lnTo>
                        <a:pt x="44" y="12"/>
                      </a:lnTo>
                      <a:lnTo>
                        <a:pt x="44" y="14"/>
                      </a:lnTo>
                      <a:lnTo>
                        <a:pt x="46" y="14"/>
                      </a:lnTo>
                      <a:lnTo>
                        <a:pt x="50" y="16"/>
                      </a:lnTo>
                      <a:lnTo>
                        <a:pt x="50" y="16"/>
                      </a:lnTo>
                      <a:lnTo>
                        <a:pt x="42" y="28"/>
                      </a:lnTo>
                      <a:lnTo>
                        <a:pt x="38" y="44"/>
                      </a:lnTo>
                      <a:lnTo>
                        <a:pt x="38" y="44"/>
                      </a:lnTo>
                      <a:lnTo>
                        <a:pt x="32" y="44"/>
                      </a:lnTo>
                      <a:lnTo>
                        <a:pt x="30" y="40"/>
                      </a:lnTo>
                      <a:lnTo>
                        <a:pt x="26" y="38"/>
                      </a:lnTo>
                      <a:lnTo>
                        <a:pt x="18" y="38"/>
                      </a:lnTo>
                      <a:lnTo>
                        <a:pt x="18" y="38"/>
                      </a:lnTo>
                      <a:lnTo>
                        <a:pt x="18" y="32"/>
                      </a:lnTo>
                      <a:lnTo>
                        <a:pt x="16" y="26"/>
                      </a:lnTo>
                      <a:lnTo>
                        <a:pt x="16" y="26"/>
                      </a:lnTo>
                      <a:lnTo>
                        <a:pt x="12" y="26"/>
                      </a:lnTo>
                      <a:lnTo>
                        <a:pt x="10" y="28"/>
                      </a:lnTo>
                      <a:lnTo>
                        <a:pt x="10" y="32"/>
                      </a:lnTo>
                      <a:lnTo>
                        <a:pt x="8" y="32"/>
                      </a:lnTo>
                      <a:lnTo>
                        <a:pt x="8" y="32"/>
                      </a:lnTo>
                      <a:lnTo>
                        <a:pt x="4" y="32"/>
                      </a:lnTo>
                      <a:lnTo>
                        <a:pt x="2" y="30"/>
                      </a:lnTo>
                      <a:lnTo>
                        <a:pt x="0" y="26"/>
                      </a:lnTo>
                      <a:lnTo>
                        <a:pt x="0" y="26"/>
                      </a:lnTo>
                      <a:lnTo>
                        <a:pt x="6" y="20"/>
                      </a:lnTo>
                      <a:lnTo>
                        <a:pt x="10" y="12"/>
                      </a:lnTo>
                      <a:lnTo>
                        <a:pt x="14" y="10"/>
                      </a:lnTo>
                      <a:lnTo>
                        <a:pt x="18" y="8"/>
                      </a:lnTo>
                      <a:lnTo>
                        <a:pt x="22" y="6"/>
                      </a:lnTo>
                      <a:lnTo>
                        <a:pt x="28" y="6"/>
                      </a:lnTo>
                      <a:lnTo>
                        <a:pt x="28" y="6"/>
                      </a:lnTo>
                      <a:lnTo>
                        <a:pt x="32" y="4"/>
                      </a:lnTo>
                      <a:lnTo>
                        <a:pt x="32" y="0"/>
                      </a:lnTo>
                      <a:lnTo>
                        <a:pt x="3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1" name="Freeform 187"/>
                <p:cNvSpPr>
                  <a:spLocks/>
                </p:cNvSpPr>
                <p:nvPr userDrawn="1"/>
              </p:nvSpPr>
              <p:spPr bwMode="auto">
                <a:xfrm>
                  <a:off x="4303" y="727"/>
                  <a:ext cx="3" cy="3"/>
                </a:xfrm>
                <a:custGeom>
                  <a:avLst/>
                  <a:gdLst/>
                  <a:ahLst/>
                  <a:cxnLst>
                    <a:cxn ang="0">
                      <a:pos x="18" y="0"/>
                    </a:cxn>
                    <a:cxn ang="0">
                      <a:pos x="18" y="0"/>
                    </a:cxn>
                    <a:cxn ang="0">
                      <a:pos x="18" y="6"/>
                    </a:cxn>
                    <a:cxn ang="0">
                      <a:pos x="16" y="8"/>
                    </a:cxn>
                    <a:cxn ang="0">
                      <a:pos x="14" y="10"/>
                    </a:cxn>
                    <a:cxn ang="0">
                      <a:pos x="14" y="14"/>
                    </a:cxn>
                    <a:cxn ang="0">
                      <a:pos x="14" y="14"/>
                    </a:cxn>
                    <a:cxn ang="0">
                      <a:pos x="8" y="10"/>
                    </a:cxn>
                    <a:cxn ang="0">
                      <a:pos x="6" y="10"/>
                    </a:cxn>
                    <a:cxn ang="0">
                      <a:pos x="0" y="10"/>
                    </a:cxn>
                    <a:cxn ang="0">
                      <a:pos x="0" y="10"/>
                    </a:cxn>
                    <a:cxn ang="0">
                      <a:pos x="2" y="8"/>
                    </a:cxn>
                    <a:cxn ang="0">
                      <a:pos x="2" y="6"/>
                    </a:cxn>
                    <a:cxn ang="0">
                      <a:pos x="8" y="4"/>
                    </a:cxn>
                    <a:cxn ang="0">
                      <a:pos x="18" y="0"/>
                    </a:cxn>
                    <a:cxn ang="0">
                      <a:pos x="18" y="0"/>
                    </a:cxn>
                  </a:cxnLst>
                  <a:rect l="0" t="0" r="r" b="b"/>
                  <a:pathLst>
                    <a:path w="18" h="14">
                      <a:moveTo>
                        <a:pt x="18" y="0"/>
                      </a:moveTo>
                      <a:lnTo>
                        <a:pt x="18" y="0"/>
                      </a:lnTo>
                      <a:lnTo>
                        <a:pt x="18" y="6"/>
                      </a:lnTo>
                      <a:lnTo>
                        <a:pt x="16" y="8"/>
                      </a:lnTo>
                      <a:lnTo>
                        <a:pt x="14" y="10"/>
                      </a:lnTo>
                      <a:lnTo>
                        <a:pt x="14" y="14"/>
                      </a:lnTo>
                      <a:lnTo>
                        <a:pt x="14" y="14"/>
                      </a:lnTo>
                      <a:lnTo>
                        <a:pt x="8" y="10"/>
                      </a:lnTo>
                      <a:lnTo>
                        <a:pt x="6" y="10"/>
                      </a:lnTo>
                      <a:lnTo>
                        <a:pt x="0" y="10"/>
                      </a:lnTo>
                      <a:lnTo>
                        <a:pt x="0" y="10"/>
                      </a:lnTo>
                      <a:lnTo>
                        <a:pt x="2" y="8"/>
                      </a:lnTo>
                      <a:lnTo>
                        <a:pt x="2" y="6"/>
                      </a:lnTo>
                      <a:lnTo>
                        <a:pt x="8" y="4"/>
                      </a:lnTo>
                      <a:lnTo>
                        <a:pt x="18" y="0"/>
                      </a:lnTo>
                      <a:lnTo>
                        <a:pt x="1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2" name="Freeform 188"/>
                <p:cNvSpPr>
                  <a:spLocks/>
                </p:cNvSpPr>
                <p:nvPr userDrawn="1"/>
              </p:nvSpPr>
              <p:spPr bwMode="auto">
                <a:xfrm>
                  <a:off x="4235" y="727"/>
                  <a:ext cx="8" cy="8"/>
                </a:xfrm>
                <a:custGeom>
                  <a:avLst/>
                  <a:gdLst/>
                  <a:ahLst/>
                  <a:cxnLst>
                    <a:cxn ang="0">
                      <a:pos x="4" y="0"/>
                    </a:cxn>
                    <a:cxn ang="0">
                      <a:pos x="4" y="0"/>
                    </a:cxn>
                    <a:cxn ang="0">
                      <a:pos x="14" y="12"/>
                    </a:cxn>
                    <a:cxn ang="0">
                      <a:pos x="22" y="26"/>
                    </a:cxn>
                    <a:cxn ang="0">
                      <a:pos x="22" y="26"/>
                    </a:cxn>
                    <a:cxn ang="0">
                      <a:pos x="20" y="26"/>
                    </a:cxn>
                    <a:cxn ang="0">
                      <a:pos x="18" y="26"/>
                    </a:cxn>
                    <a:cxn ang="0">
                      <a:pos x="14" y="24"/>
                    </a:cxn>
                    <a:cxn ang="0">
                      <a:pos x="10" y="22"/>
                    </a:cxn>
                    <a:cxn ang="0">
                      <a:pos x="8" y="22"/>
                    </a:cxn>
                    <a:cxn ang="0">
                      <a:pos x="4" y="22"/>
                    </a:cxn>
                    <a:cxn ang="0">
                      <a:pos x="4" y="22"/>
                    </a:cxn>
                    <a:cxn ang="0">
                      <a:pos x="0" y="18"/>
                    </a:cxn>
                    <a:cxn ang="0">
                      <a:pos x="0" y="16"/>
                    </a:cxn>
                    <a:cxn ang="0">
                      <a:pos x="0" y="12"/>
                    </a:cxn>
                    <a:cxn ang="0">
                      <a:pos x="0" y="12"/>
                    </a:cxn>
                    <a:cxn ang="0">
                      <a:pos x="4" y="12"/>
                    </a:cxn>
                    <a:cxn ang="0">
                      <a:pos x="4" y="8"/>
                    </a:cxn>
                    <a:cxn ang="0">
                      <a:pos x="4" y="0"/>
                    </a:cxn>
                    <a:cxn ang="0">
                      <a:pos x="4" y="0"/>
                    </a:cxn>
                  </a:cxnLst>
                  <a:rect l="0" t="0" r="r" b="b"/>
                  <a:pathLst>
                    <a:path w="22" h="26">
                      <a:moveTo>
                        <a:pt x="4" y="0"/>
                      </a:moveTo>
                      <a:lnTo>
                        <a:pt x="4" y="0"/>
                      </a:lnTo>
                      <a:lnTo>
                        <a:pt x="14" y="12"/>
                      </a:lnTo>
                      <a:lnTo>
                        <a:pt x="22" y="26"/>
                      </a:lnTo>
                      <a:lnTo>
                        <a:pt x="22" y="26"/>
                      </a:lnTo>
                      <a:lnTo>
                        <a:pt x="20" y="26"/>
                      </a:lnTo>
                      <a:lnTo>
                        <a:pt x="18" y="26"/>
                      </a:lnTo>
                      <a:lnTo>
                        <a:pt x="14" y="24"/>
                      </a:lnTo>
                      <a:lnTo>
                        <a:pt x="10" y="22"/>
                      </a:lnTo>
                      <a:lnTo>
                        <a:pt x="8" y="22"/>
                      </a:lnTo>
                      <a:lnTo>
                        <a:pt x="4" y="22"/>
                      </a:lnTo>
                      <a:lnTo>
                        <a:pt x="4" y="22"/>
                      </a:lnTo>
                      <a:lnTo>
                        <a:pt x="0" y="18"/>
                      </a:lnTo>
                      <a:lnTo>
                        <a:pt x="0" y="16"/>
                      </a:lnTo>
                      <a:lnTo>
                        <a:pt x="0" y="12"/>
                      </a:lnTo>
                      <a:lnTo>
                        <a:pt x="0" y="12"/>
                      </a:lnTo>
                      <a:lnTo>
                        <a:pt x="4" y="12"/>
                      </a:lnTo>
                      <a:lnTo>
                        <a:pt x="4" y="8"/>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3" name="Freeform 189"/>
                <p:cNvSpPr>
                  <a:spLocks/>
                </p:cNvSpPr>
                <p:nvPr userDrawn="1"/>
              </p:nvSpPr>
              <p:spPr bwMode="auto">
                <a:xfrm>
                  <a:off x="4283" y="729"/>
                  <a:ext cx="5" cy="3"/>
                </a:xfrm>
                <a:custGeom>
                  <a:avLst/>
                  <a:gdLst/>
                  <a:ahLst/>
                  <a:cxnLst>
                    <a:cxn ang="0">
                      <a:pos x="0" y="0"/>
                    </a:cxn>
                    <a:cxn ang="0">
                      <a:pos x="0" y="0"/>
                    </a:cxn>
                    <a:cxn ang="0">
                      <a:pos x="8" y="2"/>
                    </a:cxn>
                    <a:cxn ang="0">
                      <a:pos x="12" y="4"/>
                    </a:cxn>
                    <a:cxn ang="0">
                      <a:pos x="18" y="14"/>
                    </a:cxn>
                    <a:cxn ang="0">
                      <a:pos x="18" y="14"/>
                    </a:cxn>
                    <a:cxn ang="0">
                      <a:pos x="12" y="14"/>
                    </a:cxn>
                    <a:cxn ang="0">
                      <a:pos x="8" y="10"/>
                    </a:cxn>
                    <a:cxn ang="0">
                      <a:pos x="0" y="0"/>
                    </a:cxn>
                    <a:cxn ang="0">
                      <a:pos x="0" y="0"/>
                    </a:cxn>
                  </a:cxnLst>
                  <a:rect l="0" t="0" r="r" b="b"/>
                  <a:pathLst>
                    <a:path w="18" h="14">
                      <a:moveTo>
                        <a:pt x="0" y="0"/>
                      </a:moveTo>
                      <a:lnTo>
                        <a:pt x="0" y="0"/>
                      </a:lnTo>
                      <a:lnTo>
                        <a:pt x="8" y="2"/>
                      </a:lnTo>
                      <a:lnTo>
                        <a:pt x="12" y="4"/>
                      </a:lnTo>
                      <a:lnTo>
                        <a:pt x="18" y="14"/>
                      </a:lnTo>
                      <a:lnTo>
                        <a:pt x="18" y="14"/>
                      </a:lnTo>
                      <a:lnTo>
                        <a:pt x="12" y="14"/>
                      </a:lnTo>
                      <a:lnTo>
                        <a:pt x="8" y="10"/>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4" name="Freeform 190"/>
                <p:cNvSpPr>
                  <a:spLocks/>
                </p:cNvSpPr>
                <p:nvPr userDrawn="1"/>
              </p:nvSpPr>
              <p:spPr bwMode="auto">
                <a:xfrm>
                  <a:off x="4298" y="729"/>
                  <a:ext cx="3" cy="5"/>
                </a:xfrm>
                <a:custGeom>
                  <a:avLst/>
                  <a:gdLst/>
                  <a:ahLst/>
                  <a:cxnLst>
                    <a:cxn ang="0">
                      <a:pos x="6" y="0"/>
                    </a:cxn>
                    <a:cxn ang="0">
                      <a:pos x="6" y="0"/>
                    </a:cxn>
                    <a:cxn ang="0">
                      <a:pos x="8" y="2"/>
                    </a:cxn>
                    <a:cxn ang="0">
                      <a:pos x="10" y="4"/>
                    </a:cxn>
                    <a:cxn ang="0">
                      <a:pos x="8" y="8"/>
                    </a:cxn>
                    <a:cxn ang="0">
                      <a:pos x="4" y="12"/>
                    </a:cxn>
                    <a:cxn ang="0">
                      <a:pos x="0" y="12"/>
                    </a:cxn>
                    <a:cxn ang="0">
                      <a:pos x="0" y="12"/>
                    </a:cxn>
                    <a:cxn ang="0">
                      <a:pos x="0" y="8"/>
                    </a:cxn>
                    <a:cxn ang="0">
                      <a:pos x="2" y="6"/>
                    </a:cxn>
                    <a:cxn ang="0">
                      <a:pos x="4" y="4"/>
                    </a:cxn>
                    <a:cxn ang="0">
                      <a:pos x="6" y="0"/>
                    </a:cxn>
                    <a:cxn ang="0">
                      <a:pos x="6" y="0"/>
                    </a:cxn>
                  </a:cxnLst>
                  <a:rect l="0" t="0" r="r" b="b"/>
                  <a:pathLst>
                    <a:path w="10" h="12">
                      <a:moveTo>
                        <a:pt x="6" y="0"/>
                      </a:moveTo>
                      <a:lnTo>
                        <a:pt x="6" y="0"/>
                      </a:lnTo>
                      <a:lnTo>
                        <a:pt x="8" y="2"/>
                      </a:lnTo>
                      <a:lnTo>
                        <a:pt x="10" y="4"/>
                      </a:lnTo>
                      <a:lnTo>
                        <a:pt x="8" y="8"/>
                      </a:lnTo>
                      <a:lnTo>
                        <a:pt x="4" y="12"/>
                      </a:lnTo>
                      <a:lnTo>
                        <a:pt x="0" y="12"/>
                      </a:lnTo>
                      <a:lnTo>
                        <a:pt x="0" y="12"/>
                      </a:lnTo>
                      <a:lnTo>
                        <a:pt x="0" y="8"/>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5" name="Freeform 191"/>
                <p:cNvSpPr>
                  <a:spLocks/>
                </p:cNvSpPr>
                <p:nvPr userDrawn="1"/>
              </p:nvSpPr>
              <p:spPr bwMode="auto">
                <a:xfrm>
                  <a:off x="4288" y="734"/>
                  <a:ext cx="3" cy="0"/>
                </a:xfrm>
                <a:custGeom>
                  <a:avLst/>
                  <a:gdLst/>
                  <a:ahLst/>
                  <a:cxnLst>
                    <a:cxn ang="0">
                      <a:pos x="0" y="0"/>
                    </a:cxn>
                    <a:cxn ang="0">
                      <a:pos x="0" y="0"/>
                    </a:cxn>
                    <a:cxn ang="0">
                      <a:pos x="2" y="2"/>
                    </a:cxn>
                    <a:cxn ang="0">
                      <a:pos x="6" y="2"/>
                    </a:cxn>
                    <a:cxn ang="0">
                      <a:pos x="10" y="0"/>
                    </a:cxn>
                    <a:cxn ang="0">
                      <a:pos x="10" y="2"/>
                    </a:cxn>
                    <a:cxn ang="0">
                      <a:pos x="10" y="2"/>
                    </a:cxn>
                    <a:cxn ang="0">
                      <a:pos x="10" y="4"/>
                    </a:cxn>
                    <a:cxn ang="0">
                      <a:pos x="10" y="6"/>
                    </a:cxn>
                    <a:cxn ang="0">
                      <a:pos x="4" y="6"/>
                    </a:cxn>
                    <a:cxn ang="0">
                      <a:pos x="0" y="4"/>
                    </a:cxn>
                    <a:cxn ang="0">
                      <a:pos x="0" y="0"/>
                    </a:cxn>
                    <a:cxn ang="0">
                      <a:pos x="0" y="0"/>
                    </a:cxn>
                  </a:cxnLst>
                  <a:rect l="0" t="0" r="r" b="b"/>
                  <a:pathLst>
                    <a:path w="10" h="6">
                      <a:moveTo>
                        <a:pt x="0" y="0"/>
                      </a:moveTo>
                      <a:lnTo>
                        <a:pt x="0" y="0"/>
                      </a:lnTo>
                      <a:lnTo>
                        <a:pt x="2" y="2"/>
                      </a:lnTo>
                      <a:lnTo>
                        <a:pt x="6" y="2"/>
                      </a:lnTo>
                      <a:lnTo>
                        <a:pt x="10" y="0"/>
                      </a:lnTo>
                      <a:lnTo>
                        <a:pt x="10" y="2"/>
                      </a:lnTo>
                      <a:lnTo>
                        <a:pt x="10" y="2"/>
                      </a:lnTo>
                      <a:lnTo>
                        <a:pt x="10" y="4"/>
                      </a:lnTo>
                      <a:lnTo>
                        <a:pt x="10" y="6"/>
                      </a:lnTo>
                      <a:lnTo>
                        <a:pt x="4" y="6"/>
                      </a:lnTo>
                      <a:lnTo>
                        <a:pt x="0"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6" name="Freeform 192"/>
                <p:cNvSpPr>
                  <a:spLocks/>
                </p:cNvSpPr>
                <p:nvPr userDrawn="1"/>
              </p:nvSpPr>
              <p:spPr bwMode="auto">
                <a:xfrm>
                  <a:off x="4281" y="734"/>
                  <a:ext cx="0" cy="3"/>
                </a:xfrm>
                <a:custGeom>
                  <a:avLst/>
                  <a:gdLst/>
                  <a:ahLst/>
                  <a:cxnLst>
                    <a:cxn ang="0">
                      <a:pos x="2" y="0"/>
                    </a:cxn>
                    <a:cxn ang="0">
                      <a:pos x="2" y="0"/>
                    </a:cxn>
                    <a:cxn ang="0">
                      <a:pos x="4" y="2"/>
                    </a:cxn>
                    <a:cxn ang="0">
                      <a:pos x="4" y="6"/>
                    </a:cxn>
                    <a:cxn ang="0">
                      <a:pos x="4" y="10"/>
                    </a:cxn>
                    <a:cxn ang="0">
                      <a:pos x="2" y="12"/>
                    </a:cxn>
                    <a:cxn ang="0">
                      <a:pos x="0" y="12"/>
                    </a:cxn>
                    <a:cxn ang="0">
                      <a:pos x="0" y="12"/>
                    </a:cxn>
                    <a:cxn ang="0">
                      <a:pos x="0" y="4"/>
                    </a:cxn>
                    <a:cxn ang="0">
                      <a:pos x="2" y="0"/>
                    </a:cxn>
                    <a:cxn ang="0">
                      <a:pos x="2" y="0"/>
                    </a:cxn>
                  </a:cxnLst>
                  <a:rect l="0" t="0" r="r" b="b"/>
                  <a:pathLst>
                    <a:path w="4" h="12">
                      <a:moveTo>
                        <a:pt x="2" y="0"/>
                      </a:moveTo>
                      <a:lnTo>
                        <a:pt x="2" y="0"/>
                      </a:lnTo>
                      <a:lnTo>
                        <a:pt x="4" y="2"/>
                      </a:lnTo>
                      <a:lnTo>
                        <a:pt x="4" y="6"/>
                      </a:lnTo>
                      <a:lnTo>
                        <a:pt x="4" y="10"/>
                      </a:lnTo>
                      <a:lnTo>
                        <a:pt x="2" y="12"/>
                      </a:lnTo>
                      <a:lnTo>
                        <a:pt x="0" y="12"/>
                      </a:lnTo>
                      <a:lnTo>
                        <a:pt x="0" y="12"/>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7" name="Freeform 193"/>
                <p:cNvSpPr>
                  <a:spLocks/>
                </p:cNvSpPr>
                <p:nvPr userDrawn="1"/>
              </p:nvSpPr>
              <p:spPr bwMode="auto">
                <a:xfrm>
                  <a:off x="4017" y="734"/>
                  <a:ext cx="5" cy="3"/>
                </a:xfrm>
                <a:custGeom>
                  <a:avLst/>
                  <a:gdLst/>
                  <a:ahLst/>
                  <a:cxnLst>
                    <a:cxn ang="0">
                      <a:pos x="8" y="0"/>
                    </a:cxn>
                    <a:cxn ang="0">
                      <a:pos x="8" y="0"/>
                    </a:cxn>
                    <a:cxn ang="0">
                      <a:pos x="14" y="0"/>
                    </a:cxn>
                    <a:cxn ang="0">
                      <a:pos x="20" y="2"/>
                    </a:cxn>
                    <a:cxn ang="0">
                      <a:pos x="20" y="2"/>
                    </a:cxn>
                    <a:cxn ang="0">
                      <a:pos x="18" y="6"/>
                    </a:cxn>
                    <a:cxn ang="0">
                      <a:pos x="14" y="10"/>
                    </a:cxn>
                    <a:cxn ang="0">
                      <a:pos x="10" y="12"/>
                    </a:cxn>
                    <a:cxn ang="0">
                      <a:pos x="10" y="16"/>
                    </a:cxn>
                    <a:cxn ang="0">
                      <a:pos x="10" y="16"/>
                    </a:cxn>
                    <a:cxn ang="0">
                      <a:pos x="6" y="16"/>
                    </a:cxn>
                    <a:cxn ang="0">
                      <a:pos x="4" y="16"/>
                    </a:cxn>
                    <a:cxn ang="0">
                      <a:pos x="4" y="14"/>
                    </a:cxn>
                    <a:cxn ang="0">
                      <a:pos x="2" y="16"/>
                    </a:cxn>
                    <a:cxn ang="0">
                      <a:pos x="2" y="16"/>
                    </a:cxn>
                    <a:cxn ang="0">
                      <a:pos x="0" y="12"/>
                    </a:cxn>
                    <a:cxn ang="0">
                      <a:pos x="2" y="8"/>
                    </a:cxn>
                    <a:cxn ang="0">
                      <a:pos x="6" y="4"/>
                    </a:cxn>
                    <a:cxn ang="0">
                      <a:pos x="8" y="0"/>
                    </a:cxn>
                    <a:cxn ang="0">
                      <a:pos x="8" y="0"/>
                    </a:cxn>
                  </a:cxnLst>
                  <a:rect l="0" t="0" r="r" b="b"/>
                  <a:pathLst>
                    <a:path w="20" h="16">
                      <a:moveTo>
                        <a:pt x="8" y="0"/>
                      </a:moveTo>
                      <a:lnTo>
                        <a:pt x="8" y="0"/>
                      </a:lnTo>
                      <a:lnTo>
                        <a:pt x="14" y="0"/>
                      </a:lnTo>
                      <a:lnTo>
                        <a:pt x="20" y="2"/>
                      </a:lnTo>
                      <a:lnTo>
                        <a:pt x="20" y="2"/>
                      </a:lnTo>
                      <a:lnTo>
                        <a:pt x="18" y="6"/>
                      </a:lnTo>
                      <a:lnTo>
                        <a:pt x="14" y="10"/>
                      </a:lnTo>
                      <a:lnTo>
                        <a:pt x="10" y="12"/>
                      </a:lnTo>
                      <a:lnTo>
                        <a:pt x="10" y="16"/>
                      </a:lnTo>
                      <a:lnTo>
                        <a:pt x="10" y="16"/>
                      </a:lnTo>
                      <a:lnTo>
                        <a:pt x="6" y="16"/>
                      </a:lnTo>
                      <a:lnTo>
                        <a:pt x="4" y="16"/>
                      </a:lnTo>
                      <a:lnTo>
                        <a:pt x="4" y="14"/>
                      </a:lnTo>
                      <a:lnTo>
                        <a:pt x="2" y="16"/>
                      </a:lnTo>
                      <a:lnTo>
                        <a:pt x="2" y="16"/>
                      </a:lnTo>
                      <a:lnTo>
                        <a:pt x="0" y="12"/>
                      </a:lnTo>
                      <a:lnTo>
                        <a:pt x="2" y="8"/>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8" name="Freeform 194"/>
                <p:cNvSpPr>
                  <a:spLocks/>
                </p:cNvSpPr>
                <p:nvPr userDrawn="1"/>
              </p:nvSpPr>
              <p:spPr bwMode="auto">
                <a:xfrm>
                  <a:off x="4243" y="737"/>
                  <a:ext cx="3" cy="5"/>
                </a:xfrm>
                <a:custGeom>
                  <a:avLst/>
                  <a:gdLst/>
                  <a:ahLst/>
                  <a:cxnLst>
                    <a:cxn ang="0">
                      <a:pos x="0" y="0"/>
                    </a:cxn>
                    <a:cxn ang="0">
                      <a:pos x="0" y="0"/>
                    </a:cxn>
                    <a:cxn ang="0">
                      <a:pos x="4" y="0"/>
                    </a:cxn>
                    <a:cxn ang="0">
                      <a:pos x="6" y="2"/>
                    </a:cxn>
                    <a:cxn ang="0">
                      <a:pos x="10" y="2"/>
                    </a:cxn>
                    <a:cxn ang="0">
                      <a:pos x="14" y="2"/>
                    </a:cxn>
                    <a:cxn ang="0">
                      <a:pos x="14" y="2"/>
                    </a:cxn>
                    <a:cxn ang="0">
                      <a:pos x="14" y="6"/>
                    </a:cxn>
                    <a:cxn ang="0">
                      <a:pos x="14" y="8"/>
                    </a:cxn>
                    <a:cxn ang="0">
                      <a:pos x="12" y="10"/>
                    </a:cxn>
                    <a:cxn ang="0">
                      <a:pos x="12" y="14"/>
                    </a:cxn>
                    <a:cxn ang="0">
                      <a:pos x="12" y="14"/>
                    </a:cxn>
                    <a:cxn ang="0">
                      <a:pos x="8" y="12"/>
                    </a:cxn>
                    <a:cxn ang="0">
                      <a:pos x="4" y="10"/>
                    </a:cxn>
                    <a:cxn ang="0">
                      <a:pos x="2" y="4"/>
                    </a:cxn>
                    <a:cxn ang="0">
                      <a:pos x="0" y="0"/>
                    </a:cxn>
                    <a:cxn ang="0">
                      <a:pos x="0" y="0"/>
                    </a:cxn>
                  </a:cxnLst>
                  <a:rect l="0" t="0" r="r" b="b"/>
                  <a:pathLst>
                    <a:path w="14" h="14">
                      <a:moveTo>
                        <a:pt x="0" y="0"/>
                      </a:moveTo>
                      <a:lnTo>
                        <a:pt x="0" y="0"/>
                      </a:lnTo>
                      <a:lnTo>
                        <a:pt x="4" y="0"/>
                      </a:lnTo>
                      <a:lnTo>
                        <a:pt x="6" y="2"/>
                      </a:lnTo>
                      <a:lnTo>
                        <a:pt x="10" y="2"/>
                      </a:lnTo>
                      <a:lnTo>
                        <a:pt x="14" y="2"/>
                      </a:lnTo>
                      <a:lnTo>
                        <a:pt x="14" y="2"/>
                      </a:lnTo>
                      <a:lnTo>
                        <a:pt x="14" y="6"/>
                      </a:lnTo>
                      <a:lnTo>
                        <a:pt x="14" y="8"/>
                      </a:lnTo>
                      <a:lnTo>
                        <a:pt x="12" y="10"/>
                      </a:lnTo>
                      <a:lnTo>
                        <a:pt x="12" y="14"/>
                      </a:lnTo>
                      <a:lnTo>
                        <a:pt x="12" y="14"/>
                      </a:lnTo>
                      <a:lnTo>
                        <a:pt x="8" y="12"/>
                      </a:lnTo>
                      <a:lnTo>
                        <a:pt x="4" y="10"/>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19" name="Freeform 195"/>
                <p:cNvSpPr>
                  <a:spLocks/>
                </p:cNvSpPr>
                <p:nvPr userDrawn="1"/>
              </p:nvSpPr>
              <p:spPr bwMode="auto">
                <a:xfrm>
                  <a:off x="4283" y="737"/>
                  <a:ext cx="0" cy="3"/>
                </a:xfrm>
                <a:custGeom>
                  <a:avLst/>
                  <a:gdLst/>
                  <a:ahLst/>
                  <a:cxnLst>
                    <a:cxn ang="0">
                      <a:pos x="6" y="0"/>
                    </a:cxn>
                    <a:cxn ang="0">
                      <a:pos x="6" y="0"/>
                    </a:cxn>
                    <a:cxn ang="0">
                      <a:pos x="6" y="2"/>
                    </a:cxn>
                    <a:cxn ang="0">
                      <a:pos x="4" y="4"/>
                    </a:cxn>
                    <a:cxn ang="0">
                      <a:pos x="4" y="8"/>
                    </a:cxn>
                    <a:cxn ang="0">
                      <a:pos x="4" y="10"/>
                    </a:cxn>
                    <a:cxn ang="0">
                      <a:pos x="4" y="10"/>
                    </a:cxn>
                    <a:cxn ang="0">
                      <a:pos x="2" y="8"/>
                    </a:cxn>
                    <a:cxn ang="0">
                      <a:pos x="0" y="4"/>
                    </a:cxn>
                    <a:cxn ang="0">
                      <a:pos x="2" y="0"/>
                    </a:cxn>
                    <a:cxn ang="0">
                      <a:pos x="6" y="0"/>
                    </a:cxn>
                    <a:cxn ang="0">
                      <a:pos x="6" y="0"/>
                    </a:cxn>
                  </a:cxnLst>
                  <a:rect l="0" t="0" r="r" b="b"/>
                  <a:pathLst>
                    <a:path w="6" h="10">
                      <a:moveTo>
                        <a:pt x="6" y="0"/>
                      </a:moveTo>
                      <a:lnTo>
                        <a:pt x="6" y="0"/>
                      </a:lnTo>
                      <a:lnTo>
                        <a:pt x="6" y="2"/>
                      </a:lnTo>
                      <a:lnTo>
                        <a:pt x="4" y="4"/>
                      </a:lnTo>
                      <a:lnTo>
                        <a:pt x="4" y="8"/>
                      </a:lnTo>
                      <a:lnTo>
                        <a:pt x="4" y="10"/>
                      </a:lnTo>
                      <a:lnTo>
                        <a:pt x="4" y="10"/>
                      </a:lnTo>
                      <a:lnTo>
                        <a:pt x="2" y="8"/>
                      </a:lnTo>
                      <a:lnTo>
                        <a:pt x="0" y="4"/>
                      </a:lnTo>
                      <a:lnTo>
                        <a:pt x="2" y="0"/>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0" name="Freeform 196"/>
                <p:cNvSpPr>
                  <a:spLocks/>
                </p:cNvSpPr>
                <p:nvPr userDrawn="1"/>
              </p:nvSpPr>
              <p:spPr bwMode="auto">
                <a:xfrm>
                  <a:off x="4309" y="737"/>
                  <a:ext cx="3" cy="5"/>
                </a:xfrm>
                <a:custGeom>
                  <a:avLst/>
                  <a:gdLst/>
                  <a:ahLst/>
                  <a:cxnLst>
                    <a:cxn ang="0">
                      <a:pos x="0" y="0"/>
                    </a:cxn>
                    <a:cxn ang="0">
                      <a:pos x="0" y="0"/>
                    </a:cxn>
                    <a:cxn ang="0">
                      <a:pos x="2" y="0"/>
                    </a:cxn>
                    <a:cxn ang="0">
                      <a:pos x="6" y="0"/>
                    </a:cxn>
                    <a:cxn ang="0">
                      <a:pos x="8" y="4"/>
                    </a:cxn>
                    <a:cxn ang="0">
                      <a:pos x="8" y="8"/>
                    </a:cxn>
                    <a:cxn ang="0">
                      <a:pos x="8" y="8"/>
                    </a:cxn>
                    <a:cxn ang="0">
                      <a:pos x="4" y="8"/>
                    </a:cxn>
                    <a:cxn ang="0">
                      <a:pos x="2" y="6"/>
                    </a:cxn>
                    <a:cxn ang="0">
                      <a:pos x="2" y="2"/>
                    </a:cxn>
                    <a:cxn ang="0">
                      <a:pos x="0" y="0"/>
                    </a:cxn>
                    <a:cxn ang="0">
                      <a:pos x="0" y="0"/>
                    </a:cxn>
                  </a:cxnLst>
                  <a:rect l="0" t="0" r="r" b="b"/>
                  <a:pathLst>
                    <a:path w="8" h="8">
                      <a:moveTo>
                        <a:pt x="0" y="0"/>
                      </a:moveTo>
                      <a:lnTo>
                        <a:pt x="0" y="0"/>
                      </a:lnTo>
                      <a:lnTo>
                        <a:pt x="2" y="0"/>
                      </a:lnTo>
                      <a:lnTo>
                        <a:pt x="6" y="0"/>
                      </a:lnTo>
                      <a:lnTo>
                        <a:pt x="8" y="4"/>
                      </a:lnTo>
                      <a:lnTo>
                        <a:pt x="8" y="8"/>
                      </a:lnTo>
                      <a:lnTo>
                        <a:pt x="8" y="8"/>
                      </a:lnTo>
                      <a:lnTo>
                        <a:pt x="4" y="8"/>
                      </a:lnTo>
                      <a:lnTo>
                        <a:pt x="2" y="6"/>
                      </a:lnTo>
                      <a:lnTo>
                        <a:pt x="2" y="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1" name="Freeform 197"/>
                <p:cNvSpPr>
                  <a:spLocks/>
                </p:cNvSpPr>
                <p:nvPr userDrawn="1"/>
              </p:nvSpPr>
              <p:spPr bwMode="auto">
                <a:xfrm>
                  <a:off x="4293" y="740"/>
                  <a:ext cx="5" cy="5"/>
                </a:xfrm>
                <a:custGeom>
                  <a:avLst/>
                  <a:gdLst/>
                  <a:ahLst/>
                  <a:cxnLst>
                    <a:cxn ang="0">
                      <a:pos x="6" y="0"/>
                    </a:cxn>
                    <a:cxn ang="0">
                      <a:pos x="6" y="0"/>
                    </a:cxn>
                    <a:cxn ang="0">
                      <a:pos x="10" y="2"/>
                    </a:cxn>
                    <a:cxn ang="0">
                      <a:pos x="10" y="8"/>
                    </a:cxn>
                    <a:cxn ang="0">
                      <a:pos x="10" y="18"/>
                    </a:cxn>
                    <a:cxn ang="0">
                      <a:pos x="10" y="18"/>
                    </a:cxn>
                    <a:cxn ang="0">
                      <a:pos x="6" y="18"/>
                    </a:cxn>
                    <a:cxn ang="0">
                      <a:pos x="4" y="16"/>
                    </a:cxn>
                    <a:cxn ang="0">
                      <a:pos x="4" y="14"/>
                    </a:cxn>
                    <a:cxn ang="0">
                      <a:pos x="0" y="14"/>
                    </a:cxn>
                    <a:cxn ang="0">
                      <a:pos x="0" y="14"/>
                    </a:cxn>
                    <a:cxn ang="0">
                      <a:pos x="0" y="10"/>
                    </a:cxn>
                    <a:cxn ang="0">
                      <a:pos x="2" y="6"/>
                    </a:cxn>
                    <a:cxn ang="0">
                      <a:pos x="4" y="4"/>
                    </a:cxn>
                    <a:cxn ang="0">
                      <a:pos x="6" y="0"/>
                    </a:cxn>
                    <a:cxn ang="0">
                      <a:pos x="6" y="0"/>
                    </a:cxn>
                  </a:cxnLst>
                  <a:rect l="0" t="0" r="r" b="b"/>
                  <a:pathLst>
                    <a:path w="10" h="18">
                      <a:moveTo>
                        <a:pt x="6" y="0"/>
                      </a:moveTo>
                      <a:lnTo>
                        <a:pt x="6" y="0"/>
                      </a:lnTo>
                      <a:lnTo>
                        <a:pt x="10" y="2"/>
                      </a:lnTo>
                      <a:lnTo>
                        <a:pt x="10" y="8"/>
                      </a:lnTo>
                      <a:lnTo>
                        <a:pt x="10" y="18"/>
                      </a:lnTo>
                      <a:lnTo>
                        <a:pt x="10" y="18"/>
                      </a:lnTo>
                      <a:lnTo>
                        <a:pt x="6" y="18"/>
                      </a:lnTo>
                      <a:lnTo>
                        <a:pt x="4" y="16"/>
                      </a:lnTo>
                      <a:lnTo>
                        <a:pt x="4" y="14"/>
                      </a:lnTo>
                      <a:lnTo>
                        <a:pt x="0" y="14"/>
                      </a:lnTo>
                      <a:lnTo>
                        <a:pt x="0" y="14"/>
                      </a:lnTo>
                      <a:lnTo>
                        <a:pt x="0" y="10"/>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2" name="Freeform 198"/>
                <p:cNvSpPr>
                  <a:spLocks/>
                </p:cNvSpPr>
                <p:nvPr userDrawn="1"/>
              </p:nvSpPr>
              <p:spPr bwMode="auto">
                <a:xfrm>
                  <a:off x="4316" y="740"/>
                  <a:ext cx="5" cy="5"/>
                </a:xfrm>
                <a:custGeom>
                  <a:avLst/>
                  <a:gdLst/>
                  <a:ahLst/>
                  <a:cxnLst>
                    <a:cxn ang="0">
                      <a:pos x="12" y="0"/>
                    </a:cxn>
                    <a:cxn ang="0">
                      <a:pos x="12" y="0"/>
                    </a:cxn>
                    <a:cxn ang="0">
                      <a:pos x="14" y="2"/>
                    </a:cxn>
                    <a:cxn ang="0">
                      <a:pos x="18" y="4"/>
                    </a:cxn>
                    <a:cxn ang="0">
                      <a:pos x="18" y="4"/>
                    </a:cxn>
                    <a:cxn ang="0">
                      <a:pos x="14" y="8"/>
                    </a:cxn>
                    <a:cxn ang="0">
                      <a:pos x="12" y="10"/>
                    </a:cxn>
                    <a:cxn ang="0">
                      <a:pos x="14" y="12"/>
                    </a:cxn>
                    <a:cxn ang="0">
                      <a:pos x="14" y="12"/>
                    </a:cxn>
                    <a:cxn ang="0">
                      <a:pos x="8" y="16"/>
                    </a:cxn>
                    <a:cxn ang="0">
                      <a:pos x="0" y="16"/>
                    </a:cxn>
                    <a:cxn ang="0">
                      <a:pos x="0" y="16"/>
                    </a:cxn>
                    <a:cxn ang="0">
                      <a:pos x="2" y="12"/>
                    </a:cxn>
                    <a:cxn ang="0">
                      <a:pos x="2" y="10"/>
                    </a:cxn>
                    <a:cxn ang="0">
                      <a:pos x="6" y="8"/>
                    </a:cxn>
                    <a:cxn ang="0">
                      <a:pos x="10" y="6"/>
                    </a:cxn>
                    <a:cxn ang="0">
                      <a:pos x="12" y="4"/>
                    </a:cxn>
                    <a:cxn ang="0">
                      <a:pos x="12" y="0"/>
                    </a:cxn>
                    <a:cxn ang="0">
                      <a:pos x="12" y="0"/>
                    </a:cxn>
                  </a:cxnLst>
                  <a:rect l="0" t="0" r="r" b="b"/>
                  <a:pathLst>
                    <a:path w="18" h="16">
                      <a:moveTo>
                        <a:pt x="12" y="0"/>
                      </a:moveTo>
                      <a:lnTo>
                        <a:pt x="12" y="0"/>
                      </a:lnTo>
                      <a:lnTo>
                        <a:pt x="14" y="2"/>
                      </a:lnTo>
                      <a:lnTo>
                        <a:pt x="18" y="4"/>
                      </a:lnTo>
                      <a:lnTo>
                        <a:pt x="18" y="4"/>
                      </a:lnTo>
                      <a:lnTo>
                        <a:pt x="14" y="8"/>
                      </a:lnTo>
                      <a:lnTo>
                        <a:pt x="12" y="10"/>
                      </a:lnTo>
                      <a:lnTo>
                        <a:pt x="14" y="12"/>
                      </a:lnTo>
                      <a:lnTo>
                        <a:pt x="14" y="12"/>
                      </a:lnTo>
                      <a:lnTo>
                        <a:pt x="8" y="16"/>
                      </a:lnTo>
                      <a:lnTo>
                        <a:pt x="0" y="16"/>
                      </a:lnTo>
                      <a:lnTo>
                        <a:pt x="0" y="16"/>
                      </a:lnTo>
                      <a:lnTo>
                        <a:pt x="2" y="12"/>
                      </a:lnTo>
                      <a:lnTo>
                        <a:pt x="2" y="10"/>
                      </a:lnTo>
                      <a:lnTo>
                        <a:pt x="6" y="8"/>
                      </a:lnTo>
                      <a:lnTo>
                        <a:pt x="10" y="6"/>
                      </a:lnTo>
                      <a:lnTo>
                        <a:pt x="12" y="4"/>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3" name="Freeform 199"/>
                <p:cNvSpPr>
                  <a:spLocks/>
                </p:cNvSpPr>
                <p:nvPr userDrawn="1"/>
              </p:nvSpPr>
              <p:spPr bwMode="auto">
                <a:xfrm>
                  <a:off x="4324" y="747"/>
                  <a:ext cx="3" cy="10"/>
                </a:xfrm>
                <a:custGeom>
                  <a:avLst/>
                  <a:gdLst/>
                  <a:ahLst/>
                  <a:cxnLst>
                    <a:cxn ang="0">
                      <a:pos x="4" y="0"/>
                    </a:cxn>
                    <a:cxn ang="0">
                      <a:pos x="4" y="0"/>
                    </a:cxn>
                    <a:cxn ang="0">
                      <a:pos x="10" y="0"/>
                    </a:cxn>
                    <a:cxn ang="0">
                      <a:pos x="10" y="0"/>
                    </a:cxn>
                    <a:cxn ang="0">
                      <a:pos x="12" y="6"/>
                    </a:cxn>
                    <a:cxn ang="0">
                      <a:pos x="12" y="12"/>
                    </a:cxn>
                    <a:cxn ang="0">
                      <a:pos x="12" y="16"/>
                    </a:cxn>
                    <a:cxn ang="0">
                      <a:pos x="14" y="20"/>
                    </a:cxn>
                    <a:cxn ang="0">
                      <a:pos x="14" y="20"/>
                    </a:cxn>
                    <a:cxn ang="0">
                      <a:pos x="12" y="24"/>
                    </a:cxn>
                    <a:cxn ang="0">
                      <a:pos x="10" y="26"/>
                    </a:cxn>
                    <a:cxn ang="0">
                      <a:pos x="8" y="30"/>
                    </a:cxn>
                    <a:cxn ang="0">
                      <a:pos x="10" y="36"/>
                    </a:cxn>
                    <a:cxn ang="0">
                      <a:pos x="10" y="36"/>
                    </a:cxn>
                    <a:cxn ang="0">
                      <a:pos x="2" y="30"/>
                    </a:cxn>
                    <a:cxn ang="0">
                      <a:pos x="0" y="20"/>
                    </a:cxn>
                    <a:cxn ang="0">
                      <a:pos x="0" y="10"/>
                    </a:cxn>
                    <a:cxn ang="0">
                      <a:pos x="4" y="0"/>
                    </a:cxn>
                    <a:cxn ang="0">
                      <a:pos x="4" y="0"/>
                    </a:cxn>
                  </a:cxnLst>
                  <a:rect l="0" t="0" r="r" b="b"/>
                  <a:pathLst>
                    <a:path w="14" h="36">
                      <a:moveTo>
                        <a:pt x="4" y="0"/>
                      </a:moveTo>
                      <a:lnTo>
                        <a:pt x="4" y="0"/>
                      </a:lnTo>
                      <a:lnTo>
                        <a:pt x="10" y="0"/>
                      </a:lnTo>
                      <a:lnTo>
                        <a:pt x="10" y="0"/>
                      </a:lnTo>
                      <a:lnTo>
                        <a:pt x="12" y="6"/>
                      </a:lnTo>
                      <a:lnTo>
                        <a:pt x="12" y="12"/>
                      </a:lnTo>
                      <a:lnTo>
                        <a:pt x="12" y="16"/>
                      </a:lnTo>
                      <a:lnTo>
                        <a:pt x="14" y="20"/>
                      </a:lnTo>
                      <a:lnTo>
                        <a:pt x="14" y="20"/>
                      </a:lnTo>
                      <a:lnTo>
                        <a:pt x="12" y="24"/>
                      </a:lnTo>
                      <a:lnTo>
                        <a:pt x="10" y="26"/>
                      </a:lnTo>
                      <a:lnTo>
                        <a:pt x="8" y="30"/>
                      </a:lnTo>
                      <a:lnTo>
                        <a:pt x="10" y="36"/>
                      </a:lnTo>
                      <a:lnTo>
                        <a:pt x="10" y="36"/>
                      </a:lnTo>
                      <a:lnTo>
                        <a:pt x="2" y="30"/>
                      </a:lnTo>
                      <a:lnTo>
                        <a:pt x="0" y="20"/>
                      </a:lnTo>
                      <a:lnTo>
                        <a:pt x="0" y="10"/>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4" name="Freeform 200"/>
                <p:cNvSpPr>
                  <a:spLocks/>
                </p:cNvSpPr>
                <p:nvPr userDrawn="1"/>
              </p:nvSpPr>
              <p:spPr bwMode="auto">
                <a:xfrm>
                  <a:off x="4273" y="757"/>
                  <a:ext cx="3" cy="5"/>
                </a:xfrm>
                <a:custGeom>
                  <a:avLst/>
                  <a:gdLst/>
                  <a:ahLst/>
                  <a:cxnLst>
                    <a:cxn ang="0">
                      <a:pos x="2" y="0"/>
                    </a:cxn>
                    <a:cxn ang="0">
                      <a:pos x="2" y="0"/>
                    </a:cxn>
                    <a:cxn ang="0">
                      <a:pos x="2" y="2"/>
                    </a:cxn>
                    <a:cxn ang="0">
                      <a:pos x="4" y="2"/>
                    </a:cxn>
                    <a:cxn ang="0">
                      <a:pos x="6" y="4"/>
                    </a:cxn>
                    <a:cxn ang="0">
                      <a:pos x="8" y="4"/>
                    </a:cxn>
                    <a:cxn ang="0">
                      <a:pos x="8" y="4"/>
                    </a:cxn>
                    <a:cxn ang="0">
                      <a:pos x="8" y="8"/>
                    </a:cxn>
                    <a:cxn ang="0">
                      <a:pos x="10" y="10"/>
                    </a:cxn>
                    <a:cxn ang="0">
                      <a:pos x="10" y="16"/>
                    </a:cxn>
                    <a:cxn ang="0">
                      <a:pos x="10" y="16"/>
                    </a:cxn>
                    <a:cxn ang="0">
                      <a:pos x="6" y="14"/>
                    </a:cxn>
                    <a:cxn ang="0">
                      <a:pos x="2" y="10"/>
                    </a:cxn>
                    <a:cxn ang="0">
                      <a:pos x="0" y="4"/>
                    </a:cxn>
                    <a:cxn ang="0">
                      <a:pos x="2" y="0"/>
                    </a:cxn>
                    <a:cxn ang="0">
                      <a:pos x="2" y="0"/>
                    </a:cxn>
                  </a:cxnLst>
                  <a:rect l="0" t="0" r="r" b="b"/>
                  <a:pathLst>
                    <a:path w="10" h="16">
                      <a:moveTo>
                        <a:pt x="2" y="0"/>
                      </a:moveTo>
                      <a:lnTo>
                        <a:pt x="2" y="0"/>
                      </a:lnTo>
                      <a:lnTo>
                        <a:pt x="2" y="2"/>
                      </a:lnTo>
                      <a:lnTo>
                        <a:pt x="4" y="2"/>
                      </a:lnTo>
                      <a:lnTo>
                        <a:pt x="6" y="4"/>
                      </a:lnTo>
                      <a:lnTo>
                        <a:pt x="8" y="4"/>
                      </a:lnTo>
                      <a:lnTo>
                        <a:pt x="8" y="4"/>
                      </a:lnTo>
                      <a:lnTo>
                        <a:pt x="8" y="8"/>
                      </a:lnTo>
                      <a:lnTo>
                        <a:pt x="10" y="10"/>
                      </a:lnTo>
                      <a:lnTo>
                        <a:pt x="10" y="16"/>
                      </a:lnTo>
                      <a:lnTo>
                        <a:pt x="10" y="16"/>
                      </a:lnTo>
                      <a:lnTo>
                        <a:pt x="6" y="14"/>
                      </a:lnTo>
                      <a:lnTo>
                        <a:pt x="2" y="10"/>
                      </a:lnTo>
                      <a:lnTo>
                        <a:pt x="0"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5" name="Freeform 201"/>
                <p:cNvSpPr>
                  <a:spLocks/>
                </p:cNvSpPr>
                <p:nvPr userDrawn="1"/>
              </p:nvSpPr>
              <p:spPr bwMode="auto">
                <a:xfrm>
                  <a:off x="4321" y="760"/>
                  <a:ext cx="3" cy="8"/>
                </a:xfrm>
                <a:custGeom>
                  <a:avLst/>
                  <a:gdLst/>
                  <a:ahLst/>
                  <a:cxnLst>
                    <a:cxn ang="0">
                      <a:pos x="0" y="0"/>
                    </a:cxn>
                    <a:cxn ang="0">
                      <a:pos x="0" y="0"/>
                    </a:cxn>
                    <a:cxn ang="0">
                      <a:pos x="4" y="4"/>
                    </a:cxn>
                    <a:cxn ang="0">
                      <a:pos x="8" y="10"/>
                    </a:cxn>
                    <a:cxn ang="0">
                      <a:pos x="10" y="26"/>
                    </a:cxn>
                    <a:cxn ang="0">
                      <a:pos x="10" y="26"/>
                    </a:cxn>
                    <a:cxn ang="0">
                      <a:pos x="6" y="22"/>
                    </a:cxn>
                    <a:cxn ang="0">
                      <a:pos x="4" y="14"/>
                    </a:cxn>
                    <a:cxn ang="0">
                      <a:pos x="0" y="0"/>
                    </a:cxn>
                    <a:cxn ang="0">
                      <a:pos x="0" y="0"/>
                    </a:cxn>
                  </a:cxnLst>
                  <a:rect l="0" t="0" r="r" b="b"/>
                  <a:pathLst>
                    <a:path w="10" h="26">
                      <a:moveTo>
                        <a:pt x="0" y="0"/>
                      </a:moveTo>
                      <a:lnTo>
                        <a:pt x="0" y="0"/>
                      </a:lnTo>
                      <a:lnTo>
                        <a:pt x="4" y="4"/>
                      </a:lnTo>
                      <a:lnTo>
                        <a:pt x="8" y="10"/>
                      </a:lnTo>
                      <a:lnTo>
                        <a:pt x="10" y="26"/>
                      </a:lnTo>
                      <a:lnTo>
                        <a:pt x="10" y="26"/>
                      </a:lnTo>
                      <a:lnTo>
                        <a:pt x="6" y="22"/>
                      </a:lnTo>
                      <a:lnTo>
                        <a:pt x="4"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6" name="Freeform 202"/>
                <p:cNvSpPr>
                  <a:spLocks/>
                </p:cNvSpPr>
                <p:nvPr userDrawn="1"/>
              </p:nvSpPr>
              <p:spPr bwMode="auto">
                <a:xfrm>
                  <a:off x="4149" y="767"/>
                  <a:ext cx="0" cy="0"/>
                </a:xfrm>
                <a:custGeom>
                  <a:avLst/>
                  <a:gdLst/>
                  <a:ahLst/>
                  <a:cxnLst>
                    <a:cxn ang="0">
                      <a:pos x="6" y="0"/>
                    </a:cxn>
                    <a:cxn ang="0">
                      <a:pos x="6" y="0"/>
                    </a:cxn>
                    <a:cxn ang="0">
                      <a:pos x="6" y="6"/>
                    </a:cxn>
                    <a:cxn ang="0">
                      <a:pos x="6" y="6"/>
                    </a:cxn>
                    <a:cxn ang="0">
                      <a:pos x="2" y="6"/>
                    </a:cxn>
                    <a:cxn ang="0">
                      <a:pos x="0" y="4"/>
                    </a:cxn>
                    <a:cxn ang="0">
                      <a:pos x="0" y="4"/>
                    </a:cxn>
                    <a:cxn ang="0">
                      <a:pos x="2" y="0"/>
                    </a:cxn>
                    <a:cxn ang="0">
                      <a:pos x="6" y="0"/>
                    </a:cxn>
                    <a:cxn ang="0">
                      <a:pos x="6" y="0"/>
                    </a:cxn>
                  </a:cxnLst>
                  <a:rect l="0" t="0" r="r" b="b"/>
                  <a:pathLst>
                    <a:path w="6" h="6">
                      <a:moveTo>
                        <a:pt x="6" y="0"/>
                      </a:moveTo>
                      <a:lnTo>
                        <a:pt x="6" y="0"/>
                      </a:lnTo>
                      <a:lnTo>
                        <a:pt x="6" y="6"/>
                      </a:lnTo>
                      <a:lnTo>
                        <a:pt x="6" y="6"/>
                      </a:lnTo>
                      <a:lnTo>
                        <a:pt x="2" y="6"/>
                      </a:lnTo>
                      <a:lnTo>
                        <a:pt x="0" y="4"/>
                      </a:lnTo>
                      <a:lnTo>
                        <a:pt x="0" y="4"/>
                      </a:lnTo>
                      <a:lnTo>
                        <a:pt x="2" y="0"/>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7" name="Freeform 203"/>
                <p:cNvSpPr>
                  <a:spLocks/>
                </p:cNvSpPr>
                <p:nvPr userDrawn="1"/>
              </p:nvSpPr>
              <p:spPr bwMode="auto">
                <a:xfrm>
                  <a:off x="4179" y="780"/>
                  <a:ext cx="5" cy="3"/>
                </a:xfrm>
                <a:custGeom>
                  <a:avLst/>
                  <a:gdLst/>
                  <a:ahLst/>
                  <a:cxnLst>
                    <a:cxn ang="0">
                      <a:pos x="0" y="0"/>
                    </a:cxn>
                    <a:cxn ang="0">
                      <a:pos x="0" y="0"/>
                    </a:cxn>
                    <a:cxn ang="0">
                      <a:pos x="6" y="0"/>
                    </a:cxn>
                    <a:cxn ang="0">
                      <a:pos x="10" y="4"/>
                    </a:cxn>
                    <a:cxn ang="0">
                      <a:pos x="14" y="10"/>
                    </a:cxn>
                    <a:cxn ang="0">
                      <a:pos x="14" y="10"/>
                    </a:cxn>
                    <a:cxn ang="0">
                      <a:pos x="8" y="12"/>
                    </a:cxn>
                    <a:cxn ang="0">
                      <a:pos x="4" y="10"/>
                    </a:cxn>
                    <a:cxn ang="0">
                      <a:pos x="2" y="6"/>
                    </a:cxn>
                    <a:cxn ang="0">
                      <a:pos x="0" y="0"/>
                    </a:cxn>
                    <a:cxn ang="0">
                      <a:pos x="0" y="0"/>
                    </a:cxn>
                  </a:cxnLst>
                  <a:rect l="0" t="0" r="r" b="b"/>
                  <a:pathLst>
                    <a:path w="14" h="12">
                      <a:moveTo>
                        <a:pt x="0" y="0"/>
                      </a:moveTo>
                      <a:lnTo>
                        <a:pt x="0" y="0"/>
                      </a:lnTo>
                      <a:lnTo>
                        <a:pt x="6" y="0"/>
                      </a:lnTo>
                      <a:lnTo>
                        <a:pt x="10" y="4"/>
                      </a:lnTo>
                      <a:lnTo>
                        <a:pt x="14" y="10"/>
                      </a:lnTo>
                      <a:lnTo>
                        <a:pt x="14" y="10"/>
                      </a:lnTo>
                      <a:lnTo>
                        <a:pt x="8" y="12"/>
                      </a:lnTo>
                      <a:lnTo>
                        <a:pt x="4" y="10"/>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8" name="Freeform 204"/>
                <p:cNvSpPr>
                  <a:spLocks/>
                </p:cNvSpPr>
                <p:nvPr userDrawn="1"/>
              </p:nvSpPr>
              <p:spPr bwMode="auto">
                <a:xfrm>
                  <a:off x="3117" y="788"/>
                  <a:ext cx="30" cy="58"/>
                </a:xfrm>
                <a:custGeom>
                  <a:avLst/>
                  <a:gdLst/>
                  <a:ahLst/>
                  <a:cxnLst>
                    <a:cxn ang="0">
                      <a:pos x="58" y="4"/>
                    </a:cxn>
                    <a:cxn ang="0">
                      <a:pos x="68" y="38"/>
                    </a:cxn>
                    <a:cxn ang="0">
                      <a:pos x="76" y="42"/>
                    </a:cxn>
                    <a:cxn ang="0">
                      <a:pos x="82" y="44"/>
                    </a:cxn>
                    <a:cxn ang="0">
                      <a:pos x="94" y="52"/>
                    </a:cxn>
                    <a:cxn ang="0">
                      <a:pos x="96" y="74"/>
                    </a:cxn>
                    <a:cxn ang="0">
                      <a:pos x="100" y="94"/>
                    </a:cxn>
                    <a:cxn ang="0">
                      <a:pos x="102" y="90"/>
                    </a:cxn>
                    <a:cxn ang="0">
                      <a:pos x="104" y="100"/>
                    </a:cxn>
                    <a:cxn ang="0">
                      <a:pos x="100" y="114"/>
                    </a:cxn>
                    <a:cxn ang="0">
                      <a:pos x="108" y="130"/>
                    </a:cxn>
                    <a:cxn ang="0">
                      <a:pos x="108" y="138"/>
                    </a:cxn>
                    <a:cxn ang="0">
                      <a:pos x="104" y="140"/>
                    </a:cxn>
                    <a:cxn ang="0">
                      <a:pos x="102" y="128"/>
                    </a:cxn>
                    <a:cxn ang="0">
                      <a:pos x="98" y="134"/>
                    </a:cxn>
                    <a:cxn ang="0">
                      <a:pos x="100" y="140"/>
                    </a:cxn>
                    <a:cxn ang="0">
                      <a:pos x="106" y="152"/>
                    </a:cxn>
                    <a:cxn ang="0">
                      <a:pos x="108" y="168"/>
                    </a:cxn>
                    <a:cxn ang="0">
                      <a:pos x="106" y="202"/>
                    </a:cxn>
                    <a:cxn ang="0">
                      <a:pos x="100" y="204"/>
                    </a:cxn>
                    <a:cxn ang="0">
                      <a:pos x="98" y="208"/>
                    </a:cxn>
                    <a:cxn ang="0">
                      <a:pos x="94" y="218"/>
                    </a:cxn>
                    <a:cxn ang="0">
                      <a:pos x="90" y="198"/>
                    </a:cxn>
                    <a:cxn ang="0">
                      <a:pos x="86" y="178"/>
                    </a:cxn>
                    <a:cxn ang="0">
                      <a:pos x="82" y="182"/>
                    </a:cxn>
                    <a:cxn ang="0">
                      <a:pos x="76" y="168"/>
                    </a:cxn>
                    <a:cxn ang="0">
                      <a:pos x="72" y="166"/>
                    </a:cxn>
                    <a:cxn ang="0">
                      <a:pos x="64" y="174"/>
                    </a:cxn>
                    <a:cxn ang="0">
                      <a:pos x="60" y="170"/>
                    </a:cxn>
                    <a:cxn ang="0">
                      <a:pos x="56" y="162"/>
                    </a:cxn>
                    <a:cxn ang="0">
                      <a:pos x="60" y="146"/>
                    </a:cxn>
                    <a:cxn ang="0">
                      <a:pos x="54" y="150"/>
                    </a:cxn>
                    <a:cxn ang="0">
                      <a:pos x="42" y="162"/>
                    </a:cxn>
                    <a:cxn ang="0">
                      <a:pos x="30" y="160"/>
                    </a:cxn>
                    <a:cxn ang="0">
                      <a:pos x="28" y="122"/>
                    </a:cxn>
                    <a:cxn ang="0">
                      <a:pos x="16" y="116"/>
                    </a:cxn>
                    <a:cxn ang="0">
                      <a:pos x="10" y="94"/>
                    </a:cxn>
                    <a:cxn ang="0">
                      <a:pos x="4" y="90"/>
                    </a:cxn>
                    <a:cxn ang="0">
                      <a:pos x="6" y="102"/>
                    </a:cxn>
                    <a:cxn ang="0">
                      <a:pos x="0" y="74"/>
                    </a:cxn>
                    <a:cxn ang="0">
                      <a:pos x="4" y="52"/>
                    </a:cxn>
                    <a:cxn ang="0">
                      <a:pos x="16" y="70"/>
                    </a:cxn>
                    <a:cxn ang="0">
                      <a:pos x="30" y="96"/>
                    </a:cxn>
                    <a:cxn ang="0">
                      <a:pos x="34" y="100"/>
                    </a:cxn>
                    <a:cxn ang="0">
                      <a:pos x="44" y="50"/>
                    </a:cxn>
                    <a:cxn ang="0">
                      <a:pos x="52" y="38"/>
                    </a:cxn>
                    <a:cxn ang="0">
                      <a:pos x="46" y="14"/>
                    </a:cxn>
                    <a:cxn ang="0">
                      <a:pos x="52" y="2"/>
                    </a:cxn>
                  </a:cxnLst>
                  <a:rect l="0" t="0" r="r" b="b"/>
                  <a:pathLst>
                    <a:path w="110" h="218">
                      <a:moveTo>
                        <a:pt x="56" y="0"/>
                      </a:moveTo>
                      <a:lnTo>
                        <a:pt x="56" y="0"/>
                      </a:lnTo>
                      <a:lnTo>
                        <a:pt x="58" y="4"/>
                      </a:lnTo>
                      <a:lnTo>
                        <a:pt x="62" y="10"/>
                      </a:lnTo>
                      <a:lnTo>
                        <a:pt x="66" y="24"/>
                      </a:lnTo>
                      <a:lnTo>
                        <a:pt x="68" y="38"/>
                      </a:lnTo>
                      <a:lnTo>
                        <a:pt x="72" y="48"/>
                      </a:lnTo>
                      <a:lnTo>
                        <a:pt x="72" y="48"/>
                      </a:lnTo>
                      <a:lnTo>
                        <a:pt x="76" y="42"/>
                      </a:lnTo>
                      <a:lnTo>
                        <a:pt x="80" y="38"/>
                      </a:lnTo>
                      <a:lnTo>
                        <a:pt x="80" y="38"/>
                      </a:lnTo>
                      <a:lnTo>
                        <a:pt x="82" y="44"/>
                      </a:lnTo>
                      <a:lnTo>
                        <a:pt x="84" y="50"/>
                      </a:lnTo>
                      <a:lnTo>
                        <a:pt x="88" y="52"/>
                      </a:lnTo>
                      <a:lnTo>
                        <a:pt x="94" y="52"/>
                      </a:lnTo>
                      <a:lnTo>
                        <a:pt x="94" y="52"/>
                      </a:lnTo>
                      <a:lnTo>
                        <a:pt x="94" y="64"/>
                      </a:lnTo>
                      <a:lnTo>
                        <a:pt x="96" y="74"/>
                      </a:lnTo>
                      <a:lnTo>
                        <a:pt x="98" y="82"/>
                      </a:lnTo>
                      <a:lnTo>
                        <a:pt x="100" y="94"/>
                      </a:lnTo>
                      <a:lnTo>
                        <a:pt x="100" y="94"/>
                      </a:lnTo>
                      <a:lnTo>
                        <a:pt x="100" y="92"/>
                      </a:lnTo>
                      <a:lnTo>
                        <a:pt x="102" y="90"/>
                      </a:lnTo>
                      <a:lnTo>
                        <a:pt x="102" y="90"/>
                      </a:lnTo>
                      <a:lnTo>
                        <a:pt x="104" y="92"/>
                      </a:lnTo>
                      <a:lnTo>
                        <a:pt x="104" y="94"/>
                      </a:lnTo>
                      <a:lnTo>
                        <a:pt x="104" y="100"/>
                      </a:lnTo>
                      <a:lnTo>
                        <a:pt x="100" y="108"/>
                      </a:lnTo>
                      <a:lnTo>
                        <a:pt x="100" y="114"/>
                      </a:lnTo>
                      <a:lnTo>
                        <a:pt x="100" y="114"/>
                      </a:lnTo>
                      <a:lnTo>
                        <a:pt x="102" y="120"/>
                      </a:lnTo>
                      <a:lnTo>
                        <a:pt x="104" y="124"/>
                      </a:lnTo>
                      <a:lnTo>
                        <a:pt x="108" y="130"/>
                      </a:lnTo>
                      <a:lnTo>
                        <a:pt x="110" y="136"/>
                      </a:lnTo>
                      <a:lnTo>
                        <a:pt x="110" y="136"/>
                      </a:lnTo>
                      <a:lnTo>
                        <a:pt x="108" y="138"/>
                      </a:lnTo>
                      <a:lnTo>
                        <a:pt x="106" y="142"/>
                      </a:lnTo>
                      <a:lnTo>
                        <a:pt x="106" y="142"/>
                      </a:lnTo>
                      <a:lnTo>
                        <a:pt x="104" y="140"/>
                      </a:lnTo>
                      <a:lnTo>
                        <a:pt x="102" y="136"/>
                      </a:lnTo>
                      <a:lnTo>
                        <a:pt x="102" y="128"/>
                      </a:lnTo>
                      <a:lnTo>
                        <a:pt x="102" y="128"/>
                      </a:lnTo>
                      <a:lnTo>
                        <a:pt x="98" y="128"/>
                      </a:lnTo>
                      <a:lnTo>
                        <a:pt x="98" y="132"/>
                      </a:lnTo>
                      <a:lnTo>
                        <a:pt x="98" y="134"/>
                      </a:lnTo>
                      <a:lnTo>
                        <a:pt x="96" y="136"/>
                      </a:lnTo>
                      <a:lnTo>
                        <a:pt x="96" y="136"/>
                      </a:lnTo>
                      <a:lnTo>
                        <a:pt x="100" y="140"/>
                      </a:lnTo>
                      <a:lnTo>
                        <a:pt x="102" y="146"/>
                      </a:lnTo>
                      <a:lnTo>
                        <a:pt x="104" y="150"/>
                      </a:lnTo>
                      <a:lnTo>
                        <a:pt x="106" y="152"/>
                      </a:lnTo>
                      <a:lnTo>
                        <a:pt x="108" y="152"/>
                      </a:lnTo>
                      <a:lnTo>
                        <a:pt x="108" y="152"/>
                      </a:lnTo>
                      <a:lnTo>
                        <a:pt x="108" y="168"/>
                      </a:lnTo>
                      <a:lnTo>
                        <a:pt x="110" y="184"/>
                      </a:lnTo>
                      <a:lnTo>
                        <a:pt x="108" y="196"/>
                      </a:lnTo>
                      <a:lnTo>
                        <a:pt x="106" y="202"/>
                      </a:lnTo>
                      <a:lnTo>
                        <a:pt x="104" y="206"/>
                      </a:lnTo>
                      <a:lnTo>
                        <a:pt x="104" y="206"/>
                      </a:lnTo>
                      <a:lnTo>
                        <a:pt x="100" y="204"/>
                      </a:lnTo>
                      <a:lnTo>
                        <a:pt x="98" y="202"/>
                      </a:lnTo>
                      <a:lnTo>
                        <a:pt x="98" y="202"/>
                      </a:lnTo>
                      <a:lnTo>
                        <a:pt x="98" y="208"/>
                      </a:lnTo>
                      <a:lnTo>
                        <a:pt x="96" y="210"/>
                      </a:lnTo>
                      <a:lnTo>
                        <a:pt x="94" y="214"/>
                      </a:lnTo>
                      <a:lnTo>
                        <a:pt x="94" y="218"/>
                      </a:lnTo>
                      <a:lnTo>
                        <a:pt x="94" y="218"/>
                      </a:lnTo>
                      <a:lnTo>
                        <a:pt x="90" y="210"/>
                      </a:lnTo>
                      <a:lnTo>
                        <a:pt x="90" y="198"/>
                      </a:lnTo>
                      <a:lnTo>
                        <a:pt x="90" y="188"/>
                      </a:lnTo>
                      <a:lnTo>
                        <a:pt x="86" y="178"/>
                      </a:lnTo>
                      <a:lnTo>
                        <a:pt x="86" y="178"/>
                      </a:lnTo>
                      <a:lnTo>
                        <a:pt x="84" y="180"/>
                      </a:lnTo>
                      <a:lnTo>
                        <a:pt x="82" y="182"/>
                      </a:lnTo>
                      <a:lnTo>
                        <a:pt x="82" y="182"/>
                      </a:lnTo>
                      <a:lnTo>
                        <a:pt x="80" y="178"/>
                      </a:lnTo>
                      <a:lnTo>
                        <a:pt x="78" y="172"/>
                      </a:lnTo>
                      <a:lnTo>
                        <a:pt x="76" y="168"/>
                      </a:lnTo>
                      <a:lnTo>
                        <a:pt x="74" y="164"/>
                      </a:lnTo>
                      <a:lnTo>
                        <a:pt x="74" y="164"/>
                      </a:lnTo>
                      <a:lnTo>
                        <a:pt x="72" y="166"/>
                      </a:lnTo>
                      <a:lnTo>
                        <a:pt x="70" y="168"/>
                      </a:lnTo>
                      <a:lnTo>
                        <a:pt x="64" y="174"/>
                      </a:lnTo>
                      <a:lnTo>
                        <a:pt x="64" y="174"/>
                      </a:lnTo>
                      <a:lnTo>
                        <a:pt x="62" y="172"/>
                      </a:lnTo>
                      <a:lnTo>
                        <a:pt x="60" y="170"/>
                      </a:lnTo>
                      <a:lnTo>
                        <a:pt x="60" y="170"/>
                      </a:lnTo>
                      <a:lnTo>
                        <a:pt x="56" y="168"/>
                      </a:lnTo>
                      <a:lnTo>
                        <a:pt x="56" y="168"/>
                      </a:lnTo>
                      <a:lnTo>
                        <a:pt x="56" y="162"/>
                      </a:lnTo>
                      <a:lnTo>
                        <a:pt x="58" y="156"/>
                      </a:lnTo>
                      <a:lnTo>
                        <a:pt x="60" y="152"/>
                      </a:lnTo>
                      <a:lnTo>
                        <a:pt x="60" y="146"/>
                      </a:lnTo>
                      <a:lnTo>
                        <a:pt x="60" y="146"/>
                      </a:lnTo>
                      <a:lnTo>
                        <a:pt x="56" y="150"/>
                      </a:lnTo>
                      <a:lnTo>
                        <a:pt x="54" y="150"/>
                      </a:lnTo>
                      <a:lnTo>
                        <a:pt x="52" y="148"/>
                      </a:lnTo>
                      <a:lnTo>
                        <a:pt x="52" y="148"/>
                      </a:lnTo>
                      <a:lnTo>
                        <a:pt x="42" y="162"/>
                      </a:lnTo>
                      <a:lnTo>
                        <a:pt x="30" y="176"/>
                      </a:lnTo>
                      <a:lnTo>
                        <a:pt x="30" y="176"/>
                      </a:lnTo>
                      <a:lnTo>
                        <a:pt x="30" y="160"/>
                      </a:lnTo>
                      <a:lnTo>
                        <a:pt x="32" y="138"/>
                      </a:lnTo>
                      <a:lnTo>
                        <a:pt x="30" y="130"/>
                      </a:lnTo>
                      <a:lnTo>
                        <a:pt x="28" y="122"/>
                      </a:lnTo>
                      <a:lnTo>
                        <a:pt x="24" y="118"/>
                      </a:lnTo>
                      <a:lnTo>
                        <a:pt x="16" y="116"/>
                      </a:lnTo>
                      <a:lnTo>
                        <a:pt x="16" y="116"/>
                      </a:lnTo>
                      <a:lnTo>
                        <a:pt x="16" y="108"/>
                      </a:lnTo>
                      <a:lnTo>
                        <a:pt x="14" y="100"/>
                      </a:lnTo>
                      <a:lnTo>
                        <a:pt x="10" y="94"/>
                      </a:lnTo>
                      <a:lnTo>
                        <a:pt x="8" y="88"/>
                      </a:lnTo>
                      <a:lnTo>
                        <a:pt x="8" y="88"/>
                      </a:lnTo>
                      <a:lnTo>
                        <a:pt x="4" y="90"/>
                      </a:lnTo>
                      <a:lnTo>
                        <a:pt x="4" y="94"/>
                      </a:lnTo>
                      <a:lnTo>
                        <a:pt x="4" y="98"/>
                      </a:lnTo>
                      <a:lnTo>
                        <a:pt x="6" y="102"/>
                      </a:lnTo>
                      <a:lnTo>
                        <a:pt x="6" y="102"/>
                      </a:lnTo>
                      <a:lnTo>
                        <a:pt x="0" y="90"/>
                      </a:lnTo>
                      <a:lnTo>
                        <a:pt x="0" y="74"/>
                      </a:lnTo>
                      <a:lnTo>
                        <a:pt x="0" y="64"/>
                      </a:lnTo>
                      <a:lnTo>
                        <a:pt x="2" y="58"/>
                      </a:lnTo>
                      <a:lnTo>
                        <a:pt x="4" y="52"/>
                      </a:lnTo>
                      <a:lnTo>
                        <a:pt x="8" y="48"/>
                      </a:lnTo>
                      <a:lnTo>
                        <a:pt x="8" y="48"/>
                      </a:lnTo>
                      <a:lnTo>
                        <a:pt x="16" y="70"/>
                      </a:lnTo>
                      <a:lnTo>
                        <a:pt x="24" y="96"/>
                      </a:lnTo>
                      <a:lnTo>
                        <a:pt x="24" y="96"/>
                      </a:lnTo>
                      <a:lnTo>
                        <a:pt x="30" y="96"/>
                      </a:lnTo>
                      <a:lnTo>
                        <a:pt x="32" y="98"/>
                      </a:lnTo>
                      <a:lnTo>
                        <a:pt x="34" y="100"/>
                      </a:lnTo>
                      <a:lnTo>
                        <a:pt x="34" y="100"/>
                      </a:lnTo>
                      <a:lnTo>
                        <a:pt x="38" y="84"/>
                      </a:lnTo>
                      <a:lnTo>
                        <a:pt x="40" y="66"/>
                      </a:lnTo>
                      <a:lnTo>
                        <a:pt x="44" y="50"/>
                      </a:lnTo>
                      <a:lnTo>
                        <a:pt x="46" y="44"/>
                      </a:lnTo>
                      <a:lnTo>
                        <a:pt x="52" y="38"/>
                      </a:lnTo>
                      <a:lnTo>
                        <a:pt x="52" y="38"/>
                      </a:lnTo>
                      <a:lnTo>
                        <a:pt x="50" y="22"/>
                      </a:lnTo>
                      <a:lnTo>
                        <a:pt x="48" y="18"/>
                      </a:lnTo>
                      <a:lnTo>
                        <a:pt x="46" y="14"/>
                      </a:lnTo>
                      <a:lnTo>
                        <a:pt x="46" y="14"/>
                      </a:lnTo>
                      <a:lnTo>
                        <a:pt x="48" y="4"/>
                      </a:lnTo>
                      <a:lnTo>
                        <a:pt x="52" y="2"/>
                      </a:lnTo>
                      <a:lnTo>
                        <a:pt x="56" y="0"/>
                      </a:lnTo>
                      <a:lnTo>
                        <a:pt x="5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29" name="Freeform 205"/>
                <p:cNvSpPr>
                  <a:spLocks/>
                </p:cNvSpPr>
                <p:nvPr userDrawn="1"/>
              </p:nvSpPr>
              <p:spPr bwMode="auto">
                <a:xfrm>
                  <a:off x="3127" y="803"/>
                  <a:ext cx="0" cy="5"/>
                </a:xfrm>
                <a:custGeom>
                  <a:avLst/>
                  <a:gdLst/>
                  <a:ahLst/>
                  <a:cxnLst>
                    <a:cxn ang="0">
                      <a:pos x="2" y="0"/>
                    </a:cxn>
                    <a:cxn ang="0">
                      <a:pos x="2" y="0"/>
                    </a:cxn>
                    <a:cxn ang="0">
                      <a:pos x="6" y="10"/>
                    </a:cxn>
                    <a:cxn ang="0">
                      <a:pos x="6" y="24"/>
                    </a:cxn>
                    <a:cxn ang="0">
                      <a:pos x="6" y="24"/>
                    </a:cxn>
                    <a:cxn ang="0">
                      <a:pos x="4" y="22"/>
                    </a:cxn>
                    <a:cxn ang="0">
                      <a:pos x="2" y="20"/>
                    </a:cxn>
                    <a:cxn ang="0">
                      <a:pos x="0" y="14"/>
                    </a:cxn>
                    <a:cxn ang="0">
                      <a:pos x="2" y="0"/>
                    </a:cxn>
                    <a:cxn ang="0">
                      <a:pos x="2" y="0"/>
                    </a:cxn>
                  </a:cxnLst>
                  <a:rect l="0" t="0" r="r" b="b"/>
                  <a:pathLst>
                    <a:path w="6" h="24">
                      <a:moveTo>
                        <a:pt x="2" y="0"/>
                      </a:moveTo>
                      <a:lnTo>
                        <a:pt x="2" y="0"/>
                      </a:lnTo>
                      <a:lnTo>
                        <a:pt x="6" y="10"/>
                      </a:lnTo>
                      <a:lnTo>
                        <a:pt x="6" y="24"/>
                      </a:lnTo>
                      <a:lnTo>
                        <a:pt x="6" y="24"/>
                      </a:lnTo>
                      <a:lnTo>
                        <a:pt x="4" y="22"/>
                      </a:lnTo>
                      <a:lnTo>
                        <a:pt x="2" y="20"/>
                      </a:lnTo>
                      <a:lnTo>
                        <a:pt x="0" y="1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0" name="Freeform 206"/>
                <p:cNvSpPr>
                  <a:spLocks/>
                </p:cNvSpPr>
                <p:nvPr userDrawn="1"/>
              </p:nvSpPr>
              <p:spPr bwMode="auto">
                <a:xfrm>
                  <a:off x="4630" y="808"/>
                  <a:ext cx="3" cy="8"/>
                </a:xfrm>
                <a:custGeom>
                  <a:avLst/>
                  <a:gdLst/>
                  <a:ahLst/>
                  <a:cxnLst>
                    <a:cxn ang="0">
                      <a:pos x="0" y="0"/>
                    </a:cxn>
                    <a:cxn ang="0">
                      <a:pos x="0" y="0"/>
                    </a:cxn>
                    <a:cxn ang="0">
                      <a:pos x="4" y="4"/>
                    </a:cxn>
                    <a:cxn ang="0">
                      <a:pos x="6" y="10"/>
                    </a:cxn>
                    <a:cxn ang="0">
                      <a:pos x="8" y="18"/>
                    </a:cxn>
                    <a:cxn ang="0">
                      <a:pos x="6" y="22"/>
                    </a:cxn>
                    <a:cxn ang="0">
                      <a:pos x="6" y="22"/>
                    </a:cxn>
                    <a:cxn ang="0">
                      <a:pos x="2" y="12"/>
                    </a:cxn>
                    <a:cxn ang="0">
                      <a:pos x="0" y="0"/>
                    </a:cxn>
                    <a:cxn ang="0">
                      <a:pos x="0" y="0"/>
                    </a:cxn>
                  </a:cxnLst>
                  <a:rect l="0" t="0" r="r" b="b"/>
                  <a:pathLst>
                    <a:path w="8" h="22">
                      <a:moveTo>
                        <a:pt x="0" y="0"/>
                      </a:moveTo>
                      <a:lnTo>
                        <a:pt x="0" y="0"/>
                      </a:lnTo>
                      <a:lnTo>
                        <a:pt x="4" y="4"/>
                      </a:lnTo>
                      <a:lnTo>
                        <a:pt x="6" y="10"/>
                      </a:lnTo>
                      <a:lnTo>
                        <a:pt x="8" y="18"/>
                      </a:lnTo>
                      <a:lnTo>
                        <a:pt x="6" y="22"/>
                      </a:lnTo>
                      <a:lnTo>
                        <a:pt x="6" y="22"/>
                      </a:lnTo>
                      <a:lnTo>
                        <a:pt x="2" y="12"/>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1" name="Freeform 207"/>
                <p:cNvSpPr>
                  <a:spLocks/>
                </p:cNvSpPr>
                <p:nvPr userDrawn="1"/>
              </p:nvSpPr>
              <p:spPr bwMode="auto">
                <a:xfrm>
                  <a:off x="4575" y="833"/>
                  <a:ext cx="5" cy="8"/>
                </a:xfrm>
                <a:custGeom>
                  <a:avLst/>
                  <a:gdLst/>
                  <a:ahLst/>
                  <a:cxnLst>
                    <a:cxn ang="0">
                      <a:pos x="2" y="0"/>
                    </a:cxn>
                    <a:cxn ang="0">
                      <a:pos x="2" y="0"/>
                    </a:cxn>
                    <a:cxn ang="0">
                      <a:pos x="8" y="12"/>
                    </a:cxn>
                    <a:cxn ang="0">
                      <a:pos x="14" y="26"/>
                    </a:cxn>
                    <a:cxn ang="0">
                      <a:pos x="14" y="26"/>
                    </a:cxn>
                    <a:cxn ang="0">
                      <a:pos x="8" y="22"/>
                    </a:cxn>
                    <a:cxn ang="0">
                      <a:pos x="2" y="16"/>
                    </a:cxn>
                    <a:cxn ang="0">
                      <a:pos x="0" y="8"/>
                    </a:cxn>
                    <a:cxn ang="0">
                      <a:pos x="2" y="0"/>
                    </a:cxn>
                    <a:cxn ang="0">
                      <a:pos x="2" y="0"/>
                    </a:cxn>
                  </a:cxnLst>
                  <a:rect l="0" t="0" r="r" b="b"/>
                  <a:pathLst>
                    <a:path w="14" h="26">
                      <a:moveTo>
                        <a:pt x="2" y="0"/>
                      </a:moveTo>
                      <a:lnTo>
                        <a:pt x="2" y="0"/>
                      </a:lnTo>
                      <a:lnTo>
                        <a:pt x="8" y="12"/>
                      </a:lnTo>
                      <a:lnTo>
                        <a:pt x="14" y="26"/>
                      </a:lnTo>
                      <a:lnTo>
                        <a:pt x="14" y="26"/>
                      </a:lnTo>
                      <a:lnTo>
                        <a:pt x="8" y="22"/>
                      </a:lnTo>
                      <a:lnTo>
                        <a:pt x="2" y="16"/>
                      </a:lnTo>
                      <a:lnTo>
                        <a:pt x="0"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2" name="Freeform 208"/>
                <p:cNvSpPr>
                  <a:spLocks/>
                </p:cNvSpPr>
                <p:nvPr userDrawn="1"/>
              </p:nvSpPr>
              <p:spPr bwMode="auto">
                <a:xfrm>
                  <a:off x="3150" y="849"/>
                  <a:ext cx="10" cy="18"/>
                </a:xfrm>
                <a:custGeom>
                  <a:avLst/>
                  <a:gdLst/>
                  <a:ahLst/>
                  <a:cxnLst>
                    <a:cxn ang="0">
                      <a:pos x="16" y="0"/>
                    </a:cxn>
                    <a:cxn ang="0">
                      <a:pos x="16" y="0"/>
                    </a:cxn>
                    <a:cxn ang="0">
                      <a:pos x="20" y="8"/>
                    </a:cxn>
                    <a:cxn ang="0">
                      <a:pos x="28" y="18"/>
                    </a:cxn>
                    <a:cxn ang="0">
                      <a:pos x="40" y="36"/>
                    </a:cxn>
                    <a:cxn ang="0">
                      <a:pos x="44" y="44"/>
                    </a:cxn>
                    <a:cxn ang="0">
                      <a:pos x="44" y="52"/>
                    </a:cxn>
                    <a:cxn ang="0">
                      <a:pos x="42" y="56"/>
                    </a:cxn>
                    <a:cxn ang="0">
                      <a:pos x="38" y="60"/>
                    </a:cxn>
                    <a:cxn ang="0">
                      <a:pos x="28" y="64"/>
                    </a:cxn>
                    <a:cxn ang="0">
                      <a:pos x="28" y="64"/>
                    </a:cxn>
                    <a:cxn ang="0">
                      <a:pos x="14" y="50"/>
                    </a:cxn>
                    <a:cxn ang="0">
                      <a:pos x="8" y="42"/>
                    </a:cxn>
                    <a:cxn ang="0">
                      <a:pos x="0" y="36"/>
                    </a:cxn>
                    <a:cxn ang="0">
                      <a:pos x="0" y="36"/>
                    </a:cxn>
                    <a:cxn ang="0">
                      <a:pos x="8" y="16"/>
                    </a:cxn>
                    <a:cxn ang="0">
                      <a:pos x="12" y="8"/>
                    </a:cxn>
                    <a:cxn ang="0">
                      <a:pos x="16" y="0"/>
                    </a:cxn>
                    <a:cxn ang="0">
                      <a:pos x="16" y="0"/>
                    </a:cxn>
                  </a:cxnLst>
                  <a:rect l="0" t="0" r="r" b="b"/>
                  <a:pathLst>
                    <a:path w="44" h="64">
                      <a:moveTo>
                        <a:pt x="16" y="0"/>
                      </a:moveTo>
                      <a:lnTo>
                        <a:pt x="16" y="0"/>
                      </a:lnTo>
                      <a:lnTo>
                        <a:pt x="20" y="8"/>
                      </a:lnTo>
                      <a:lnTo>
                        <a:pt x="28" y="18"/>
                      </a:lnTo>
                      <a:lnTo>
                        <a:pt x="40" y="36"/>
                      </a:lnTo>
                      <a:lnTo>
                        <a:pt x="44" y="44"/>
                      </a:lnTo>
                      <a:lnTo>
                        <a:pt x="44" y="52"/>
                      </a:lnTo>
                      <a:lnTo>
                        <a:pt x="42" y="56"/>
                      </a:lnTo>
                      <a:lnTo>
                        <a:pt x="38" y="60"/>
                      </a:lnTo>
                      <a:lnTo>
                        <a:pt x="28" y="64"/>
                      </a:lnTo>
                      <a:lnTo>
                        <a:pt x="28" y="64"/>
                      </a:lnTo>
                      <a:lnTo>
                        <a:pt x="14" y="50"/>
                      </a:lnTo>
                      <a:lnTo>
                        <a:pt x="8" y="42"/>
                      </a:lnTo>
                      <a:lnTo>
                        <a:pt x="0" y="36"/>
                      </a:lnTo>
                      <a:lnTo>
                        <a:pt x="0" y="36"/>
                      </a:lnTo>
                      <a:lnTo>
                        <a:pt x="8" y="16"/>
                      </a:lnTo>
                      <a:lnTo>
                        <a:pt x="12" y="8"/>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3" name="Freeform 209"/>
                <p:cNvSpPr>
                  <a:spLocks/>
                </p:cNvSpPr>
                <p:nvPr userDrawn="1"/>
              </p:nvSpPr>
              <p:spPr bwMode="auto">
                <a:xfrm>
                  <a:off x="4605" y="851"/>
                  <a:ext cx="3" cy="3"/>
                </a:xfrm>
                <a:custGeom>
                  <a:avLst/>
                  <a:gdLst/>
                  <a:ahLst/>
                  <a:cxnLst>
                    <a:cxn ang="0">
                      <a:pos x="4" y="10"/>
                    </a:cxn>
                    <a:cxn ang="0">
                      <a:pos x="4" y="10"/>
                    </a:cxn>
                    <a:cxn ang="0">
                      <a:pos x="2" y="10"/>
                    </a:cxn>
                    <a:cxn ang="0">
                      <a:pos x="2" y="10"/>
                    </a:cxn>
                    <a:cxn ang="0">
                      <a:pos x="0" y="6"/>
                    </a:cxn>
                    <a:cxn ang="0">
                      <a:pos x="2" y="0"/>
                    </a:cxn>
                    <a:cxn ang="0">
                      <a:pos x="2" y="0"/>
                    </a:cxn>
                    <a:cxn ang="0">
                      <a:pos x="6" y="0"/>
                    </a:cxn>
                    <a:cxn ang="0">
                      <a:pos x="6" y="4"/>
                    </a:cxn>
                    <a:cxn ang="0">
                      <a:pos x="6" y="6"/>
                    </a:cxn>
                    <a:cxn ang="0">
                      <a:pos x="4" y="10"/>
                    </a:cxn>
                    <a:cxn ang="0">
                      <a:pos x="4" y="10"/>
                    </a:cxn>
                  </a:cxnLst>
                  <a:rect l="0" t="0" r="r" b="b"/>
                  <a:pathLst>
                    <a:path w="6" h="10">
                      <a:moveTo>
                        <a:pt x="4" y="10"/>
                      </a:moveTo>
                      <a:lnTo>
                        <a:pt x="4" y="10"/>
                      </a:lnTo>
                      <a:lnTo>
                        <a:pt x="2" y="10"/>
                      </a:lnTo>
                      <a:lnTo>
                        <a:pt x="2" y="10"/>
                      </a:lnTo>
                      <a:lnTo>
                        <a:pt x="0" y="6"/>
                      </a:lnTo>
                      <a:lnTo>
                        <a:pt x="2" y="0"/>
                      </a:lnTo>
                      <a:lnTo>
                        <a:pt x="2" y="0"/>
                      </a:lnTo>
                      <a:lnTo>
                        <a:pt x="6" y="0"/>
                      </a:lnTo>
                      <a:lnTo>
                        <a:pt x="6" y="4"/>
                      </a:lnTo>
                      <a:lnTo>
                        <a:pt x="6" y="6"/>
                      </a:lnTo>
                      <a:lnTo>
                        <a:pt x="4" y="10"/>
                      </a:lnTo>
                      <a:lnTo>
                        <a:pt x="4"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4" name="Freeform 210"/>
                <p:cNvSpPr>
                  <a:spLocks/>
                </p:cNvSpPr>
                <p:nvPr userDrawn="1"/>
              </p:nvSpPr>
              <p:spPr bwMode="auto">
                <a:xfrm>
                  <a:off x="3163" y="874"/>
                  <a:ext cx="3" cy="3"/>
                </a:xfrm>
                <a:custGeom>
                  <a:avLst/>
                  <a:gdLst/>
                  <a:ahLst/>
                  <a:cxnLst>
                    <a:cxn ang="0">
                      <a:pos x="0" y="0"/>
                    </a:cxn>
                    <a:cxn ang="0">
                      <a:pos x="0" y="0"/>
                    </a:cxn>
                    <a:cxn ang="0">
                      <a:pos x="4" y="0"/>
                    </a:cxn>
                    <a:cxn ang="0">
                      <a:pos x="8" y="2"/>
                    </a:cxn>
                    <a:cxn ang="0">
                      <a:pos x="10" y="4"/>
                    </a:cxn>
                    <a:cxn ang="0">
                      <a:pos x="8" y="6"/>
                    </a:cxn>
                    <a:cxn ang="0">
                      <a:pos x="8" y="6"/>
                    </a:cxn>
                    <a:cxn ang="0">
                      <a:pos x="2" y="4"/>
                    </a:cxn>
                    <a:cxn ang="0">
                      <a:pos x="0" y="0"/>
                    </a:cxn>
                    <a:cxn ang="0">
                      <a:pos x="0" y="0"/>
                    </a:cxn>
                  </a:cxnLst>
                  <a:rect l="0" t="0" r="r" b="b"/>
                  <a:pathLst>
                    <a:path w="10" h="6">
                      <a:moveTo>
                        <a:pt x="0" y="0"/>
                      </a:moveTo>
                      <a:lnTo>
                        <a:pt x="0" y="0"/>
                      </a:lnTo>
                      <a:lnTo>
                        <a:pt x="4" y="0"/>
                      </a:lnTo>
                      <a:lnTo>
                        <a:pt x="8" y="2"/>
                      </a:lnTo>
                      <a:lnTo>
                        <a:pt x="10" y="4"/>
                      </a:lnTo>
                      <a:lnTo>
                        <a:pt x="8" y="6"/>
                      </a:lnTo>
                      <a:lnTo>
                        <a:pt x="8"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5" name="Freeform 211"/>
                <p:cNvSpPr>
                  <a:spLocks/>
                </p:cNvSpPr>
                <p:nvPr userDrawn="1"/>
              </p:nvSpPr>
              <p:spPr bwMode="auto">
                <a:xfrm>
                  <a:off x="3748" y="892"/>
                  <a:ext cx="5" cy="8"/>
                </a:xfrm>
                <a:custGeom>
                  <a:avLst/>
                  <a:gdLst/>
                  <a:ahLst/>
                  <a:cxnLst>
                    <a:cxn ang="0">
                      <a:pos x="12" y="0"/>
                    </a:cxn>
                    <a:cxn ang="0">
                      <a:pos x="12" y="0"/>
                    </a:cxn>
                    <a:cxn ang="0">
                      <a:pos x="12" y="4"/>
                    </a:cxn>
                    <a:cxn ang="0">
                      <a:pos x="14" y="6"/>
                    </a:cxn>
                    <a:cxn ang="0">
                      <a:pos x="16" y="6"/>
                    </a:cxn>
                    <a:cxn ang="0">
                      <a:pos x="16" y="6"/>
                    </a:cxn>
                    <a:cxn ang="0">
                      <a:pos x="10" y="20"/>
                    </a:cxn>
                    <a:cxn ang="0">
                      <a:pos x="6" y="24"/>
                    </a:cxn>
                    <a:cxn ang="0">
                      <a:pos x="2" y="30"/>
                    </a:cxn>
                    <a:cxn ang="0">
                      <a:pos x="2" y="30"/>
                    </a:cxn>
                    <a:cxn ang="0">
                      <a:pos x="0" y="18"/>
                    </a:cxn>
                    <a:cxn ang="0">
                      <a:pos x="0" y="10"/>
                    </a:cxn>
                    <a:cxn ang="0">
                      <a:pos x="0" y="6"/>
                    </a:cxn>
                    <a:cxn ang="0">
                      <a:pos x="2" y="4"/>
                    </a:cxn>
                    <a:cxn ang="0">
                      <a:pos x="6" y="2"/>
                    </a:cxn>
                    <a:cxn ang="0">
                      <a:pos x="12" y="0"/>
                    </a:cxn>
                    <a:cxn ang="0">
                      <a:pos x="12" y="0"/>
                    </a:cxn>
                  </a:cxnLst>
                  <a:rect l="0" t="0" r="r" b="b"/>
                  <a:pathLst>
                    <a:path w="16" h="30">
                      <a:moveTo>
                        <a:pt x="12" y="0"/>
                      </a:moveTo>
                      <a:lnTo>
                        <a:pt x="12" y="0"/>
                      </a:lnTo>
                      <a:lnTo>
                        <a:pt x="12" y="4"/>
                      </a:lnTo>
                      <a:lnTo>
                        <a:pt x="14" y="6"/>
                      </a:lnTo>
                      <a:lnTo>
                        <a:pt x="16" y="6"/>
                      </a:lnTo>
                      <a:lnTo>
                        <a:pt x="16" y="6"/>
                      </a:lnTo>
                      <a:lnTo>
                        <a:pt x="10" y="20"/>
                      </a:lnTo>
                      <a:lnTo>
                        <a:pt x="6" y="24"/>
                      </a:lnTo>
                      <a:lnTo>
                        <a:pt x="2" y="30"/>
                      </a:lnTo>
                      <a:lnTo>
                        <a:pt x="2" y="30"/>
                      </a:lnTo>
                      <a:lnTo>
                        <a:pt x="0" y="18"/>
                      </a:lnTo>
                      <a:lnTo>
                        <a:pt x="0" y="10"/>
                      </a:lnTo>
                      <a:lnTo>
                        <a:pt x="0" y="6"/>
                      </a:lnTo>
                      <a:lnTo>
                        <a:pt x="2" y="4"/>
                      </a:lnTo>
                      <a:lnTo>
                        <a:pt x="6" y="2"/>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6" name="Freeform 212"/>
                <p:cNvSpPr>
                  <a:spLocks/>
                </p:cNvSpPr>
                <p:nvPr userDrawn="1"/>
              </p:nvSpPr>
              <p:spPr bwMode="auto">
                <a:xfrm>
                  <a:off x="3804" y="894"/>
                  <a:ext cx="10" cy="5"/>
                </a:xfrm>
                <a:custGeom>
                  <a:avLst/>
                  <a:gdLst/>
                  <a:ahLst/>
                  <a:cxnLst>
                    <a:cxn ang="0">
                      <a:pos x="22" y="0"/>
                    </a:cxn>
                    <a:cxn ang="0">
                      <a:pos x="22" y="0"/>
                    </a:cxn>
                    <a:cxn ang="0">
                      <a:pos x="26" y="4"/>
                    </a:cxn>
                    <a:cxn ang="0">
                      <a:pos x="26" y="8"/>
                    </a:cxn>
                    <a:cxn ang="0">
                      <a:pos x="24" y="12"/>
                    </a:cxn>
                    <a:cxn ang="0">
                      <a:pos x="20" y="16"/>
                    </a:cxn>
                    <a:cxn ang="0">
                      <a:pos x="12" y="20"/>
                    </a:cxn>
                    <a:cxn ang="0">
                      <a:pos x="0" y="22"/>
                    </a:cxn>
                    <a:cxn ang="0">
                      <a:pos x="0" y="22"/>
                    </a:cxn>
                    <a:cxn ang="0">
                      <a:pos x="2" y="16"/>
                    </a:cxn>
                    <a:cxn ang="0">
                      <a:pos x="4" y="14"/>
                    </a:cxn>
                    <a:cxn ang="0">
                      <a:pos x="2" y="10"/>
                    </a:cxn>
                    <a:cxn ang="0">
                      <a:pos x="2" y="10"/>
                    </a:cxn>
                    <a:cxn ang="0">
                      <a:pos x="14" y="6"/>
                    </a:cxn>
                    <a:cxn ang="0">
                      <a:pos x="20" y="4"/>
                    </a:cxn>
                    <a:cxn ang="0">
                      <a:pos x="22" y="0"/>
                    </a:cxn>
                    <a:cxn ang="0">
                      <a:pos x="22" y="0"/>
                    </a:cxn>
                  </a:cxnLst>
                  <a:rect l="0" t="0" r="r" b="b"/>
                  <a:pathLst>
                    <a:path w="26" h="22">
                      <a:moveTo>
                        <a:pt x="22" y="0"/>
                      </a:moveTo>
                      <a:lnTo>
                        <a:pt x="22" y="0"/>
                      </a:lnTo>
                      <a:lnTo>
                        <a:pt x="26" y="4"/>
                      </a:lnTo>
                      <a:lnTo>
                        <a:pt x="26" y="8"/>
                      </a:lnTo>
                      <a:lnTo>
                        <a:pt x="24" y="12"/>
                      </a:lnTo>
                      <a:lnTo>
                        <a:pt x="20" y="16"/>
                      </a:lnTo>
                      <a:lnTo>
                        <a:pt x="12" y="20"/>
                      </a:lnTo>
                      <a:lnTo>
                        <a:pt x="0" y="22"/>
                      </a:lnTo>
                      <a:lnTo>
                        <a:pt x="0" y="22"/>
                      </a:lnTo>
                      <a:lnTo>
                        <a:pt x="2" y="16"/>
                      </a:lnTo>
                      <a:lnTo>
                        <a:pt x="4" y="14"/>
                      </a:lnTo>
                      <a:lnTo>
                        <a:pt x="2" y="10"/>
                      </a:lnTo>
                      <a:lnTo>
                        <a:pt x="2" y="10"/>
                      </a:lnTo>
                      <a:lnTo>
                        <a:pt x="14" y="6"/>
                      </a:lnTo>
                      <a:lnTo>
                        <a:pt x="20" y="4"/>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7" name="Freeform 213"/>
                <p:cNvSpPr>
                  <a:spLocks/>
                </p:cNvSpPr>
                <p:nvPr userDrawn="1"/>
              </p:nvSpPr>
              <p:spPr bwMode="auto">
                <a:xfrm>
                  <a:off x="3763" y="899"/>
                  <a:ext cx="8" cy="10"/>
                </a:xfrm>
                <a:custGeom>
                  <a:avLst/>
                  <a:gdLst/>
                  <a:ahLst/>
                  <a:cxnLst>
                    <a:cxn ang="0">
                      <a:pos x="44" y="2"/>
                    </a:cxn>
                    <a:cxn ang="0">
                      <a:pos x="44" y="2"/>
                    </a:cxn>
                    <a:cxn ang="0">
                      <a:pos x="42" y="6"/>
                    </a:cxn>
                    <a:cxn ang="0">
                      <a:pos x="38" y="8"/>
                    </a:cxn>
                    <a:cxn ang="0">
                      <a:pos x="32" y="8"/>
                    </a:cxn>
                    <a:cxn ang="0">
                      <a:pos x="28" y="10"/>
                    </a:cxn>
                    <a:cxn ang="0">
                      <a:pos x="28" y="10"/>
                    </a:cxn>
                    <a:cxn ang="0">
                      <a:pos x="26" y="20"/>
                    </a:cxn>
                    <a:cxn ang="0">
                      <a:pos x="22" y="28"/>
                    </a:cxn>
                    <a:cxn ang="0">
                      <a:pos x="14" y="34"/>
                    </a:cxn>
                    <a:cxn ang="0">
                      <a:pos x="6" y="36"/>
                    </a:cxn>
                    <a:cxn ang="0">
                      <a:pos x="6" y="36"/>
                    </a:cxn>
                    <a:cxn ang="0">
                      <a:pos x="4" y="24"/>
                    </a:cxn>
                    <a:cxn ang="0">
                      <a:pos x="0" y="12"/>
                    </a:cxn>
                    <a:cxn ang="0">
                      <a:pos x="0" y="12"/>
                    </a:cxn>
                    <a:cxn ang="0">
                      <a:pos x="6" y="14"/>
                    </a:cxn>
                    <a:cxn ang="0">
                      <a:pos x="12" y="12"/>
                    </a:cxn>
                    <a:cxn ang="0">
                      <a:pos x="24" y="6"/>
                    </a:cxn>
                    <a:cxn ang="0">
                      <a:pos x="34" y="0"/>
                    </a:cxn>
                    <a:cxn ang="0">
                      <a:pos x="38" y="0"/>
                    </a:cxn>
                    <a:cxn ang="0">
                      <a:pos x="44" y="2"/>
                    </a:cxn>
                    <a:cxn ang="0">
                      <a:pos x="44" y="2"/>
                    </a:cxn>
                  </a:cxnLst>
                  <a:rect l="0" t="0" r="r" b="b"/>
                  <a:pathLst>
                    <a:path w="44" h="36">
                      <a:moveTo>
                        <a:pt x="44" y="2"/>
                      </a:moveTo>
                      <a:lnTo>
                        <a:pt x="44" y="2"/>
                      </a:lnTo>
                      <a:lnTo>
                        <a:pt x="42" y="6"/>
                      </a:lnTo>
                      <a:lnTo>
                        <a:pt x="38" y="8"/>
                      </a:lnTo>
                      <a:lnTo>
                        <a:pt x="32" y="8"/>
                      </a:lnTo>
                      <a:lnTo>
                        <a:pt x="28" y="10"/>
                      </a:lnTo>
                      <a:lnTo>
                        <a:pt x="28" y="10"/>
                      </a:lnTo>
                      <a:lnTo>
                        <a:pt x="26" y="20"/>
                      </a:lnTo>
                      <a:lnTo>
                        <a:pt x="22" y="28"/>
                      </a:lnTo>
                      <a:lnTo>
                        <a:pt x="14" y="34"/>
                      </a:lnTo>
                      <a:lnTo>
                        <a:pt x="6" y="36"/>
                      </a:lnTo>
                      <a:lnTo>
                        <a:pt x="6" y="36"/>
                      </a:lnTo>
                      <a:lnTo>
                        <a:pt x="4" y="24"/>
                      </a:lnTo>
                      <a:lnTo>
                        <a:pt x="0" y="12"/>
                      </a:lnTo>
                      <a:lnTo>
                        <a:pt x="0" y="12"/>
                      </a:lnTo>
                      <a:lnTo>
                        <a:pt x="6" y="14"/>
                      </a:lnTo>
                      <a:lnTo>
                        <a:pt x="12" y="12"/>
                      </a:lnTo>
                      <a:lnTo>
                        <a:pt x="24" y="6"/>
                      </a:lnTo>
                      <a:lnTo>
                        <a:pt x="34" y="0"/>
                      </a:lnTo>
                      <a:lnTo>
                        <a:pt x="38" y="0"/>
                      </a:lnTo>
                      <a:lnTo>
                        <a:pt x="44" y="2"/>
                      </a:lnTo>
                      <a:lnTo>
                        <a:pt x="44"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8" name="Freeform 214"/>
                <p:cNvSpPr>
                  <a:spLocks/>
                </p:cNvSpPr>
                <p:nvPr userDrawn="1"/>
              </p:nvSpPr>
              <p:spPr bwMode="auto">
                <a:xfrm>
                  <a:off x="3180" y="902"/>
                  <a:ext cx="3" cy="5"/>
                </a:xfrm>
                <a:custGeom>
                  <a:avLst/>
                  <a:gdLst/>
                  <a:ahLst/>
                  <a:cxnLst>
                    <a:cxn ang="0">
                      <a:pos x="4" y="0"/>
                    </a:cxn>
                    <a:cxn ang="0">
                      <a:pos x="4" y="0"/>
                    </a:cxn>
                    <a:cxn ang="0">
                      <a:pos x="6" y="2"/>
                    </a:cxn>
                    <a:cxn ang="0">
                      <a:pos x="10" y="2"/>
                    </a:cxn>
                    <a:cxn ang="0">
                      <a:pos x="10" y="2"/>
                    </a:cxn>
                    <a:cxn ang="0">
                      <a:pos x="8" y="8"/>
                    </a:cxn>
                    <a:cxn ang="0">
                      <a:pos x="8" y="14"/>
                    </a:cxn>
                    <a:cxn ang="0">
                      <a:pos x="8" y="14"/>
                    </a:cxn>
                    <a:cxn ang="0">
                      <a:pos x="4" y="14"/>
                    </a:cxn>
                    <a:cxn ang="0">
                      <a:pos x="0" y="12"/>
                    </a:cxn>
                    <a:cxn ang="0">
                      <a:pos x="0" y="12"/>
                    </a:cxn>
                    <a:cxn ang="0">
                      <a:pos x="2" y="6"/>
                    </a:cxn>
                    <a:cxn ang="0">
                      <a:pos x="4" y="0"/>
                    </a:cxn>
                    <a:cxn ang="0">
                      <a:pos x="4" y="0"/>
                    </a:cxn>
                  </a:cxnLst>
                  <a:rect l="0" t="0" r="r" b="b"/>
                  <a:pathLst>
                    <a:path w="10" h="14">
                      <a:moveTo>
                        <a:pt x="4" y="0"/>
                      </a:moveTo>
                      <a:lnTo>
                        <a:pt x="4" y="0"/>
                      </a:lnTo>
                      <a:lnTo>
                        <a:pt x="6" y="2"/>
                      </a:lnTo>
                      <a:lnTo>
                        <a:pt x="10" y="2"/>
                      </a:lnTo>
                      <a:lnTo>
                        <a:pt x="10" y="2"/>
                      </a:lnTo>
                      <a:lnTo>
                        <a:pt x="8" y="8"/>
                      </a:lnTo>
                      <a:lnTo>
                        <a:pt x="8" y="14"/>
                      </a:lnTo>
                      <a:lnTo>
                        <a:pt x="8" y="14"/>
                      </a:lnTo>
                      <a:lnTo>
                        <a:pt x="4" y="14"/>
                      </a:lnTo>
                      <a:lnTo>
                        <a:pt x="0" y="12"/>
                      </a:lnTo>
                      <a:lnTo>
                        <a:pt x="0" y="12"/>
                      </a:lnTo>
                      <a:lnTo>
                        <a:pt x="2" y="6"/>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39" name="Freeform 215"/>
                <p:cNvSpPr>
                  <a:spLocks/>
                </p:cNvSpPr>
                <p:nvPr userDrawn="1"/>
              </p:nvSpPr>
              <p:spPr bwMode="auto">
                <a:xfrm>
                  <a:off x="3756" y="904"/>
                  <a:ext cx="3" cy="3"/>
                </a:xfrm>
                <a:custGeom>
                  <a:avLst/>
                  <a:gdLst/>
                  <a:ahLst/>
                  <a:cxnLst>
                    <a:cxn ang="0">
                      <a:pos x="12" y="0"/>
                    </a:cxn>
                    <a:cxn ang="0">
                      <a:pos x="12" y="0"/>
                    </a:cxn>
                    <a:cxn ang="0">
                      <a:pos x="12" y="6"/>
                    </a:cxn>
                    <a:cxn ang="0">
                      <a:pos x="10" y="10"/>
                    </a:cxn>
                    <a:cxn ang="0">
                      <a:pos x="8" y="12"/>
                    </a:cxn>
                    <a:cxn ang="0">
                      <a:pos x="2" y="12"/>
                    </a:cxn>
                    <a:cxn ang="0">
                      <a:pos x="2" y="12"/>
                    </a:cxn>
                    <a:cxn ang="0">
                      <a:pos x="0" y="8"/>
                    </a:cxn>
                    <a:cxn ang="0">
                      <a:pos x="2" y="2"/>
                    </a:cxn>
                    <a:cxn ang="0">
                      <a:pos x="6" y="0"/>
                    </a:cxn>
                    <a:cxn ang="0">
                      <a:pos x="12" y="0"/>
                    </a:cxn>
                    <a:cxn ang="0">
                      <a:pos x="12" y="0"/>
                    </a:cxn>
                  </a:cxnLst>
                  <a:rect l="0" t="0" r="r" b="b"/>
                  <a:pathLst>
                    <a:path w="12" h="12">
                      <a:moveTo>
                        <a:pt x="12" y="0"/>
                      </a:moveTo>
                      <a:lnTo>
                        <a:pt x="12" y="0"/>
                      </a:lnTo>
                      <a:lnTo>
                        <a:pt x="12" y="6"/>
                      </a:lnTo>
                      <a:lnTo>
                        <a:pt x="10" y="10"/>
                      </a:lnTo>
                      <a:lnTo>
                        <a:pt x="8" y="12"/>
                      </a:lnTo>
                      <a:lnTo>
                        <a:pt x="2" y="12"/>
                      </a:lnTo>
                      <a:lnTo>
                        <a:pt x="2" y="12"/>
                      </a:lnTo>
                      <a:lnTo>
                        <a:pt x="0" y="8"/>
                      </a:lnTo>
                      <a:lnTo>
                        <a:pt x="2" y="2"/>
                      </a:lnTo>
                      <a:lnTo>
                        <a:pt x="6"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0" name="Freeform 216"/>
                <p:cNvSpPr>
                  <a:spLocks/>
                </p:cNvSpPr>
                <p:nvPr userDrawn="1"/>
              </p:nvSpPr>
              <p:spPr bwMode="auto">
                <a:xfrm>
                  <a:off x="3776" y="907"/>
                  <a:ext cx="5" cy="8"/>
                </a:xfrm>
                <a:custGeom>
                  <a:avLst/>
                  <a:gdLst/>
                  <a:ahLst/>
                  <a:cxnLst>
                    <a:cxn ang="0">
                      <a:pos x="10" y="0"/>
                    </a:cxn>
                    <a:cxn ang="0">
                      <a:pos x="10" y="0"/>
                    </a:cxn>
                    <a:cxn ang="0">
                      <a:pos x="16" y="2"/>
                    </a:cxn>
                    <a:cxn ang="0">
                      <a:pos x="24" y="4"/>
                    </a:cxn>
                    <a:cxn ang="0">
                      <a:pos x="24" y="4"/>
                    </a:cxn>
                    <a:cxn ang="0">
                      <a:pos x="22" y="16"/>
                    </a:cxn>
                    <a:cxn ang="0">
                      <a:pos x="20" y="28"/>
                    </a:cxn>
                    <a:cxn ang="0">
                      <a:pos x="20" y="28"/>
                    </a:cxn>
                    <a:cxn ang="0">
                      <a:pos x="14" y="30"/>
                    </a:cxn>
                    <a:cxn ang="0">
                      <a:pos x="8" y="30"/>
                    </a:cxn>
                    <a:cxn ang="0">
                      <a:pos x="8" y="30"/>
                    </a:cxn>
                    <a:cxn ang="0">
                      <a:pos x="6" y="28"/>
                    </a:cxn>
                    <a:cxn ang="0">
                      <a:pos x="6" y="26"/>
                    </a:cxn>
                    <a:cxn ang="0">
                      <a:pos x="4" y="22"/>
                    </a:cxn>
                    <a:cxn ang="0">
                      <a:pos x="0" y="24"/>
                    </a:cxn>
                    <a:cxn ang="0">
                      <a:pos x="0" y="24"/>
                    </a:cxn>
                    <a:cxn ang="0">
                      <a:pos x="2" y="16"/>
                    </a:cxn>
                    <a:cxn ang="0">
                      <a:pos x="4" y="12"/>
                    </a:cxn>
                    <a:cxn ang="0">
                      <a:pos x="8" y="6"/>
                    </a:cxn>
                    <a:cxn ang="0">
                      <a:pos x="10" y="0"/>
                    </a:cxn>
                    <a:cxn ang="0">
                      <a:pos x="10" y="0"/>
                    </a:cxn>
                  </a:cxnLst>
                  <a:rect l="0" t="0" r="r" b="b"/>
                  <a:pathLst>
                    <a:path w="24" h="30">
                      <a:moveTo>
                        <a:pt x="10" y="0"/>
                      </a:moveTo>
                      <a:lnTo>
                        <a:pt x="10" y="0"/>
                      </a:lnTo>
                      <a:lnTo>
                        <a:pt x="16" y="2"/>
                      </a:lnTo>
                      <a:lnTo>
                        <a:pt x="24" y="4"/>
                      </a:lnTo>
                      <a:lnTo>
                        <a:pt x="24" y="4"/>
                      </a:lnTo>
                      <a:lnTo>
                        <a:pt x="22" y="16"/>
                      </a:lnTo>
                      <a:lnTo>
                        <a:pt x="20" y="28"/>
                      </a:lnTo>
                      <a:lnTo>
                        <a:pt x="20" y="28"/>
                      </a:lnTo>
                      <a:lnTo>
                        <a:pt x="14" y="30"/>
                      </a:lnTo>
                      <a:lnTo>
                        <a:pt x="8" y="30"/>
                      </a:lnTo>
                      <a:lnTo>
                        <a:pt x="8" y="30"/>
                      </a:lnTo>
                      <a:lnTo>
                        <a:pt x="6" y="28"/>
                      </a:lnTo>
                      <a:lnTo>
                        <a:pt x="6" y="26"/>
                      </a:lnTo>
                      <a:lnTo>
                        <a:pt x="4" y="22"/>
                      </a:lnTo>
                      <a:lnTo>
                        <a:pt x="0" y="24"/>
                      </a:lnTo>
                      <a:lnTo>
                        <a:pt x="0" y="24"/>
                      </a:lnTo>
                      <a:lnTo>
                        <a:pt x="2" y="16"/>
                      </a:lnTo>
                      <a:lnTo>
                        <a:pt x="4" y="12"/>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1" name="Freeform 217"/>
                <p:cNvSpPr>
                  <a:spLocks/>
                </p:cNvSpPr>
                <p:nvPr userDrawn="1"/>
              </p:nvSpPr>
              <p:spPr bwMode="auto">
                <a:xfrm>
                  <a:off x="3743" y="907"/>
                  <a:ext cx="5" cy="5"/>
                </a:xfrm>
                <a:custGeom>
                  <a:avLst/>
                  <a:gdLst/>
                  <a:ahLst/>
                  <a:cxnLst>
                    <a:cxn ang="0">
                      <a:pos x="10" y="0"/>
                    </a:cxn>
                    <a:cxn ang="0">
                      <a:pos x="10" y="0"/>
                    </a:cxn>
                    <a:cxn ang="0">
                      <a:pos x="14" y="2"/>
                    </a:cxn>
                    <a:cxn ang="0">
                      <a:pos x="14" y="6"/>
                    </a:cxn>
                    <a:cxn ang="0">
                      <a:pos x="14" y="8"/>
                    </a:cxn>
                    <a:cxn ang="0">
                      <a:pos x="12" y="12"/>
                    </a:cxn>
                    <a:cxn ang="0">
                      <a:pos x="8" y="12"/>
                    </a:cxn>
                    <a:cxn ang="0">
                      <a:pos x="6" y="14"/>
                    </a:cxn>
                    <a:cxn ang="0">
                      <a:pos x="2" y="12"/>
                    </a:cxn>
                    <a:cxn ang="0">
                      <a:pos x="0" y="8"/>
                    </a:cxn>
                    <a:cxn ang="0">
                      <a:pos x="0" y="8"/>
                    </a:cxn>
                    <a:cxn ang="0">
                      <a:pos x="6" y="8"/>
                    </a:cxn>
                    <a:cxn ang="0">
                      <a:pos x="8" y="6"/>
                    </a:cxn>
                    <a:cxn ang="0">
                      <a:pos x="10" y="0"/>
                    </a:cxn>
                    <a:cxn ang="0">
                      <a:pos x="10" y="0"/>
                    </a:cxn>
                  </a:cxnLst>
                  <a:rect l="0" t="0" r="r" b="b"/>
                  <a:pathLst>
                    <a:path w="14" h="14">
                      <a:moveTo>
                        <a:pt x="10" y="0"/>
                      </a:moveTo>
                      <a:lnTo>
                        <a:pt x="10" y="0"/>
                      </a:lnTo>
                      <a:lnTo>
                        <a:pt x="14" y="2"/>
                      </a:lnTo>
                      <a:lnTo>
                        <a:pt x="14" y="6"/>
                      </a:lnTo>
                      <a:lnTo>
                        <a:pt x="14" y="8"/>
                      </a:lnTo>
                      <a:lnTo>
                        <a:pt x="12" y="12"/>
                      </a:lnTo>
                      <a:lnTo>
                        <a:pt x="8" y="12"/>
                      </a:lnTo>
                      <a:lnTo>
                        <a:pt x="6" y="14"/>
                      </a:lnTo>
                      <a:lnTo>
                        <a:pt x="2" y="12"/>
                      </a:lnTo>
                      <a:lnTo>
                        <a:pt x="0" y="8"/>
                      </a:lnTo>
                      <a:lnTo>
                        <a:pt x="0" y="8"/>
                      </a:lnTo>
                      <a:lnTo>
                        <a:pt x="6" y="8"/>
                      </a:lnTo>
                      <a:lnTo>
                        <a:pt x="8" y="6"/>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2" name="Freeform 218"/>
                <p:cNvSpPr>
                  <a:spLocks/>
                </p:cNvSpPr>
                <p:nvPr userDrawn="1"/>
              </p:nvSpPr>
              <p:spPr bwMode="auto">
                <a:xfrm>
                  <a:off x="3175" y="917"/>
                  <a:ext cx="5" cy="8"/>
                </a:xfrm>
                <a:custGeom>
                  <a:avLst/>
                  <a:gdLst/>
                  <a:ahLst/>
                  <a:cxnLst>
                    <a:cxn ang="0">
                      <a:pos x="4" y="0"/>
                    </a:cxn>
                    <a:cxn ang="0">
                      <a:pos x="4" y="0"/>
                    </a:cxn>
                    <a:cxn ang="0">
                      <a:pos x="8" y="0"/>
                    </a:cxn>
                    <a:cxn ang="0">
                      <a:pos x="8" y="4"/>
                    </a:cxn>
                    <a:cxn ang="0">
                      <a:pos x="8" y="10"/>
                    </a:cxn>
                    <a:cxn ang="0">
                      <a:pos x="8" y="10"/>
                    </a:cxn>
                    <a:cxn ang="0">
                      <a:pos x="10" y="10"/>
                    </a:cxn>
                    <a:cxn ang="0">
                      <a:pos x="12" y="10"/>
                    </a:cxn>
                    <a:cxn ang="0">
                      <a:pos x="14" y="6"/>
                    </a:cxn>
                    <a:cxn ang="0">
                      <a:pos x="14" y="2"/>
                    </a:cxn>
                    <a:cxn ang="0">
                      <a:pos x="16" y="0"/>
                    </a:cxn>
                    <a:cxn ang="0">
                      <a:pos x="18" y="0"/>
                    </a:cxn>
                    <a:cxn ang="0">
                      <a:pos x="18" y="0"/>
                    </a:cxn>
                    <a:cxn ang="0">
                      <a:pos x="16" y="8"/>
                    </a:cxn>
                    <a:cxn ang="0">
                      <a:pos x="18" y="12"/>
                    </a:cxn>
                    <a:cxn ang="0">
                      <a:pos x="20" y="26"/>
                    </a:cxn>
                    <a:cxn ang="0">
                      <a:pos x="20" y="26"/>
                    </a:cxn>
                    <a:cxn ang="0">
                      <a:pos x="14" y="20"/>
                    </a:cxn>
                    <a:cxn ang="0">
                      <a:pos x="12" y="18"/>
                    </a:cxn>
                    <a:cxn ang="0">
                      <a:pos x="12" y="12"/>
                    </a:cxn>
                    <a:cxn ang="0">
                      <a:pos x="12" y="12"/>
                    </a:cxn>
                    <a:cxn ang="0">
                      <a:pos x="10" y="14"/>
                    </a:cxn>
                    <a:cxn ang="0">
                      <a:pos x="8" y="16"/>
                    </a:cxn>
                    <a:cxn ang="0">
                      <a:pos x="6" y="20"/>
                    </a:cxn>
                    <a:cxn ang="0">
                      <a:pos x="6" y="26"/>
                    </a:cxn>
                    <a:cxn ang="0">
                      <a:pos x="4" y="28"/>
                    </a:cxn>
                    <a:cxn ang="0">
                      <a:pos x="0" y="28"/>
                    </a:cxn>
                    <a:cxn ang="0">
                      <a:pos x="0" y="28"/>
                    </a:cxn>
                    <a:cxn ang="0">
                      <a:pos x="0" y="20"/>
                    </a:cxn>
                    <a:cxn ang="0">
                      <a:pos x="2" y="14"/>
                    </a:cxn>
                    <a:cxn ang="0">
                      <a:pos x="4" y="0"/>
                    </a:cxn>
                    <a:cxn ang="0">
                      <a:pos x="4" y="0"/>
                    </a:cxn>
                  </a:cxnLst>
                  <a:rect l="0" t="0" r="r" b="b"/>
                  <a:pathLst>
                    <a:path w="20" h="28">
                      <a:moveTo>
                        <a:pt x="4" y="0"/>
                      </a:moveTo>
                      <a:lnTo>
                        <a:pt x="4" y="0"/>
                      </a:lnTo>
                      <a:lnTo>
                        <a:pt x="8" y="0"/>
                      </a:lnTo>
                      <a:lnTo>
                        <a:pt x="8" y="4"/>
                      </a:lnTo>
                      <a:lnTo>
                        <a:pt x="8" y="10"/>
                      </a:lnTo>
                      <a:lnTo>
                        <a:pt x="8" y="10"/>
                      </a:lnTo>
                      <a:lnTo>
                        <a:pt x="10" y="10"/>
                      </a:lnTo>
                      <a:lnTo>
                        <a:pt x="12" y="10"/>
                      </a:lnTo>
                      <a:lnTo>
                        <a:pt x="14" y="6"/>
                      </a:lnTo>
                      <a:lnTo>
                        <a:pt x="14" y="2"/>
                      </a:lnTo>
                      <a:lnTo>
                        <a:pt x="16" y="0"/>
                      </a:lnTo>
                      <a:lnTo>
                        <a:pt x="18" y="0"/>
                      </a:lnTo>
                      <a:lnTo>
                        <a:pt x="18" y="0"/>
                      </a:lnTo>
                      <a:lnTo>
                        <a:pt x="16" y="8"/>
                      </a:lnTo>
                      <a:lnTo>
                        <a:pt x="18" y="12"/>
                      </a:lnTo>
                      <a:lnTo>
                        <a:pt x="20" y="26"/>
                      </a:lnTo>
                      <a:lnTo>
                        <a:pt x="20" y="26"/>
                      </a:lnTo>
                      <a:lnTo>
                        <a:pt x="14" y="20"/>
                      </a:lnTo>
                      <a:lnTo>
                        <a:pt x="12" y="18"/>
                      </a:lnTo>
                      <a:lnTo>
                        <a:pt x="12" y="12"/>
                      </a:lnTo>
                      <a:lnTo>
                        <a:pt x="12" y="12"/>
                      </a:lnTo>
                      <a:lnTo>
                        <a:pt x="10" y="14"/>
                      </a:lnTo>
                      <a:lnTo>
                        <a:pt x="8" y="16"/>
                      </a:lnTo>
                      <a:lnTo>
                        <a:pt x="6" y="20"/>
                      </a:lnTo>
                      <a:lnTo>
                        <a:pt x="6" y="26"/>
                      </a:lnTo>
                      <a:lnTo>
                        <a:pt x="4" y="28"/>
                      </a:lnTo>
                      <a:lnTo>
                        <a:pt x="0" y="28"/>
                      </a:lnTo>
                      <a:lnTo>
                        <a:pt x="0" y="28"/>
                      </a:lnTo>
                      <a:lnTo>
                        <a:pt x="0" y="20"/>
                      </a:lnTo>
                      <a:lnTo>
                        <a:pt x="2" y="14"/>
                      </a:lnTo>
                      <a:lnTo>
                        <a:pt x="4" y="0"/>
                      </a:lnTo>
                      <a:lnTo>
                        <a:pt x="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3" name="Freeform 219"/>
                <p:cNvSpPr>
                  <a:spLocks/>
                </p:cNvSpPr>
                <p:nvPr userDrawn="1"/>
              </p:nvSpPr>
              <p:spPr bwMode="auto">
                <a:xfrm>
                  <a:off x="3178" y="927"/>
                  <a:ext cx="3" cy="0"/>
                </a:xfrm>
                <a:custGeom>
                  <a:avLst/>
                  <a:gdLst/>
                  <a:ahLst/>
                  <a:cxnLst>
                    <a:cxn ang="0">
                      <a:pos x="0" y="0"/>
                    </a:cxn>
                    <a:cxn ang="0">
                      <a:pos x="0" y="0"/>
                    </a:cxn>
                    <a:cxn ang="0">
                      <a:pos x="4" y="0"/>
                    </a:cxn>
                    <a:cxn ang="0">
                      <a:pos x="6" y="2"/>
                    </a:cxn>
                    <a:cxn ang="0">
                      <a:pos x="6" y="8"/>
                    </a:cxn>
                    <a:cxn ang="0">
                      <a:pos x="6" y="8"/>
                    </a:cxn>
                    <a:cxn ang="0">
                      <a:pos x="2" y="8"/>
                    </a:cxn>
                    <a:cxn ang="0">
                      <a:pos x="0" y="6"/>
                    </a:cxn>
                    <a:cxn ang="0">
                      <a:pos x="0" y="0"/>
                    </a:cxn>
                    <a:cxn ang="0">
                      <a:pos x="0" y="0"/>
                    </a:cxn>
                  </a:cxnLst>
                  <a:rect l="0" t="0" r="r" b="b"/>
                  <a:pathLst>
                    <a:path w="6" h="8">
                      <a:moveTo>
                        <a:pt x="0" y="0"/>
                      </a:moveTo>
                      <a:lnTo>
                        <a:pt x="0" y="0"/>
                      </a:lnTo>
                      <a:lnTo>
                        <a:pt x="4" y="0"/>
                      </a:lnTo>
                      <a:lnTo>
                        <a:pt x="6" y="2"/>
                      </a:lnTo>
                      <a:lnTo>
                        <a:pt x="6" y="8"/>
                      </a:lnTo>
                      <a:lnTo>
                        <a:pt x="6" y="8"/>
                      </a:lnTo>
                      <a:lnTo>
                        <a:pt x="2" y="8"/>
                      </a:lnTo>
                      <a:lnTo>
                        <a:pt x="0"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4" name="Freeform 220"/>
                <p:cNvSpPr>
                  <a:spLocks/>
                </p:cNvSpPr>
                <p:nvPr userDrawn="1"/>
              </p:nvSpPr>
              <p:spPr bwMode="auto">
                <a:xfrm>
                  <a:off x="3102" y="932"/>
                  <a:ext cx="5" cy="10"/>
                </a:xfrm>
                <a:custGeom>
                  <a:avLst/>
                  <a:gdLst/>
                  <a:ahLst/>
                  <a:cxnLst>
                    <a:cxn ang="0">
                      <a:pos x="8" y="0"/>
                    </a:cxn>
                    <a:cxn ang="0">
                      <a:pos x="8" y="0"/>
                    </a:cxn>
                    <a:cxn ang="0">
                      <a:pos x="10" y="0"/>
                    </a:cxn>
                    <a:cxn ang="0">
                      <a:pos x="14" y="2"/>
                    </a:cxn>
                    <a:cxn ang="0">
                      <a:pos x="14" y="2"/>
                    </a:cxn>
                    <a:cxn ang="0">
                      <a:pos x="12" y="22"/>
                    </a:cxn>
                    <a:cxn ang="0">
                      <a:pos x="12" y="30"/>
                    </a:cxn>
                    <a:cxn ang="0">
                      <a:pos x="8" y="38"/>
                    </a:cxn>
                    <a:cxn ang="0">
                      <a:pos x="8" y="38"/>
                    </a:cxn>
                    <a:cxn ang="0">
                      <a:pos x="4" y="36"/>
                    </a:cxn>
                    <a:cxn ang="0">
                      <a:pos x="2" y="32"/>
                    </a:cxn>
                    <a:cxn ang="0">
                      <a:pos x="0" y="28"/>
                    </a:cxn>
                    <a:cxn ang="0">
                      <a:pos x="0" y="22"/>
                    </a:cxn>
                    <a:cxn ang="0">
                      <a:pos x="4" y="10"/>
                    </a:cxn>
                    <a:cxn ang="0">
                      <a:pos x="8" y="0"/>
                    </a:cxn>
                    <a:cxn ang="0">
                      <a:pos x="8" y="0"/>
                    </a:cxn>
                  </a:cxnLst>
                  <a:rect l="0" t="0" r="r" b="b"/>
                  <a:pathLst>
                    <a:path w="14" h="38">
                      <a:moveTo>
                        <a:pt x="8" y="0"/>
                      </a:moveTo>
                      <a:lnTo>
                        <a:pt x="8" y="0"/>
                      </a:lnTo>
                      <a:lnTo>
                        <a:pt x="10" y="0"/>
                      </a:lnTo>
                      <a:lnTo>
                        <a:pt x="14" y="2"/>
                      </a:lnTo>
                      <a:lnTo>
                        <a:pt x="14" y="2"/>
                      </a:lnTo>
                      <a:lnTo>
                        <a:pt x="12" y="22"/>
                      </a:lnTo>
                      <a:lnTo>
                        <a:pt x="12" y="30"/>
                      </a:lnTo>
                      <a:lnTo>
                        <a:pt x="8" y="38"/>
                      </a:lnTo>
                      <a:lnTo>
                        <a:pt x="8" y="38"/>
                      </a:lnTo>
                      <a:lnTo>
                        <a:pt x="4" y="36"/>
                      </a:lnTo>
                      <a:lnTo>
                        <a:pt x="2" y="32"/>
                      </a:lnTo>
                      <a:lnTo>
                        <a:pt x="0" y="28"/>
                      </a:lnTo>
                      <a:lnTo>
                        <a:pt x="0" y="22"/>
                      </a:lnTo>
                      <a:lnTo>
                        <a:pt x="4" y="10"/>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5" name="Freeform 221"/>
                <p:cNvSpPr>
                  <a:spLocks/>
                </p:cNvSpPr>
                <p:nvPr userDrawn="1"/>
              </p:nvSpPr>
              <p:spPr bwMode="auto">
                <a:xfrm>
                  <a:off x="3109" y="937"/>
                  <a:ext cx="3" cy="5"/>
                </a:xfrm>
                <a:custGeom>
                  <a:avLst/>
                  <a:gdLst/>
                  <a:ahLst/>
                  <a:cxnLst>
                    <a:cxn ang="0">
                      <a:pos x="0" y="0"/>
                    </a:cxn>
                    <a:cxn ang="0">
                      <a:pos x="0" y="0"/>
                    </a:cxn>
                    <a:cxn ang="0">
                      <a:pos x="4" y="2"/>
                    </a:cxn>
                    <a:cxn ang="0">
                      <a:pos x="4" y="6"/>
                    </a:cxn>
                    <a:cxn ang="0">
                      <a:pos x="4" y="16"/>
                    </a:cxn>
                    <a:cxn ang="0">
                      <a:pos x="4" y="16"/>
                    </a:cxn>
                    <a:cxn ang="0">
                      <a:pos x="2" y="8"/>
                    </a:cxn>
                    <a:cxn ang="0">
                      <a:pos x="0" y="0"/>
                    </a:cxn>
                    <a:cxn ang="0">
                      <a:pos x="0" y="0"/>
                    </a:cxn>
                  </a:cxnLst>
                  <a:rect l="0" t="0" r="r" b="b"/>
                  <a:pathLst>
                    <a:path w="4" h="16">
                      <a:moveTo>
                        <a:pt x="0" y="0"/>
                      </a:moveTo>
                      <a:lnTo>
                        <a:pt x="0" y="0"/>
                      </a:lnTo>
                      <a:lnTo>
                        <a:pt x="4" y="2"/>
                      </a:lnTo>
                      <a:lnTo>
                        <a:pt x="4" y="6"/>
                      </a:lnTo>
                      <a:lnTo>
                        <a:pt x="4" y="16"/>
                      </a:lnTo>
                      <a:lnTo>
                        <a:pt x="4" y="16"/>
                      </a:lnTo>
                      <a:lnTo>
                        <a:pt x="2"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6" name="Freeform 222"/>
                <p:cNvSpPr>
                  <a:spLocks/>
                </p:cNvSpPr>
                <p:nvPr userDrawn="1"/>
              </p:nvSpPr>
              <p:spPr bwMode="auto">
                <a:xfrm>
                  <a:off x="3173" y="945"/>
                  <a:ext cx="3" cy="10"/>
                </a:xfrm>
                <a:custGeom>
                  <a:avLst/>
                  <a:gdLst/>
                  <a:ahLst/>
                  <a:cxnLst>
                    <a:cxn ang="0">
                      <a:pos x="2" y="0"/>
                    </a:cxn>
                    <a:cxn ang="0">
                      <a:pos x="2" y="0"/>
                    </a:cxn>
                    <a:cxn ang="0">
                      <a:pos x="6" y="2"/>
                    </a:cxn>
                    <a:cxn ang="0">
                      <a:pos x="8" y="6"/>
                    </a:cxn>
                    <a:cxn ang="0">
                      <a:pos x="8" y="16"/>
                    </a:cxn>
                    <a:cxn ang="0">
                      <a:pos x="6" y="28"/>
                    </a:cxn>
                    <a:cxn ang="0">
                      <a:pos x="6" y="38"/>
                    </a:cxn>
                    <a:cxn ang="0">
                      <a:pos x="6" y="38"/>
                    </a:cxn>
                    <a:cxn ang="0">
                      <a:pos x="4" y="36"/>
                    </a:cxn>
                    <a:cxn ang="0">
                      <a:pos x="2" y="34"/>
                    </a:cxn>
                    <a:cxn ang="0">
                      <a:pos x="0" y="24"/>
                    </a:cxn>
                    <a:cxn ang="0">
                      <a:pos x="0" y="12"/>
                    </a:cxn>
                    <a:cxn ang="0">
                      <a:pos x="2" y="0"/>
                    </a:cxn>
                    <a:cxn ang="0">
                      <a:pos x="2" y="0"/>
                    </a:cxn>
                  </a:cxnLst>
                  <a:rect l="0" t="0" r="r" b="b"/>
                  <a:pathLst>
                    <a:path w="8" h="38">
                      <a:moveTo>
                        <a:pt x="2" y="0"/>
                      </a:moveTo>
                      <a:lnTo>
                        <a:pt x="2" y="0"/>
                      </a:lnTo>
                      <a:lnTo>
                        <a:pt x="6" y="2"/>
                      </a:lnTo>
                      <a:lnTo>
                        <a:pt x="8" y="6"/>
                      </a:lnTo>
                      <a:lnTo>
                        <a:pt x="8" y="16"/>
                      </a:lnTo>
                      <a:lnTo>
                        <a:pt x="6" y="28"/>
                      </a:lnTo>
                      <a:lnTo>
                        <a:pt x="6" y="38"/>
                      </a:lnTo>
                      <a:lnTo>
                        <a:pt x="6" y="38"/>
                      </a:lnTo>
                      <a:lnTo>
                        <a:pt x="4" y="36"/>
                      </a:lnTo>
                      <a:lnTo>
                        <a:pt x="2" y="34"/>
                      </a:lnTo>
                      <a:lnTo>
                        <a:pt x="0" y="24"/>
                      </a:lnTo>
                      <a:lnTo>
                        <a:pt x="0" y="12"/>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7" name="Freeform 223"/>
                <p:cNvSpPr>
                  <a:spLocks/>
                </p:cNvSpPr>
                <p:nvPr userDrawn="1"/>
              </p:nvSpPr>
              <p:spPr bwMode="auto">
                <a:xfrm>
                  <a:off x="3170" y="960"/>
                  <a:ext cx="3" cy="5"/>
                </a:xfrm>
                <a:custGeom>
                  <a:avLst/>
                  <a:gdLst/>
                  <a:ahLst/>
                  <a:cxnLst>
                    <a:cxn ang="0">
                      <a:pos x="6" y="0"/>
                    </a:cxn>
                    <a:cxn ang="0">
                      <a:pos x="6" y="0"/>
                    </a:cxn>
                    <a:cxn ang="0">
                      <a:pos x="10" y="6"/>
                    </a:cxn>
                    <a:cxn ang="0">
                      <a:pos x="8" y="14"/>
                    </a:cxn>
                    <a:cxn ang="0">
                      <a:pos x="4" y="26"/>
                    </a:cxn>
                    <a:cxn ang="0">
                      <a:pos x="4" y="26"/>
                    </a:cxn>
                    <a:cxn ang="0">
                      <a:pos x="0" y="24"/>
                    </a:cxn>
                    <a:cxn ang="0">
                      <a:pos x="0" y="20"/>
                    </a:cxn>
                    <a:cxn ang="0">
                      <a:pos x="0" y="14"/>
                    </a:cxn>
                    <a:cxn ang="0">
                      <a:pos x="6" y="0"/>
                    </a:cxn>
                    <a:cxn ang="0">
                      <a:pos x="6" y="0"/>
                    </a:cxn>
                  </a:cxnLst>
                  <a:rect l="0" t="0" r="r" b="b"/>
                  <a:pathLst>
                    <a:path w="10" h="26">
                      <a:moveTo>
                        <a:pt x="6" y="0"/>
                      </a:moveTo>
                      <a:lnTo>
                        <a:pt x="6" y="0"/>
                      </a:lnTo>
                      <a:lnTo>
                        <a:pt x="10" y="6"/>
                      </a:lnTo>
                      <a:lnTo>
                        <a:pt x="8" y="14"/>
                      </a:lnTo>
                      <a:lnTo>
                        <a:pt x="4" y="26"/>
                      </a:lnTo>
                      <a:lnTo>
                        <a:pt x="4" y="26"/>
                      </a:lnTo>
                      <a:lnTo>
                        <a:pt x="0" y="24"/>
                      </a:lnTo>
                      <a:lnTo>
                        <a:pt x="0" y="20"/>
                      </a:lnTo>
                      <a:lnTo>
                        <a:pt x="0" y="1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8" name="Freeform 224"/>
                <p:cNvSpPr>
                  <a:spLocks/>
                </p:cNvSpPr>
                <p:nvPr userDrawn="1"/>
              </p:nvSpPr>
              <p:spPr bwMode="auto">
                <a:xfrm>
                  <a:off x="3165" y="970"/>
                  <a:ext cx="3" cy="5"/>
                </a:xfrm>
                <a:custGeom>
                  <a:avLst/>
                  <a:gdLst/>
                  <a:ahLst/>
                  <a:cxnLst>
                    <a:cxn ang="0">
                      <a:pos x="6" y="0"/>
                    </a:cxn>
                    <a:cxn ang="0">
                      <a:pos x="6" y="0"/>
                    </a:cxn>
                    <a:cxn ang="0">
                      <a:pos x="8" y="4"/>
                    </a:cxn>
                    <a:cxn ang="0">
                      <a:pos x="8" y="8"/>
                    </a:cxn>
                    <a:cxn ang="0">
                      <a:pos x="4" y="18"/>
                    </a:cxn>
                    <a:cxn ang="0">
                      <a:pos x="4" y="18"/>
                    </a:cxn>
                    <a:cxn ang="0">
                      <a:pos x="0" y="14"/>
                    </a:cxn>
                    <a:cxn ang="0">
                      <a:pos x="2" y="8"/>
                    </a:cxn>
                    <a:cxn ang="0">
                      <a:pos x="6" y="0"/>
                    </a:cxn>
                    <a:cxn ang="0">
                      <a:pos x="6" y="0"/>
                    </a:cxn>
                  </a:cxnLst>
                  <a:rect l="0" t="0" r="r" b="b"/>
                  <a:pathLst>
                    <a:path w="8" h="18">
                      <a:moveTo>
                        <a:pt x="6" y="0"/>
                      </a:moveTo>
                      <a:lnTo>
                        <a:pt x="6" y="0"/>
                      </a:lnTo>
                      <a:lnTo>
                        <a:pt x="8" y="4"/>
                      </a:lnTo>
                      <a:lnTo>
                        <a:pt x="8" y="8"/>
                      </a:lnTo>
                      <a:lnTo>
                        <a:pt x="4" y="18"/>
                      </a:lnTo>
                      <a:lnTo>
                        <a:pt x="4" y="18"/>
                      </a:lnTo>
                      <a:lnTo>
                        <a:pt x="0" y="14"/>
                      </a:lnTo>
                      <a:lnTo>
                        <a:pt x="2" y="8"/>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49" name="Freeform 225"/>
                <p:cNvSpPr>
                  <a:spLocks/>
                </p:cNvSpPr>
                <p:nvPr userDrawn="1"/>
              </p:nvSpPr>
              <p:spPr bwMode="auto">
                <a:xfrm>
                  <a:off x="3178" y="980"/>
                  <a:ext cx="3" cy="5"/>
                </a:xfrm>
                <a:custGeom>
                  <a:avLst/>
                  <a:gdLst/>
                  <a:ahLst/>
                  <a:cxnLst>
                    <a:cxn ang="0">
                      <a:pos x="2" y="0"/>
                    </a:cxn>
                    <a:cxn ang="0">
                      <a:pos x="2" y="0"/>
                    </a:cxn>
                    <a:cxn ang="0">
                      <a:pos x="4" y="2"/>
                    </a:cxn>
                    <a:cxn ang="0">
                      <a:pos x="6" y="4"/>
                    </a:cxn>
                    <a:cxn ang="0">
                      <a:pos x="6" y="8"/>
                    </a:cxn>
                    <a:cxn ang="0">
                      <a:pos x="4" y="14"/>
                    </a:cxn>
                    <a:cxn ang="0">
                      <a:pos x="6" y="20"/>
                    </a:cxn>
                    <a:cxn ang="0">
                      <a:pos x="6" y="20"/>
                    </a:cxn>
                    <a:cxn ang="0">
                      <a:pos x="2" y="16"/>
                    </a:cxn>
                    <a:cxn ang="0">
                      <a:pos x="0" y="12"/>
                    </a:cxn>
                    <a:cxn ang="0">
                      <a:pos x="2" y="0"/>
                    </a:cxn>
                    <a:cxn ang="0">
                      <a:pos x="2" y="0"/>
                    </a:cxn>
                  </a:cxnLst>
                  <a:rect l="0" t="0" r="r" b="b"/>
                  <a:pathLst>
                    <a:path w="6" h="20">
                      <a:moveTo>
                        <a:pt x="2" y="0"/>
                      </a:moveTo>
                      <a:lnTo>
                        <a:pt x="2" y="0"/>
                      </a:lnTo>
                      <a:lnTo>
                        <a:pt x="4" y="2"/>
                      </a:lnTo>
                      <a:lnTo>
                        <a:pt x="6" y="4"/>
                      </a:lnTo>
                      <a:lnTo>
                        <a:pt x="6" y="8"/>
                      </a:lnTo>
                      <a:lnTo>
                        <a:pt x="4" y="14"/>
                      </a:lnTo>
                      <a:lnTo>
                        <a:pt x="6" y="20"/>
                      </a:lnTo>
                      <a:lnTo>
                        <a:pt x="6" y="20"/>
                      </a:lnTo>
                      <a:lnTo>
                        <a:pt x="2" y="16"/>
                      </a:lnTo>
                      <a:lnTo>
                        <a:pt x="0" y="12"/>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0" name="Freeform 226"/>
                <p:cNvSpPr>
                  <a:spLocks/>
                </p:cNvSpPr>
                <p:nvPr userDrawn="1"/>
              </p:nvSpPr>
              <p:spPr bwMode="auto">
                <a:xfrm>
                  <a:off x="3155" y="988"/>
                  <a:ext cx="3" cy="3"/>
                </a:xfrm>
                <a:custGeom>
                  <a:avLst/>
                  <a:gdLst/>
                  <a:ahLst/>
                  <a:cxnLst>
                    <a:cxn ang="0">
                      <a:pos x="6" y="0"/>
                    </a:cxn>
                    <a:cxn ang="0">
                      <a:pos x="6" y="0"/>
                    </a:cxn>
                    <a:cxn ang="0">
                      <a:pos x="8" y="0"/>
                    </a:cxn>
                    <a:cxn ang="0">
                      <a:pos x="8" y="2"/>
                    </a:cxn>
                    <a:cxn ang="0">
                      <a:pos x="8" y="6"/>
                    </a:cxn>
                    <a:cxn ang="0">
                      <a:pos x="6" y="10"/>
                    </a:cxn>
                    <a:cxn ang="0">
                      <a:pos x="4" y="12"/>
                    </a:cxn>
                    <a:cxn ang="0">
                      <a:pos x="4" y="12"/>
                    </a:cxn>
                    <a:cxn ang="0">
                      <a:pos x="0" y="10"/>
                    </a:cxn>
                    <a:cxn ang="0">
                      <a:pos x="2" y="6"/>
                    </a:cxn>
                    <a:cxn ang="0">
                      <a:pos x="4" y="4"/>
                    </a:cxn>
                    <a:cxn ang="0">
                      <a:pos x="6" y="0"/>
                    </a:cxn>
                    <a:cxn ang="0">
                      <a:pos x="6" y="0"/>
                    </a:cxn>
                  </a:cxnLst>
                  <a:rect l="0" t="0" r="r" b="b"/>
                  <a:pathLst>
                    <a:path w="8" h="12">
                      <a:moveTo>
                        <a:pt x="6" y="0"/>
                      </a:moveTo>
                      <a:lnTo>
                        <a:pt x="6" y="0"/>
                      </a:lnTo>
                      <a:lnTo>
                        <a:pt x="8" y="0"/>
                      </a:lnTo>
                      <a:lnTo>
                        <a:pt x="8" y="2"/>
                      </a:lnTo>
                      <a:lnTo>
                        <a:pt x="8" y="6"/>
                      </a:lnTo>
                      <a:lnTo>
                        <a:pt x="6" y="10"/>
                      </a:lnTo>
                      <a:lnTo>
                        <a:pt x="4" y="12"/>
                      </a:lnTo>
                      <a:lnTo>
                        <a:pt x="4" y="12"/>
                      </a:lnTo>
                      <a:lnTo>
                        <a:pt x="0" y="10"/>
                      </a:lnTo>
                      <a:lnTo>
                        <a:pt x="2" y="6"/>
                      </a:lnTo>
                      <a:lnTo>
                        <a:pt x="4"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1" name="Freeform 227"/>
                <p:cNvSpPr>
                  <a:spLocks/>
                </p:cNvSpPr>
                <p:nvPr userDrawn="1"/>
              </p:nvSpPr>
              <p:spPr bwMode="auto">
                <a:xfrm>
                  <a:off x="3135" y="988"/>
                  <a:ext cx="5" cy="5"/>
                </a:xfrm>
                <a:custGeom>
                  <a:avLst/>
                  <a:gdLst/>
                  <a:ahLst/>
                  <a:cxnLst>
                    <a:cxn ang="0">
                      <a:pos x="0" y="0"/>
                    </a:cxn>
                    <a:cxn ang="0">
                      <a:pos x="0" y="0"/>
                    </a:cxn>
                    <a:cxn ang="0">
                      <a:pos x="4" y="2"/>
                    </a:cxn>
                    <a:cxn ang="0">
                      <a:pos x="6" y="4"/>
                    </a:cxn>
                    <a:cxn ang="0">
                      <a:pos x="8" y="12"/>
                    </a:cxn>
                    <a:cxn ang="0">
                      <a:pos x="8" y="12"/>
                    </a:cxn>
                    <a:cxn ang="0">
                      <a:pos x="12" y="12"/>
                    </a:cxn>
                    <a:cxn ang="0">
                      <a:pos x="14" y="12"/>
                    </a:cxn>
                    <a:cxn ang="0">
                      <a:pos x="16" y="8"/>
                    </a:cxn>
                    <a:cxn ang="0">
                      <a:pos x="16" y="8"/>
                    </a:cxn>
                    <a:cxn ang="0">
                      <a:pos x="18" y="10"/>
                    </a:cxn>
                    <a:cxn ang="0">
                      <a:pos x="18" y="14"/>
                    </a:cxn>
                    <a:cxn ang="0">
                      <a:pos x="16" y="20"/>
                    </a:cxn>
                    <a:cxn ang="0">
                      <a:pos x="16" y="24"/>
                    </a:cxn>
                    <a:cxn ang="0">
                      <a:pos x="16" y="24"/>
                    </a:cxn>
                    <a:cxn ang="0">
                      <a:pos x="14" y="22"/>
                    </a:cxn>
                    <a:cxn ang="0">
                      <a:pos x="12" y="22"/>
                    </a:cxn>
                    <a:cxn ang="0">
                      <a:pos x="6" y="24"/>
                    </a:cxn>
                    <a:cxn ang="0">
                      <a:pos x="6" y="24"/>
                    </a:cxn>
                    <a:cxn ang="0">
                      <a:pos x="6" y="18"/>
                    </a:cxn>
                    <a:cxn ang="0">
                      <a:pos x="2" y="12"/>
                    </a:cxn>
                    <a:cxn ang="0">
                      <a:pos x="0" y="8"/>
                    </a:cxn>
                    <a:cxn ang="0">
                      <a:pos x="0" y="0"/>
                    </a:cxn>
                    <a:cxn ang="0">
                      <a:pos x="0" y="0"/>
                    </a:cxn>
                  </a:cxnLst>
                  <a:rect l="0" t="0" r="r" b="b"/>
                  <a:pathLst>
                    <a:path w="18" h="24">
                      <a:moveTo>
                        <a:pt x="0" y="0"/>
                      </a:moveTo>
                      <a:lnTo>
                        <a:pt x="0" y="0"/>
                      </a:lnTo>
                      <a:lnTo>
                        <a:pt x="4" y="2"/>
                      </a:lnTo>
                      <a:lnTo>
                        <a:pt x="6" y="4"/>
                      </a:lnTo>
                      <a:lnTo>
                        <a:pt x="8" y="12"/>
                      </a:lnTo>
                      <a:lnTo>
                        <a:pt x="8" y="12"/>
                      </a:lnTo>
                      <a:lnTo>
                        <a:pt x="12" y="12"/>
                      </a:lnTo>
                      <a:lnTo>
                        <a:pt x="14" y="12"/>
                      </a:lnTo>
                      <a:lnTo>
                        <a:pt x="16" y="8"/>
                      </a:lnTo>
                      <a:lnTo>
                        <a:pt x="16" y="8"/>
                      </a:lnTo>
                      <a:lnTo>
                        <a:pt x="18" y="10"/>
                      </a:lnTo>
                      <a:lnTo>
                        <a:pt x="18" y="14"/>
                      </a:lnTo>
                      <a:lnTo>
                        <a:pt x="16" y="20"/>
                      </a:lnTo>
                      <a:lnTo>
                        <a:pt x="16" y="24"/>
                      </a:lnTo>
                      <a:lnTo>
                        <a:pt x="16" y="24"/>
                      </a:lnTo>
                      <a:lnTo>
                        <a:pt x="14" y="22"/>
                      </a:lnTo>
                      <a:lnTo>
                        <a:pt x="12" y="22"/>
                      </a:lnTo>
                      <a:lnTo>
                        <a:pt x="6" y="24"/>
                      </a:lnTo>
                      <a:lnTo>
                        <a:pt x="6" y="24"/>
                      </a:lnTo>
                      <a:lnTo>
                        <a:pt x="6" y="18"/>
                      </a:lnTo>
                      <a:lnTo>
                        <a:pt x="2"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2" name="Freeform 228"/>
                <p:cNvSpPr>
                  <a:spLocks/>
                </p:cNvSpPr>
                <p:nvPr userDrawn="1"/>
              </p:nvSpPr>
              <p:spPr bwMode="auto">
                <a:xfrm>
                  <a:off x="3160" y="1008"/>
                  <a:ext cx="5" cy="3"/>
                </a:xfrm>
                <a:custGeom>
                  <a:avLst/>
                  <a:gdLst/>
                  <a:ahLst/>
                  <a:cxnLst>
                    <a:cxn ang="0">
                      <a:pos x="8" y="0"/>
                    </a:cxn>
                    <a:cxn ang="0">
                      <a:pos x="8" y="0"/>
                    </a:cxn>
                    <a:cxn ang="0">
                      <a:pos x="10" y="2"/>
                    </a:cxn>
                    <a:cxn ang="0">
                      <a:pos x="10" y="6"/>
                    </a:cxn>
                    <a:cxn ang="0">
                      <a:pos x="10" y="6"/>
                    </a:cxn>
                    <a:cxn ang="0">
                      <a:pos x="6" y="8"/>
                    </a:cxn>
                    <a:cxn ang="0">
                      <a:pos x="0" y="6"/>
                    </a:cxn>
                    <a:cxn ang="0">
                      <a:pos x="0" y="6"/>
                    </a:cxn>
                    <a:cxn ang="0">
                      <a:pos x="2" y="4"/>
                    </a:cxn>
                    <a:cxn ang="0">
                      <a:pos x="4" y="4"/>
                    </a:cxn>
                    <a:cxn ang="0">
                      <a:pos x="8" y="2"/>
                    </a:cxn>
                    <a:cxn ang="0">
                      <a:pos x="8" y="0"/>
                    </a:cxn>
                    <a:cxn ang="0">
                      <a:pos x="8" y="0"/>
                    </a:cxn>
                  </a:cxnLst>
                  <a:rect l="0" t="0" r="r" b="b"/>
                  <a:pathLst>
                    <a:path w="10" h="8">
                      <a:moveTo>
                        <a:pt x="8" y="0"/>
                      </a:moveTo>
                      <a:lnTo>
                        <a:pt x="8" y="0"/>
                      </a:lnTo>
                      <a:lnTo>
                        <a:pt x="10" y="2"/>
                      </a:lnTo>
                      <a:lnTo>
                        <a:pt x="10" y="6"/>
                      </a:lnTo>
                      <a:lnTo>
                        <a:pt x="10" y="6"/>
                      </a:lnTo>
                      <a:lnTo>
                        <a:pt x="6" y="8"/>
                      </a:lnTo>
                      <a:lnTo>
                        <a:pt x="0" y="6"/>
                      </a:lnTo>
                      <a:lnTo>
                        <a:pt x="0" y="6"/>
                      </a:lnTo>
                      <a:lnTo>
                        <a:pt x="2" y="4"/>
                      </a:lnTo>
                      <a:lnTo>
                        <a:pt x="4" y="4"/>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3" name="Freeform 229"/>
                <p:cNvSpPr>
                  <a:spLocks/>
                </p:cNvSpPr>
                <p:nvPr userDrawn="1"/>
              </p:nvSpPr>
              <p:spPr bwMode="auto">
                <a:xfrm>
                  <a:off x="3150" y="1011"/>
                  <a:ext cx="10" cy="15"/>
                </a:xfrm>
                <a:custGeom>
                  <a:avLst/>
                  <a:gdLst/>
                  <a:ahLst/>
                  <a:cxnLst>
                    <a:cxn ang="0">
                      <a:pos x="14" y="0"/>
                    </a:cxn>
                    <a:cxn ang="0">
                      <a:pos x="14" y="0"/>
                    </a:cxn>
                    <a:cxn ang="0">
                      <a:pos x="20" y="0"/>
                    </a:cxn>
                    <a:cxn ang="0">
                      <a:pos x="26" y="2"/>
                    </a:cxn>
                    <a:cxn ang="0">
                      <a:pos x="36" y="10"/>
                    </a:cxn>
                    <a:cxn ang="0">
                      <a:pos x="36" y="10"/>
                    </a:cxn>
                    <a:cxn ang="0">
                      <a:pos x="32" y="18"/>
                    </a:cxn>
                    <a:cxn ang="0">
                      <a:pos x="30" y="30"/>
                    </a:cxn>
                    <a:cxn ang="0">
                      <a:pos x="28" y="54"/>
                    </a:cxn>
                    <a:cxn ang="0">
                      <a:pos x="28" y="54"/>
                    </a:cxn>
                    <a:cxn ang="0">
                      <a:pos x="18" y="52"/>
                    </a:cxn>
                    <a:cxn ang="0">
                      <a:pos x="10" y="46"/>
                    </a:cxn>
                    <a:cxn ang="0">
                      <a:pos x="4" y="40"/>
                    </a:cxn>
                    <a:cxn ang="0">
                      <a:pos x="0" y="32"/>
                    </a:cxn>
                    <a:cxn ang="0">
                      <a:pos x="0" y="32"/>
                    </a:cxn>
                    <a:cxn ang="0">
                      <a:pos x="4" y="34"/>
                    </a:cxn>
                    <a:cxn ang="0">
                      <a:pos x="8" y="32"/>
                    </a:cxn>
                    <a:cxn ang="0">
                      <a:pos x="10" y="32"/>
                    </a:cxn>
                    <a:cxn ang="0">
                      <a:pos x="14" y="34"/>
                    </a:cxn>
                    <a:cxn ang="0">
                      <a:pos x="14" y="34"/>
                    </a:cxn>
                    <a:cxn ang="0">
                      <a:pos x="16" y="26"/>
                    </a:cxn>
                    <a:cxn ang="0">
                      <a:pos x="16" y="16"/>
                    </a:cxn>
                    <a:cxn ang="0">
                      <a:pos x="16" y="8"/>
                    </a:cxn>
                    <a:cxn ang="0">
                      <a:pos x="14" y="0"/>
                    </a:cxn>
                    <a:cxn ang="0">
                      <a:pos x="14" y="0"/>
                    </a:cxn>
                  </a:cxnLst>
                  <a:rect l="0" t="0" r="r" b="b"/>
                  <a:pathLst>
                    <a:path w="36" h="54">
                      <a:moveTo>
                        <a:pt x="14" y="0"/>
                      </a:moveTo>
                      <a:lnTo>
                        <a:pt x="14" y="0"/>
                      </a:lnTo>
                      <a:lnTo>
                        <a:pt x="20" y="0"/>
                      </a:lnTo>
                      <a:lnTo>
                        <a:pt x="26" y="2"/>
                      </a:lnTo>
                      <a:lnTo>
                        <a:pt x="36" y="10"/>
                      </a:lnTo>
                      <a:lnTo>
                        <a:pt x="36" y="10"/>
                      </a:lnTo>
                      <a:lnTo>
                        <a:pt x="32" y="18"/>
                      </a:lnTo>
                      <a:lnTo>
                        <a:pt x="30" y="30"/>
                      </a:lnTo>
                      <a:lnTo>
                        <a:pt x="28" y="54"/>
                      </a:lnTo>
                      <a:lnTo>
                        <a:pt x="28" y="54"/>
                      </a:lnTo>
                      <a:lnTo>
                        <a:pt x="18" y="52"/>
                      </a:lnTo>
                      <a:lnTo>
                        <a:pt x="10" y="46"/>
                      </a:lnTo>
                      <a:lnTo>
                        <a:pt x="4" y="40"/>
                      </a:lnTo>
                      <a:lnTo>
                        <a:pt x="0" y="32"/>
                      </a:lnTo>
                      <a:lnTo>
                        <a:pt x="0" y="32"/>
                      </a:lnTo>
                      <a:lnTo>
                        <a:pt x="4" y="34"/>
                      </a:lnTo>
                      <a:lnTo>
                        <a:pt x="8" y="32"/>
                      </a:lnTo>
                      <a:lnTo>
                        <a:pt x="10" y="32"/>
                      </a:lnTo>
                      <a:lnTo>
                        <a:pt x="14" y="34"/>
                      </a:lnTo>
                      <a:lnTo>
                        <a:pt x="14" y="34"/>
                      </a:lnTo>
                      <a:lnTo>
                        <a:pt x="16" y="26"/>
                      </a:lnTo>
                      <a:lnTo>
                        <a:pt x="16" y="16"/>
                      </a:lnTo>
                      <a:lnTo>
                        <a:pt x="16" y="8"/>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4" name="Freeform 230"/>
                <p:cNvSpPr>
                  <a:spLocks/>
                </p:cNvSpPr>
                <p:nvPr userDrawn="1"/>
              </p:nvSpPr>
              <p:spPr bwMode="auto">
                <a:xfrm>
                  <a:off x="4552" y="1031"/>
                  <a:ext cx="3" cy="3"/>
                </a:xfrm>
                <a:custGeom>
                  <a:avLst/>
                  <a:gdLst/>
                  <a:ahLst/>
                  <a:cxnLst>
                    <a:cxn ang="0">
                      <a:pos x="2" y="0"/>
                    </a:cxn>
                    <a:cxn ang="0">
                      <a:pos x="2" y="0"/>
                    </a:cxn>
                    <a:cxn ang="0">
                      <a:pos x="6" y="2"/>
                    </a:cxn>
                    <a:cxn ang="0">
                      <a:pos x="12" y="6"/>
                    </a:cxn>
                    <a:cxn ang="0">
                      <a:pos x="14" y="10"/>
                    </a:cxn>
                    <a:cxn ang="0">
                      <a:pos x="16" y="18"/>
                    </a:cxn>
                    <a:cxn ang="0">
                      <a:pos x="16" y="18"/>
                    </a:cxn>
                    <a:cxn ang="0">
                      <a:pos x="12" y="16"/>
                    </a:cxn>
                    <a:cxn ang="0">
                      <a:pos x="10" y="16"/>
                    </a:cxn>
                    <a:cxn ang="0">
                      <a:pos x="6" y="14"/>
                    </a:cxn>
                    <a:cxn ang="0">
                      <a:pos x="2" y="14"/>
                    </a:cxn>
                    <a:cxn ang="0">
                      <a:pos x="2" y="14"/>
                    </a:cxn>
                    <a:cxn ang="0">
                      <a:pos x="0" y="8"/>
                    </a:cxn>
                    <a:cxn ang="0">
                      <a:pos x="2" y="0"/>
                    </a:cxn>
                    <a:cxn ang="0">
                      <a:pos x="2" y="0"/>
                    </a:cxn>
                  </a:cxnLst>
                  <a:rect l="0" t="0" r="r" b="b"/>
                  <a:pathLst>
                    <a:path w="16" h="18">
                      <a:moveTo>
                        <a:pt x="2" y="0"/>
                      </a:moveTo>
                      <a:lnTo>
                        <a:pt x="2" y="0"/>
                      </a:lnTo>
                      <a:lnTo>
                        <a:pt x="6" y="2"/>
                      </a:lnTo>
                      <a:lnTo>
                        <a:pt x="12" y="6"/>
                      </a:lnTo>
                      <a:lnTo>
                        <a:pt x="14" y="10"/>
                      </a:lnTo>
                      <a:lnTo>
                        <a:pt x="16" y="18"/>
                      </a:lnTo>
                      <a:lnTo>
                        <a:pt x="16" y="18"/>
                      </a:lnTo>
                      <a:lnTo>
                        <a:pt x="12" y="16"/>
                      </a:lnTo>
                      <a:lnTo>
                        <a:pt x="10" y="16"/>
                      </a:lnTo>
                      <a:lnTo>
                        <a:pt x="6" y="14"/>
                      </a:lnTo>
                      <a:lnTo>
                        <a:pt x="2" y="14"/>
                      </a:lnTo>
                      <a:lnTo>
                        <a:pt x="2" y="14"/>
                      </a:lnTo>
                      <a:lnTo>
                        <a:pt x="0"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5" name="Freeform 231"/>
                <p:cNvSpPr>
                  <a:spLocks/>
                </p:cNvSpPr>
                <p:nvPr userDrawn="1"/>
              </p:nvSpPr>
              <p:spPr bwMode="auto">
                <a:xfrm>
                  <a:off x="3741" y="1054"/>
                  <a:ext cx="3" cy="5"/>
                </a:xfrm>
                <a:custGeom>
                  <a:avLst/>
                  <a:gdLst/>
                  <a:ahLst/>
                  <a:cxnLst>
                    <a:cxn ang="0">
                      <a:pos x="10" y="0"/>
                    </a:cxn>
                    <a:cxn ang="0">
                      <a:pos x="10" y="0"/>
                    </a:cxn>
                    <a:cxn ang="0">
                      <a:pos x="8" y="6"/>
                    </a:cxn>
                    <a:cxn ang="0">
                      <a:pos x="6" y="12"/>
                    </a:cxn>
                    <a:cxn ang="0">
                      <a:pos x="4" y="16"/>
                    </a:cxn>
                    <a:cxn ang="0">
                      <a:pos x="2" y="18"/>
                    </a:cxn>
                    <a:cxn ang="0">
                      <a:pos x="0" y="18"/>
                    </a:cxn>
                    <a:cxn ang="0">
                      <a:pos x="0" y="18"/>
                    </a:cxn>
                    <a:cxn ang="0">
                      <a:pos x="2" y="6"/>
                    </a:cxn>
                    <a:cxn ang="0">
                      <a:pos x="6" y="2"/>
                    </a:cxn>
                    <a:cxn ang="0">
                      <a:pos x="10" y="0"/>
                    </a:cxn>
                    <a:cxn ang="0">
                      <a:pos x="10" y="0"/>
                    </a:cxn>
                  </a:cxnLst>
                  <a:rect l="0" t="0" r="r" b="b"/>
                  <a:pathLst>
                    <a:path w="10" h="18">
                      <a:moveTo>
                        <a:pt x="10" y="0"/>
                      </a:moveTo>
                      <a:lnTo>
                        <a:pt x="10" y="0"/>
                      </a:lnTo>
                      <a:lnTo>
                        <a:pt x="8" y="6"/>
                      </a:lnTo>
                      <a:lnTo>
                        <a:pt x="6" y="12"/>
                      </a:lnTo>
                      <a:lnTo>
                        <a:pt x="4" y="16"/>
                      </a:lnTo>
                      <a:lnTo>
                        <a:pt x="2" y="18"/>
                      </a:lnTo>
                      <a:lnTo>
                        <a:pt x="0" y="18"/>
                      </a:lnTo>
                      <a:lnTo>
                        <a:pt x="0" y="18"/>
                      </a:lnTo>
                      <a:lnTo>
                        <a:pt x="2" y="6"/>
                      </a:lnTo>
                      <a:lnTo>
                        <a:pt x="6"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6" name="Freeform 232"/>
                <p:cNvSpPr>
                  <a:spLocks/>
                </p:cNvSpPr>
                <p:nvPr userDrawn="1"/>
              </p:nvSpPr>
              <p:spPr bwMode="auto">
                <a:xfrm>
                  <a:off x="4537" y="1056"/>
                  <a:ext cx="5" cy="5"/>
                </a:xfrm>
                <a:custGeom>
                  <a:avLst/>
                  <a:gdLst/>
                  <a:ahLst/>
                  <a:cxnLst>
                    <a:cxn ang="0">
                      <a:pos x="2" y="0"/>
                    </a:cxn>
                    <a:cxn ang="0">
                      <a:pos x="2" y="0"/>
                    </a:cxn>
                    <a:cxn ang="0">
                      <a:pos x="4" y="0"/>
                    </a:cxn>
                    <a:cxn ang="0">
                      <a:pos x="4" y="2"/>
                    </a:cxn>
                    <a:cxn ang="0">
                      <a:pos x="4" y="2"/>
                    </a:cxn>
                    <a:cxn ang="0">
                      <a:pos x="4" y="4"/>
                    </a:cxn>
                    <a:cxn ang="0">
                      <a:pos x="6" y="2"/>
                    </a:cxn>
                    <a:cxn ang="0">
                      <a:pos x="6" y="2"/>
                    </a:cxn>
                    <a:cxn ang="0">
                      <a:pos x="8" y="4"/>
                    </a:cxn>
                    <a:cxn ang="0">
                      <a:pos x="8" y="6"/>
                    </a:cxn>
                    <a:cxn ang="0">
                      <a:pos x="6" y="10"/>
                    </a:cxn>
                    <a:cxn ang="0">
                      <a:pos x="6" y="10"/>
                    </a:cxn>
                    <a:cxn ang="0">
                      <a:pos x="12" y="10"/>
                    </a:cxn>
                    <a:cxn ang="0">
                      <a:pos x="14" y="6"/>
                    </a:cxn>
                    <a:cxn ang="0">
                      <a:pos x="14" y="6"/>
                    </a:cxn>
                    <a:cxn ang="0">
                      <a:pos x="16" y="8"/>
                    </a:cxn>
                    <a:cxn ang="0">
                      <a:pos x="16" y="10"/>
                    </a:cxn>
                    <a:cxn ang="0">
                      <a:pos x="18" y="10"/>
                    </a:cxn>
                    <a:cxn ang="0">
                      <a:pos x="18" y="10"/>
                    </a:cxn>
                    <a:cxn ang="0">
                      <a:pos x="12" y="16"/>
                    </a:cxn>
                    <a:cxn ang="0">
                      <a:pos x="2" y="18"/>
                    </a:cxn>
                    <a:cxn ang="0">
                      <a:pos x="2" y="18"/>
                    </a:cxn>
                    <a:cxn ang="0">
                      <a:pos x="2" y="16"/>
                    </a:cxn>
                    <a:cxn ang="0">
                      <a:pos x="2" y="14"/>
                    </a:cxn>
                    <a:cxn ang="0">
                      <a:pos x="6" y="16"/>
                    </a:cxn>
                    <a:cxn ang="0">
                      <a:pos x="6" y="16"/>
                    </a:cxn>
                    <a:cxn ang="0">
                      <a:pos x="4" y="12"/>
                    </a:cxn>
                    <a:cxn ang="0">
                      <a:pos x="0" y="10"/>
                    </a:cxn>
                    <a:cxn ang="0">
                      <a:pos x="0" y="10"/>
                    </a:cxn>
                    <a:cxn ang="0">
                      <a:pos x="0" y="6"/>
                    </a:cxn>
                    <a:cxn ang="0">
                      <a:pos x="0" y="4"/>
                    </a:cxn>
                    <a:cxn ang="0">
                      <a:pos x="2" y="4"/>
                    </a:cxn>
                    <a:cxn ang="0">
                      <a:pos x="2" y="0"/>
                    </a:cxn>
                    <a:cxn ang="0">
                      <a:pos x="2" y="0"/>
                    </a:cxn>
                  </a:cxnLst>
                  <a:rect l="0" t="0" r="r" b="b"/>
                  <a:pathLst>
                    <a:path w="18" h="18">
                      <a:moveTo>
                        <a:pt x="2" y="0"/>
                      </a:moveTo>
                      <a:lnTo>
                        <a:pt x="2" y="0"/>
                      </a:lnTo>
                      <a:lnTo>
                        <a:pt x="4" y="0"/>
                      </a:lnTo>
                      <a:lnTo>
                        <a:pt x="4" y="2"/>
                      </a:lnTo>
                      <a:lnTo>
                        <a:pt x="4" y="2"/>
                      </a:lnTo>
                      <a:lnTo>
                        <a:pt x="4" y="4"/>
                      </a:lnTo>
                      <a:lnTo>
                        <a:pt x="6" y="2"/>
                      </a:lnTo>
                      <a:lnTo>
                        <a:pt x="6" y="2"/>
                      </a:lnTo>
                      <a:lnTo>
                        <a:pt x="8" y="4"/>
                      </a:lnTo>
                      <a:lnTo>
                        <a:pt x="8" y="6"/>
                      </a:lnTo>
                      <a:lnTo>
                        <a:pt x="6" y="10"/>
                      </a:lnTo>
                      <a:lnTo>
                        <a:pt x="6" y="10"/>
                      </a:lnTo>
                      <a:lnTo>
                        <a:pt x="12" y="10"/>
                      </a:lnTo>
                      <a:lnTo>
                        <a:pt x="14" y="6"/>
                      </a:lnTo>
                      <a:lnTo>
                        <a:pt x="14" y="6"/>
                      </a:lnTo>
                      <a:lnTo>
                        <a:pt x="16" y="8"/>
                      </a:lnTo>
                      <a:lnTo>
                        <a:pt x="16" y="10"/>
                      </a:lnTo>
                      <a:lnTo>
                        <a:pt x="18" y="10"/>
                      </a:lnTo>
                      <a:lnTo>
                        <a:pt x="18" y="10"/>
                      </a:lnTo>
                      <a:lnTo>
                        <a:pt x="12" y="16"/>
                      </a:lnTo>
                      <a:lnTo>
                        <a:pt x="2" y="18"/>
                      </a:lnTo>
                      <a:lnTo>
                        <a:pt x="2" y="18"/>
                      </a:lnTo>
                      <a:lnTo>
                        <a:pt x="2" y="16"/>
                      </a:lnTo>
                      <a:lnTo>
                        <a:pt x="2" y="14"/>
                      </a:lnTo>
                      <a:lnTo>
                        <a:pt x="6" y="16"/>
                      </a:lnTo>
                      <a:lnTo>
                        <a:pt x="6" y="16"/>
                      </a:lnTo>
                      <a:lnTo>
                        <a:pt x="4" y="12"/>
                      </a:lnTo>
                      <a:lnTo>
                        <a:pt x="0" y="10"/>
                      </a:lnTo>
                      <a:lnTo>
                        <a:pt x="0" y="10"/>
                      </a:lnTo>
                      <a:lnTo>
                        <a:pt x="0" y="6"/>
                      </a:lnTo>
                      <a:lnTo>
                        <a:pt x="0" y="4"/>
                      </a:lnTo>
                      <a:lnTo>
                        <a:pt x="2" y="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7" name="Freeform 233"/>
                <p:cNvSpPr>
                  <a:spLocks/>
                </p:cNvSpPr>
                <p:nvPr userDrawn="1"/>
              </p:nvSpPr>
              <p:spPr bwMode="auto">
                <a:xfrm>
                  <a:off x="3720" y="1201"/>
                  <a:ext cx="3" cy="3"/>
                </a:xfrm>
                <a:custGeom>
                  <a:avLst/>
                  <a:gdLst/>
                  <a:ahLst/>
                  <a:cxnLst>
                    <a:cxn ang="0">
                      <a:pos x="10" y="0"/>
                    </a:cxn>
                    <a:cxn ang="0">
                      <a:pos x="10" y="0"/>
                    </a:cxn>
                    <a:cxn ang="0">
                      <a:pos x="10" y="2"/>
                    </a:cxn>
                    <a:cxn ang="0">
                      <a:pos x="8" y="4"/>
                    </a:cxn>
                    <a:cxn ang="0">
                      <a:pos x="8" y="4"/>
                    </a:cxn>
                    <a:cxn ang="0">
                      <a:pos x="6" y="8"/>
                    </a:cxn>
                    <a:cxn ang="0">
                      <a:pos x="6" y="8"/>
                    </a:cxn>
                    <a:cxn ang="0">
                      <a:pos x="4" y="4"/>
                    </a:cxn>
                    <a:cxn ang="0">
                      <a:pos x="2" y="4"/>
                    </a:cxn>
                    <a:cxn ang="0">
                      <a:pos x="0" y="4"/>
                    </a:cxn>
                    <a:cxn ang="0">
                      <a:pos x="0" y="4"/>
                    </a:cxn>
                    <a:cxn ang="0">
                      <a:pos x="4" y="0"/>
                    </a:cxn>
                    <a:cxn ang="0">
                      <a:pos x="10" y="0"/>
                    </a:cxn>
                    <a:cxn ang="0">
                      <a:pos x="10" y="0"/>
                    </a:cxn>
                  </a:cxnLst>
                  <a:rect l="0" t="0" r="r" b="b"/>
                  <a:pathLst>
                    <a:path w="10" h="8">
                      <a:moveTo>
                        <a:pt x="10" y="0"/>
                      </a:moveTo>
                      <a:lnTo>
                        <a:pt x="10" y="0"/>
                      </a:lnTo>
                      <a:lnTo>
                        <a:pt x="10" y="2"/>
                      </a:lnTo>
                      <a:lnTo>
                        <a:pt x="8" y="4"/>
                      </a:lnTo>
                      <a:lnTo>
                        <a:pt x="8" y="4"/>
                      </a:lnTo>
                      <a:lnTo>
                        <a:pt x="6" y="8"/>
                      </a:lnTo>
                      <a:lnTo>
                        <a:pt x="6" y="8"/>
                      </a:lnTo>
                      <a:lnTo>
                        <a:pt x="4" y="4"/>
                      </a:lnTo>
                      <a:lnTo>
                        <a:pt x="2" y="4"/>
                      </a:lnTo>
                      <a:lnTo>
                        <a:pt x="0" y="4"/>
                      </a:lnTo>
                      <a:lnTo>
                        <a:pt x="0" y="4"/>
                      </a:lnTo>
                      <a:lnTo>
                        <a:pt x="4" y="0"/>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8" name="Freeform 234"/>
                <p:cNvSpPr>
                  <a:spLocks/>
                </p:cNvSpPr>
                <p:nvPr userDrawn="1"/>
              </p:nvSpPr>
              <p:spPr bwMode="auto">
                <a:xfrm>
                  <a:off x="3725" y="1201"/>
                  <a:ext cx="5" cy="3"/>
                </a:xfrm>
                <a:custGeom>
                  <a:avLst/>
                  <a:gdLst/>
                  <a:ahLst/>
                  <a:cxnLst>
                    <a:cxn ang="0">
                      <a:pos x="8" y="0"/>
                    </a:cxn>
                    <a:cxn ang="0">
                      <a:pos x="8" y="0"/>
                    </a:cxn>
                    <a:cxn ang="0">
                      <a:pos x="14" y="0"/>
                    </a:cxn>
                    <a:cxn ang="0">
                      <a:pos x="14" y="0"/>
                    </a:cxn>
                    <a:cxn ang="0">
                      <a:pos x="12" y="4"/>
                    </a:cxn>
                    <a:cxn ang="0">
                      <a:pos x="12" y="6"/>
                    </a:cxn>
                    <a:cxn ang="0">
                      <a:pos x="10" y="8"/>
                    </a:cxn>
                    <a:cxn ang="0">
                      <a:pos x="12" y="10"/>
                    </a:cxn>
                    <a:cxn ang="0">
                      <a:pos x="12" y="10"/>
                    </a:cxn>
                    <a:cxn ang="0">
                      <a:pos x="4" y="10"/>
                    </a:cxn>
                    <a:cxn ang="0">
                      <a:pos x="0" y="8"/>
                    </a:cxn>
                    <a:cxn ang="0">
                      <a:pos x="0" y="8"/>
                    </a:cxn>
                    <a:cxn ang="0">
                      <a:pos x="0" y="6"/>
                    </a:cxn>
                    <a:cxn ang="0">
                      <a:pos x="0" y="6"/>
                    </a:cxn>
                    <a:cxn ang="0">
                      <a:pos x="4" y="4"/>
                    </a:cxn>
                    <a:cxn ang="0">
                      <a:pos x="6" y="2"/>
                    </a:cxn>
                    <a:cxn ang="0">
                      <a:pos x="8" y="2"/>
                    </a:cxn>
                    <a:cxn ang="0">
                      <a:pos x="8" y="0"/>
                    </a:cxn>
                    <a:cxn ang="0">
                      <a:pos x="8" y="0"/>
                    </a:cxn>
                  </a:cxnLst>
                  <a:rect l="0" t="0" r="r" b="b"/>
                  <a:pathLst>
                    <a:path w="14" h="10">
                      <a:moveTo>
                        <a:pt x="8" y="0"/>
                      </a:moveTo>
                      <a:lnTo>
                        <a:pt x="8" y="0"/>
                      </a:lnTo>
                      <a:lnTo>
                        <a:pt x="14" y="0"/>
                      </a:lnTo>
                      <a:lnTo>
                        <a:pt x="14" y="0"/>
                      </a:lnTo>
                      <a:lnTo>
                        <a:pt x="12" y="4"/>
                      </a:lnTo>
                      <a:lnTo>
                        <a:pt x="12" y="6"/>
                      </a:lnTo>
                      <a:lnTo>
                        <a:pt x="10" y="8"/>
                      </a:lnTo>
                      <a:lnTo>
                        <a:pt x="12" y="10"/>
                      </a:lnTo>
                      <a:lnTo>
                        <a:pt x="12" y="10"/>
                      </a:lnTo>
                      <a:lnTo>
                        <a:pt x="4" y="10"/>
                      </a:lnTo>
                      <a:lnTo>
                        <a:pt x="0" y="8"/>
                      </a:lnTo>
                      <a:lnTo>
                        <a:pt x="0" y="8"/>
                      </a:lnTo>
                      <a:lnTo>
                        <a:pt x="0" y="6"/>
                      </a:lnTo>
                      <a:lnTo>
                        <a:pt x="0" y="6"/>
                      </a:lnTo>
                      <a:lnTo>
                        <a:pt x="4" y="4"/>
                      </a:lnTo>
                      <a:lnTo>
                        <a:pt x="6" y="2"/>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59" name="Freeform 235"/>
                <p:cNvSpPr>
                  <a:spLocks/>
                </p:cNvSpPr>
                <p:nvPr userDrawn="1"/>
              </p:nvSpPr>
              <p:spPr bwMode="auto">
                <a:xfrm>
                  <a:off x="3720" y="1206"/>
                  <a:ext cx="3" cy="3"/>
                </a:xfrm>
                <a:custGeom>
                  <a:avLst/>
                  <a:gdLst/>
                  <a:ahLst/>
                  <a:cxnLst>
                    <a:cxn ang="0">
                      <a:pos x="2" y="0"/>
                    </a:cxn>
                    <a:cxn ang="0">
                      <a:pos x="2" y="0"/>
                    </a:cxn>
                    <a:cxn ang="0">
                      <a:pos x="8" y="2"/>
                    </a:cxn>
                    <a:cxn ang="0">
                      <a:pos x="10" y="6"/>
                    </a:cxn>
                    <a:cxn ang="0">
                      <a:pos x="8" y="8"/>
                    </a:cxn>
                    <a:cxn ang="0">
                      <a:pos x="2" y="10"/>
                    </a:cxn>
                    <a:cxn ang="0">
                      <a:pos x="2" y="10"/>
                    </a:cxn>
                    <a:cxn ang="0">
                      <a:pos x="0" y="6"/>
                    </a:cxn>
                    <a:cxn ang="0">
                      <a:pos x="2" y="0"/>
                    </a:cxn>
                    <a:cxn ang="0">
                      <a:pos x="2" y="0"/>
                    </a:cxn>
                  </a:cxnLst>
                  <a:rect l="0" t="0" r="r" b="b"/>
                  <a:pathLst>
                    <a:path w="10" h="10">
                      <a:moveTo>
                        <a:pt x="2" y="0"/>
                      </a:moveTo>
                      <a:lnTo>
                        <a:pt x="2" y="0"/>
                      </a:lnTo>
                      <a:lnTo>
                        <a:pt x="8" y="2"/>
                      </a:lnTo>
                      <a:lnTo>
                        <a:pt x="10" y="6"/>
                      </a:lnTo>
                      <a:lnTo>
                        <a:pt x="8" y="8"/>
                      </a:lnTo>
                      <a:lnTo>
                        <a:pt x="2" y="10"/>
                      </a:lnTo>
                      <a:lnTo>
                        <a:pt x="2" y="10"/>
                      </a:lnTo>
                      <a:lnTo>
                        <a:pt x="0" y="6"/>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0" name="Freeform 236"/>
                <p:cNvSpPr>
                  <a:spLocks/>
                </p:cNvSpPr>
                <p:nvPr userDrawn="1"/>
              </p:nvSpPr>
              <p:spPr bwMode="auto">
                <a:xfrm>
                  <a:off x="3720" y="1209"/>
                  <a:ext cx="8" cy="3"/>
                </a:xfrm>
                <a:custGeom>
                  <a:avLst/>
                  <a:gdLst/>
                  <a:ahLst/>
                  <a:cxnLst>
                    <a:cxn ang="0">
                      <a:pos x="6" y="0"/>
                    </a:cxn>
                    <a:cxn ang="0">
                      <a:pos x="6" y="0"/>
                    </a:cxn>
                    <a:cxn ang="0">
                      <a:pos x="10" y="2"/>
                    </a:cxn>
                    <a:cxn ang="0">
                      <a:pos x="12" y="4"/>
                    </a:cxn>
                    <a:cxn ang="0">
                      <a:pos x="14" y="6"/>
                    </a:cxn>
                    <a:cxn ang="0">
                      <a:pos x="18" y="2"/>
                    </a:cxn>
                    <a:cxn ang="0">
                      <a:pos x="18" y="2"/>
                    </a:cxn>
                    <a:cxn ang="0">
                      <a:pos x="20" y="4"/>
                    </a:cxn>
                    <a:cxn ang="0">
                      <a:pos x="22" y="6"/>
                    </a:cxn>
                    <a:cxn ang="0">
                      <a:pos x="22" y="14"/>
                    </a:cxn>
                    <a:cxn ang="0">
                      <a:pos x="22" y="14"/>
                    </a:cxn>
                    <a:cxn ang="0">
                      <a:pos x="18" y="14"/>
                    </a:cxn>
                    <a:cxn ang="0">
                      <a:pos x="18" y="12"/>
                    </a:cxn>
                    <a:cxn ang="0">
                      <a:pos x="18" y="6"/>
                    </a:cxn>
                    <a:cxn ang="0">
                      <a:pos x="18" y="6"/>
                    </a:cxn>
                    <a:cxn ang="0">
                      <a:pos x="8" y="10"/>
                    </a:cxn>
                    <a:cxn ang="0">
                      <a:pos x="4" y="10"/>
                    </a:cxn>
                    <a:cxn ang="0">
                      <a:pos x="0" y="8"/>
                    </a:cxn>
                    <a:cxn ang="0">
                      <a:pos x="0" y="8"/>
                    </a:cxn>
                    <a:cxn ang="0">
                      <a:pos x="2" y="6"/>
                    </a:cxn>
                    <a:cxn ang="0">
                      <a:pos x="4" y="6"/>
                    </a:cxn>
                    <a:cxn ang="0">
                      <a:pos x="6" y="4"/>
                    </a:cxn>
                    <a:cxn ang="0">
                      <a:pos x="6" y="0"/>
                    </a:cxn>
                    <a:cxn ang="0">
                      <a:pos x="6" y="0"/>
                    </a:cxn>
                  </a:cxnLst>
                  <a:rect l="0" t="0" r="r" b="b"/>
                  <a:pathLst>
                    <a:path w="22" h="14">
                      <a:moveTo>
                        <a:pt x="6" y="0"/>
                      </a:moveTo>
                      <a:lnTo>
                        <a:pt x="6" y="0"/>
                      </a:lnTo>
                      <a:lnTo>
                        <a:pt x="10" y="2"/>
                      </a:lnTo>
                      <a:lnTo>
                        <a:pt x="12" y="4"/>
                      </a:lnTo>
                      <a:lnTo>
                        <a:pt x="14" y="6"/>
                      </a:lnTo>
                      <a:lnTo>
                        <a:pt x="18" y="2"/>
                      </a:lnTo>
                      <a:lnTo>
                        <a:pt x="18" y="2"/>
                      </a:lnTo>
                      <a:lnTo>
                        <a:pt x="20" y="4"/>
                      </a:lnTo>
                      <a:lnTo>
                        <a:pt x="22" y="6"/>
                      </a:lnTo>
                      <a:lnTo>
                        <a:pt x="22" y="14"/>
                      </a:lnTo>
                      <a:lnTo>
                        <a:pt x="22" y="14"/>
                      </a:lnTo>
                      <a:lnTo>
                        <a:pt x="18" y="14"/>
                      </a:lnTo>
                      <a:lnTo>
                        <a:pt x="18" y="12"/>
                      </a:lnTo>
                      <a:lnTo>
                        <a:pt x="18" y="6"/>
                      </a:lnTo>
                      <a:lnTo>
                        <a:pt x="18" y="6"/>
                      </a:lnTo>
                      <a:lnTo>
                        <a:pt x="8" y="10"/>
                      </a:lnTo>
                      <a:lnTo>
                        <a:pt x="4" y="10"/>
                      </a:lnTo>
                      <a:lnTo>
                        <a:pt x="0" y="8"/>
                      </a:lnTo>
                      <a:lnTo>
                        <a:pt x="0" y="8"/>
                      </a:lnTo>
                      <a:lnTo>
                        <a:pt x="2" y="6"/>
                      </a:lnTo>
                      <a:lnTo>
                        <a:pt x="4" y="6"/>
                      </a:lnTo>
                      <a:lnTo>
                        <a:pt x="6" y="4"/>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1" name="Freeform 237"/>
                <p:cNvSpPr>
                  <a:spLocks/>
                </p:cNvSpPr>
                <p:nvPr userDrawn="1"/>
              </p:nvSpPr>
              <p:spPr bwMode="auto">
                <a:xfrm>
                  <a:off x="3741" y="1216"/>
                  <a:ext cx="0" cy="3"/>
                </a:xfrm>
                <a:custGeom>
                  <a:avLst/>
                  <a:gdLst/>
                  <a:ahLst/>
                  <a:cxnLst>
                    <a:cxn ang="0">
                      <a:pos x="0" y="0"/>
                    </a:cxn>
                    <a:cxn ang="0">
                      <a:pos x="0" y="0"/>
                    </a:cxn>
                    <a:cxn ang="0">
                      <a:pos x="4" y="0"/>
                    </a:cxn>
                    <a:cxn ang="0">
                      <a:pos x="6" y="2"/>
                    </a:cxn>
                    <a:cxn ang="0">
                      <a:pos x="6" y="12"/>
                    </a:cxn>
                    <a:cxn ang="0">
                      <a:pos x="6" y="12"/>
                    </a:cxn>
                    <a:cxn ang="0">
                      <a:pos x="2" y="12"/>
                    </a:cxn>
                    <a:cxn ang="0">
                      <a:pos x="0" y="8"/>
                    </a:cxn>
                    <a:cxn ang="0">
                      <a:pos x="0" y="0"/>
                    </a:cxn>
                    <a:cxn ang="0">
                      <a:pos x="0" y="0"/>
                    </a:cxn>
                  </a:cxnLst>
                  <a:rect l="0" t="0" r="r" b="b"/>
                  <a:pathLst>
                    <a:path w="6" h="12">
                      <a:moveTo>
                        <a:pt x="0" y="0"/>
                      </a:moveTo>
                      <a:lnTo>
                        <a:pt x="0" y="0"/>
                      </a:lnTo>
                      <a:lnTo>
                        <a:pt x="4" y="0"/>
                      </a:lnTo>
                      <a:lnTo>
                        <a:pt x="6" y="2"/>
                      </a:lnTo>
                      <a:lnTo>
                        <a:pt x="6" y="12"/>
                      </a:lnTo>
                      <a:lnTo>
                        <a:pt x="6" y="12"/>
                      </a:lnTo>
                      <a:lnTo>
                        <a:pt x="2"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2" name="Freeform 238"/>
                <p:cNvSpPr>
                  <a:spLocks/>
                </p:cNvSpPr>
                <p:nvPr userDrawn="1"/>
              </p:nvSpPr>
              <p:spPr bwMode="auto">
                <a:xfrm>
                  <a:off x="3251" y="1264"/>
                  <a:ext cx="5" cy="3"/>
                </a:xfrm>
                <a:custGeom>
                  <a:avLst/>
                  <a:gdLst/>
                  <a:ahLst/>
                  <a:cxnLst>
                    <a:cxn ang="0">
                      <a:pos x="16" y="18"/>
                    </a:cxn>
                    <a:cxn ang="0">
                      <a:pos x="16" y="18"/>
                    </a:cxn>
                    <a:cxn ang="0">
                      <a:pos x="10" y="16"/>
                    </a:cxn>
                    <a:cxn ang="0">
                      <a:pos x="6" y="12"/>
                    </a:cxn>
                    <a:cxn ang="0">
                      <a:pos x="2" y="8"/>
                    </a:cxn>
                    <a:cxn ang="0">
                      <a:pos x="0" y="2"/>
                    </a:cxn>
                    <a:cxn ang="0">
                      <a:pos x="0" y="2"/>
                    </a:cxn>
                    <a:cxn ang="0">
                      <a:pos x="4" y="0"/>
                    </a:cxn>
                    <a:cxn ang="0">
                      <a:pos x="10" y="0"/>
                    </a:cxn>
                    <a:cxn ang="0">
                      <a:pos x="12" y="2"/>
                    </a:cxn>
                    <a:cxn ang="0">
                      <a:pos x="16" y="4"/>
                    </a:cxn>
                    <a:cxn ang="0">
                      <a:pos x="18" y="8"/>
                    </a:cxn>
                    <a:cxn ang="0">
                      <a:pos x="20" y="12"/>
                    </a:cxn>
                    <a:cxn ang="0">
                      <a:pos x="18" y="16"/>
                    </a:cxn>
                    <a:cxn ang="0">
                      <a:pos x="16" y="18"/>
                    </a:cxn>
                    <a:cxn ang="0">
                      <a:pos x="16" y="18"/>
                    </a:cxn>
                  </a:cxnLst>
                  <a:rect l="0" t="0" r="r" b="b"/>
                  <a:pathLst>
                    <a:path w="20" h="18">
                      <a:moveTo>
                        <a:pt x="16" y="18"/>
                      </a:moveTo>
                      <a:lnTo>
                        <a:pt x="16" y="18"/>
                      </a:lnTo>
                      <a:lnTo>
                        <a:pt x="10" y="16"/>
                      </a:lnTo>
                      <a:lnTo>
                        <a:pt x="6" y="12"/>
                      </a:lnTo>
                      <a:lnTo>
                        <a:pt x="2" y="8"/>
                      </a:lnTo>
                      <a:lnTo>
                        <a:pt x="0" y="2"/>
                      </a:lnTo>
                      <a:lnTo>
                        <a:pt x="0" y="2"/>
                      </a:lnTo>
                      <a:lnTo>
                        <a:pt x="4" y="0"/>
                      </a:lnTo>
                      <a:lnTo>
                        <a:pt x="10" y="0"/>
                      </a:lnTo>
                      <a:lnTo>
                        <a:pt x="12" y="2"/>
                      </a:lnTo>
                      <a:lnTo>
                        <a:pt x="16" y="4"/>
                      </a:lnTo>
                      <a:lnTo>
                        <a:pt x="18" y="8"/>
                      </a:lnTo>
                      <a:lnTo>
                        <a:pt x="20" y="12"/>
                      </a:lnTo>
                      <a:lnTo>
                        <a:pt x="18" y="16"/>
                      </a:lnTo>
                      <a:lnTo>
                        <a:pt x="16" y="18"/>
                      </a:lnTo>
                      <a:lnTo>
                        <a:pt x="16" y="1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3" name="Freeform 239"/>
                <p:cNvSpPr>
                  <a:spLocks/>
                </p:cNvSpPr>
                <p:nvPr userDrawn="1"/>
              </p:nvSpPr>
              <p:spPr bwMode="auto">
                <a:xfrm>
                  <a:off x="3239" y="1267"/>
                  <a:ext cx="3" cy="5"/>
                </a:xfrm>
                <a:custGeom>
                  <a:avLst/>
                  <a:gdLst/>
                  <a:ahLst/>
                  <a:cxnLst>
                    <a:cxn ang="0">
                      <a:pos x="10" y="0"/>
                    </a:cxn>
                    <a:cxn ang="0">
                      <a:pos x="10" y="0"/>
                    </a:cxn>
                    <a:cxn ang="0">
                      <a:pos x="10" y="8"/>
                    </a:cxn>
                    <a:cxn ang="0">
                      <a:pos x="8" y="12"/>
                    </a:cxn>
                    <a:cxn ang="0">
                      <a:pos x="4" y="20"/>
                    </a:cxn>
                    <a:cxn ang="0">
                      <a:pos x="4" y="20"/>
                    </a:cxn>
                    <a:cxn ang="0">
                      <a:pos x="2" y="18"/>
                    </a:cxn>
                    <a:cxn ang="0">
                      <a:pos x="0" y="16"/>
                    </a:cxn>
                    <a:cxn ang="0">
                      <a:pos x="0" y="8"/>
                    </a:cxn>
                    <a:cxn ang="0">
                      <a:pos x="4" y="2"/>
                    </a:cxn>
                    <a:cxn ang="0">
                      <a:pos x="6" y="2"/>
                    </a:cxn>
                    <a:cxn ang="0">
                      <a:pos x="10" y="0"/>
                    </a:cxn>
                    <a:cxn ang="0">
                      <a:pos x="10" y="0"/>
                    </a:cxn>
                  </a:cxnLst>
                  <a:rect l="0" t="0" r="r" b="b"/>
                  <a:pathLst>
                    <a:path w="10" h="20">
                      <a:moveTo>
                        <a:pt x="10" y="0"/>
                      </a:moveTo>
                      <a:lnTo>
                        <a:pt x="10" y="0"/>
                      </a:lnTo>
                      <a:lnTo>
                        <a:pt x="10" y="8"/>
                      </a:lnTo>
                      <a:lnTo>
                        <a:pt x="8" y="12"/>
                      </a:lnTo>
                      <a:lnTo>
                        <a:pt x="4" y="20"/>
                      </a:lnTo>
                      <a:lnTo>
                        <a:pt x="4" y="20"/>
                      </a:lnTo>
                      <a:lnTo>
                        <a:pt x="2" y="18"/>
                      </a:lnTo>
                      <a:lnTo>
                        <a:pt x="0" y="16"/>
                      </a:lnTo>
                      <a:lnTo>
                        <a:pt x="0" y="8"/>
                      </a:lnTo>
                      <a:lnTo>
                        <a:pt x="4" y="2"/>
                      </a:lnTo>
                      <a:lnTo>
                        <a:pt x="6"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4" name="Freeform 240"/>
                <p:cNvSpPr>
                  <a:spLocks/>
                </p:cNvSpPr>
                <p:nvPr userDrawn="1"/>
              </p:nvSpPr>
              <p:spPr bwMode="auto">
                <a:xfrm>
                  <a:off x="3241" y="1274"/>
                  <a:ext cx="5" cy="13"/>
                </a:xfrm>
                <a:custGeom>
                  <a:avLst/>
                  <a:gdLst/>
                  <a:ahLst/>
                  <a:cxnLst>
                    <a:cxn ang="0">
                      <a:pos x="0" y="0"/>
                    </a:cxn>
                    <a:cxn ang="0">
                      <a:pos x="0" y="0"/>
                    </a:cxn>
                    <a:cxn ang="0">
                      <a:pos x="2" y="2"/>
                    </a:cxn>
                    <a:cxn ang="0">
                      <a:pos x="6" y="4"/>
                    </a:cxn>
                    <a:cxn ang="0">
                      <a:pos x="10" y="6"/>
                    </a:cxn>
                    <a:cxn ang="0">
                      <a:pos x="12" y="12"/>
                    </a:cxn>
                    <a:cxn ang="0">
                      <a:pos x="12" y="12"/>
                    </a:cxn>
                    <a:cxn ang="0">
                      <a:pos x="6" y="12"/>
                    </a:cxn>
                    <a:cxn ang="0">
                      <a:pos x="4" y="16"/>
                    </a:cxn>
                    <a:cxn ang="0">
                      <a:pos x="4" y="22"/>
                    </a:cxn>
                    <a:cxn ang="0">
                      <a:pos x="6" y="28"/>
                    </a:cxn>
                    <a:cxn ang="0">
                      <a:pos x="10" y="42"/>
                    </a:cxn>
                    <a:cxn ang="0">
                      <a:pos x="14" y="52"/>
                    </a:cxn>
                    <a:cxn ang="0">
                      <a:pos x="14" y="52"/>
                    </a:cxn>
                    <a:cxn ang="0">
                      <a:pos x="6" y="42"/>
                    </a:cxn>
                    <a:cxn ang="0">
                      <a:pos x="2" y="30"/>
                    </a:cxn>
                    <a:cxn ang="0">
                      <a:pos x="0" y="16"/>
                    </a:cxn>
                    <a:cxn ang="0">
                      <a:pos x="0" y="0"/>
                    </a:cxn>
                    <a:cxn ang="0">
                      <a:pos x="0" y="0"/>
                    </a:cxn>
                  </a:cxnLst>
                  <a:rect l="0" t="0" r="r" b="b"/>
                  <a:pathLst>
                    <a:path w="14" h="52">
                      <a:moveTo>
                        <a:pt x="0" y="0"/>
                      </a:moveTo>
                      <a:lnTo>
                        <a:pt x="0" y="0"/>
                      </a:lnTo>
                      <a:lnTo>
                        <a:pt x="2" y="2"/>
                      </a:lnTo>
                      <a:lnTo>
                        <a:pt x="6" y="4"/>
                      </a:lnTo>
                      <a:lnTo>
                        <a:pt x="10" y="6"/>
                      </a:lnTo>
                      <a:lnTo>
                        <a:pt x="12" y="12"/>
                      </a:lnTo>
                      <a:lnTo>
                        <a:pt x="12" y="12"/>
                      </a:lnTo>
                      <a:lnTo>
                        <a:pt x="6" y="12"/>
                      </a:lnTo>
                      <a:lnTo>
                        <a:pt x="4" y="16"/>
                      </a:lnTo>
                      <a:lnTo>
                        <a:pt x="4" y="22"/>
                      </a:lnTo>
                      <a:lnTo>
                        <a:pt x="6" y="28"/>
                      </a:lnTo>
                      <a:lnTo>
                        <a:pt x="10" y="42"/>
                      </a:lnTo>
                      <a:lnTo>
                        <a:pt x="14" y="52"/>
                      </a:lnTo>
                      <a:lnTo>
                        <a:pt x="14" y="52"/>
                      </a:lnTo>
                      <a:lnTo>
                        <a:pt x="6" y="42"/>
                      </a:lnTo>
                      <a:lnTo>
                        <a:pt x="2" y="30"/>
                      </a:lnTo>
                      <a:lnTo>
                        <a:pt x="0" y="1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5" name="Freeform 241"/>
                <p:cNvSpPr>
                  <a:spLocks/>
                </p:cNvSpPr>
                <p:nvPr userDrawn="1"/>
              </p:nvSpPr>
              <p:spPr bwMode="auto">
                <a:xfrm>
                  <a:off x="4113" y="1356"/>
                  <a:ext cx="8" cy="8"/>
                </a:xfrm>
                <a:custGeom>
                  <a:avLst/>
                  <a:gdLst/>
                  <a:ahLst/>
                  <a:cxnLst>
                    <a:cxn ang="0">
                      <a:pos x="34" y="0"/>
                    </a:cxn>
                    <a:cxn ang="0">
                      <a:pos x="34" y="0"/>
                    </a:cxn>
                    <a:cxn ang="0">
                      <a:pos x="34" y="6"/>
                    </a:cxn>
                    <a:cxn ang="0">
                      <a:pos x="32" y="10"/>
                    </a:cxn>
                    <a:cxn ang="0">
                      <a:pos x="28" y="20"/>
                    </a:cxn>
                    <a:cxn ang="0">
                      <a:pos x="22" y="28"/>
                    </a:cxn>
                    <a:cxn ang="0">
                      <a:pos x="14" y="36"/>
                    </a:cxn>
                    <a:cxn ang="0">
                      <a:pos x="14" y="36"/>
                    </a:cxn>
                    <a:cxn ang="0">
                      <a:pos x="6" y="34"/>
                    </a:cxn>
                    <a:cxn ang="0">
                      <a:pos x="0" y="32"/>
                    </a:cxn>
                    <a:cxn ang="0">
                      <a:pos x="0" y="32"/>
                    </a:cxn>
                    <a:cxn ang="0">
                      <a:pos x="0" y="20"/>
                    </a:cxn>
                    <a:cxn ang="0">
                      <a:pos x="0" y="20"/>
                    </a:cxn>
                    <a:cxn ang="0">
                      <a:pos x="12" y="20"/>
                    </a:cxn>
                    <a:cxn ang="0">
                      <a:pos x="12" y="20"/>
                    </a:cxn>
                    <a:cxn ang="0">
                      <a:pos x="14" y="10"/>
                    </a:cxn>
                    <a:cxn ang="0">
                      <a:pos x="18" y="4"/>
                    </a:cxn>
                    <a:cxn ang="0">
                      <a:pos x="24" y="2"/>
                    </a:cxn>
                    <a:cxn ang="0">
                      <a:pos x="34" y="0"/>
                    </a:cxn>
                    <a:cxn ang="0">
                      <a:pos x="34" y="0"/>
                    </a:cxn>
                  </a:cxnLst>
                  <a:rect l="0" t="0" r="r" b="b"/>
                  <a:pathLst>
                    <a:path w="34" h="36">
                      <a:moveTo>
                        <a:pt x="34" y="0"/>
                      </a:moveTo>
                      <a:lnTo>
                        <a:pt x="34" y="0"/>
                      </a:lnTo>
                      <a:lnTo>
                        <a:pt x="34" y="6"/>
                      </a:lnTo>
                      <a:lnTo>
                        <a:pt x="32" y="10"/>
                      </a:lnTo>
                      <a:lnTo>
                        <a:pt x="28" y="20"/>
                      </a:lnTo>
                      <a:lnTo>
                        <a:pt x="22" y="28"/>
                      </a:lnTo>
                      <a:lnTo>
                        <a:pt x="14" y="36"/>
                      </a:lnTo>
                      <a:lnTo>
                        <a:pt x="14" y="36"/>
                      </a:lnTo>
                      <a:lnTo>
                        <a:pt x="6" y="34"/>
                      </a:lnTo>
                      <a:lnTo>
                        <a:pt x="0" y="32"/>
                      </a:lnTo>
                      <a:lnTo>
                        <a:pt x="0" y="32"/>
                      </a:lnTo>
                      <a:lnTo>
                        <a:pt x="0" y="20"/>
                      </a:lnTo>
                      <a:lnTo>
                        <a:pt x="0" y="20"/>
                      </a:lnTo>
                      <a:lnTo>
                        <a:pt x="12" y="20"/>
                      </a:lnTo>
                      <a:lnTo>
                        <a:pt x="12" y="20"/>
                      </a:lnTo>
                      <a:lnTo>
                        <a:pt x="14" y="10"/>
                      </a:lnTo>
                      <a:lnTo>
                        <a:pt x="18" y="4"/>
                      </a:lnTo>
                      <a:lnTo>
                        <a:pt x="24" y="2"/>
                      </a:lnTo>
                      <a:lnTo>
                        <a:pt x="34" y="0"/>
                      </a:lnTo>
                      <a:lnTo>
                        <a:pt x="3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6" name="Freeform 242"/>
                <p:cNvSpPr>
                  <a:spLocks/>
                </p:cNvSpPr>
                <p:nvPr userDrawn="1"/>
              </p:nvSpPr>
              <p:spPr bwMode="auto">
                <a:xfrm>
                  <a:off x="3467" y="1404"/>
                  <a:ext cx="3" cy="3"/>
                </a:xfrm>
                <a:custGeom>
                  <a:avLst/>
                  <a:gdLst/>
                  <a:ahLst/>
                  <a:cxnLst>
                    <a:cxn ang="0">
                      <a:pos x="0" y="0"/>
                    </a:cxn>
                    <a:cxn ang="0">
                      <a:pos x="0" y="0"/>
                    </a:cxn>
                    <a:cxn ang="0">
                      <a:pos x="4" y="0"/>
                    </a:cxn>
                    <a:cxn ang="0">
                      <a:pos x="6" y="2"/>
                    </a:cxn>
                    <a:cxn ang="0">
                      <a:pos x="8" y="2"/>
                    </a:cxn>
                    <a:cxn ang="0">
                      <a:pos x="10" y="2"/>
                    </a:cxn>
                    <a:cxn ang="0">
                      <a:pos x="10" y="2"/>
                    </a:cxn>
                    <a:cxn ang="0">
                      <a:pos x="8" y="6"/>
                    </a:cxn>
                    <a:cxn ang="0">
                      <a:pos x="4" y="6"/>
                    </a:cxn>
                    <a:cxn ang="0">
                      <a:pos x="2" y="6"/>
                    </a:cxn>
                    <a:cxn ang="0">
                      <a:pos x="0" y="0"/>
                    </a:cxn>
                    <a:cxn ang="0">
                      <a:pos x="0" y="0"/>
                    </a:cxn>
                  </a:cxnLst>
                  <a:rect l="0" t="0" r="r" b="b"/>
                  <a:pathLst>
                    <a:path w="10" h="6">
                      <a:moveTo>
                        <a:pt x="0" y="0"/>
                      </a:moveTo>
                      <a:lnTo>
                        <a:pt x="0" y="0"/>
                      </a:lnTo>
                      <a:lnTo>
                        <a:pt x="4" y="0"/>
                      </a:lnTo>
                      <a:lnTo>
                        <a:pt x="6" y="2"/>
                      </a:lnTo>
                      <a:lnTo>
                        <a:pt x="8" y="2"/>
                      </a:lnTo>
                      <a:lnTo>
                        <a:pt x="10" y="2"/>
                      </a:lnTo>
                      <a:lnTo>
                        <a:pt x="10" y="2"/>
                      </a:lnTo>
                      <a:lnTo>
                        <a:pt x="8" y="6"/>
                      </a:lnTo>
                      <a:lnTo>
                        <a:pt x="4" y="6"/>
                      </a:lnTo>
                      <a:lnTo>
                        <a:pt x="2"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7" name="Freeform 243"/>
                <p:cNvSpPr>
                  <a:spLocks noEditPoints="1"/>
                </p:cNvSpPr>
                <p:nvPr userDrawn="1"/>
              </p:nvSpPr>
              <p:spPr bwMode="auto">
                <a:xfrm>
                  <a:off x="3710" y="169"/>
                  <a:ext cx="976" cy="1590"/>
                </a:xfrm>
                <a:custGeom>
                  <a:avLst/>
                  <a:gdLst/>
                  <a:ahLst/>
                  <a:cxnLst>
                    <a:cxn ang="0">
                      <a:pos x="1474" y="5592"/>
                    </a:cxn>
                    <a:cxn ang="0">
                      <a:pos x="1544" y="4890"/>
                    </a:cxn>
                    <a:cxn ang="0">
                      <a:pos x="1608" y="4554"/>
                    </a:cxn>
                    <a:cxn ang="0">
                      <a:pos x="1352" y="4486"/>
                    </a:cxn>
                    <a:cxn ang="0">
                      <a:pos x="566" y="4474"/>
                    </a:cxn>
                    <a:cxn ang="0">
                      <a:pos x="208" y="4160"/>
                    </a:cxn>
                    <a:cxn ang="0">
                      <a:pos x="94" y="3948"/>
                    </a:cxn>
                    <a:cxn ang="0">
                      <a:pos x="40" y="3786"/>
                    </a:cxn>
                    <a:cxn ang="0">
                      <a:pos x="196" y="3120"/>
                    </a:cxn>
                    <a:cxn ang="0">
                      <a:pos x="834" y="2364"/>
                    </a:cxn>
                    <a:cxn ang="0">
                      <a:pos x="1252" y="2310"/>
                    </a:cxn>
                    <a:cxn ang="0">
                      <a:pos x="1620" y="2284"/>
                    </a:cxn>
                    <a:cxn ang="0">
                      <a:pos x="1840" y="2562"/>
                    </a:cxn>
                    <a:cxn ang="0">
                      <a:pos x="2328" y="2548"/>
                    </a:cxn>
                    <a:cxn ang="0">
                      <a:pos x="2648" y="2486"/>
                    </a:cxn>
                    <a:cxn ang="0">
                      <a:pos x="2394" y="2208"/>
                    </a:cxn>
                    <a:cxn ang="0">
                      <a:pos x="2212" y="2084"/>
                    </a:cxn>
                    <a:cxn ang="0">
                      <a:pos x="2080" y="1990"/>
                    </a:cxn>
                    <a:cxn ang="0">
                      <a:pos x="2110" y="2114"/>
                    </a:cxn>
                    <a:cxn ang="0">
                      <a:pos x="2102" y="2178"/>
                    </a:cxn>
                    <a:cxn ang="0">
                      <a:pos x="1980" y="2090"/>
                    </a:cxn>
                    <a:cxn ang="0">
                      <a:pos x="1660" y="1772"/>
                    </a:cxn>
                    <a:cxn ang="0">
                      <a:pos x="1716" y="1946"/>
                    </a:cxn>
                    <a:cxn ang="0">
                      <a:pos x="1788" y="2232"/>
                    </a:cxn>
                    <a:cxn ang="0">
                      <a:pos x="1750" y="2062"/>
                    </a:cxn>
                    <a:cxn ang="0">
                      <a:pos x="1370" y="1888"/>
                    </a:cxn>
                    <a:cxn ang="0">
                      <a:pos x="1100" y="2118"/>
                    </a:cxn>
                    <a:cxn ang="0">
                      <a:pos x="812" y="2300"/>
                    </a:cxn>
                    <a:cxn ang="0">
                      <a:pos x="744" y="1918"/>
                    </a:cxn>
                    <a:cxn ang="0">
                      <a:pos x="1068" y="1762"/>
                    </a:cxn>
                    <a:cxn ang="0">
                      <a:pos x="934" y="1586"/>
                    </a:cxn>
                    <a:cxn ang="0">
                      <a:pos x="1208" y="1412"/>
                    </a:cxn>
                    <a:cxn ang="0">
                      <a:pos x="1282" y="1194"/>
                    </a:cxn>
                    <a:cxn ang="0">
                      <a:pos x="1374" y="1258"/>
                    </a:cxn>
                    <a:cxn ang="0">
                      <a:pos x="1598" y="1182"/>
                    </a:cxn>
                    <a:cxn ang="0">
                      <a:pos x="1580" y="956"/>
                    </a:cxn>
                    <a:cxn ang="0">
                      <a:pos x="1456" y="924"/>
                    </a:cxn>
                    <a:cxn ang="0">
                      <a:pos x="1360" y="888"/>
                    </a:cxn>
                    <a:cxn ang="0">
                      <a:pos x="1398" y="1180"/>
                    </a:cxn>
                    <a:cxn ang="0">
                      <a:pos x="1182" y="1026"/>
                    </a:cxn>
                    <a:cxn ang="0">
                      <a:pos x="1136" y="894"/>
                    </a:cxn>
                    <a:cxn ang="0">
                      <a:pos x="1194" y="746"/>
                    </a:cxn>
                    <a:cxn ang="0">
                      <a:pos x="1156" y="628"/>
                    </a:cxn>
                    <a:cxn ang="0">
                      <a:pos x="1190" y="562"/>
                    </a:cxn>
                    <a:cxn ang="0">
                      <a:pos x="1274" y="556"/>
                    </a:cxn>
                    <a:cxn ang="0">
                      <a:pos x="1516" y="692"/>
                    </a:cxn>
                    <a:cxn ang="0">
                      <a:pos x="1520" y="532"/>
                    </a:cxn>
                    <a:cxn ang="0">
                      <a:pos x="1688" y="512"/>
                    </a:cxn>
                    <a:cxn ang="0">
                      <a:pos x="1404" y="374"/>
                    </a:cxn>
                    <a:cxn ang="0">
                      <a:pos x="1348" y="244"/>
                    </a:cxn>
                    <a:cxn ang="0">
                      <a:pos x="1182" y="78"/>
                    </a:cxn>
                    <a:cxn ang="0">
                      <a:pos x="2138" y="372"/>
                    </a:cxn>
                    <a:cxn ang="0">
                      <a:pos x="3550" y="2310"/>
                    </a:cxn>
                    <a:cxn ang="0">
                      <a:pos x="3352" y="2450"/>
                    </a:cxn>
                    <a:cxn ang="0">
                      <a:pos x="3298" y="2584"/>
                    </a:cxn>
                    <a:cxn ang="0">
                      <a:pos x="3518" y="2594"/>
                    </a:cxn>
                    <a:cxn ang="0">
                      <a:pos x="3346" y="3440"/>
                    </a:cxn>
                    <a:cxn ang="0">
                      <a:pos x="3046" y="3068"/>
                    </a:cxn>
                    <a:cxn ang="0">
                      <a:pos x="2674" y="2642"/>
                    </a:cxn>
                    <a:cxn ang="0">
                      <a:pos x="3124" y="3446"/>
                    </a:cxn>
                    <a:cxn ang="0">
                      <a:pos x="3418" y="3540"/>
                    </a:cxn>
                    <a:cxn ang="0">
                      <a:pos x="2910" y="4860"/>
                    </a:cxn>
                    <a:cxn ang="0">
                      <a:pos x="2208" y="5694"/>
                    </a:cxn>
                  </a:cxnLst>
                  <a:rect l="0" t="0" r="r" b="b"/>
                  <a:pathLst>
                    <a:path w="3692" h="6070">
                      <a:moveTo>
                        <a:pt x="1374" y="6070"/>
                      </a:moveTo>
                      <a:lnTo>
                        <a:pt x="1374" y="6070"/>
                      </a:lnTo>
                      <a:lnTo>
                        <a:pt x="1374" y="6068"/>
                      </a:lnTo>
                      <a:lnTo>
                        <a:pt x="1374" y="6066"/>
                      </a:lnTo>
                      <a:lnTo>
                        <a:pt x="1370" y="6066"/>
                      </a:lnTo>
                      <a:lnTo>
                        <a:pt x="1366" y="6066"/>
                      </a:lnTo>
                      <a:lnTo>
                        <a:pt x="1368" y="6062"/>
                      </a:lnTo>
                      <a:lnTo>
                        <a:pt x="1368" y="6062"/>
                      </a:lnTo>
                      <a:lnTo>
                        <a:pt x="1364" y="6062"/>
                      </a:lnTo>
                      <a:lnTo>
                        <a:pt x="1362" y="6064"/>
                      </a:lnTo>
                      <a:lnTo>
                        <a:pt x="1360" y="6064"/>
                      </a:lnTo>
                      <a:lnTo>
                        <a:pt x="1356" y="6064"/>
                      </a:lnTo>
                      <a:lnTo>
                        <a:pt x="1356" y="6064"/>
                      </a:lnTo>
                      <a:lnTo>
                        <a:pt x="1358" y="6064"/>
                      </a:lnTo>
                      <a:lnTo>
                        <a:pt x="1366" y="6060"/>
                      </a:lnTo>
                      <a:lnTo>
                        <a:pt x="1372" y="6052"/>
                      </a:lnTo>
                      <a:lnTo>
                        <a:pt x="1374" y="6050"/>
                      </a:lnTo>
                      <a:lnTo>
                        <a:pt x="1372" y="6046"/>
                      </a:lnTo>
                      <a:lnTo>
                        <a:pt x="1372" y="6046"/>
                      </a:lnTo>
                      <a:lnTo>
                        <a:pt x="1388" y="6042"/>
                      </a:lnTo>
                      <a:lnTo>
                        <a:pt x="1402" y="6034"/>
                      </a:lnTo>
                      <a:lnTo>
                        <a:pt x="1412" y="6024"/>
                      </a:lnTo>
                      <a:lnTo>
                        <a:pt x="1420" y="6014"/>
                      </a:lnTo>
                      <a:lnTo>
                        <a:pt x="1428" y="6000"/>
                      </a:lnTo>
                      <a:lnTo>
                        <a:pt x="1434" y="5986"/>
                      </a:lnTo>
                      <a:lnTo>
                        <a:pt x="1442" y="5956"/>
                      </a:lnTo>
                      <a:lnTo>
                        <a:pt x="1442" y="5956"/>
                      </a:lnTo>
                      <a:lnTo>
                        <a:pt x="1436" y="5952"/>
                      </a:lnTo>
                      <a:lnTo>
                        <a:pt x="1430" y="5946"/>
                      </a:lnTo>
                      <a:lnTo>
                        <a:pt x="1428" y="5940"/>
                      </a:lnTo>
                      <a:lnTo>
                        <a:pt x="1426" y="5934"/>
                      </a:lnTo>
                      <a:lnTo>
                        <a:pt x="1426" y="5926"/>
                      </a:lnTo>
                      <a:lnTo>
                        <a:pt x="1428" y="5918"/>
                      </a:lnTo>
                      <a:lnTo>
                        <a:pt x="1432" y="5912"/>
                      </a:lnTo>
                      <a:lnTo>
                        <a:pt x="1438" y="5908"/>
                      </a:lnTo>
                      <a:lnTo>
                        <a:pt x="1438" y="5908"/>
                      </a:lnTo>
                      <a:lnTo>
                        <a:pt x="1438" y="5902"/>
                      </a:lnTo>
                      <a:lnTo>
                        <a:pt x="1438" y="5896"/>
                      </a:lnTo>
                      <a:lnTo>
                        <a:pt x="1444" y="5884"/>
                      </a:lnTo>
                      <a:lnTo>
                        <a:pt x="1462" y="5862"/>
                      </a:lnTo>
                      <a:lnTo>
                        <a:pt x="1462" y="5862"/>
                      </a:lnTo>
                      <a:lnTo>
                        <a:pt x="1462" y="5846"/>
                      </a:lnTo>
                      <a:lnTo>
                        <a:pt x="1466" y="5834"/>
                      </a:lnTo>
                      <a:lnTo>
                        <a:pt x="1466" y="5834"/>
                      </a:lnTo>
                      <a:lnTo>
                        <a:pt x="1470" y="5832"/>
                      </a:lnTo>
                      <a:lnTo>
                        <a:pt x="1472" y="5830"/>
                      </a:lnTo>
                      <a:lnTo>
                        <a:pt x="1476" y="5822"/>
                      </a:lnTo>
                      <a:lnTo>
                        <a:pt x="1478" y="5812"/>
                      </a:lnTo>
                      <a:lnTo>
                        <a:pt x="1484" y="5802"/>
                      </a:lnTo>
                      <a:lnTo>
                        <a:pt x="1484" y="5802"/>
                      </a:lnTo>
                      <a:lnTo>
                        <a:pt x="1490" y="5796"/>
                      </a:lnTo>
                      <a:lnTo>
                        <a:pt x="1494" y="5794"/>
                      </a:lnTo>
                      <a:lnTo>
                        <a:pt x="1498" y="5790"/>
                      </a:lnTo>
                      <a:lnTo>
                        <a:pt x="1500" y="5786"/>
                      </a:lnTo>
                      <a:lnTo>
                        <a:pt x="1500" y="5786"/>
                      </a:lnTo>
                      <a:lnTo>
                        <a:pt x="1500" y="5780"/>
                      </a:lnTo>
                      <a:lnTo>
                        <a:pt x="1496" y="5770"/>
                      </a:lnTo>
                      <a:lnTo>
                        <a:pt x="1494" y="5762"/>
                      </a:lnTo>
                      <a:lnTo>
                        <a:pt x="1492" y="5754"/>
                      </a:lnTo>
                      <a:lnTo>
                        <a:pt x="1492" y="5754"/>
                      </a:lnTo>
                      <a:lnTo>
                        <a:pt x="1490" y="5744"/>
                      </a:lnTo>
                      <a:lnTo>
                        <a:pt x="1484" y="5734"/>
                      </a:lnTo>
                      <a:lnTo>
                        <a:pt x="1482" y="5728"/>
                      </a:lnTo>
                      <a:lnTo>
                        <a:pt x="1482" y="5724"/>
                      </a:lnTo>
                      <a:lnTo>
                        <a:pt x="1484" y="5718"/>
                      </a:lnTo>
                      <a:lnTo>
                        <a:pt x="1486" y="5712"/>
                      </a:lnTo>
                      <a:lnTo>
                        <a:pt x="1486" y="5712"/>
                      </a:lnTo>
                      <a:lnTo>
                        <a:pt x="1482" y="5704"/>
                      </a:lnTo>
                      <a:lnTo>
                        <a:pt x="1480" y="5696"/>
                      </a:lnTo>
                      <a:lnTo>
                        <a:pt x="1478" y="5686"/>
                      </a:lnTo>
                      <a:lnTo>
                        <a:pt x="1478" y="5678"/>
                      </a:lnTo>
                      <a:lnTo>
                        <a:pt x="1478" y="5678"/>
                      </a:lnTo>
                      <a:lnTo>
                        <a:pt x="1470" y="5668"/>
                      </a:lnTo>
                      <a:lnTo>
                        <a:pt x="1464" y="5658"/>
                      </a:lnTo>
                      <a:lnTo>
                        <a:pt x="1460" y="5646"/>
                      </a:lnTo>
                      <a:lnTo>
                        <a:pt x="1456" y="5634"/>
                      </a:lnTo>
                      <a:lnTo>
                        <a:pt x="1456" y="5634"/>
                      </a:lnTo>
                      <a:lnTo>
                        <a:pt x="1464" y="5612"/>
                      </a:lnTo>
                      <a:lnTo>
                        <a:pt x="1474" y="5592"/>
                      </a:lnTo>
                      <a:lnTo>
                        <a:pt x="1484" y="5572"/>
                      </a:lnTo>
                      <a:lnTo>
                        <a:pt x="1492" y="5548"/>
                      </a:lnTo>
                      <a:lnTo>
                        <a:pt x="1492" y="5548"/>
                      </a:lnTo>
                      <a:lnTo>
                        <a:pt x="1500" y="5546"/>
                      </a:lnTo>
                      <a:lnTo>
                        <a:pt x="1508" y="5540"/>
                      </a:lnTo>
                      <a:lnTo>
                        <a:pt x="1508" y="5540"/>
                      </a:lnTo>
                      <a:lnTo>
                        <a:pt x="1512" y="5530"/>
                      </a:lnTo>
                      <a:lnTo>
                        <a:pt x="1518" y="5520"/>
                      </a:lnTo>
                      <a:lnTo>
                        <a:pt x="1532" y="5504"/>
                      </a:lnTo>
                      <a:lnTo>
                        <a:pt x="1546" y="5486"/>
                      </a:lnTo>
                      <a:lnTo>
                        <a:pt x="1552" y="5476"/>
                      </a:lnTo>
                      <a:lnTo>
                        <a:pt x="1556" y="5464"/>
                      </a:lnTo>
                      <a:lnTo>
                        <a:pt x="1556" y="5464"/>
                      </a:lnTo>
                      <a:lnTo>
                        <a:pt x="1576" y="5440"/>
                      </a:lnTo>
                      <a:lnTo>
                        <a:pt x="1588" y="5430"/>
                      </a:lnTo>
                      <a:lnTo>
                        <a:pt x="1596" y="5426"/>
                      </a:lnTo>
                      <a:lnTo>
                        <a:pt x="1604" y="5422"/>
                      </a:lnTo>
                      <a:lnTo>
                        <a:pt x="1604" y="5422"/>
                      </a:lnTo>
                      <a:lnTo>
                        <a:pt x="1604" y="5418"/>
                      </a:lnTo>
                      <a:lnTo>
                        <a:pt x="1604" y="5416"/>
                      </a:lnTo>
                      <a:lnTo>
                        <a:pt x="1606" y="5414"/>
                      </a:lnTo>
                      <a:lnTo>
                        <a:pt x="1606" y="5412"/>
                      </a:lnTo>
                      <a:lnTo>
                        <a:pt x="1606" y="5412"/>
                      </a:lnTo>
                      <a:lnTo>
                        <a:pt x="1650" y="5388"/>
                      </a:lnTo>
                      <a:lnTo>
                        <a:pt x="1650" y="5388"/>
                      </a:lnTo>
                      <a:lnTo>
                        <a:pt x="1654" y="5378"/>
                      </a:lnTo>
                      <a:lnTo>
                        <a:pt x="1660" y="5366"/>
                      </a:lnTo>
                      <a:lnTo>
                        <a:pt x="1674" y="5344"/>
                      </a:lnTo>
                      <a:lnTo>
                        <a:pt x="1678" y="5334"/>
                      </a:lnTo>
                      <a:lnTo>
                        <a:pt x="1680" y="5322"/>
                      </a:lnTo>
                      <a:lnTo>
                        <a:pt x="1680" y="5312"/>
                      </a:lnTo>
                      <a:lnTo>
                        <a:pt x="1678" y="5308"/>
                      </a:lnTo>
                      <a:lnTo>
                        <a:pt x="1674" y="5302"/>
                      </a:lnTo>
                      <a:lnTo>
                        <a:pt x="1674" y="5302"/>
                      </a:lnTo>
                      <a:lnTo>
                        <a:pt x="1672" y="5280"/>
                      </a:lnTo>
                      <a:lnTo>
                        <a:pt x="1668" y="5254"/>
                      </a:lnTo>
                      <a:lnTo>
                        <a:pt x="1668" y="5240"/>
                      </a:lnTo>
                      <a:lnTo>
                        <a:pt x="1672" y="5230"/>
                      </a:lnTo>
                      <a:lnTo>
                        <a:pt x="1674" y="5224"/>
                      </a:lnTo>
                      <a:lnTo>
                        <a:pt x="1678" y="5222"/>
                      </a:lnTo>
                      <a:lnTo>
                        <a:pt x="1684" y="5218"/>
                      </a:lnTo>
                      <a:lnTo>
                        <a:pt x="1690" y="5216"/>
                      </a:lnTo>
                      <a:lnTo>
                        <a:pt x="1690" y="5216"/>
                      </a:lnTo>
                      <a:lnTo>
                        <a:pt x="1690" y="5200"/>
                      </a:lnTo>
                      <a:lnTo>
                        <a:pt x="1690" y="5182"/>
                      </a:lnTo>
                      <a:lnTo>
                        <a:pt x="1688" y="5166"/>
                      </a:lnTo>
                      <a:lnTo>
                        <a:pt x="1684" y="5150"/>
                      </a:lnTo>
                      <a:lnTo>
                        <a:pt x="1676" y="5120"/>
                      </a:lnTo>
                      <a:lnTo>
                        <a:pt x="1666" y="5088"/>
                      </a:lnTo>
                      <a:lnTo>
                        <a:pt x="1666" y="5088"/>
                      </a:lnTo>
                      <a:lnTo>
                        <a:pt x="1676" y="5086"/>
                      </a:lnTo>
                      <a:lnTo>
                        <a:pt x="1684" y="5084"/>
                      </a:lnTo>
                      <a:lnTo>
                        <a:pt x="1684" y="5084"/>
                      </a:lnTo>
                      <a:lnTo>
                        <a:pt x="1678" y="5082"/>
                      </a:lnTo>
                      <a:lnTo>
                        <a:pt x="1672" y="5078"/>
                      </a:lnTo>
                      <a:lnTo>
                        <a:pt x="1662" y="5072"/>
                      </a:lnTo>
                      <a:lnTo>
                        <a:pt x="1662" y="5072"/>
                      </a:lnTo>
                      <a:lnTo>
                        <a:pt x="1664" y="5056"/>
                      </a:lnTo>
                      <a:lnTo>
                        <a:pt x="1662" y="5040"/>
                      </a:lnTo>
                      <a:lnTo>
                        <a:pt x="1662" y="5034"/>
                      </a:lnTo>
                      <a:lnTo>
                        <a:pt x="1660" y="5028"/>
                      </a:lnTo>
                      <a:lnTo>
                        <a:pt x="1656" y="5024"/>
                      </a:lnTo>
                      <a:lnTo>
                        <a:pt x="1650" y="5022"/>
                      </a:lnTo>
                      <a:lnTo>
                        <a:pt x="1650" y="5022"/>
                      </a:lnTo>
                      <a:lnTo>
                        <a:pt x="1650" y="5014"/>
                      </a:lnTo>
                      <a:lnTo>
                        <a:pt x="1648" y="5006"/>
                      </a:lnTo>
                      <a:lnTo>
                        <a:pt x="1644" y="4998"/>
                      </a:lnTo>
                      <a:lnTo>
                        <a:pt x="1638" y="4992"/>
                      </a:lnTo>
                      <a:lnTo>
                        <a:pt x="1626" y="4982"/>
                      </a:lnTo>
                      <a:lnTo>
                        <a:pt x="1612" y="4972"/>
                      </a:lnTo>
                      <a:lnTo>
                        <a:pt x="1612" y="4972"/>
                      </a:lnTo>
                      <a:lnTo>
                        <a:pt x="1612" y="4962"/>
                      </a:lnTo>
                      <a:lnTo>
                        <a:pt x="1612" y="4962"/>
                      </a:lnTo>
                      <a:lnTo>
                        <a:pt x="1596" y="4948"/>
                      </a:lnTo>
                      <a:lnTo>
                        <a:pt x="1580" y="4932"/>
                      </a:lnTo>
                      <a:lnTo>
                        <a:pt x="1564" y="4914"/>
                      </a:lnTo>
                      <a:lnTo>
                        <a:pt x="1546" y="4900"/>
                      </a:lnTo>
                      <a:lnTo>
                        <a:pt x="1546" y="4900"/>
                      </a:lnTo>
                      <a:lnTo>
                        <a:pt x="1544" y="4890"/>
                      </a:lnTo>
                      <a:lnTo>
                        <a:pt x="1540" y="4880"/>
                      </a:lnTo>
                      <a:lnTo>
                        <a:pt x="1534" y="4872"/>
                      </a:lnTo>
                      <a:lnTo>
                        <a:pt x="1526" y="4866"/>
                      </a:lnTo>
                      <a:lnTo>
                        <a:pt x="1526" y="4866"/>
                      </a:lnTo>
                      <a:lnTo>
                        <a:pt x="1524" y="4846"/>
                      </a:lnTo>
                      <a:lnTo>
                        <a:pt x="1520" y="4830"/>
                      </a:lnTo>
                      <a:lnTo>
                        <a:pt x="1508" y="4800"/>
                      </a:lnTo>
                      <a:lnTo>
                        <a:pt x="1508" y="4800"/>
                      </a:lnTo>
                      <a:lnTo>
                        <a:pt x="1512" y="4802"/>
                      </a:lnTo>
                      <a:lnTo>
                        <a:pt x="1516" y="4804"/>
                      </a:lnTo>
                      <a:lnTo>
                        <a:pt x="1518" y="4804"/>
                      </a:lnTo>
                      <a:lnTo>
                        <a:pt x="1520" y="4808"/>
                      </a:lnTo>
                      <a:lnTo>
                        <a:pt x="1520" y="4808"/>
                      </a:lnTo>
                      <a:lnTo>
                        <a:pt x="1528" y="4802"/>
                      </a:lnTo>
                      <a:lnTo>
                        <a:pt x="1534" y="4796"/>
                      </a:lnTo>
                      <a:lnTo>
                        <a:pt x="1540" y="4788"/>
                      </a:lnTo>
                      <a:lnTo>
                        <a:pt x="1544" y="4778"/>
                      </a:lnTo>
                      <a:lnTo>
                        <a:pt x="1550" y="4760"/>
                      </a:lnTo>
                      <a:lnTo>
                        <a:pt x="1556" y="4740"/>
                      </a:lnTo>
                      <a:lnTo>
                        <a:pt x="1556" y="4740"/>
                      </a:lnTo>
                      <a:lnTo>
                        <a:pt x="1558" y="4742"/>
                      </a:lnTo>
                      <a:lnTo>
                        <a:pt x="1556" y="4744"/>
                      </a:lnTo>
                      <a:lnTo>
                        <a:pt x="1552" y="4748"/>
                      </a:lnTo>
                      <a:lnTo>
                        <a:pt x="1552" y="4750"/>
                      </a:lnTo>
                      <a:lnTo>
                        <a:pt x="1552" y="4750"/>
                      </a:lnTo>
                      <a:lnTo>
                        <a:pt x="1556" y="4752"/>
                      </a:lnTo>
                      <a:lnTo>
                        <a:pt x="1560" y="4752"/>
                      </a:lnTo>
                      <a:lnTo>
                        <a:pt x="1566" y="4750"/>
                      </a:lnTo>
                      <a:lnTo>
                        <a:pt x="1572" y="4750"/>
                      </a:lnTo>
                      <a:lnTo>
                        <a:pt x="1574" y="4752"/>
                      </a:lnTo>
                      <a:lnTo>
                        <a:pt x="1578" y="4756"/>
                      </a:lnTo>
                      <a:lnTo>
                        <a:pt x="1578" y="4756"/>
                      </a:lnTo>
                      <a:lnTo>
                        <a:pt x="1580" y="4752"/>
                      </a:lnTo>
                      <a:lnTo>
                        <a:pt x="1580" y="4748"/>
                      </a:lnTo>
                      <a:lnTo>
                        <a:pt x="1576" y="4742"/>
                      </a:lnTo>
                      <a:lnTo>
                        <a:pt x="1570" y="4740"/>
                      </a:lnTo>
                      <a:lnTo>
                        <a:pt x="1566" y="4740"/>
                      </a:lnTo>
                      <a:lnTo>
                        <a:pt x="1564" y="4742"/>
                      </a:lnTo>
                      <a:lnTo>
                        <a:pt x="1564" y="4742"/>
                      </a:lnTo>
                      <a:lnTo>
                        <a:pt x="1560" y="4738"/>
                      </a:lnTo>
                      <a:lnTo>
                        <a:pt x="1560" y="4734"/>
                      </a:lnTo>
                      <a:lnTo>
                        <a:pt x="1558" y="4728"/>
                      </a:lnTo>
                      <a:lnTo>
                        <a:pt x="1554" y="4726"/>
                      </a:lnTo>
                      <a:lnTo>
                        <a:pt x="1554" y="4726"/>
                      </a:lnTo>
                      <a:lnTo>
                        <a:pt x="1554" y="4724"/>
                      </a:lnTo>
                      <a:lnTo>
                        <a:pt x="1554" y="4724"/>
                      </a:lnTo>
                      <a:lnTo>
                        <a:pt x="1558" y="4722"/>
                      </a:lnTo>
                      <a:lnTo>
                        <a:pt x="1564" y="4724"/>
                      </a:lnTo>
                      <a:lnTo>
                        <a:pt x="1568" y="4722"/>
                      </a:lnTo>
                      <a:lnTo>
                        <a:pt x="1568" y="4722"/>
                      </a:lnTo>
                      <a:lnTo>
                        <a:pt x="1572" y="4718"/>
                      </a:lnTo>
                      <a:lnTo>
                        <a:pt x="1574" y="4712"/>
                      </a:lnTo>
                      <a:lnTo>
                        <a:pt x="1574" y="4698"/>
                      </a:lnTo>
                      <a:lnTo>
                        <a:pt x="1574" y="4698"/>
                      </a:lnTo>
                      <a:lnTo>
                        <a:pt x="1572" y="4694"/>
                      </a:lnTo>
                      <a:lnTo>
                        <a:pt x="1568" y="4692"/>
                      </a:lnTo>
                      <a:lnTo>
                        <a:pt x="1560" y="4688"/>
                      </a:lnTo>
                      <a:lnTo>
                        <a:pt x="1560" y="4688"/>
                      </a:lnTo>
                      <a:lnTo>
                        <a:pt x="1562" y="4684"/>
                      </a:lnTo>
                      <a:lnTo>
                        <a:pt x="1566" y="4680"/>
                      </a:lnTo>
                      <a:lnTo>
                        <a:pt x="1574" y="4674"/>
                      </a:lnTo>
                      <a:lnTo>
                        <a:pt x="1576" y="4672"/>
                      </a:lnTo>
                      <a:lnTo>
                        <a:pt x="1580" y="4666"/>
                      </a:lnTo>
                      <a:lnTo>
                        <a:pt x="1580" y="4662"/>
                      </a:lnTo>
                      <a:lnTo>
                        <a:pt x="1580" y="4654"/>
                      </a:lnTo>
                      <a:lnTo>
                        <a:pt x="1580" y="4654"/>
                      </a:lnTo>
                      <a:lnTo>
                        <a:pt x="1586" y="4652"/>
                      </a:lnTo>
                      <a:lnTo>
                        <a:pt x="1588" y="4648"/>
                      </a:lnTo>
                      <a:lnTo>
                        <a:pt x="1592" y="4644"/>
                      </a:lnTo>
                      <a:lnTo>
                        <a:pt x="1596" y="4642"/>
                      </a:lnTo>
                      <a:lnTo>
                        <a:pt x="1596" y="4642"/>
                      </a:lnTo>
                      <a:lnTo>
                        <a:pt x="1594" y="4632"/>
                      </a:lnTo>
                      <a:lnTo>
                        <a:pt x="1596" y="4620"/>
                      </a:lnTo>
                      <a:lnTo>
                        <a:pt x="1602" y="4600"/>
                      </a:lnTo>
                      <a:lnTo>
                        <a:pt x="1610" y="4580"/>
                      </a:lnTo>
                      <a:lnTo>
                        <a:pt x="1612" y="4570"/>
                      </a:lnTo>
                      <a:lnTo>
                        <a:pt x="1612" y="4560"/>
                      </a:lnTo>
                      <a:lnTo>
                        <a:pt x="1612" y="4560"/>
                      </a:lnTo>
                      <a:lnTo>
                        <a:pt x="1608" y="4554"/>
                      </a:lnTo>
                      <a:lnTo>
                        <a:pt x="1604" y="4550"/>
                      </a:lnTo>
                      <a:lnTo>
                        <a:pt x="1598" y="4546"/>
                      </a:lnTo>
                      <a:lnTo>
                        <a:pt x="1596" y="4540"/>
                      </a:lnTo>
                      <a:lnTo>
                        <a:pt x="1596" y="4540"/>
                      </a:lnTo>
                      <a:lnTo>
                        <a:pt x="1596" y="4532"/>
                      </a:lnTo>
                      <a:lnTo>
                        <a:pt x="1598" y="4524"/>
                      </a:lnTo>
                      <a:lnTo>
                        <a:pt x="1602" y="4520"/>
                      </a:lnTo>
                      <a:lnTo>
                        <a:pt x="1610" y="4514"/>
                      </a:lnTo>
                      <a:lnTo>
                        <a:pt x="1610" y="4514"/>
                      </a:lnTo>
                      <a:lnTo>
                        <a:pt x="1604" y="4510"/>
                      </a:lnTo>
                      <a:lnTo>
                        <a:pt x="1600" y="4510"/>
                      </a:lnTo>
                      <a:lnTo>
                        <a:pt x="1590" y="4510"/>
                      </a:lnTo>
                      <a:lnTo>
                        <a:pt x="1580" y="4514"/>
                      </a:lnTo>
                      <a:lnTo>
                        <a:pt x="1574" y="4516"/>
                      </a:lnTo>
                      <a:lnTo>
                        <a:pt x="1566" y="4516"/>
                      </a:lnTo>
                      <a:lnTo>
                        <a:pt x="1566" y="4516"/>
                      </a:lnTo>
                      <a:lnTo>
                        <a:pt x="1564" y="4508"/>
                      </a:lnTo>
                      <a:lnTo>
                        <a:pt x="1560" y="4500"/>
                      </a:lnTo>
                      <a:lnTo>
                        <a:pt x="1558" y="4490"/>
                      </a:lnTo>
                      <a:lnTo>
                        <a:pt x="1560" y="4480"/>
                      </a:lnTo>
                      <a:lnTo>
                        <a:pt x="1560" y="4480"/>
                      </a:lnTo>
                      <a:lnTo>
                        <a:pt x="1556" y="4478"/>
                      </a:lnTo>
                      <a:lnTo>
                        <a:pt x="1554" y="4478"/>
                      </a:lnTo>
                      <a:lnTo>
                        <a:pt x="1548" y="4480"/>
                      </a:lnTo>
                      <a:lnTo>
                        <a:pt x="1542" y="4484"/>
                      </a:lnTo>
                      <a:lnTo>
                        <a:pt x="1538" y="4484"/>
                      </a:lnTo>
                      <a:lnTo>
                        <a:pt x="1534" y="4484"/>
                      </a:lnTo>
                      <a:lnTo>
                        <a:pt x="1534" y="4484"/>
                      </a:lnTo>
                      <a:lnTo>
                        <a:pt x="1536" y="4478"/>
                      </a:lnTo>
                      <a:lnTo>
                        <a:pt x="1538" y="4474"/>
                      </a:lnTo>
                      <a:lnTo>
                        <a:pt x="1540" y="4470"/>
                      </a:lnTo>
                      <a:lnTo>
                        <a:pt x="1542" y="4466"/>
                      </a:lnTo>
                      <a:lnTo>
                        <a:pt x="1542" y="4466"/>
                      </a:lnTo>
                      <a:lnTo>
                        <a:pt x="1538" y="4466"/>
                      </a:lnTo>
                      <a:lnTo>
                        <a:pt x="1532" y="4466"/>
                      </a:lnTo>
                      <a:lnTo>
                        <a:pt x="1518" y="4464"/>
                      </a:lnTo>
                      <a:lnTo>
                        <a:pt x="1518" y="4464"/>
                      </a:lnTo>
                      <a:lnTo>
                        <a:pt x="1524" y="4470"/>
                      </a:lnTo>
                      <a:lnTo>
                        <a:pt x="1524" y="4474"/>
                      </a:lnTo>
                      <a:lnTo>
                        <a:pt x="1522" y="4478"/>
                      </a:lnTo>
                      <a:lnTo>
                        <a:pt x="1522" y="4478"/>
                      </a:lnTo>
                      <a:lnTo>
                        <a:pt x="1514" y="4484"/>
                      </a:lnTo>
                      <a:lnTo>
                        <a:pt x="1506" y="4486"/>
                      </a:lnTo>
                      <a:lnTo>
                        <a:pt x="1496" y="4486"/>
                      </a:lnTo>
                      <a:lnTo>
                        <a:pt x="1486" y="4486"/>
                      </a:lnTo>
                      <a:lnTo>
                        <a:pt x="1466" y="4484"/>
                      </a:lnTo>
                      <a:lnTo>
                        <a:pt x="1458" y="4484"/>
                      </a:lnTo>
                      <a:lnTo>
                        <a:pt x="1450" y="4486"/>
                      </a:lnTo>
                      <a:lnTo>
                        <a:pt x="1450" y="4486"/>
                      </a:lnTo>
                      <a:lnTo>
                        <a:pt x="1448" y="4484"/>
                      </a:lnTo>
                      <a:lnTo>
                        <a:pt x="1446" y="4480"/>
                      </a:lnTo>
                      <a:lnTo>
                        <a:pt x="1444" y="4478"/>
                      </a:lnTo>
                      <a:lnTo>
                        <a:pt x="1440" y="4478"/>
                      </a:lnTo>
                      <a:lnTo>
                        <a:pt x="1440" y="4478"/>
                      </a:lnTo>
                      <a:lnTo>
                        <a:pt x="1438" y="4480"/>
                      </a:lnTo>
                      <a:lnTo>
                        <a:pt x="1438" y="4486"/>
                      </a:lnTo>
                      <a:lnTo>
                        <a:pt x="1440" y="4492"/>
                      </a:lnTo>
                      <a:lnTo>
                        <a:pt x="1440" y="4494"/>
                      </a:lnTo>
                      <a:lnTo>
                        <a:pt x="1442" y="4494"/>
                      </a:lnTo>
                      <a:lnTo>
                        <a:pt x="1442" y="4494"/>
                      </a:lnTo>
                      <a:lnTo>
                        <a:pt x="1440" y="4498"/>
                      </a:lnTo>
                      <a:lnTo>
                        <a:pt x="1434" y="4498"/>
                      </a:lnTo>
                      <a:lnTo>
                        <a:pt x="1424" y="4500"/>
                      </a:lnTo>
                      <a:lnTo>
                        <a:pt x="1424" y="4500"/>
                      </a:lnTo>
                      <a:lnTo>
                        <a:pt x="1424" y="4486"/>
                      </a:lnTo>
                      <a:lnTo>
                        <a:pt x="1424" y="4486"/>
                      </a:lnTo>
                      <a:lnTo>
                        <a:pt x="1418" y="4488"/>
                      </a:lnTo>
                      <a:lnTo>
                        <a:pt x="1414" y="4490"/>
                      </a:lnTo>
                      <a:lnTo>
                        <a:pt x="1412" y="4494"/>
                      </a:lnTo>
                      <a:lnTo>
                        <a:pt x="1412" y="4500"/>
                      </a:lnTo>
                      <a:lnTo>
                        <a:pt x="1412" y="4500"/>
                      </a:lnTo>
                      <a:lnTo>
                        <a:pt x="1396" y="4502"/>
                      </a:lnTo>
                      <a:lnTo>
                        <a:pt x="1388" y="4504"/>
                      </a:lnTo>
                      <a:lnTo>
                        <a:pt x="1384" y="4508"/>
                      </a:lnTo>
                      <a:lnTo>
                        <a:pt x="1384" y="4508"/>
                      </a:lnTo>
                      <a:lnTo>
                        <a:pt x="1378" y="4502"/>
                      </a:lnTo>
                      <a:lnTo>
                        <a:pt x="1368" y="4498"/>
                      </a:lnTo>
                      <a:lnTo>
                        <a:pt x="1360" y="4492"/>
                      </a:lnTo>
                      <a:lnTo>
                        <a:pt x="1352" y="4486"/>
                      </a:lnTo>
                      <a:lnTo>
                        <a:pt x="1352" y="4486"/>
                      </a:lnTo>
                      <a:lnTo>
                        <a:pt x="1350" y="4468"/>
                      </a:lnTo>
                      <a:lnTo>
                        <a:pt x="1346" y="4450"/>
                      </a:lnTo>
                      <a:lnTo>
                        <a:pt x="1340" y="4430"/>
                      </a:lnTo>
                      <a:lnTo>
                        <a:pt x="1334" y="4424"/>
                      </a:lnTo>
                      <a:lnTo>
                        <a:pt x="1328" y="4418"/>
                      </a:lnTo>
                      <a:lnTo>
                        <a:pt x="1328" y="4418"/>
                      </a:lnTo>
                      <a:lnTo>
                        <a:pt x="1330" y="4414"/>
                      </a:lnTo>
                      <a:lnTo>
                        <a:pt x="1334" y="4410"/>
                      </a:lnTo>
                      <a:lnTo>
                        <a:pt x="1336" y="4408"/>
                      </a:lnTo>
                      <a:lnTo>
                        <a:pt x="1338" y="4404"/>
                      </a:lnTo>
                      <a:lnTo>
                        <a:pt x="1338" y="4404"/>
                      </a:lnTo>
                      <a:lnTo>
                        <a:pt x="1332" y="4406"/>
                      </a:lnTo>
                      <a:lnTo>
                        <a:pt x="1324" y="4408"/>
                      </a:lnTo>
                      <a:lnTo>
                        <a:pt x="1324" y="4408"/>
                      </a:lnTo>
                      <a:lnTo>
                        <a:pt x="1318" y="4396"/>
                      </a:lnTo>
                      <a:lnTo>
                        <a:pt x="1310" y="4388"/>
                      </a:lnTo>
                      <a:lnTo>
                        <a:pt x="1300" y="4380"/>
                      </a:lnTo>
                      <a:lnTo>
                        <a:pt x="1288" y="4376"/>
                      </a:lnTo>
                      <a:lnTo>
                        <a:pt x="1260" y="4368"/>
                      </a:lnTo>
                      <a:lnTo>
                        <a:pt x="1232" y="4362"/>
                      </a:lnTo>
                      <a:lnTo>
                        <a:pt x="1232" y="4362"/>
                      </a:lnTo>
                      <a:lnTo>
                        <a:pt x="1230" y="4362"/>
                      </a:lnTo>
                      <a:lnTo>
                        <a:pt x="1230" y="4366"/>
                      </a:lnTo>
                      <a:lnTo>
                        <a:pt x="1228" y="4368"/>
                      </a:lnTo>
                      <a:lnTo>
                        <a:pt x="1228" y="4370"/>
                      </a:lnTo>
                      <a:lnTo>
                        <a:pt x="1228" y="4370"/>
                      </a:lnTo>
                      <a:lnTo>
                        <a:pt x="1186" y="4372"/>
                      </a:lnTo>
                      <a:lnTo>
                        <a:pt x="1148" y="4378"/>
                      </a:lnTo>
                      <a:lnTo>
                        <a:pt x="1112" y="4386"/>
                      </a:lnTo>
                      <a:lnTo>
                        <a:pt x="1078" y="4396"/>
                      </a:lnTo>
                      <a:lnTo>
                        <a:pt x="1046" y="4406"/>
                      </a:lnTo>
                      <a:lnTo>
                        <a:pt x="1014" y="4420"/>
                      </a:lnTo>
                      <a:lnTo>
                        <a:pt x="984" y="4434"/>
                      </a:lnTo>
                      <a:lnTo>
                        <a:pt x="956" y="4448"/>
                      </a:lnTo>
                      <a:lnTo>
                        <a:pt x="956" y="4448"/>
                      </a:lnTo>
                      <a:lnTo>
                        <a:pt x="942" y="4448"/>
                      </a:lnTo>
                      <a:lnTo>
                        <a:pt x="932" y="4452"/>
                      </a:lnTo>
                      <a:lnTo>
                        <a:pt x="922" y="4456"/>
                      </a:lnTo>
                      <a:lnTo>
                        <a:pt x="914" y="4460"/>
                      </a:lnTo>
                      <a:lnTo>
                        <a:pt x="904" y="4466"/>
                      </a:lnTo>
                      <a:lnTo>
                        <a:pt x="896" y="4470"/>
                      </a:lnTo>
                      <a:lnTo>
                        <a:pt x="884" y="4472"/>
                      </a:lnTo>
                      <a:lnTo>
                        <a:pt x="872" y="4474"/>
                      </a:lnTo>
                      <a:lnTo>
                        <a:pt x="872" y="4474"/>
                      </a:lnTo>
                      <a:lnTo>
                        <a:pt x="862" y="4466"/>
                      </a:lnTo>
                      <a:lnTo>
                        <a:pt x="850" y="4460"/>
                      </a:lnTo>
                      <a:lnTo>
                        <a:pt x="838" y="4456"/>
                      </a:lnTo>
                      <a:lnTo>
                        <a:pt x="824" y="4452"/>
                      </a:lnTo>
                      <a:lnTo>
                        <a:pt x="794" y="4446"/>
                      </a:lnTo>
                      <a:lnTo>
                        <a:pt x="764" y="4440"/>
                      </a:lnTo>
                      <a:lnTo>
                        <a:pt x="764" y="4440"/>
                      </a:lnTo>
                      <a:lnTo>
                        <a:pt x="762" y="4440"/>
                      </a:lnTo>
                      <a:lnTo>
                        <a:pt x="760" y="4438"/>
                      </a:lnTo>
                      <a:lnTo>
                        <a:pt x="760" y="4436"/>
                      </a:lnTo>
                      <a:lnTo>
                        <a:pt x="758" y="4434"/>
                      </a:lnTo>
                      <a:lnTo>
                        <a:pt x="758" y="4434"/>
                      </a:lnTo>
                      <a:lnTo>
                        <a:pt x="756" y="4434"/>
                      </a:lnTo>
                      <a:lnTo>
                        <a:pt x="754" y="4436"/>
                      </a:lnTo>
                      <a:lnTo>
                        <a:pt x="754" y="4440"/>
                      </a:lnTo>
                      <a:lnTo>
                        <a:pt x="752" y="4440"/>
                      </a:lnTo>
                      <a:lnTo>
                        <a:pt x="752" y="4440"/>
                      </a:lnTo>
                      <a:lnTo>
                        <a:pt x="744" y="4436"/>
                      </a:lnTo>
                      <a:lnTo>
                        <a:pt x="738" y="4436"/>
                      </a:lnTo>
                      <a:lnTo>
                        <a:pt x="730" y="4436"/>
                      </a:lnTo>
                      <a:lnTo>
                        <a:pt x="724" y="4436"/>
                      </a:lnTo>
                      <a:lnTo>
                        <a:pt x="708" y="4440"/>
                      </a:lnTo>
                      <a:lnTo>
                        <a:pt x="700" y="4438"/>
                      </a:lnTo>
                      <a:lnTo>
                        <a:pt x="692" y="4436"/>
                      </a:lnTo>
                      <a:lnTo>
                        <a:pt x="692" y="4436"/>
                      </a:lnTo>
                      <a:lnTo>
                        <a:pt x="690" y="4438"/>
                      </a:lnTo>
                      <a:lnTo>
                        <a:pt x="690" y="4438"/>
                      </a:lnTo>
                      <a:lnTo>
                        <a:pt x="694" y="4440"/>
                      </a:lnTo>
                      <a:lnTo>
                        <a:pt x="694" y="4440"/>
                      </a:lnTo>
                      <a:lnTo>
                        <a:pt x="658" y="4444"/>
                      </a:lnTo>
                      <a:lnTo>
                        <a:pt x="624" y="4450"/>
                      </a:lnTo>
                      <a:lnTo>
                        <a:pt x="594" y="4460"/>
                      </a:lnTo>
                      <a:lnTo>
                        <a:pt x="580" y="4466"/>
                      </a:lnTo>
                      <a:lnTo>
                        <a:pt x="566" y="4474"/>
                      </a:lnTo>
                      <a:lnTo>
                        <a:pt x="566" y="4474"/>
                      </a:lnTo>
                      <a:lnTo>
                        <a:pt x="556" y="4472"/>
                      </a:lnTo>
                      <a:lnTo>
                        <a:pt x="548" y="4474"/>
                      </a:lnTo>
                      <a:lnTo>
                        <a:pt x="542" y="4478"/>
                      </a:lnTo>
                      <a:lnTo>
                        <a:pt x="536" y="4482"/>
                      </a:lnTo>
                      <a:lnTo>
                        <a:pt x="536" y="4482"/>
                      </a:lnTo>
                      <a:lnTo>
                        <a:pt x="522" y="4478"/>
                      </a:lnTo>
                      <a:lnTo>
                        <a:pt x="508" y="4472"/>
                      </a:lnTo>
                      <a:lnTo>
                        <a:pt x="484" y="4456"/>
                      </a:lnTo>
                      <a:lnTo>
                        <a:pt x="460" y="4440"/>
                      </a:lnTo>
                      <a:lnTo>
                        <a:pt x="434" y="4428"/>
                      </a:lnTo>
                      <a:lnTo>
                        <a:pt x="434" y="4428"/>
                      </a:lnTo>
                      <a:lnTo>
                        <a:pt x="422" y="4412"/>
                      </a:lnTo>
                      <a:lnTo>
                        <a:pt x="408" y="4396"/>
                      </a:lnTo>
                      <a:lnTo>
                        <a:pt x="396" y="4380"/>
                      </a:lnTo>
                      <a:lnTo>
                        <a:pt x="388" y="4374"/>
                      </a:lnTo>
                      <a:lnTo>
                        <a:pt x="380" y="4368"/>
                      </a:lnTo>
                      <a:lnTo>
                        <a:pt x="380" y="4368"/>
                      </a:lnTo>
                      <a:lnTo>
                        <a:pt x="378" y="4362"/>
                      </a:lnTo>
                      <a:lnTo>
                        <a:pt x="376" y="4358"/>
                      </a:lnTo>
                      <a:lnTo>
                        <a:pt x="372" y="4354"/>
                      </a:lnTo>
                      <a:lnTo>
                        <a:pt x="368" y="4348"/>
                      </a:lnTo>
                      <a:lnTo>
                        <a:pt x="368" y="4348"/>
                      </a:lnTo>
                      <a:lnTo>
                        <a:pt x="360" y="4348"/>
                      </a:lnTo>
                      <a:lnTo>
                        <a:pt x="354" y="4344"/>
                      </a:lnTo>
                      <a:lnTo>
                        <a:pt x="348" y="4340"/>
                      </a:lnTo>
                      <a:lnTo>
                        <a:pt x="342" y="4336"/>
                      </a:lnTo>
                      <a:lnTo>
                        <a:pt x="342" y="4336"/>
                      </a:lnTo>
                      <a:lnTo>
                        <a:pt x="344" y="4332"/>
                      </a:lnTo>
                      <a:lnTo>
                        <a:pt x="342" y="4328"/>
                      </a:lnTo>
                      <a:lnTo>
                        <a:pt x="338" y="4324"/>
                      </a:lnTo>
                      <a:lnTo>
                        <a:pt x="334" y="4320"/>
                      </a:lnTo>
                      <a:lnTo>
                        <a:pt x="322" y="4312"/>
                      </a:lnTo>
                      <a:lnTo>
                        <a:pt x="312" y="4306"/>
                      </a:lnTo>
                      <a:lnTo>
                        <a:pt x="312" y="4306"/>
                      </a:lnTo>
                      <a:lnTo>
                        <a:pt x="304" y="4292"/>
                      </a:lnTo>
                      <a:lnTo>
                        <a:pt x="296" y="4282"/>
                      </a:lnTo>
                      <a:lnTo>
                        <a:pt x="284" y="4274"/>
                      </a:lnTo>
                      <a:lnTo>
                        <a:pt x="272" y="4266"/>
                      </a:lnTo>
                      <a:lnTo>
                        <a:pt x="246" y="4252"/>
                      </a:lnTo>
                      <a:lnTo>
                        <a:pt x="232" y="4246"/>
                      </a:lnTo>
                      <a:lnTo>
                        <a:pt x="220" y="4238"/>
                      </a:lnTo>
                      <a:lnTo>
                        <a:pt x="220" y="4238"/>
                      </a:lnTo>
                      <a:lnTo>
                        <a:pt x="222" y="4234"/>
                      </a:lnTo>
                      <a:lnTo>
                        <a:pt x="224" y="4234"/>
                      </a:lnTo>
                      <a:lnTo>
                        <a:pt x="232" y="4234"/>
                      </a:lnTo>
                      <a:lnTo>
                        <a:pt x="238" y="4236"/>
                      </a:lnTo>
                      <a:lnTo>
                        <a:pt x="242" y="4236"/>
                      </a:lnTo>
                      <a:lnTo>
                        <a:pt x="244" y="4234"/>
                      </a:lnTo>
                      <a:lnTo>
                        <a:pt x="244" y="4234"/>
                      </a:lnTo>
                      <a:lnTo>
                        <a:pt x="240" y="4230"/>
                      </a:lnTo>
                      <a:lnTo>
                        <a:pt x="236" y="4226"/>
                      </a:lnTo>
                      <a:lnTo>
                        <a:pt x="226" y="4222"/>
                      </a:lnTo>
                      <a:lnTo>
                        <a:pt x="226" y="4222"/>
                      </a:lnTo>
                      <a:lnTo>
                        <a:pt x="228" y="4218"/>
                      </a:lnTo>
                      <a:lnTo>
                        <a:pt x="228" y="4212"/>
                      </a:lnTo>
                      <a:lnTo>
                        <a:pt x="226" y="4208"/>
                      </a:lnTo>
                      <a:lnTo>
                        <a:pt x="222" y="4206"/>
                      </a:lnTo>
                      <a:lnTo>
                        <a:pt x="222" y="4206"/>
                      </a:lnTo>
                      <a:lnTo>
                        <a:pt x="226" y="4204"/>
                      </a:lnTo>
                      <a:lnTo>
                        <a:pt x="228" y="4204"/>
                      </a:lnTo>
                      <a:lnTo>
                        <a:pt x="228" y="4204"/>
                      </a:lnTo>
                      <a:lnTo>
                        <a:pt x="220" y="4192"/>
                      </a:lnTo>
                      <a:lnTo>
                        <a:pt x="210" y="4184"/>
                      </a:lnTo>
                      <a:lnTo>
                        <a:pt x="210" y="4184"/>
                      </a:lnTo>
                      <a:lnTo>
                        <a:pt x="212" y="4178"/>
                      </a:lnTo>
                      <a:lnTo>
                        <a:pt x="216" y="4174"/>
                      </a:lnTo>
                      <a:lnTo>
                        <a:pt x="218" y="4170"/>
                      </a:lnTo>
                      <a:lnTo>
                        <a:pt x="220" y="4164"/>
                      </a:lnTo>
                      <a:lnTo>
                        <a:pt x="220" y="4164"/>
                      </a:lnTo>
                      <a:lnTo>
                        <a:pt x="216" y="4164"/>
                      </a:lnTo>
                      <a:lnTo>
                        <a:pt x="214" y="4166"/>
                      </a:lnTo>
                      <a:lnTo>
                        <a:pt x="214" y="4172"/>
                      </a:lnTo>
                      <a:lnTo>
                        <a:pt x="214" y="4172"/>
                      </a:lnTo>
                      <a:lnTo>
                        <a:pt x="212" y="4170"/>
                      </a:lnTo>
                      <a:lnTo>
                        <a:pt x="210" y="4166"/>
                      </a:lnTo>
                      <a:lnTo>
                        <a:pt x="210" y="4162"/>
                      </a:lnTo>
                      <a:lnTo>
                        <a:pt x="208" y="4160"/>
                      </a:lnTo>
                      <a:lnTo>
                        <a:pt x="208" y="4160"/>
                      </a:lnTo>
                      <a:lnTo>
                        <a:pt x="210" y="4156"/>
                      </a:lnTo>
                      <a:lnTo>
                        <a:pt x="214" y="4152"/>
                      </a:lnTo>
                      <a:lnTo>
                        <a:pt x="218" y="4150"/>
                      </a:lnTo>
                      <a:lnTo>
                        <a:pt x="220" y="4144"/>
                      </a:lnTo>
                      <a:lnTo>
                        <a:pt x="220" y="4144"/>
                      </a:lnTo>
                      <a:lnTo>
                        <a:pt x="210" y="4144"/>
                      </a:lnTo>
                      <a:lnTo>
                        <a:pt x="210" y="4144"/>
                      </a:lnTo>
                      <a:lnTo>
                        <a:pt x="206" y="4134"/>
                      </a:lnTo>
                      <a:lnTo>
                        <a:pt x="206" y="4128"/>
                      </a:lnTo>
                      <a:lnTo>
                        <a:pt x="212" y="4126"/>
                      </a:lnTo>
                      <a:lnTo>
                        <a:pt x="212" y="4126"/>
                      </a:lnTo>
                      <a:lnTo>
                        <a:pt x="206" y="4124"/>
                      </a:lnTo>
                      <a:lnTo>
                        <a:pt x="200" y="4120"/>
                      </a:lnTo>
                      <a:lnTo>
                        <a:pt x="200" y="4120"/>
                      </a:lnTo>
                      <a:lnTo>
                        <a:pt x="202" y="4110"/>
                      </a:lnTo>
                      <a:lnTo>
                        <a:pt x="202" y="4102"/>
                      </a:lnTo>
                      <a:lnTo>
                        <a:pt x="202" y="4102"/>
                      </a:lnTo>
                      <a:lnTo>
                        <a:pt x="198" y="4102"/>
                      </a:lnTo>
                      <a:lnTo>
                        <a:pt x="196" y="4100"/>
                      </a:lnTo>
                      <a:lnTo>
                        <a:pt x="186" y="4100"/>
                      </a:lnTo>
                      <a:lnTo>
                        <a:pt x="186" y="4100"/>
                      </a:lnTo>
                      <a:lnTo>
                        <a:pt x="186" y="4096"/>
                      </a:lnTo>
                      <a:lnTo>
                        <a:pt x="188" y="4092"/>
                      </a:lnTo>
                      <a:lnTo>
                        <a:pt x="188" y="4088"/>
                      </a:lnTo>
                      <a:lnTo>
                        <a:pt x="184" y="4084"/>
                      </a:lnTo>
                      <a:lnTo>
                        <a:pt x="184" y="4084"/>
                      </a:lnTo>
                      <a:lnTo>
                        <a:pt x="188" y="4078"/>
                      </a:lnTo>
                      <a:lnTo>
                        <a:pt x="190" y="4072"/>
                      </a:lnTo>
                      <a:lnTo>
                        <a:pt x="190" y="4072"/>
                      </a:lnTo>
                      <a:lnTo>
                        <a:pt x="182" y="4070"/>
                      </a:lnTo>
                      <a:lnTo>
                        <a:pt x="172" y="4068"/>
                      </a:lnTo>
                      <a:lnTo>
                        <a:pt x="172" y="4068"/>
                      </a:lnTo>
                      <a:lnTo>
                        <a:pt x="172" y="4060"/>
                      </a:lnTo>
                      <a:lnTo>
                        <a:pt x="172" y="4060"/>
                      </a:lnTo>
                      <a:lnTo>
                        <a:pt x="164" y="4058"/>
                      </a:lnTo>
                      <a:lnTo>
                        <a:pt x="158" y="4056"/>
                      </a:lnTo>
                      <a:lnTo>
                        <a:pt x="148" y="4048"/>
                      </a:lnTo>
                      <a:lnTo>
                        <a:pt x="142" y="4038"/>
                      </a:lnTo>
                      <a:lnTo>
                        <a:pt x="134" y="4028"/>
                      </a:lnTo>
                      <a:lnTo>
                        <a:pt x="134" y="4028"/>
                      </a:lnTo>
                      <a:lnTo>
                        <a:pt x="140" y="4018"/>
                      </a:lnTo>
                      <a:lnTo>
                        <a:pt x="142" y="4014"/>
                      </a:lnTo>
                      <a:lnTo>
                        <a:pt x="142" y="4008"/>
                      </a:lnTo>
                      <a:lnTo>
                        <a:pt x="142" y="4008"/>
                      </a:lnTo>
                      <a:lnTo>
                        <a:pt x="140" y="4008"/>
                      </a:lnTo>
                      <a:lnTo>
                        <a:pt x="138" y="4010"/>
                      </a:lnTo>
                      <a:lnTo>
                        <a:pt x="136" y="4016"/>
                      </a:lnTo>
                      <a:lnTo>
                        <a:pt x="136" y="4016"/>
                      </a:lnTo>
                      <a:lnTo>
                        <a:pt x="134" y="4014"/>
                      </a:lnTo>
                      <a:lnTo>
                        <a:pt x="132" y="4010"/>
                      </a:lnTo>
                      <a:lnTo>
                        <a:pt x="130" y="4002"/>
                      </a:lnTo>
                      <a:lnTo>
                        <a:pt x="128" y="3996"/>
                      </a:lnTo>
                      <a:lnTo>
                        <a:pt x="124" y="3992"/>
                      </a:lnTo>
                      <a:lnTo>
                        <a:pt x="122" y="3992"/>
                      </a:lnTo>
                      <a:lnTo>
                        <a:pt x="122" y="3992"/>
                      </a:lnTo>
                      <a:lnTo>
                        <a:pt x="134" y="3968"/>
                      </a:lnTo>
                      <a:lnTo>
                        <a:pt x="134" y="3968"/>
                      </a:lnTo>
                      <a:lnTo>
                        <a:pt x="124" y="3976"/>
                      </a:lnTo>
                      <a:lnTo>
                        <a:pt x="118" y="3980"/>
                      </a:lnTo>
                      <a:lnTo>
                        <a:pt x="110" y="3982"/>
                      </a:lnTo>
                      <a:lnTo>
                        <a:pt x="110" y="3982"/>
                      </a:lnTo>
                      <a:lnTo>
                        <a:pt x="110" y="3970"/>
                      </a:lnTo>
                      <a:lnTo>
                        <a:pt x="110" y="3970"/>
                      </a:lnTo>
                      <a:lnTo>
                        <a:pt x="102" y="3970"/>
                      </a:lnTo>
                      <a:lnTo>
                        <a:pt x="94" y="3968"/>
                      </a:lnTo>
                      <a:lnTo>
                        <a:pt x="94" y="3968"/>
                      </a:lnTo>
                      <a:lnTo>
                        <a:pt x="98" y="3962"/>
                      </a:lnTo>
                      <a:lnTo>
                        <a:pt x="96" y="3962"/>
                      </a:lnTo>
                      <a:lnTo>
                        <a:pt x="92" y="3962"/>
                      </a:lnTo>
                      <a:lnTo>
                        <a:pt x="92" y="3962"/>
                      </a:lnTo>
                      <a:lnTo>
                        <a:pt x="96" y="3956"/>
                      </a:lnTo>
                      <a:lnTo>
                        <a:pt x="100" y="3952"/>
                      </a:lnTo>
                      <a:lnTo>
                        <a:pt x="104" y="3950"/>
                      </a:lnTo>
                      <a:lnTo>
                        <a:pt x="104" y="3950"/>
                      </a:lnTo>
                      <a:lnTo>
                        <a:pt x="102" y="3948"/>
                      </a:lnTo>
                      <a:lnTo>
                        <a:pt x="98" y="3946"/>
                      </a:lnTo>
                      <a:lnTo>
                        <a:pt x="98" y="3946"/>
                      </a:lnTo>
                      <a:lnTo>
                        <a:pt x="94" y="3946"/>
                      </a:lnTo>
                      <a:lnTo>
                        <a:pt x="94" y="3948"/>
                      </a:lnTo>
                      <a:lnTo>
                        <a:pt x="92" y="3952"/>
                      </a:lnTo>
                      <a:lnTo>
                        <a:pt x="88" y="3950"/>
                      </a:lnTo>
                      <a:lnTo>
                        <a:pt x="88" y="3950"/>
                      </a:lnTo>
                      <a:lnTo>
                        <a:pt x="90" y="3946"/>
                      </a:lnTo>
                      <a:lnTo>
                        <a:pt x="92" y="3944"/>
                      </a:lnTo>
                      <a:lnTo>
                        <a:pt x="94" y="3940"/>
                      </a:lnTo>
                      <a:lnTo>
                        <a:pt x="92" y="3936"/>
                      </a:lnTo>
                      <a:lnTo>
                        <a:pt x="92" y="3936"/>
                      </a:lnTo>
                      <a:lnTo>
                        <a:pt x="100" y="3930"/>
                      </a:lnTo>
                      <a:lnTo>
                        <a:pt x="108" y="3926"/>
                      </a:lnTo>
                      <a:lnTo>
                        <a:pt x="108" y="3926"/>
                      </a:lnTo>
                      <a:lnTo>
                        <a:pt x="100" y="3926"/>
                      </a:lnTo>
                      <a:lnTo>
                        <a:pt x="90" y="3928"/>
                      </a:lnTo>
                      <a:lnTo>
                        <a:pt x="80" y="3932"/>
                      </a:lnTo>
                      <a:lnTo>
                        <a:pt x="72" y="3936"/>
                      </a:lnTo>
                      <a:lnTo>
                        <a:pt x="72" y="3936"/>
                      </a:lnTo>
                      <a:lnTo>
                        <a:pt x="70" y="3932"/>
                      </a:lnTo>
                      <a:lnTo>
                        <a:pt x="68" y="3930"/>
                      </a:lnTo>
                      <a:lnTo>
                        <a:pt x="68" y="3930"/>
                      </a:lnTo>
                      <a:lnTo>
                        <a:pt x="76" y="3916"/>
                      </a:lnTo>
                      <a:lnTo>
                        <a:pt x="76" y="3916"/>
                      </a:lnTo>
                      <a:lnTo>
                        <a:pt x="68" y="3920"/>
                      </a:lnTo>
                      <a:lnTo>
                        <a:pt x="64" y="3922"/>
                      </a:lnTo>
                      <a:lnTo>
                        <a:pt x="58" y="3922"/>
                      </a:lnTo>
                      <a:lnTo>
                        <a:pt x="58" y="3922"/>
                      </a:lnTo>
                      <a:lnTo>
                        <a:pt x="54" y="3916"/>
                      </a:lnTo>
                      <a:lnTo>
                        <a:pt x="52" y="3906"/>
                      </a:lnTo>
                      <a:lnTo>
                        <a:pt x="52" y="3898"/>
                      </a:lnTo>
                      <a:lnTo>
                        <a:pt x="54" y="3894"/>
                      </a:lnTo>
                      <a:lnTo>
                        <a:pt x="56" y="3892"/>
                      </a:lnTo>
                      <a:lnTo>
                        <a:pt x="56" y="3892"/>
                      </a:lnTo>
                      <a:lnTo>
                        <a:pt x="50" y="3894"/>
                      </a:lnTo>
                      <a:lnTo>
                        <a:pt x="44" y="3896"/>
                      </a:lnTo>
                      <a:lnTo>
                        <a:pt x="38" y="3894"/>
                      </a:lnTo>
                      <a:lnTo>
                        <a:pt x="34" y="3892"/>
                      </a:lnTo>
                      <a:lnTo>
                        <a:pt x="32" y="3888"/>
                      </a:lnTo>
                      <a:lnTo>
                        <a:pt x="28" y="3884"/>
                      </a:lnTo>
                      <a:lnTo>
                        <a:pt x="26" y="3872"/>
                      </a:lnTo>
                      <a:lnTo>
                        <a:pt x="26" y="3860"/>
                      </a:lnTo>
                      <a:lnTo>
                        <a:pt x="28" y="3848"/>
                      </a:lnTo>
                      <a:lnTo>
                        <a:pt x="32" y="3836"/>
                      </a:lnTo>
                      <a:lnTo>
                        <a:pt x="34" y="3832"/>
                      </a:lnTo>
                      <a:lnTo>
                        <a:pt x="38" y="3830"/>
                      </a:lnTo>
                      <a:lnTo>
                        <a:pt x="38" y="3830"/>
                      </a:lnTo>
                      <a:lnTo>
                        <a:pt x="36" y="3828"/>
                      </a:lnTo>
                      <a:lnTo>
                        <a:pt x="34" y="3830"/>
                      </a:lnTo>
                      <a:lnTo>
                        <a:pt x="32" y="3832"/>
                      </a:lnTo>
                      <a:lnTo>
                        <a:pt x="28" y="3832"/>
                      </a:lnTo>
                      <a:lnTo>
                        <a:pt x="28" y="3832"/>
                      </a:lnTo>
                      <a:lnTo>
                        <a:pt x="30" y="3822"/>
                      </a:lnTo>
                      <a:lnTo>
                        <a:pt x="30" y="3814"/>
                      </a:lnTo>
                      <a:lnTo>
                        <a:pt x="30" y="3814"/>
                      </a:lnTo>
                      <a:lnTo>
                        <a:pt x="34" y="3814"/>
                      </a:lnTo>
                      <a:lnTo>
                        <a:pt x="36" y="3814"/>
                      </a:lnTo>
                      <a:lnTo>
                        <a:pt x="38" y="3812"/>
                      </a:lnTo>
                      <a:lnTo>
                        <a:pt x="42" y="3812"/>
                      </a:lnTo>
                      <a:lnTo>
                        <a:pt x="42" y="3812"/>
                      </a:lnTo>
                      <a:lnTo>
                        <a:pt x="44" y="3818"/>
                      </a:lnTo>
                      <a:lnTo>
                        <a:pt x="46" y="3822"/>
                      </a:lnTo>
                      <a:lnTo>
                        <a:pt x="48" y="3826"/>
                      </a:lnTo>
                      <a:lnTo>
                        <a:pt x="50" y="3830"/>
                      </a:lnTo>
                      <a:lnTo>
                        <a:pt x="50" y="3830"/>
                      </a:lnTo>
                      <a:lnTo>
                        <a:pt x="54" y="3826"/>
                      </a:lnTo>
                      <a:lnTo>
                        <a:pt x="56" y="3826"/>
                      </a:lnTo>
                      <a:lnTo>
                        <a:pt x="60" y="3826"/>
                      </a:lnTo>
                      <a:lnTo>
                        <a:pt x="60" y="3826"/>
                      </a:lnTo>
                      <a:lnTo>
                        <a:pt x="56" y="3822"/>
                      </a:lnTo>
                      <a:lnTo>
                        <a:pt x="52" y="3818"/>
                      </a:lnTo>
                      <a:lnTo>
                        <a:pt x="46" y="3808"/>
                      </a:lnTo>
                      <a:lnTo>
                        <a:pt x="46" y="3802"/>
                      </a:lnTo>
                      <a:lnTo>
                        <a:pt x="46" y="3796"/>
                      </a:lnTo>
                      <a:lnTo>
                        <a:pt x="46" y="3790"/>
                      </a:lnTo>
                      <a:lnTo>
                        <a:pt x="50" y="3784"/>
                      </a:lnTo>
                      <a:lnTo>
                        <a:pt x="50" y="3784"/>
                      </a:lnTo>
                      <a:lnTo>
                        <a:pt x="48" y="3782"/>
                      </a:lnTo>
                      <a:lnTo>
                        <a:pt x="46" y="3782"/>
                      </a:lnTo>
                      <a:lnTo>
                        <a:pt x="44" y="3784"/>
                      </a:lnTo>
                      <a:lnTo>
                        <a:pt x="40" y="3786"/>
                      </a:lnTo>
                      <a:lnTo>
                        <a:pt x="40" y="3786"/>
                      </a:lnTo>
                      <a:lnTo>
                        <a:pt x="38" y="3786"/>
                      </a:lnTo>
                      <a:lnTo>
                        <a:pt x="38" y="3786"/>
                      </a:lnTo>
                      <a:lnTo>
                        <a:pt x="38" y="3776"/>
                      </a:lnTo>
                      <a:lnTo>
                        <a:pt x="36" y="3766"/>
                      </a:lnTo>
                      <a:lnTo>
                        <a:pt x="30" y="3750"/>
                      </a:lnTo>
                      <a:lnTo>
                        <a:pt x="24" y="3734"/>
                      </a:lnTo>
                      <a:lnTo>
                        <a:pt x="18" y="3718"/>
                      </a:lnTo>
                      <a:lnTo>
                        <a:pt x="18" y="3718"/>
                      </a:lnTo>
                      <a:lnTo>
                        <a:pt x="12" y="3720"/>
                      </a:lnTo>
                      <a:lnTo>
                        <a:pt x="8" y="3720"/>
                      </a:lnTo>
                      <a:lnTo>
                        <a:pt x="4" y="3722"/>
                      </a:lnTo>
                      <a:lnTo>
                        <a:pt x="0" y="3718"/>
                      </a:lnTo>
                      <a:lnTo>
                        <a:pt x="0" y="3718"/>
                      </a:lnTo>
                      <a:lnTo>
                        <a:pt x="0" y="3716"/>
                      </a:lnTo>
                      <a:lnTo>
                        <a:pt x="4" y="3716"/>
                      </a:lnTo>
                      <a:lnTo>
                        <a:pt x="6" y="3716"/>
                      </a:lnTo>
                      <a:lnTo>
                        <a:pt x="6" y="3710"/>
                      </a:lnTo>
                      <a:lnTo>
                        <a:pt x="6" y="3710"/>
                      </a:lnTo>
                      <a:lnTo>
                        <a:pt x="18" y="3708"/>
                      </a:lnTo>
                      <a:lnTo>
                        <a:pt x="28" y="3702"/>
                      </a:lnTo>
                      <a:lnTo>
                        <a:pt x="36" y="3696"/>
                      </a:lnTo>
                      <a:lnTo>
                        <a:pt x="42" y="3688"/>
                      </a:lnTo>
                      <a:lnTo>
                        <a:pt x="56" y="3670"/>
                      </a:lnTo>
                      <a:lnTo>
                        <a:pt x="64" y="3662"/>
                      </a:lnTo>
                      <a:lnTo>
                        <a:pt x="72" y="3656"/>
                      </a:lnTo>
                      <a:lnTo>
                        <a:pt x="72" y="3656"/>
                      </a:lnTo>
                      <a:lnTo>
                        <a:pt x="76" y="3604"/>
                      </a:lnTo>
                      <a:lnTo>
                        <a:pt x="76" y="3604"/>
                      </a:lnTo>
                      <a:lnTo>
                        <a:pt x="88" y="3588"/>
                      </a:lnTo>
                      <a:lnTo>
                        <a:pt x="98" y="3570"/>
                      </a:lnTo>
                      <a:lnTo>
                        <a:pt x="108" y="3550"/>
                      </a:lnTo>
                      <a:lnTo>
                        <a:pt x="114" y="3528"/>
                      </a:lnTo>
                      <a:lnTo>
                        <a:pt x="120" y="3504"/>
                      </a:lnTo>
                      <a:lnTo>
                        <a:pt x="122" y="3480"/>
                      </a:lnTo>
                      <a:lnTo>
                        <a:pt x="122" y="3456"/>
                      </a:lnTo>
                      <a:lnTo>
                        <a:pt x="122" y="3430"/>
                      </a:lnTo>
                      <a:lnTo>
                        <a:pt x="122" y="3430"/>
                      </a:lnTo>
                      <a:lnTo>
                        <a:pt x="120" y="3426"/>
                      </a:lnTo>
                      <a:lnTo>
                        <a:pt x="118" y="3424"/>
                      </a:lnTo>
                      <a:lnTo>
                        <a:pt x="112" y="3420"/>
                      </a:lnTo>
                      <a:lnTo>
                        <a:pt x="112" y="3420"/>
                      </a:lnTo>
                      <a:lnTo>
                        <a:pt x="112" y="3410"/>
                      </a:lnTo>
                      <a:lnTo>
                        <a:pt x="114" y="3404"/>
                      </a:lnTo>
                      <a:lnTo>
                        <a:pt x="122" y="3392"/>
                      </a:lnTo>
                      <a:lnTo>
                        <a:pt x="126" y="3386"/>
                      </a:lnTo>
                      <a:lnTo>
                        <a:pt x="128" y="3380"/>
                      </a:lnTo>
                      <a:lnTo>
                        <a:pt x="130" y="3372"/>
                      </a:lnTo>
                      <a:lnTo>
                        <a:pt x="128" y="3362"/>
                      </a:lnTo>
                      <a:lnTo>
                        <a:pt x="128" y="3362"/>
                      </a:lnTo>
                      <a:lnTo>
                        <a:pt x="134" y="3362"/>
                      </a:lnTo>
                      <a:lnTo>
                        <a:pt x="134" y="3362"/>
                      </a:lnTo>
                      <a:lnTo>
                        <a:pt x="134" y="3352"/>
                      </a:lnTo>
                      <a:lnTo>
                        <a:pt x="130" y="3342"/>
                      </a:lnTo>
                      <a:lnTo>
                        <a:pt x="128" y="3334"/>
                      </a:lnTo>
                      <a:lnTo>
                        <a:pt x="128" y="3326"/>
                      </a:lnTo>
                      <a:lnTo>
                        <a:pt x="128" y="3326"/>
                      </a:lnTo>
                      <a:lnTo>
                        <a:pt x="120" y="3322"/>
                      </a:lnTo>
                      <a:lnTo>
                        <a:pt x="112" y="3318"/>
                      </a:lnTo>
                      <a:lnTo>
                        <a:pt x="112" y="3318"/>
                      </a:lnTo>
                      <a:lnTo>
                        <a:pt x="114" y="3310"/>
                      </a:lnTo>
                      <a:lnTo>
                        <a:pt x="112" y="3302"/>
                      </a:lnTo>
                      <a:lnTo>
                        <a:pt x="106" y="3286"/>
                      </a:lnTo>
                      <a:lnTo>
                        <a:pt x="106" y="3286"/>
                      </a:lnTo>
                      <a:lnTo>
                        <a:pt x="100" y="3296"/>
                      </a:lnTo>
                      <a:lnTo>
                        <a:pt x="96" y="3300"/>
                      </a:lnTo>
                      <a:lnTo>
                        <a:pt x="92" y="3304"/>
                      </a:lnTo>
                      <a:lnTo>
                        <a:pt x="92" y="3304"/>
                      </a:lnTo>
                      <a:lnTo>
                        <a:pt x="110" y="3242"/>
                      </a:lnTo>
                      <a:lnTo>
                        <a:pt x="110" y="3242"/>
                      </a:lnTo>
                      <a:lnTo>
                        <a:pt x="116" y="3230"/>
                      </a:lnTo>
                      <a:lnTo>
                        <a:pt x="124" y="3218"/>
                      </a:lnTo>
                      <a:lnTo>
                        <a:pt x="144" y="3198"/>
                      </a:lnTo>
                      <a:lnTo>
                        <a:pt x="156" y="3188"/>
                      </a:lnTo>
                      <a:lnTo>
                        <a:pt x="164" y="3176"/>
                      </a:lnTo>
                      <a:lnTo>
                        <a:pt x="172" y="3162"/>
                      </a:lnTo>
                      <a:lnTo>
                        <a:pt x="174" y="3144"/>
                      </a:lnTo>
                      <a:lnTo>
                        <a:pt x="174" y="3144"/>
                      </a:lnTo>
                      <a:lnTo>
                        <a:pt x="186" y="3134"/>
                      </a:lnTo>
                      <a:lnTo>
                        <a:pt x="196" y="3120"/>
                      </a:lnTo>
                      <a:lnTo>
                        <a:pt x="206" y="3108"/>
                      </a:lnTo>
                      <a:lnTo>
                        <a:pt x="218" y="3094"/>
                      </a:lnTo>
                      <a:lnTo>
                        <a:pt x="218" y="3094"/>
                      </a:lnTo>
                      <a:lnTo>
                        <a:pt x="236" y="3080"/>
                      </a:lnTo>
                      <a:lnTo>
                        <a:pt x="246" y="3072"/>
                      </a:lnTo>
                      <a:lnTo>
                        <a:pt x="254" y="3064"/>
                      </a:lnTo>
                      <a:lnTo>
                        <a:pt x="262" y="3054"/>
                      </a:lnTo>
                      <a:lnTo>
                        <a:pt x="266" y="3042"/>
                      </a:lnTo>
                      <a:lnTo>
                        <a:pt x="270" y="3028"/>
                      </a:lnTo>
                      <a:lnTo>
                        <a:pt x="270" y="3012"/>
                      </a:lnTo>
                      <a:lnTo>
                        <a:pt x="270" y="3012"/>
                      </a:lnTo>
                      <a:lnTo>
                        <a:pt x="288" y="2990"/>
                      </a:lnTo>
                      <a:lnTo>
                        <a:pt x="294" y="2976"/>
                      </a:lnTo>
                      <a:lnTo>
                        <a:pt x="300" y="2962"/>
                      </a:lnTo>
                      <a:lnTo>
                        <a:pt x="300" y="2962"/>
                      </a:lnTo>
                      <a:lnTo>
                        <a:pt x="308" y="2956"/>
                      </a:lnTo>
                      <a:lnTo>
                        <a:pt x="316" y="2948"/>
                      </a:lnTo>
                      <a:lnTo>
                        <a:pt x="316" y="2948"/>
                      </a:lnTo>
                      <a:lnTo>
                        <a:pt x="326" y="2948"/>
                      </a:lnTo>
                      <a:lnTo>
                        <a:pt x="326" y="2948"/>
                      </a:lnTo>
                      <a:lnTo>
                        <a:pt x="338" y="2938"/>
                      </a:lnTo>
                      <a:lnTo>
                        <a:pt x="350" y="2926"/>
                      </a:lnTo>
                      <a:lnTo>
                        <a:pt x="368" y="2902"/>
                      </a:lnTo>
                      <a:lnTo>
                        <a:pt x="388" y="2876"/>
                      </a:lnTo>
                      <a:lnTo>
                        <a:pt x="408" y="2850"/>
                      </a:lnTo>
                      <a:lnTo>
                        <a:pt x="408" y="2850"/>
                      </a:lnTo>
                      <a:lnTo>
                        <a:pt x="420" y="2852"/>
                      </a:lnTo>
                      <a:lnTo>
                        <a:pt x="432" y="2850"/>
                      </a:lnTo>
                      <a:lnTo>
                        <a:pt x="442" y="2848"/>
                      </a:lnTo>
                      <a:lnTo>
                        <a:pt x="454" y="2844"/>
                      </a:lnTo>
                      <a:lnTo>
                        <a:pt x="474" y="2834"/>
                      </a:lnTo>
                      <a:lnTo>
                        <a:pt x="494" y="2822"/>
                      </a:lnTo>
                      <a:lnTo>
                        <a:pt x="530" y="2796"/>
                      </a:lnTo>
                      <a:lnTo>
                        <a:pt x="548" y="2784"/>
                      </a:lnTo>
                      <a:lnTo>
                        <a:pt x="566" y="2774"/>
                      </a:lnTo>
                      <a:lnTo>
                        <a:pt x="566" y="2774"/>
                      </a:lnTo>
                      <a:lnTo>
                        <a:pt x="566" y="2770"/>
                      </a:lnTo>
                      <a:lnTo>
                        <a:pt x="568" y="2768"/>
                      </a:lnTo>
                      <a:lnTo>
                        <a:pt x="568" y="2764"/>
                      </a:lnTo>
                      <a:lnTo>
                        <a:pt x="568" y="2760"/>
                      </a:lnTo>
                      <a:lnTo>
                        <a:pt x="568" y="2760"/>
                      </a:lnTo>
                      <a:lnTo>
                        <a:pt x="586" y="2742"/>
                      </a:lnTo>
                      <a:lnTo>
                        <a:pt x="594" y="2732"/>
                      </a:lnTo>
                      <a:lnTo>
                        <a:pt x="600" y="2718"/>
                      </a:lnTo>
                      <a:lnTo>
                        <a:pt x="600" y="2718"/>
                      </a:lnTo>
                      <a:lnTo>
                        <a:pt x="600" y="2710"/>
                      </a:lnTo>
                      <a:lnTo>
                        <a:pt x="600" y="2702"/>
                      </a:lnTo>
                      <a:lnTo>
                        <a:pt x="600" y="2684"/>
                      </a:lnTo>
                      <a:lnTo>
                        <a:pt x="598" y="2666"/>
                      </a:lnTo>
                      <a:lnTo>
                        <a:pt x="600" y="2648"/>
                      </a:lnTo>
                      <a:lnTo>
                        <a:pt x="600" y="2648"/>
                      </a:lnTo>
                      <a:lnTo>
                        <a:pt x="602" y="2638"/>
                      </a:lnTo>
                      <a:lnTo>
                        <a:pt x="606" y="2630"/>
                      </a:lnTo>
                      <a:lnTo>
                        <a:pt x="614" y="2616"/>
                      </a:lnTo>
                      <a:lnTo>
                        <a:pt x="636" y="2592"/>
                      </a:lnTo>
                      <a:lnTo>
                        <a:pt x="636" y="2592"/>
                      </a:lnTo>
                      <a:lnTo>
                        <a:pt x="636" y="2588"/>
                      </a:lnTo>
                      <a:lnTo>
                        <a:pt x="638" y="2586"/>
                      </a:lnTo>
                      <a:lnTo>
                        <a:pt x="638" y="2586"/>
                      </a:lnTo>
                      <a:lnTo>
                        <a:pt x="638" y="2562"/>
                      </a:lnTo>
                      <a:lnTo>
                        <a:pt x="638" y="2562"/>
                      </a:lnTo>
                      <a:lnTo>
                        <a:pt x="650" y="2554"/>
                      </a:lnTo>
                      <a:lnTo>
                        <a:pt x="662" y="2546"/>
                      </a:lnTo>
                      <a:lnTo>
                        <a:pt x="672" y="2536"/>
                      </a:lnTo>
                      <a:lnTo>
                        <a:pt x="680" y="2522"/>
                      </a:lnTo>
                      <a:lnTo>
                        <a:pt x="680" y="2522"/>
                      </a:lnTo>
                      <a:lnTo>
                        <a:pt x="728" y="2496"/>
                      </a:lnTo>
                      <a:lnTo>
                        <a:pt x="752" y="2482"/>
                      </a:lnTo>
                      <a:lnTo>
                        <a:pt x="776" y="2466"/>
                      </a:lnTo>
                      <a:lnTo>
                        <a:pt x="786" y="2458"/>
                      </a:lnTo>
                      <a:lnTo>
                        <a:pt x="794" y="2448"/>
                      </a:lnTo>
                      <a:lnTo>
                        <a:pt x="802" y="2436"/>
                      </a:lnTo>
                      <a:lnTo>
                        <a:pt x="810" y="2424"/>
                      </a:lnTo>
                      <a:lnTo>
                        <a:pt x="816" y="2412"/>
                      </a:lnTo>
                      <a:lnTo>
                        <a:pt x="820" y="2398"/>
                      </a:lnTo>
                      <a:lnTo>
                        <a:pt x="822" y="2380"/>
                      </a:lnTo>
                      <a:lnTo>
                        <a:pt x="824" y="2364"/>
                      </a:lnTo>
                      <a:lnTo>
                        <a:pt x="824" y="2364"/>
                      </a:lnTo>
                      <a:lnTo>
                        <a:pt x="834" y="2364"/>
                      </a:lnTo>
                      <a:lnTo>
                        <a:pt x="842" y="2360"/>
                      </a:lnTo>
                      <a:lnTo>
                        <a:pt x="850" y="2356"/>
                      </a:lnTo>
                      <a:lnTo>
                        <a:pt x="856" y="2354"/>
                      </a:lnTo>
                      <a:lnTo>
                        <a:pt x="856" y="2354"/>
                      </a:lnTo>
                      <a:lnTo>
                        <a:pt x="858" y="2366"/>
                      </a:lnTo>
                      <a:lnTo>
                        <a:pt x="860" y="2378"/>
                      </a:lnTo>
                      <a:lnTo>
                        <a:pt x="864" y="2386"/>
                      </a:lnTo>
                      <a:lnTo>
                        <a:pt x="870" y="2394"/>
                      </a:lnTo>
                      <a:lnTo>
                        <a:pt x="878" y="2400"/>
                      </a:lnTo>
                      <a:lnTo>
                        <a:pt x="886" y="2404"/>
                      </a:lnTo>
                      <a:lnTo>
                        <a:pt x="898" y="2406"/>
                      </a:lnTo>
                      <a:lnTo>
                        <a:pt x="908" y="2408"/>
                      </a:lnTo>
                      <a:lnTo>
                        <a:pt x="908" y="2408"/>
                      </a:lnTo>
                      <a:lnTo>
                        <a:pt x="914" y="2406"/>
                      </a:lnTo>
                      <a:lnTo>
                        <a:pt x="918" y="2404"/>
                      </a:lnTo>
                      <a:lnTo>
                        <a:pt x="924" y="2402"/>
                      </a:lnTo>
                      <a:lnTo>
                        <a:pt x="930" y="2402"/>
                      </a:lnTo>
                      <a:lnTo>
                        <a:pt x="930" y="2402"/>
                      </a:lnTo>
                      <a:lnTo>
                        <a:pt x="934" y="2402"/>
                      </a:lnTo>
                      <a:lnTo>
                        <a:pt x="938" y="2406"/>
                      </a:lnTo>
                      <a:lnTo>
                        <a:pt x="942" y="2408"/>
                      </a:lnTo>
                      <a:lnTo>
                        <a:pt x="946" y="2408"/>
                      </a:lnTo>
                      <a:lnTo>
                        <a:pt x="946" y="2408"/>
                      </a:lnTo>
                      <a:lnTo>
                        <a:pt x="950" y="2406"/>
                      </a:lnTo>
                      <a:lnTo>
                        <a:pt x="952" y="2404"/>
                      </a:lnTo>
                      <a:lnTo>
                        <a:pt x="956" y="2400"/>
                      </a:lnTo>
                      <a:lnTo>
                        <a:pt x="960" y="2394"/>
                      </a:lnTo>
                      <a:lnTo>
                        <a:pt x="962" y="2392"/>
                      </a:lnTo>
                      <a:lnTo>
                        <a:pt x="966" y="2392"/>
                      </a:lnTo>
                      <a:lnTo>
                        <a:pt x="966" y="2392"/>
                      </a:lnTo>
                      <a:lnTo>
                        <a:pt x="968" y="2394"/>
                      </a:lnTo>
                      <a:lnTo>
                        <a:pt x="972" y="2394"/>
                      </a:lnTo>
                      <a:lnTo>
                        <a:pt x="972" y="2394"/>
                      </a:lnTo>
                      <a:lnTo>
                        <a:pt x="972" y="2408"/>
                      </a:lnTo>
                      <a:lnTo>
                        <a:pt x="972" y="2408"/>
                      </a:lnTo>
                      <a:lnTo>
                        <a:pt x="980" y="2412"/>
                      </a:lnTo>
                      <a:lnTo>
                        <a:pt x="990" y="2416"/>
                      </a:lnTo>
                      <a:lnTo>
                        <a:pt x="1000" y="2416"/>
                      </a:lnTo>
                      <a:lnTo>
                        <a:pt x="1012" y="2416"/>
                      </a:lnTo>
                      <a:lnTo>
                        <a:pt x="1022" y="2412"/>
                      </a:lnTo>
                      <a:lnTo>
                        <a:pt x="1030" y="2408"/>
                      </a:lnTo>
                      <a:lnTo>
                        <a:pt x="1046" y="2400"/>
                      </a:lnTo>
                      <a:lnTo>
                        <a:pt x="1046" y="2400"/>
                      </a:lnTo>
                      <a:lnTo>
                        <a:pt x="1048" y="2390"/>
                      </a:lnTo>
                      <a:lnTo>
                        <a:pt x="1052" y="2384"/>
                      </a:lnTo>
                      <a:lnTo>
                        <a:pt x="1058" y="2380"/>
                      </a:lnTo>
                      <a:lnTo>
                        <a:pt x="1064" y="2378"/>
                      </a:lnTo>
                      <a:lnTo>
                        <a:pt x="1076" y="2374"/>
                      </a:lnTo>
                      <a:lnTo>
                        <a:pt x="1082" y="2372"/>
                      </a:lnTo>
                      <a:lnTo>
                        <a:pt x="1086" y="2366"/>
                      </a:lnTo>
                      <a:lnTo>
                        <a:pt x="1086" y="2366"/>
                      </a:lnTo>
                      <a:lnTo>
                        <a:pt x="1092" y="2368"/>
                      </a:lnTo>
                      <a:lnTo>
                        <a:pt x="1094" y="2370"/>
                      </a:lnTo>
                      <a:lnTo>
                        <a:pt x="1096" y="2372"/>
                      </a:lnTo>
                      <a:lnTo>
                        <a:pt x="1100" y="2372"/>
                      </a:lnTo>
                      <a:lnTo>
                        <a:pt x="1100" y="2372"/>
                      </a:lnTo>
                      <a:lnTo>
                        <a:pt x="1110" y="2364"/>
                      </a:lnTo>
                      <a:lnTo>
                        <a:pt x="1116" y="2356"/>
                      </a:lnTo>
                      <a:lnTo>
                        <a:pt x="1124" y="2346"/>
                      </a:lnTo>
                      <a:lnTo>
                        <a:pt x="1132" y="2338"/>
                      </a:lnTo>
                      <a:lnTo>
                        <a:pt x="1132" y="2338"/>
                      </a:lnTo>
                      <a:lnTo>
                        <a:pt x="1174" y="2328"/>
                      </a:lnTo>
                      <a:lnTo>
                        <a:pt x="1216" y="2318"/>
                      </a:lnTo>
                      <a:lnTo>
                        <a:pt x="1216" y="2318"/>
                      </a:lnTo>
                      <a:lnTo>
                        <a:pt x="1218" y="2318"/>
                      </a:lnTo>
                      <a:lnTo>
                        <a:pt x="1220" y="2318"/>
                      </a:lnTo>
                      <a:lnTo>
                        <a:pt x="1222" y="2320"/>
                      </a:lnTo>
                      <a:lnTo>
                        <a:pt x="1226" y="2320"/>
                      </a:lnTo>
                      <a:lnTo>
                        <a:pt x="1226" y="2320"/>
                      </a:lnTo>
                      <a:lnTo>
                        <a:pt x="1230" y="2320"/>
                      </a:lnTo>
                      <a:lnTo>
                        <a:pt x="1232" y="2318"/>
                      </a:lnTo>
                      <a:lnTo>
                        <a:pt x="1236" y="2312"/>
                      </a:lnTo>
                      <a:lnTo>
                        <a:pt x="1240" y="2308"/>
                      </a:lnTo>
                      <a:lnTo>
                        <a:pt x="1244" y="2304"/>
                      </a:lnTo>
                      <a:lnTo>
                        <a:pt x="1244" y="2304"/>
                      </a:lnTo>
                      <a:lnTo>
                        <a:pt x="1246" y="2304"/>
                      </a:lnTo>
                      <a:lnTo>
                        <a:pt x="1248" y="2306"/>
                      </a:lnTo>
                      <a:lnTo>
                        <a:pt x="1250" y="2308"/>
                      </a:lnTo>
                      <a:lnTo>
                        <a:pt x="1252" y="2310"/>
                      </a:lnTo>
                      <a:lnTo>
                        <a:pt x="1252" y="2310"/>
                      </a:lnTo>
                      <a:lnTo>
                        <a:pt x="1272" y="2308"/>
                      </a:lnTo>
                      <a:lnTo>
                        <a:pt x="1272" y="2308"/>
                      </a:lnTo>
                      <a:lnTo>
                        <a:pt x="1278" y="2304"/>
                      </a:lnTo>
                      <a:lnTo>
                        <a:pt x="1284" y="2298"/>
                      </a:lnTo>
                      <a:lnTo>
                        <a:pt x="1284" y="2298"/>
                      </a:lnTo>
                      <a:lnTo>
                        <a:pt x="1294" y="2300"/>
                      </a:lnTo>
                      <a:lnTo>
                        <a:pt x="1306" y="2298"/>
                      </a:lnTo>
                      <a:lnTo>
                        <a:pt x="1318" y="2298"/>
                      </a:lnTo>
                      <a:lnTo>
                        <a:pt x="1332" y="2298"/>
                      </a:lnTo>
                      <a:lnTo>
                        <a:pt x="1332" y="2298"/>
                      </a:lnTo>
                      <a:lnTo>
                        <a:pt x="1340" y="2306"/>
                      </a:lnTo>
                      <a:lnTo>
                        <a:pt x="1348" y="2314"/>
                      </a:lnTo>
                      <a:lnTo>
                        <a:pt x="1348" y="2314"/>
                      </a:lnTo>
                      <a:lnTo>
                        <a:pt x="1364" y="2308"/>
                      </a:lnTo>
                      <a:lnTo>
                        <a:pt x="1380" y="2302"/>
                      </a:lnTo>
                      <a:lnTo>
                        <a:pt x="1386" y="2300"/>
                      </a:lnTo>
                      <a:lnTo>
                        <a:pt x="1394" y="2294"/>
                      </a:lnTo>
                      <a:lnTo>
                        <a:pt x="1398" y="2290"/>
                      </a:lnTo>
                      <a:lnTo>
                        <a:pt x="1402" y="2282"/>
                      </a:lnTo>
                      <a:lnTo>
                        <a:pt x="1402" y="2282"/>
                      </a:lnTo>
                      <a:lnTo>
                        <a:pt x="1406" y="2288"/>
                      </a:lnTo>
                      <a:lnTo>
                        <a:pt x="1412" y="2292"/>
                      </a:lnTo>
                      <a:lnTo>
                        <a:pt x="1420" y="2294"/>
                      </a:lnTo>
                      <a:lnTo>
                        <a:pt x="1426" y="2296"/>
                      </a:lnTo>
                      <a:lnTo>
                        <a:pt x="1432" y="2294"/>
                      </a:lnTo>
                      <a:lnTo>
                        <a:pt x="1438" y="2292"/>
                      </a:lnTo>
                      <a:lnTo>
                        <a:pt x="1440" y="2288"/>
                      </a:lnTo>
                      <a:lnTo>
                        <a:pt x="1442" y="2280"/>
                      </a:lnTo>
                      <a:lnTo>
                        <a:pt x="1442" y="2280"/>
                      </a:lnTo>
                      <a:lnTo>
                        <a:pt x="1448" y="2284"/>
                      </a:lnTo>
                      <a:lnTo>
                        <a:pt x="1454" y="2286"/>
                      </a:lnTo>
                      <a:lnTo>
                        <a:pt x="1460" y="2288"/>
                      </a:lnTo>
                      <a:lnTo>
                        <a:pt x="1468" y="2286"/>
                      </a:lnTo>
                      <a:lnTo>
                        <a:pt x="1468" y="2286"/>
                      </a:lnTo>
                      <a:lnTo>
                        <a:pt x="1466" y="2290"/>
                      </a:lnTo>
                      <a:lnTo>
                        <a:pt x="1468" y="2292"/>
                      </a:lnTo>
                      <a:lnTo>
                        <a:pt x="1470" y="2296"/>
                      </a:lnTo>
                      <a:lnTo>
                        <a:pt x="1470" y="2296"/>
                      </a:lnTo>
                      <a:lnTo>
                        <a:pt x="1478" y="2292"/>
                      </a:lnTo>
                      <a:lnTo>
                        <a:pt x="1486" y="2290"/>
                      </a:lnTo>
                      <a:lnTo>
                        <a:pt x="1496" y="2290"/>
                      </a:lnTo>
                      <a:lnTo>
                        <a:pt x="1508" y="2290"/>
                      </a:lnTo>
                      <a:lnTo>
                        <a:pt x="1508" y="2290"/>
                      </a:lnTo>
                      <a:lnTo>
                        <a:pt x="1518" y="2280"/>
                      </a:lnTo>
                      <a:lnTo>
                        <a:pt x="1528" y="2270"/>
                      </a:lnTo>
                      <a:lnTo>
                        <a:pt x="1542" y="2262"/>
                      </a:lnTo>
                      <a:lnTo>
                        <a:pt x="1558" y="2258"/>
                      </a:lnTo>
                      <a:lnTo>
                        <a:pt x="1558" y="2258"/>
                      </a:lnTo>
                      <a:lnTo>
                        <a:pt x="1558" y="2262"/>
                      </a:lnTo>
                      <a:lnTo>
                        <a:pt x="1556" y="2264"/>
                      </a:lnTo>
                      <a:lnTo>
                        <a:pt x="1556" y="2268"/>
                      </a:lnTo>
                      <a:lnTo>
                        <a:pt x="1558" y="2270"/>
                      </a:lnTo>
                      <a:lnTo>
                        <a:pt x="1558" y="2270"/>
                      </a:lnTo>
                      <a:lnTo>
                        <a:pt x="1560" y="2268"/>
                      </a:lnTo>
                      <a:lnTo>
                        <a:pt x="1560" y="2268"/>
                      </a:lnTo>
                      <a:lnTo>
                        <a:pt x="1560" y="2264"/>
                      </a:lnTo>
                      <a:lnTo>
                        <a:pt x="1562" y="2264"/>
                      </a:lnTo>
                      <a:lnTo>
                        <a:pt x="1562" y="2264"/>
                      </a:lnTo>
                      <a:lnTo>
                        <a:pt x="1566" y="2264"/>
                      </a:lnTo>
                      <a:lnTo>
                        <a:pt x="1570" y="2268"/>
                      </a:lnTo>
                      <a:lnTo>
                        <a:pt x="1576" y="2276"/>
                      </a:lnTo>
                      <a:lnTo>
                        <a:pt x="1578" y="2286"/>
                      </a:lnTo>
                      <a:lnTo>
                        <a:pt x="1578" y="2292"/>
                      </a:lnTo>
                      <a:lnTo>
                        <a:pt x="1578" y="2292"/>
                      </a:lnTo>
                      <a:lnTo>
                        <a:pt x="1580" y="2294"/>
                      </a:lnTo>
                      <a:lnTo>
                        <a:pt x="1582" y="2296"/>
                      </a:lnTo>
                      <a:lnTo>
                        <a:pt x="1590" y="2296"/>
                      </a:lnTo>
                      <a:lnTo>
                        <a:pt x="1590" y="2296"/>
                      </a:lnTo>
                      <a:lnTo>
                        <a:pt x="1594" y="2288"/>
                      </a:lnTo>
                      <a:lnTo>
                        <a:pt x="1602" y="2284"/>
                      </a:lnTo>
                      <a:lnTo>
                        <a:pt x="1608" y="2278"/>
                      </a:lnTo>
                      <a:lnTo>
                        <a:pt x="1612" y="2270"/>
                      </a:lnTo>
                      <a:lnTo>
                        <a:pt x="1612" y="2270"/>
                      </a:lnTo>
                      <a:lnTo>
                        <a:pt x="1616" y="2274"/>
                      </a:lnTo>
                      <a:lnTo>
                        <a:pt x="1616" y="2278"/>
                      </a:lnTo>
                      <a:lnTo>
                        <a:pt x="1618" y="2282"/>
                      </a:lnTo>
                      <a:lnTo>
                        <a:pt x="1620" y="2284"/>
                      </a:lnTo>
                      <a:lnTo>
                        <a:pt x="1620" y="2284"/>
                      </a:lnTo>
                      <a:lnTo>
                        <a:pt x="1616" y="2290"/>
                      </a:lnTo>
                      <a:lnTo>
                        <a:pt x="1614" y="2298"/>
                      </a:lnTo>
                      <a:lnTo>
                        <a:pt x="1610" y="2306"/>
                      </a:lnTo>
                      <a:lnTo>
                        <a:pt x="1608" y="2316"/>
                      </a:lnTo>
                      <a:lnTo>
                        <a:pt x="1608" y="2316"/>
                      </a:lnTo>
                      <a:lnTo>
                        <a:pt x="1604" y="2320"/>
                      </a:lnTo>
                      <a:lnTo>
                        <a:pt x="1600" y="2324"/>
                      </a:lnTo>
                      <a:lnTo>
                        <a:pt x="1596" y="2328"/>
                      </a:lnTo>
                      <a:lnTo>
                        <a:pt x="1594" y="2332"/>
                      </a:lnTo>
                      <a:lnTo>
                        <a:pt x="1594" y="2332"/>
                      </a:lnTo>
                      <a:lnTo>
                        <a:pt x="1594" y="2338"/>
                      </a:lnTo>
                      <a:lnTo>
                        <a:pt x="1596" y="2344"/>
                      </a:lnTo>
                      <a:lnTo>
                        <a:pt x="1600" y="2348"/>
                      </a:lnTo>
                      <a:lnTo>
                        <a:pt x="1606" y="2352"/>
                      </a:lnTo>
                      <a:lnTo>
                        <a:pt x="1628" y="2366"/>
                      </a:lnTo>
                      <a:lnTo>
                        <a:pt x="1628" y="2366"/>
                      </a:lnTo>
                      <a:lnTo>
                        <a:pt x="1632" y="2378"/>
                      </a:lnTo>
                      <a:lnTo>
                        <a:pt x="1632" y="2388"/>
                      </a:lnTo>
                      <a:lnTo>
                        <a:pt x="1632" y="2398"/>
                      </a:lnTo>
                      <a:lnTo>
                        <a:pt x="1630" y="2408"/>
                      </a:lnTo>
                      <a:lnTo>
                        <a:pt x="1624" y="2426"/>
                      </a:lnTo>
                      <a:lnTo>
                        <a:pt x="1616" y="2442"/>
                      </a:lnTo>
                      <a:lnTo>
                        <a:pt x="1616" y="2442"/>
                      </a:lnTo>
                      <a:lnTo>
                        <a:pt x="1606" y="2446"/>
                      </a:lnTo>
                      <a:lnTo>
                        <a:pt x="1600" y="2454"/>
                      </a:lnTo>
                      <a:lnTo>
                        <a:pt x="1596" y="2464"/>
                      </a:lnTo>
                      <a:lnTo>
                        <a:pt x="1596" y="2474"/>
                      </a:lnTo>
                      <a:lnTo>
                        <a:pt x="1600" y="2484"/>
                      </a:lnTo>
                      <a:lnTo>
                        <a:pt x="1606" y="2492"/>
                      </a:lnTo>
                      <a:lnTo>
                        <a:pt x="1614" y="2498"/>
                      </a:lnTo>
                      <a:lnTo>
                        <a:pt x="1624" y="2502"/>
                      </a:lnTo>
                      <a:lnTo>
                        <a:pt x="1624" y="2502"/>
                      </a:lnTo>
                      <a:lnTo>
                        <a:pt x="1628" y="2500"/>
                      </a:lnTo>
                      <a:lnTo>
                        <a:pt x="1630" y="2494"/>
                      </a:lnTo>
                      <a:lnTo>
                        <a:pt x="1630" y="2482"/>
                      </a:lnTo>
                      <a:lnTo>
                        <a:pt x="1630" y="2482"/>
                      </a:lnTo>
                      <a:lnTo>
                        <a:pt x="1640" y="2482"/>
                      </a:lnTo>
                      <a:lnTo>
                        <a:pt x="1646" y="2486"/>
                      </a:lnTo>
                      <a:lnTo>
                        <a:pt x="1646" y="2486"/>
                      </a:lnTo>
                      <a:lnTo>
                        <a:pt x="1644" y="2490"/>
                      </a:lnTo>
                      <a:lnTo>
                        <a:pt x="1642" y="2494"/>
                      </a:lnTo>
                      <a:lnTo>
                        <a:pt x="1638" y="2500"/>
                      </a:lnTo>
                      <a:lnTo>
                        <a:pt x="1638" y="2500"/>
                      </a:lnTo>
                      <a:lnTo>
                        <a:pt x="1636" y="2498"/>
                      </a:lnTo>
                      <a:lnTo>
                        <a:pt x="1636" y="2496"/>
                      </a:lnTo>
                      <a:lnTo>
                        <a:pt x="1636" y="2494"/>
                      </a:lnTo>
                      <a:lnTo>
                        <a:pt x="1634" y="2494"/>
                      </a:lnTo>
                      <a:lnTo>
                        <a:pt x="1634" y="2494"/>
                      </a:lnTo>
                      <a:lnTo>
                        <a:pt x="1632" y="2496"/>
                      </a:lnTo>
                      <a:lnTo>
                        <a:pt x="1632" y="2500"/>
                      </a:lnTo>
                      <a:lnTo>
                        <a:pt x="1632" y="2510"/>
                      </a:lnTo>
                      <a:lnTo>
                        <a:pt x="1632" y="2510"/>
                      </a:lnTo>
                      <a:lnTo>
                        <a:pt x="1636" y="2508"/>
                      </a:lnTo>
                      <a:lnTo>
                        <a:pt x="1638" y="2504"/>
                      </a:lnTo>
                      <a:lnTo>
                        <a:pt x="1640" y="2502"/>
                      </a:lnTo>
                      <a:lnTo>
                        <a:pt x="1644" y="2500"/>
                      </a:lnTo>
                      <a:lnTo>
                        <a:pt x="1644" y="2500"/>
                      </a:lnTo>
                      <a:lnTo>
                        <a:pt x="1648" y="2502"/>
                      </a:lnTo>
                      <a:lnTo>
                        <a:pt x="1650" y="2504"/>
                      </a:lnTo>
                      <a:lnTo>
                        <a:pt x="1654" y="2512"/>
                      </a:lnTo>
                      <a:lnTo>
                        <a:pt x="1660" y="2526"/>
                      </a:lnTo>
                      <a:lnTo>
                        <a:pt x="1660" y="2526"/>
                      </a:lnTo>
                      <a:lnTo>
                        <a:pt x="1674" y="2526"/>
                      </a:lnTo>
                      <a:lnTo>
                        <a:pt x="1674" y="2526"/>
                      </a:lnTo>
                      <a:lnTo>
                        <a:pt x="1682" y="2532"/>
                      </a:lnTo>
                      <a:lnTo>
                        <a:pt x="1692" y="2538"/>
                      </a:lnTo>
                      <a:lnTo>
                        <a:pt x="1702" y="2542"/>
                      </a:lnTo>
                      <a:lnTo>
                        <a:pt x="1714" y="2544"/>
                      </a:lnTo>
                      <a:lnTo>
                        <a:pt x="1728" y="2546"/>
                      </a:lnTo>
                      <a:lnTo>
                        <a:pt x="1740" y="2544"/>
                      </a:lnTo>
                      <a:lnTo>
                        <a:pt x="1750" y="2542"/>
                      </a:lnTo>
                      <a:lnTo>
                        <a:pt x="1760" y="2536"/>
                      </a:lnTo>
                      <a:lnTo>
                        <a:pt x="1760" y="2536"/>
                      </a:lnTo>
                      <a:lnTo>
                        <a:pt x="1780" y="2542"/>
                      </a:lnTo>
                      <a:lnTo>
                        <a:pt x="1802" y="2548"/>
                      </a:lnTo>
                      <a:lnTo>
                        <a:pt x="1822" y="2554"/>
                      </a:lnTo>
                      <a:lnTo>
                        <a:pt x="1830" y="2558"/>
                      </a:lnTo>
                      <a:lnTo>
                        <a:pt x="1840" y="2562"/>
                      </a:lnTo>
                      <a:lnTo>
                        <a:pt x="1840" y="2562"/>
                      </a:lnTo>
                      <a:lnTo>
                        <a:pt x="1846" y="2562"/>
                      </a:lnTo>
                      <a:lnTo>
                        <a:pt x="1852" y="2560"/>
                      </a:lnTo>
                      <a:lnTo>
                        <a:pt x="1858" y="2562"/>
                      </a:lnTo>
                      <a:lnTo>
                        <a:pt x="1862" y="2564"/>
                      </a:lnTo>
                      <a:lnTo>
                        <a:pt x="1868" y="2572"/>
                      </a:lnTo>
                      <a:lnTo>
                        <a:pt x="1872" y="2584"/>
                      </a:lnTo>
                      <a:lnTo>
                        <a:pt x="1872" y="2584"/>
                      </a:lnTo>
                      <a:lnTo>
                        <a:pt x="1880" y="2600"/>
                      </a:lnTo>
                      <a:lnTo>
                        <a:pt x="1888" y="2616"/>
                      </a:lnTo>
                      <a:lnTo>
                        <a:pt x="1896" y="2622"/>
                      </a:lnTo>
                      <a:lnTo>
                        <a:pt x="1902" y="2628"/>
                      </a:lnTo>
                      <a:lnTo>
                        <a:pt x="1912" y="2634"/>
                      </a:lnTo>
                      <a:lnTo>
                        <a:pt x="1922" y="2636"/>
                      </a:lnTo>
                      <a:lnTo>
                        <a:pt x="1922" y="2636"/>
                      </a:lnTo>
                      <a:lnTo>
                        <a:pt x="1932" y="2636"/>
                      </a:lnTo>
                      <a:lnTo>
                        <a:pt x="1940" y="2634"/>
                      </a:lnTo>
                      <a:lnTo>
                        <a:pt x="1950" y="2632"/>
                      </a:lnTo>
                      <a:lnTo>
                        <a:pt x="1958" y="2632"/>
                      </a:lnTo>
                      <a:lnTo>
                        <a:pt x="1958" y="2632"/>
                      </a:lnTo>
                      <a:lnTo>
                        <a:pt x="1972" y="2634"/>
                      </a:lnTo>
                      <a:lnTo>
                        <a:pt x="1982" y="2638"/>
                      </a:lnTo>
                      <a:lnTo>
                        <a:pt x="1994" y="2642"/>
                      </a:lnTo>
                      <a:lnTo>
                        <a:pt x="2006" y="2642"/>
                      </a:lnTo>
                      <a:lnTo>
                        <a:pt x="2006" y="2642"/>
                      </a:lnTo>
                      <a:lnTo>
                        <a:pt x="2022" y="2654"/>
                      </a:lnTo>
                      <a:lnTo>
                        <a:pt x="2040" y="2664"/>
                      </a:lnTo>
                      <a:lnTo>
                        <a:pt x="2060" y="2672"/>
                      </a:lnTo>
                      <a:lnTo>
                        <a:pt x="2084" y="2676"/>
                      </a:lnTo>
                      <a:lnTo>
                        <a:pt x="2084" y="2676"/>
                      </a:lnTo>
                      <a:lnTo>
                        <a:pt x="2094" y="2662"/>
                      </a:lnTo>
                      <a:lnTo>
                        <a:pt x="2104" y="2648"/>
                      </a:lnTo>
                      <a:lnTo>
                        <a:pt x="2108" y="2640"/>
                      </a:lnTo>
                      <a:lnTo>
                        <a:pt x="2110" y="2632"/>
                      </a:lnTo>
                      <a:lnTo>
                        <a:pt x="2112" y="2622"/>
                      </a:lnTo>
                      <a:lnTo>
                        <a:pt x="2110" y="2612"/>
                      </a:lnTo>
                      <a:lnTo>
                        <a:pt x="2110" y="2612"/>
                      </a:lnTo>
                      <a:lnTo>
                        <a:pt x="2106" y="2602"/>
                      </a:lnTo>
                      <a:lnTo>
                        <a:pt x="2098" y="2592"/>
                      </a:lnTo>
                      <a:lnTo>
                        <a:pt x="2092" y="2580"/>
                      </a:lnTo>
                      <a:lnTo>
                        <a:pt x="2088" y="2574"/>
                      </a:lnTo>
                      <a:lnTo>
                        <a:pt x="2088" y="2566"/>
                      </a:lnTo>
                      <a:lnTo>
                        <a:pt x="2088" y="2566"/>
                      </a:lnTo>
                      <a:lnTo>
                        <a:pt x="2086" y="2558"/>
                      </a:lnTo>
                      <a:lnTo>
                        <a:pt x="2088" y="2548"/>
                      </a:lnTo>
                      <a:lnTo>
                        <a:pt x="2090" y="2540"/>
                      </a:lnTo>
                      <a:lnTo>
                        <a:pt x="2094" y="2534"/>
                      </a:lnTo>
                      <a:lnTo>
                        <a:pt x="2104" y="2520"/>
                      </a:lnTo>
                      <a:lnTo>
                        <a:pt x="2118" y="2508"/>
                      </a:lnTo>
                      <a:lnTo>
                        <a:pt x="2118" y="2508"/>
                      </a:lnTo>
                      <a:lnTo>
                        <a:pt x="2118" y="2500"/>
                      </a:lnTo>
                      <a:lnTo>
                        <a:pt x="2118" y="2500"/>
                      </a:lnTo>
                      <a:lnTo>
                        <a:pt x="2124" y="2500"/>
                      </a:lnTo>
                      <a:lnTo>
                        <a:pt x="2130" y="2498"/>
                      </a:lnTo>
                      <a:lnTo>
                        <a:pt x="2142" y="2492"/>
                      </a:lnTo>
                      <a:lnTo>
                        <a:pt x="2150" y="2484"/>
                      </a:lnTo>
                      <a:lnTo>
                        <a:pt x="2156" y="2482"/>
                      </a:lnTo>
                      <a:lnTo>
                        <a:pt x="2162" y="2480"/>
                      </a:lnTo>
                      <a:lnTo>
                        <a:pt x="2162" y="2480"/>
                      </a:lnTo>
                      <a:lnTo>
                        <a:pt x="2174" y="2480"/>
                      </a:lnTo>
                      <a:lnTo>
                        <a:pt x="2186" y="2484"/>
                      </a:lnTo>
                      <a:lnTo>
                        <a:pt x="2200" y="2488"/>
                      </a:lnTo>
                      <a:lnTo>
                        <a:pt x="2214" y="2492"/>
                      </a:lnTo>
                      <a:lnTo>
                        <a:pt x="2214" y="2492"/>
                      </a:lnTo>
                      <a:lnTo>
                        <a:pt x="2214" y="2504"/>
                      </a:lnTo>
                      <a:lnTo>
                        <a:pt x="2218" y="2512"/>
                      </a:lnTo>
                      <a:lnTo>
                        <a:pt x="2226" y="2516"/>
                      </a:lnTo>
                      <a:lnTo>
                        <a:pt x="2234" y="2518"/>
                      </a:lnTo>
                      <a:lnTo>
                        <a:pt x="2252" y="2518"/>
                      </a:lnTo>
                      <a:lnTo>
                        <a:pt x="2260" y="2522"/>
                      </a:lnTo>
                      <a:lnTo>
                        <a:pt x="2266" y="2526"/>
                      </a:lnTo>
                      <a:lnTo>
                        <a:pt x="2266" y="2526"/>
                      </a:lnTo>
                      <a:lnTo>
                        <a:pt x="2284" y="2522"/>
                      </a:lnTo>
                      <a:lnTo>
                        <a:pt x="2294" y="2520"/>
                      </a:lnTo>
                      <a:lnTo>
                        <a:pt x="2306" y="2518"/>
                      </a:lnTo>
                      <a:lnTo>
                        <a:pt x="2306" y="2518"/>
                      </a:lnTo>
                      <a:lnTo>
                        <a:pt x="2310" y="2528"/>
                      </a:lnTo>
                      <a:lnTo>
                        <a:pt x="2314" y="2536"/>
                      </a:lnTo>
                      <a:lnTo>
                        <a:pt x="2320" y="2542"/>
                      </a:lnTo>
                      <a:lnTo>
                        <a:pt x="2328" y="2548"/>
                      </a:lnTo>
                      <a:lnTo>
                        <a:pt x="2328" y="2548"/>
                      </a:lnTo>
                      <a:lnTo>
                        <a:pt x="2336" y="2540"/>
                      </a:lnTo>
                      <a:lnTo>
                        <a:pt x="2344" y="2536"/>
                      </a:lnTo>
                      <a:lnTo>
                        <a:pt x="2354" y="2534"/>
                      </a:lnTo>
                      <a:lnTo>
                        <a:pt x="2364" y="2534"/>
                      </a:lnTo>
                      <a:lnTo>
                        <a:pt x="2386" y="2534"/>
                      </a:lnTo>
                      <a:lnTo>
                        <a:pt x="2408" y="2536"/>
                      </a:lnTo>
                      <a:lnTo>
                        <a:pt x="2408" y="2536"/>
                      </a:lnTo>
                      <a:lnTo>
                        <a:pt x="2412" y="2538"/>
                      </a:lnTo>
                      <a:lnTo>
                        <a:pt x="2414" y="2540"/>
                      </a:lnTo>
                      <a:lnTo>
                        <a:pt x="2416" y="2544"/>
                      </a:lnTo>
                      <a:lnTo>
                        <a:pt x="2420" y="2546"/>
                      </a:lnTo>
                      <a:lnTo>
                        <a:pt x="2420" y="2546"/>
                      </a:lnTo>
                      <a:lnTo>
                        <a:pt x="2422" y="2544"/>
                      </a:lnTo>
                      <a:lnTo>
                        <a:pt x="2426" y="2544"/>
                      </a:lnTo>
                      <a:lnTo>
                        <a:pt x="2430" y="2542"/>
                      </a:lnTo>
                      <a:lnTo>
                        <a:pt x="2432" y="2540"/>
                      </a:lnTo>
                      <a:lnTo>
                        <a:pt x="2432" y="2540"/>
                      </a:lnTo>
                      <a:lnTo>
                        <a:pt x="2438" y="2544"/>
                      </a:lnTo>
                      <a:lnTo>
                        <a:pt x="2442" y="2546"/>
                      </a:lnTo>
                      <a:lnTo>
                        <a:pt x="2456" y="2544"/>
                      </a:lnTo>
                      <a:lnTo>
                        <a:pt x="2470" y="2544"/>
                      </a:lnTo>
                      <a:lnTo>
                        <a:pt x="2476" y="2546"/>
                      </a:lnTo>
                      <a:lnTo>
                        <a:pt x="2480" y="2550"/>
                      </a:lnTo>
                      <a:lnTo>
                        <a:pt x="2480" y="2550"/>
                      </a:lnTo>
                      <a:lnTo>
                        <a:pt x="2444" y="2560"/>
                      </a:lnTo>
                      <a:lnTo>
                        <a:pt x="2406" y="2568"/>
                      </a:lnTo>
                      <a:lnTo>
                        <a:pt x="2406" y="2568"/>
                      </a:lnTo>
                      <a:lnTo>
                        <a:pt x="2440" y="2564"/>
                      </a:lnTo>
                      <a:lnTo>
                        <a:pt x="2458" y="2560"/>
                      </a:lnTo>
                      <a:lnTo>
                        <a:pt x="2474" y="2556"/>
                      </a:lnTo>
                      <a:lnTo>
                        <a:pt x="2490" y="2550"/>
                      </a:lnTo>
                      <a:lnTo>
                        <a:pt x="2504" y="2542"/>
                      </a:lnTo>
                      <a:lnTo>
                        <a:pt x="2508" y="2536"/>
                      </a:lnTo>
                      <a:lnTo>
                        <a:pt x="2512" y="2530"/>
                      </a:lnTo>
                      <a:lnTo>
                        <a:pt x="2516" y="2522"/>
                      </a:lnTo>
                      <a:lnTo>
                        <a:pt x="2518" y="2512"/>
                      </a:lnTo>
                      <a:lnTo>
                        <a:pt x="2518" y="2512"/>
                      </a:lnTo>
                      <a:lnTo>
                        <a:pt x="2520" y="2512"/>
                      </a:lnTo>
                      <a:lnTo>
                        <a:pt x="2522" y="2512"/>
                      </a:lnTo>
                      <a:lnTo>
                        <a:pt x="2524" y="2510"/>
                      </a:lnTo>
                      <a:lnTo>
                        <a:pt x="2526" y="2510"/>
                      </a:lnTo>
                      <a:lnTo>
                        <a:pt x="2526" y="2510"/>
                      </a:lnTo>
                      <a:lnTo>
                        <a:pt x="2530" y="2500"/>
                      </a:lnTo>
                      <a:lnTo>
                        <a:pt x="2536" y="2492"/>
                      </a:lnTo>
                      <a:lnTo>
                        <a:pt x="2544" y="2486"/>
                      </a:lnTo>
                      <a:lnTo>
                        <a:pt x="2554" y="2482"/>
                      </a:lnTo>
                      <a:lnTo>
                        <a:pt x="2554" y="2482"/>
                      </a:lnTo>
                      <a:lnTo>
                        <a:pt x="2562" y="2482"/>
                      </a:lnTo>
                      <a:lnTo>
                        <a:pt x="2570" y="2484"/>
                      </a:lnTo>
                      <a:lnTo>
                        <a:pt x="2574" y="2484"/>
                      </a:lnTo>
                      <a:lnTo>
                        <a:pt x="2578" y="2484"/>
                      </a:lnTo>
                      <a:lnTo>
                        <a:pt x="2582" y="2482"/>
                      </a:lnTo>
                      <a:lnTo>
                        <a:pt x="2582" y="2476"/>
                      </a:lnTo>
                      <a:lnTo>
                        <a:pt x="2582" y="2476"/>
                      </a:lnTo>
                      <a:lnTo>
                        <a:pt x="2596" y="2486"/>
                      </a:lnTo>
                      <a:lnTo>
                        <a:pt x="2602" y="2490"/>
                      </a:lnTo>
                      <a:lnTo>
                        <a:pt x="2604" y="2490"/>
                      </a:lnTo>
                      <a:lnTo>
                        <a:pt x="2606" y="2488"/>
                      </a:lnTo>
                      <a:lnTo>
                        <a:pt x="2606" y="2488"/>
                      </a:lnTo>
                      <a:lnTo>
                        <a:pt x="2610" y="2490"/>
                      </a:lnTo>
                      <a:lnTo>
                        <a:pt x="2612" y="2494"/>
                      </a:lnTo>
                      <a:lnTo>
                        <a:pt x="2614" y="2498"/>
                      </a:lnTo>
                      <a:lnTo>
                        <a:pt x="2620" y="2500"/>
                      </a:lnTo>
                      <a:lnTo>
                        <a:pt x="2620" y="2500"/>
                      </a:lnTo>
                      <a:lnTo>
                        <a:pt x="2624" y="2498"/>
                      </a:lnTo>
                      <a:lnTo>
                        <a:pt x="2628" y="2494"/>
                      </a:lnTo>
                      <a:lnTo>
                        <a:pt x="2630" y="2492"/>
                      </a:lnTo>
                      <a:lnTo>
                        <a:pt x="2634" y="2496"/>
                      </a:lnTo>
                      <a:lnTo>
                        <a:pt x="2634" y="2496"/>
                      </a:lnTo>
                      <a:lnTo>
                        <a:pt x="2632" y="2486"/>
                      </a:lnTo>
                      <a:lnTo>
                        <a:pt x="2632" y="2484"/>
                      </a:lnTo>
                      <a:lnTo>
                        <a:pt x="2638" y="2482"/>
                      </a:lnTo>
                      <a:lnTo>
                        <a:pt x="2638" y="2482"/>
                      </a:lnTo>
                      <a:lnTo>
                        <a:pt x="2636" y="2484"/>
                      </a:lnTo>
                      <a:lnTo>
                        <a:pt x="2636" y="2486"/>
                      </a:lnTo>
                      <a:lnTo>
                        <a:pt x="2638" y="2492"/>
                      </a:lnTo>
                      <a:lnTo>
                        <a:pt x="2638" y="2492"/>
                      </a:lnTo>
                      <a:lnTo>
                        <a:pt x="2648" y="2486"/>
                      </a:lnTo>
                      <a:lnTo>
                        <a:pt x="2656" y="2480"/>
                      </a:lnTo>
                      <a:lnTo>
                        <a:pt x="2670" y="2466"/>
                      </a:lnTo>
                      <a:lnTo>
                        <a:pt x="2670" y="2466"/>
                      </a:lnTo>
                      <a:lnTo>
                        <a:pt x="2674" y="2450"/>
                      </a:lnTo>
                      <a:lnTo>
                        <a:pt x="2674" y="2434"/>
                      </a:lnTo>
                      <a:lnTo>
                        <a:pt x="2672" y="2418"/>
                      </a:lnTo>
                      <a:lnTo>
                        <a:pt x="2670" y="2402"/>
                      </a:lnTo>
                      <a:lnTo>
                        <a:pt x="2664" y="2372"/>
                      </a:lnTo>
                      <a:lnTo>
                        <a:pt x="2658" y="2342"/>
                      </a:lnTo>
                      <a:lnTo>
                        <a:pt x="2658" y="2342"/>
                      </a:lnTo>
                      <a:lnTo>
                        <a:pt x="2654" y="2300"/>
                      </a:lnTo>
                      <a:lnTo>
                        <a:pt x="2650" y="2280"/>
                      </a:lnTo>
                      <a:lnTo>
                        <a:pt x="2646" y="2270"/>
                      </a:lnTo>
                      <a:lnTo>
                        <a:pt x="2642" y="2262"/>
                      </a:lnTo>
                      <a:lnTo>
                        <a:pt x="2642" y="2262"/>
                      </a:lnTo>
                      <a:lnTo>
                        <a:pt x="2644" y="2254"/>
                      </a:lnTo>
                      <a:lnTo>
                        <a:pt x="2644" y="2248"/>
                      </a:lnTo>
                      <a:lnTo>
                        <a:pt x="2644" y="2234"/>
                      </a:lnTo>
                      <a:lnTo>
                        <a:pt x="2638" y="2222"/>
                      </a:lnTo>
                      <a:lnTo>
                        <a:pt x="2630" y="2210"/>
                      </a:lnTo>
                      <a:lnTo>
                        <a:pt x="2616" y="2184"/>
                      </a:lnTo>
                      <a:lnTo>
                        <a:pt x="2608" y="2170"/>
                      </a:lnTo>
                      <a:lnTo>
                        <a:pt x="2606" y="2154"/>
                      </a:lnTo>
                      <a:lnTo>
                        <a:pt x="2606" y="2154"/>
                      </a:lnTo>
                      <a:lnTo>
                        <a:pt x="2598" y="2142"/>
                      </a:lnTo>
                      <a:lnTo>
                        <a:pt x="2590" y="2132"/>
                      </a:lnTo>
                      <a:lnTo>
                        <a:pt x="2590" y="2132"/>
                      </a:lnTo>
                      <a:lnTo>
                        <a:pt x="2592" y="2120"/>
                      </a:lnTo>
                      <a:lnTo>
                        <a:pt x="2592" y="2110"/>
                      </a:lnTo>
                      <a:lnTo>
                        <a:pt x="2590" y="2104"/>
                      </a:lnTo>
                      <a:lnTo>
                        <a:pt x="2588" y="2100"/>
                      </a:lnTo>
                      <a:lnTo>
                        <a:pt x="2584" y="2098"/>
                      </a:lnTo>
                      <a:lnTo>
                        <a:pt x="2578" y="2096"/>
                      </a:lnTo>
                      <a:lnTo>
                        <a:pt x="2578" y="2096"/>
                      </a:lnTo>
                      <a:lnTo>
                        <a:pt x="2576" y="2108"/>
                      </a:lnTo>
                      <a:lnTo>
                        <a:pt x="2574" y="2122"/>
                      </a:lnTo>
                      <a:lnTo>
                        <a:pt x="2574" y="2122"/>
                      </a:lnTo>
                      <a:lnTo>
                        <a:pt x="2566" y="2124"/>
                      </a:lnTo>
                      <a:lnTo>
                        <a:pt x="2560" y="2122"/>
                      </a:lnTo>
                      <a:lnTo>
                        <a:pt x="2554" y="2118"/>
                      </a:lnTo>
                      <a:lnTo>
                        <a:pt x="2546" y="2116"/>
                      </a:lnTo>
                      <a:lnTo>
                        <a:pt x="2546" y="2116"/>
                      </a:lnTo>
                      <a:lnTo>
                        <a:pt x="2542" y="2118"/>
                      </a:lnTo>
                      <a:lnTo>
                        <a:pt x="2538" y="2122"/>
                      </a:lnTo>
                      <a:lnTo>
                        <a:pt x="2536" y="2132"/>
                      </a:lnTo>
                      <a:lnTo>
                        <a:pt x="2532" y="2158"/>
                      </a:lnTo>
                      <a:lnTo>
                        <a:pt x="2532" y="2158"/>
                      </a:lnTo>
                      <a:lnTo>
                        <a:pt x="2530" y="2156"/>
                      </a:lnTo>
                      <a:lnTo>
                        <a:pt x="2530" y="2156"/>
                      </a:lnTo>
                      <a:lnTo>
                        <a:pt x="2528" y="2160"/>
                      </a:lnTo>
                      <a:lnTo>
                        <a:pt x="2524" y="2170"/>
                      </a:lnTo>
                      <a:lnTo>
                        <a:pt x="2524" y="2170"/>
                      </a:lnTo>
                      <a:lnTo>
                        <a:pt x="2520" y="2170"/>
                      </a:lnTo>
                      <a:lnTo>
                        <a:pt x="2516" y="2172"/>
                      </a:lnTo>
                      <a:lnTo>
                        <a:pt x="2508" y="2176"/>
                      </a:lnTo>
                      <a:lnTo>
                        <a:pt x="2502" y="2182"/>
                      </a:lnTo>
                      <a:lnTo>
                        <a:pt x="2498" y="2182"/>
                      </a:lnTo>
                      <a:lnTo>
                        <a:pt x="2492" y="2182"/>
                      </a:lnTo>
                      <a:lnTo>
                        <a:pt x="2492" y="2182"/>
                      </a:lnTo>
                      <a:lnTo>
                        <a:pt x="2486" y="2180"/>
                      </a:lnTo>
                      <a:lnTo>
                        <a:pt x="2478" y="2176"/>
                      </a:lnTo>
                      <a:lnTo>
                        <a:pt x="2460" y="2166"/>
                      </a:lnTo>
                      <a:lnTo>
                        <a:pt x="2460" y="2166"/>
                      </a:lnTo>
                      <a:lnTo>
                        <a:pt x="2444" y="2156"/>
                      </a:lnTo>
                      <a:lnTo>
                        <a:pt x="2438" y="2152"/>
                      </a:lnTo>
                      <a:lnTo>
                        <a:pt x="2432" y="2148"/>
                      </a:lnTo>
                      <a:lnTo>
                        <a:pt x="2432" y="2148"/>
                      </a:lnTo>
                      <a:lnTo>
                        <a:pt x="2418" y="2152"/>
                      </a:lnTo>
                      <a:lnTo>
                        <a:pt x="2412" y="2154"/>
                      </a:lnTo>
                      <a:lnTo>
                        <a:pt x="2406" y="2158"/>
                      </a:lnTo>
                      <a:lnTo>
                        <a:pt x="2406" y="2158"/>
                      </a:lnTo>
                      <a:lnTo>
                        <a:pt x="2408" y="2168"/>
                      </a:lnTo>
                      <a:lnTo>
                        <a:pt x="2412" y="2176"/>
                      </a:lnTo>
                      <a:lnTo>
                        <a:pt x="2414" y="2184"/>
                      </a:lnTo>
                      <a:lnTo>
                        <a:pt x="2416" y="2194"/>
                      </a:lnTo>
                      <a:lnTo>
                        <a:pt x="2416" y="2194"/>
                      </a:lnTo>
                      <a:lnTo>
                        <a:pt x="2402" y="2198"/>
                      </a:lnTo>
                      <a:lnTo>
                        <a:pt x="2398" y="2200"/>
                      </a:lnTo>
                      <a:lnTo>
                        <a:pt x="2394" y="2208"/>
                      </a:lnTo>
                      <a:lnTo>
                        <a:pt x="2394" y="2208"/>
                      </a:lnTo>
                      <a:lnTo>
                        <a:pt x="2390" y="2204"/>
                      </a:lnTo>
                      <a:lnTo>
                        <a:pt x="2384" y="2204"/>
                      </a:lnTo>
                      <a:lnTo>
                        <a:pt x="2378" y="2206"/>
                      </a:lnTo>
                      <a:lnTo>
                        <a:pt x="2372" y="2206"/>
                      </a:lnTo>
                      <a:lnTo>
                        <a:pt x="2372" y="2206"/>
                      </a:lnTo>
                      <a:lnTo>
                        <a:pt x="2362" y="2192"/>
                      </a:lnTo>
                      <a:lnTo>
                        <a:pt x="2356" y="2184"/>
                      </a:lnTo>
                      <a:lnTo>
                        <a:pt x="2350" y="2178"/>
                      </a:lnTo>
                      <a:lnTo>
                        <a:pt x="2350" y="2178"/>
                      </a:lnTo>
                      <a:lnTo>
                        <a:pt x="2348" y="2180"/>
                      </a:lnTo>
                      <a:lnTo>
                        <a:pt x="2346" y="2182"/>
                      </a:lnTo>
                      <a:lnTo>
                        <a:pt x="2340" y="2182"/>
                      </a:lnTo>
                      <a:lnTo>
                        <a:pt x="2334" y="2180"/>
                      </a:lnTo>
                      <a:lnTo>
                        <a:pt x="2332" y="2176"/>
                      </a:lnTo>
                      <a:lnTo>
                        <a:pt x="2332" y="2176"/>
                      </a:lnTo>
                      <a:lnTo>
                        <a:pt x="2328" y="2180"/>
                      </a:lnTo>
                      <a:lnTo>
                        <a:pt x="2326" y="2184"/>
                      </a:lnTo>
                      <a:lnTo>
                        <a:pt x="2322" y="2186"/>
                      </a:lnTo>
                      <a:lnTo>
                        <a:pt x="2322" y="2190"/>
                      </a:lnTo>
                      <a:lnTo>
                        <a:pt x="2322" y="2190"/>
                      </a:lnTo>
                      <a:lnTo>
                        <a:pt x="2318" y="2186"/>
                      </a:lnTo>
                      <a:lnTo>
                        <a:pt x="2316" y="2182"/>
                      </a:lnTo>
                      <a:lnTo>
                        <a:pt x="2314" y="2176"/>
                      </a:lnTo>
                      <a:lnTo>
                        <a:pt x="2316" y="2170"/>
                      </a:lnTo>
                      <a:lnTo>
                        <a:pt x="2316" y="2170"/>
                      </a:lnTo>
                      <a:lnTo>
                        <a:pt x="2296" y="2172"/>
                      </a:lnTo>
                      <a:lnTo>
                        <a:pt x="2288" y="2174"/>
                      </a:lnTo>
                      <a:lnTo>
                        <a:pt x="2286" y="2176"/>
                      </a:lnTo>
                      <a:lnTo>
                        <a:pt x="2284" y="2178"/>
                      </a:lnTo>
                      <a:lnTo>
                        <a:pt x="2284" y="2178"/>
                      </a:lnTo>
                      <a:lnTo>
                        <a:pt x="2282" y="2178"/>
                      </a:lnTo>
                      <a:lnTo>
                        <a:pt x="2280" y="2174"/>
                      </a:lnTo>
                      <a:lnTo>
                        <a:pt x="2282" y="2168"/>
                      </a:lnTo>
                      <a:lnTo>
                        <a:pt x="2282" y="2168"/>
                      </a:lnTo>
                      <a:lnTo>
                        <a:pt x="2284" y="2168"/>
                      </a:lnTo>
                      <a:lnTo>
                        <a:pt x="2288" y="2170"/>
                      </a:lnTo>
                      <a:lnTo>
                        <a:pt x="2288" y="2170"/>
                      </a:lnTo>
                      <a:lnTo>
                        <a:pt x="2288" y="2162"/>
                      </a:lnTo>
                      <a:lnTo>
                        <a:pt x="2282" y="2158"/>
                      </a:lnTo>
                      <a:lnTo>
                        <a:pt x="2270" y="2152"/>
                      </a:lnTo>
                      <a:lnTo>
                        <a:pt x="2270" y="2152"/>
                      </a:lnTo>
                      <a:lnTo>
                        <a:pt x="2266" y="2148"/>
                      </a:lnTo>
                      <a:lnTo>
                        <a:pt x="2266" y="2144"/>
                      </a:lnTo>
                      <a:lnTo>
                        <a:pt x="2264" y="2140"/>
                      </a:lnTo>
                      <a:lnTo>
                        <a:pt x="2258" y="2138"/>
                      </a:lnTo>
                      <a:lnTo>
                        <a:pt x="2258" y="2138"/>
                      </a:lnTo>
                      <a:lnTo>
                        <a:pt x="2262" y="2132"/>
                      </a:lnTo>
                      <a:lnTo>
                        <a:pt x="2264" y="2126"/>
                      </a:lnTo>
                      <a:lnTo>
                        <a:pt x="2260" y="2122"/>
                      </a:lnTo>
                      <a:lnTo>
                        <a:pt x="2256" y="2118"/>
                      </a:lnTo>
                      <a:lnTo>
                        <a:pt x="2244" y="2112"/>
                      </a:lnTo>
                      <a:lnTo>
                        <a:pt x="2238" y="2108"/>
                      </a:lnTo>
                      <a:lnTo>
                        <a:pt x="2236" y="2104"/>
                      </a:lnTo>
                      <a:lnTo>
                        <a:pt x="2236" y="2104"/>
                      </a:lnTo>
                      <a:lnTo>
                        <a:pt x="2232" y="2106"/>
                      </a:lnTo>
                      <a:lnTo>
                        <a:pt x="2232" y="2108"/>
                      </a:lnTo>
                      <a:lnTo>
                        <a:pt x="2232" y="2116"/>
                      </a:lnTo>
                      <a:lnTo>
                        <a:pt x="2232" y="2116"/>
                      </a:lnTo>
                      <a:lnTo>
                        <a:pt x="2230" y="2112"/>
                      </a:lnTo>
                      <a:lnTo>
                        <a:pt x="2228" y="2110"/>
                      </a:lnTo>
                      <a:lnTo>
                        <a:pt x="2222" y="2108"/>
                      </a:lnTo>
                      <a:lnTo>
                        <a:pt x="2216" y="2106"/>
                      </a:lnTo>
                      <a:lnTo>
                        <a:pt x="2214" y="2104"/>
                      </a:lnTo>
                      <a:lnTo>
                        <a:pt x="2212" y="2100"/>
                      </a:lnTo>
                      <a:lnTo>
                        <a:pt x="2212" y="2100"/>
                      </a:lnTo>
                      <a:lnTo>
                        <a:pt x="2212" y="2098"/>
                      </a:lnTo>
                      <a:lnTo>
                        <a:pt x="2214" y="2100"/>
                      </a:lnTo>
                      <a:lnTo>
                        <a:pt x="2216" y="2102"/>
                      </a:lnTo>
                      <a:lnTo>
                        <a:pt x="2218" y="2102"/>
                      </a:lnTo>
                      <a:lnTo>
                        <a:pt x="2218" y="2102"/>
                      </a:lnTo>
                      <a:lnTo>
                        <a:pt x="2218" y="2100"/>
                      </a:lnTo>
                      <a:lnTo>
                        <a:pt x="2220" y="2098"/>
                      </a:lnTo>
                      <a:lnTo>
                        <a:pt x="2220" y="2098"/>
                      </a:lnTo>
                      <a:lnTo>
                        <a:pt x="2218" y="2094"/>
                      </a:lnTo>
                      <a:lnTo>
                        <a:pt x="2214" y="2090"/>
                      </a:lnTo>
                      <a:lnTo>
                        <a:pt x="2212" y="2088"/>
                      </a:lnTo>
                      <a:lnTo>
                        <a:pt x="2212" y="2086"/>
                      </a:lnTo>
                      <a:lnTo>
                        <a:pt x="2212" y="2084"/>
                      </a:lnTo>
                      <a:lnTo>
                        <a:pt x="2212" y="2084"/>
                      </a:lnTo>
                      <a:lnTo>
                        <a:pt x="2214" y="2082"/>
                      </a:lnTo>
                      <a:lnTo>
                        <a:pt x="2214" y="2082"/>
                      </a:lnTo>
                      <a:lnTo>
                        <a:pt x="2218" y="2086"/>
                      </a:lnTo>
                      <a:lnTo>
                        <a:pt x="2226" y="2096"/>
                      </a:lnTo>
                      <a:lnTo>
                        <a:pt x="2226" y="2096"/>
                      </a:lnTo>
                      <a:lnTo>
                        <a:pt x="2236" y="2094"/>
                      </a:lnTo>
                      <a:lnTo>
                        <a:pt x="2240" y="2092"/>
                      </a:lnTo>
                      <a:lnTo>
                        <a:pt x="2242" y="2090"/>
                      </a:lnTo>
                      <a:lnTo>
                        <a:pt x="2240" y="2086"/>
                      </a:lnTo>
                      <a:lnTo>
                        <a:pt x="2240" y="2086"/>
                      </a:lnTo>
                      <a:lnTo>
                        <a:pt x="2240" y="2086"/>
                      </a:lnTo>
                      <a:lnTo>
                        <a:pt x="2238" y="2086"/>
                      </a:lnTo>
                      <a:lnTo>
                        <a:pt x="2236" y="2090"/>
                      </a:lnTo>
                      <a:lnTo>
                        <a:pt x="2236" y="2092"/>
                      </a:lnTo>
                      <a:lnTo>
                        <a:pt x="2236" y="2092"/>
                      </a:lnTo>
                      <a:lnTo>
                        <a:pt x="2220" y="2076"/>
                      </a:lnTo>
                      <a:lnTo>
                        <a:pt x="2220" y="2076"/>
                      </a:lnTo>
                      <a:lnTo>
                        <a:pt x="2224" y="2068"/>
                      </a:lnTo>
                      <a:lnTo>
                        <a:pt x="2228" y="2062"/>
                      </a:lnTo>
                      <a:lnTo>
                        <a:pt x="2228" y="2062"/>
                      </a:lnTo>
                      <a:lnTo>
                        <a:pt x="2222" y="2060"/>
                      </a:lnTo>
                      <a:lnTo>
                        <a:pt x="2220" y="2058"/>
                      </a:lnTo>
                      <a:lnTo>
                        <a:pt x="2214" y="2052"/>
                      </a:lnTo>
                      <a:lnTo>
                        <a:pt x="2210" y="2044"/>
                      </a:lnTo>
                      <a:lnTo>
                        <a:pt x="2206" y="2042"/>
                      </a:lnTo>
                      <a:lnTo>
                        <a:pt x="2202" y="2040"/>
                      </a:lnTo>
                      <a:lnTo>
                        <a:pt x="2202" y="2040"/>
                      </a:lnTo>
                      <a:lnTo>
                        <a:pt x="2204" y="2034"/>
                      </a:lnTo>
                      <a:lnTo>
                        <a:pt x="2206" y="2026"/>
                      </a:lnTo>
                      <a:lnTo>
                        <a:pt x="2206" y="2026"/>
                      </a:lnTo>
                      <a:lnTo>
                        <a:pt x="2200" y="2024"/>
                      </a:lnTo>
                      <a:lnTo>
                        <a:pt x="2194" y="2026"/>
                      </a:lnTo>
                      <a:lnTo>
                        <a:pt x="2188" y="2028"/>
                      </a:lnTo>
                      <a:lnTo>
                        <a:pt x="2186" y="2032"/>
                      </a:lnTo>
                      <a:lnTo>
                        <a:pt x="2186" y="2032"/>
                      </a:lnTo>
                      <a:lnTo>
                        <a:pt x="2180" y="2028"/>
                      </a:lnTo>
                      <a:lnTo>
                        <a:pt x="2176" y="2020"/>
                      </a:lnTo>
                      <a:lnTo>
                        <a:pt x="2172" y="2006"/>
                      </a:lnTo>
                      <a:lnTo>
                        <a:pt x="2168" y="1992"/>
                      </a:lnTo>
                      <a:lnTo>
                        <a:pt x="2162" y="1978"/>
                      </a:lnTo>
                      <a:lnTo>
                        <a:pt x="2162" y="1978"/>
                      </a:lnTo>
                      <a:lnTo>
                        <a:pt x="2168" y="1968"/>
                      </a:lnTo>
                      <a:lnTo>
                        <a:pt x="2172" y="1964"/>
                      </a:lnTo>
                      <a:lnTo>
                        <a:pt x="2174" y="1958"/>
                      </a:lnTo>
                      <a:lnTo>
                        <a:pt x="2174" y="1958"/>
                      </a:lnTo>
                      <a:lnTo>
                        <a:pt x="2168" y="1960"/>
                      </a:lnTo>
                      <a:lnTo>
                        <a:pt x="2162" y="1962"/>
                      </a:lnTo>
                      <a:lnTo>
                        <a:pt x="2156" y="1964"/>
                      </a:lnTo>
                      <a:lnTo>
                        <a:pt x="2148" y="1964"/>
                      </a:lnTo>
                      <a:lnTo>
                        <a:pt x="2148" y="1964"/>
                      </a:lnTo>
                      <a:lnTo>
                        <a:pt x="2148" y="1960"/>
                      </a:lnTo>
                      <a:lnTo>
                        <a:pt x="2146" y="1958"/>
                      </a:lnTo>
                      <a:lnTo>
                        <a:pt x="2144" y="1954"/>
                      </a:lnTo>
                      <a:lnTo>
                        <a:pt x="2142" y="1950"/>
                      </a:lnTo>
                      <a:lnTo>
                        <a:pt x="2142" y="1950"/>
                      </a:lnTo>
                      <a:lnTo>
                        <a:pt x="2136" y="1952"/>
                      </a:lnTo>
                      <a:lnTo>
                        <a:pt x="2128" y="1952"/>
                      </a:lnTo>
                      <a:lnTo>
                        <a:pt x="2116" y="1950"/>
                      </a:lnTo>
                      <a:lnTo>
                        <a:pt x="2110" y="1950"/>
                      </a:lnTo>
                      <a:lnTo>
                        <a:pt x="2104" y="1950"/>
                      </a:lnTo>
                      <a:lnTo>
                        <a:pt x="2100" y="1954"/>
                      </a:lnTo>
                      <a:lnTo>
                        <a:pt x="2094" y="1958"/>
                      </a:lnTo>
                      <a:lnTo>
                        <a:pt x="2094" y="1958"/>
                      </a:lnTo>
                      <a:lnTo>
                        <a:pt x="2092" y="1958"/>
                      </a:lnTo>
                      <a:lnTo>
                        <a:pt x="2090" y="1958"/>
                      </a:lnTo>
                      <a:lnTo>
                        <a:pt x="2088" y="1956"/>
                      </a:lnTo>
                      <a:lnTo>
                        <a:pt x="2086" y="1956"/>
                      </a:lnTo>
                      <a:lnTo>
                        <a:pt x="2086" y="1956"/>
                      </a:lnTo>
                      <a:lnTo>
                        <a:pt x="2082" y="1964"/>
                      </a:lnTo>
                      <a:lnTo>
                        <a:pt x="2078" y="1972"/>
                      </a:lnTo>
                      <a:lnTo>
                        <a:pt x="2078" y="1972"/>
                      </a:lnTo>
                      <a:lnTo>
                        <a:pt x="2070" y="1972"/>
                      </a:lnTo>
                      <a:lnTo>
                        <a:pt x="2066" y="1972"/>
                      </a:lnTo>
                      <a:lnTo>
                        <a:pt x="2064" y="1974"/>
                      </a:lnTo>
                      <a:lnTo>
                        <a:pt x="2064" y="1974"/>
                      </a:lnTo>
                      <a:lnTo>
                        <a:pt x="2068" y="1978"/>
                      </a:lnTo>
                      <a:lnTo>
                        <a:pt x="2070" y="1982"/>
                      </a:lnTo>
                      <a:lnTo>
                        <a:pt x="2080" y="1990"/>
                      </a:lnTo>
                      <a:lnTo>
                        <a:pt x="2088" y="1994"/>
                      </a:lnTo>
                      <a:lnTo>
                        <a:pt x="2096" y="2000"/>
                      </a:lnTo>
                      <a:lnTo>
                        <a:pt x="2096" y="2000"/>
                      </a:lnTo>
                      <a:lnTo>
                        <a:pt x="2096" y="2002"/>
                      </a:lnTo>
                      <a:lnTo>
                        <a:pt x="2094" y="2002"/>
                      </a:lnTo>
                      <a:lnTo>
                        <a:pt x="2090" y="2000"/>
                      </a:lnTo>
                      <a:lnTo>
                        <a:pt x="2082" y="1998"/>
                      </a:lnTo>
                      <a:lnTo>
                        <a:pt x="2078" y="1998"/>
                      </a:lnTo>
                      <a:lnTo>
                        <a:pt x="2074" y="1998"/>
                      </a:lnTo>
                      <a:lnTo>
                        <a:pt x="2074" y="1998"/>
                      </a:lnTo>
                      <a:lnTo>
                        <a:pt x="2076" y="2002"/>
                      </a:lnTo>
                      <a:lnTo>
                        <a:pt x="2078" y="2004"/>
                      </a:lnTo>
                      <a:lnTo>
                        <a:pt x="2084" y="2008"/>
                      </a:lnTo>
                      <a:lnTo>
                        <a:pt x="2088" y="2010"/>
                      </a:lnTo>
                      <a:lnTo>
                        <a:pt x="2090" y="2014"/>
                      </a:lnTo>
                      <a:lnTo>
                        <a:pt x="2092" y="2018"/>
                      </a:lnTo>
                      <a:lnTo>
                        <a:pt x="2092" y="2018"/>
                      </a:lnTo>
                      <a:lnTo>
                        <a:pt x="2086" y="2016"/>
                      </a:lnTo>
                      <a:lnTo>
                        <a:pt x="2084" y="2014"/>
                      </a:lnTo>
                      <a:lnTo>
                        <a:pt x="2078" y="2010"/>
                      </a:lnTo>
                      <a:lnTo>
                        <a:pt x="2072" y="2006"/>
                      </a:lnTo>
                      <a:lnTo>
                        <a:pt x="2068" y="2004"/>
                      </a:lnTo>
                      <a:lnTo>
                        <a:pt x="2064" y="2006"/>
                      </a:lnTo>
                      <a:lnTo>
                        <a:pt x="2064" y="2006"/>
                      </a:lnTo>
                      <a:lnTo>
                        <a:pt x="2064" y="2008"/>
                      </a:lnTo>
                      <a:lnTo>
                        <a:pt x="2064" y="2010"/>
                      </a:lnTo>
                      <a:lnTo>
                        <a:pt x="2070" y="2014"/>
                      </a:lnTo>
                      <a:lnTo>
                        <a:pt x="2080" y="2022"/>
                      </a:lnTo>
                      <a:lnTo>
                        <a:pt x="2080" y="2022"/>
                      </a:lnTo>
                      <a:lnTo>
                        <a:pt x="2076" y="2022"/>
                      </a:lnTo>
                      <a:lnTo>
                        <a:pt x="2072" y="2022"/>
                      </a:lnTo>
                      <a:lnTo>
                        <a:pt x="2068" y="2018"/>
                      </a:lnTo>
                      <a:lnTo>
                        <a:pt x="2062" y="2012"/>
                      </a:lnTo>
                      <a:lnTo>
                        <a:pt x="2060" y="2006"/>
                      </a:lnTo>
                      <a:lnTo>
                        <a:pt x="2060" y="2006"/>
                      </a:lnTo>
                      <a:lnTo>
                        <a:pt x="2050" y="2004"/>
                      </a:lnTo>
                      <a:lnTo>
                        <a:pt x="2044" y="2000"/>
                      </a:lnTo>
                      <a:lnTo>
                        <a:pt x="2040" y="1994"/>
                      </a:lnTo>
                      <a:lnTo>
                        <a:pt x="2038" y="1984"/>
                      </a:lnTo>
                      <a:lnTo>
                        <a:pt x="2038" y="1984"/>
                      </a:lnTo>
                      <a:lnTo>
                        <a:pt x="2034" y="1998"/>
                      </a:lnTo>
                      <a:lnTo>
                        <a:pt x="2036" y="2010"/>
                      </a:lnTo>
                      <a:lnTo>
                        <a:pt x="2040" y="2022"/>
                      </a:lnTo>
                      <a:lnTo>
                        <a:pt x="2048" y="2032"/>
                      </a:lnTo>
                      <a:lnTo>
                        <a:pt x="2066" y="2050"/>
                      </a:lnTo>
                      <a:lnTo>
                        <a:pt x="2074" y="2058"/>
                      </a:lnTo>
                      <a:lnTo>
                        <a:pt x="2082" y="2068"/>
                      </a:lnTo>
                      <a:lnTo>
                        <a:pt x="2082" y="2068"/>
                      </a:lnTo>
                      <a:lnTo>
                        <a:pt x="2080" y="2070"/>
                      </a:lnTo>
                      <a:lnTo>
                        <a:pt x="2078" y="2068"/>
                      </a:lnTo>
                      <a:lnTo>
                        <a:pt x="2074" y="2064"/>
                      </a:lnTo>
                      <a:lnTo>
                        <a:pt x="2074" y="2064"/>
                      </a:lnTo>
                      <a:lnTo>
                        <a:pt x="2072" y="2064"/>
                      </a:lnTo>
                      <a:lnTo>
                        <a:pt x="2070" y="2066"/>
                      </a:lnTo>
                      <a:lnTo>
                        <a:pt x="2070" y="2070"/>
                      </a:lnTo>
                      <a:lnTo>
                        <a:pt x="2066" y="2070"/>
                      </a:lnTo>
                      <a:lnTo>
                        <a:pt x="2066" y="2070"/>
                      </a:lnTo>
                      <a:lnTo>
                        <a:pt x="2072" y="2078"/>
                      </a:lnTo>
                      <a:lnTo>
                        <a:pt x="2076" y="2082"/>
                      </a:lnTo>
                      <a:lnTo>
                        <a:pt x="2080" y="2084"/>
                      </a:lnTo>
                      <a:lnTo>
                        <a:pt x="2080" y="2084"/>
                      </a:lnTo>
                      <a:lnTo>
                        <a:pt x="2078" y="2088"/>
                      </a:lnTo>
                      <a:lnTo>
                        <a:pt x="2076" y="2090"/>
                      </a:lnTo>
                      <a:lnTo>
                        <a:pt x="2074" y="2092"/>
                      </a:lnTo>
                      <a:lnTo>
                        <a:pt x="2072" y="2094"/>
                      </a:lnTo>
                      <a:lnTo>
                        <a:pt x="2072" y="2094"/>
                      </a:lnTo>
                      <a:lnTo>
                        <a:pt x="2072" y="2098"/>
                      </a:lnTo>
                      <a:lnTo>
                        <a:pt x="2074" y="2100"/>
                      </a:lnTo>
                      <a:lnTo>
                        <a:pt x="2078" y="2100"/>
                      </a:lnTo>
                      <a:lnTo>
                        <a:pt x="2084" y="2102"/>
                      </a:lnTo>
                      <a:lnTo>
                        <a:pt x="2086" y="2102"/>
                      </a:lnTo>
                      <a:lnTo>
                        <a:pt x="2086" y="2106"/>
                      </a:lnTo>
                      <a:lnTo>
                        <a:pt x="2086" y="2106"/>
                      </a:lnTo>
                      <a:lnTo>
                        <a:pt x="2090" y="2104"/>
                      </a:lnTo>
                      <a:lnTo>
                        <a:pt x="2094" y="2104"/>
                      </a:lnTo>
                      <a:lnTo>
                        <a:pt x="2098" y="2106"/>
                      </a:lnTo>
                      <a:lnTo>
                        <a:pt x="2104" y="2112"/>
                      </a:lnTo>
                      <a:lnTo>
                        <a:pt x="2106" y="2112"/>
                      </a:lnTo>
                      <a:lnTo>
                        <a:pt x="2110" y="2114"/>
                      </a:lnTo>
                      <a:lnTo>
                        <a:pt x="2110" y="2114"/>
                      </a:lnTo>
                      <a:lnTo>
                        <a:pt x="2106" y="2108"/>
                      </a:lnTo>
                      <a:lnTo>
                        <a:pt x="2100" y="2100"/>
                      </a:lnTo>
                      <a:lnTo>
                        <a:pt x="2090" y="2096"/>
                      </a:lnTo>
                      <a:lnTo>
                        <a:pt x="2084" y="2094"/>
                      </a:lnTo>
                      <a:lnTo>
                        <a:pt x="2080" y="2096"/>
                      </a:lnTo>
                      <a:lnTo>
                        <a:pt x="2080" y="2096"/>
                      </a:lnTo>
                      <a:lnTo>
                        <a:pt x="2080" y="2092"/>
                      </a:lnTo>
                      <a:lnTo>
                        <a:pt x="2082" y="2088"/>
                      </a:lnTo>
                      <a:lnTo>
                        <a:pt x="2086" y="2082"/>
                      </a:lnTo>
                      <a:lnTo>
                        <a:pt x="2086" y="2082"/>
                      </a:lnTo>
                      <a:lnTo>
                        <a:pt x="2092" y="2084"/>
                      </a:lnTo>
                      <a:lnTo>
                        <a:pt x="2096" y="2088"/>
                      </a:lnTo>
                      <a:lnTo>
                        <a:pt x="2106" y="2094"/>
                      </a:lnTo>
                      <a:lnTo>
                        <a:pt x="2110" y="2098"/>
                      </a:lnTo>
                      <a:lnTo>
                        <a:pt x="2116" y="2100"/>
                      </a:lnTo>
                      <a:lnTo>
                        <a:pt x="2122" y="2100"/>
                      </a:lnTo>
                      <a:lnTo>
                        <a:pt x="2130" y="2098"/>
                      </a:lnTo>
                      <a:lnTo>
                        <a:pt x="2130" y="2098"/>
                      </a:lnTo>
                      <a:lnTo>
                        <a:pt x="2134" y="2106"/>
                      </a:lnTo>
                      <a:lnTo>
                        <a:pt x="2136" y="2112"/>
                      </a:lnTo>
                      <a:lnTo>
                        <a:pt x="2140" y="2120"/>
                      </a:lnTo>
                      <a:lnTo>
                        <a:pt x="2146" y="2128"/>
                      </a:lnTo>
                      <a:lnTo>
                        <a:pt x="2146" y="2128"/>
                      </a:lnTo>
                      <a:lnTo>
                        <a:pt x="2150" y="2130"/>
                      </a:lnTo>
                      <a:lnTo>
                        <a:pt x="2152" y="2128"/>
                      </a:lnTo>
                      <a:lnTo>
                        <a:pt x="2154" y="2128"/>
                      </a:lnTo>
                      <a:lnTo>
                        <a:pt x="2156" y="2126"/>
                      </a:lnTo>
                      <a:lnTo>
                        <a:pt x="2156" y="2126"/>
                      </a:lnTo>
                      <a:lnTo>
                        <a:pt x="2158" y="2132"/>
                      </a:lnTo>
                      <a:lnTo>
                        <a:pt x="2160" y="2136"/>
                      </a:lnTo>
                      <a:lnTo>
                        <a:pt x="2160" y="2136"/>
                      </a:lnTo>
                      <a:lnTo>
                        <a:pt x="2156" y="2138"/>
                      </a:lnTo>
                      <a:lnTo>
                        <a:pt x="2152" y="2138"/>
                      </a:lnTo>
                      <a:lnTo>
                        <a:pt x="2148" y="2136"/>
                      </a:lnTo>
                      <a:lnTo>
                        <a:pt x="2144" y="2132"/>
                      </a:lnTo>
                      <a:lnTo>
                        <a:pt x="2138" y="2124"/>
                      </a:lnTo>
                      <a:lnTo>
                        <a:pt x="2132" y="2116"/>
                      </a:lnTo>
                      <a:lnTo>
                        <a:pt x="2132" y="2116"/>
                      </a:lnTo>
                      <a:lnTo>
                        <a:pt x="2128" y="2116"/>
                      </a:lnTo>
                      <a:lnTo>
                        <a:pt x="2124" y="2116"/>
                      </a:lnTo>
                      <a:lnTo>
                        <a:pt x="2122" y="2118"/>
                      </a:lnTo>
                      <a:lnTo>
                        <a:pt x="2118" y="2118"/>
                      </a:lnTo>
                      <a:lnTo>
                        <a:pt x="2118" y="2118"/>
                      </a:lnTo>
                      <a:lnTo>
                        <a:pt x="2124" y="2120"/>
                      </a:lnTo>
                      <a:lnTo>
                        <a:pt x="2128" y="2126"/>
                      </a:lnTo>
                      <a:lnTo>
                        <a:pt x="2138" y="2138"/>
                      </a:lnTo>
                      <a:lnTo>
                        <a:pt x="2144" y="2150"/>
                      </a:lnTo>
                      <a:lnTo>
                        <a:pt x="2146" y="2164"/>
                      </a:lnTo>
                      <a:lnTo>
                        <a:pt x="2146" y="2164"/>
                      </a:lnTo>
                      <a:lnTo>
                        <a:pt x="2140" y="2158"/>
                      </a:lnTo>
                      <a:lnTo>
                        <a:pt x="2134" y="2152"/>
                      </a:lnTo>
                      <a:lnTo>
                        <a:pt x="2126" y="2148"/>
                      </a:lnTo>
                      <a:lnTo>
                        <a:pt x="2122" y="2140"/>
                      </a:lnTo>
                      <a:lnTo>
                        <a:pt x="2122" y="2140"/>
                      </a:lnTo>
                      <a:lnTo>
                        <a:pt x="2118" y="2144"/>
                      </a:lnTo>
                      <a:lnTo>
                        <a:pt x="2114" y="2148"/>
                      </a:lnTo>
                      <a:lnTo>
                        <a:pt x="2104" y="2152"/>
                      </a:lnTo>
                      <a:lnTo>
                        <a:pt x="2104" y="2152"/>
                      </a:lnTo>
                      <a:lnTo>
                        <a:pt x="2112" y="2162"/>
                      </a:lnTo>
                      <a:lnTo>
                        <a:pt x="2118" y="2174"/>
                      </a:lnTo>
                      <a:lnTo>
                        <a:pt x="2118" y="2174"/>
                      </a:lnTo>
                      <a:lnTo>
                        <a:pt x="2122" y="2172"/>
                      </a:lnTo>
                      <a:lnTo>
                        <a:pt x="2124" y="2170"/>
                      </a:lnTo>
                      <a:lnTo>
                        <a:pt x="2124" y="2170"/>
                      </a:lnTo>
                      <a:lnTo>
                        <a:pt x="2126" y="2170"/>
                      </a:lnTo>
                      <a:lnTo>
                        <a:pt x="2128" y="2174"/>
                      </a:lnTo>
                      <a:lnTo>
                        <a:pt x="2130" y="2176"/>
                      </a:lnTo>
                      <a:lnTo>
                        <a:pt x="2134" y="2176"/>
                      </a:lnTo>
                      <a:lnTo>
                        <a:pt x="2134" y="2176"/>
                      </a:lnTo>
                      <a:lnTo>
                        <a:pt x="2130" y="2180"/>
                      </a:lnTo>
                      <a:lnTo>
                        <a:pt x="2126" y="2184"/>
                      </a:lnTo>
                      <a:lnTo>
                        <a:pt x="2122" y="2186"/>
                      </a:lnTo>
                      <a:lnTo>
                        <a:pt x="2118" y="2188"/>
                      </a:lnTo>
                      <a:lnTo>
                        <a:pt x="2118" y="2188"/>
                      </a:lnTo>
                      <a:lnTo>
                        <a:pt x="2116" y="2184"/>
                      </a:lnTo>
                      <a:lnTo>
                        <a:pt x="2114" y="2180"/>
                      </a:lnTo>
                      <a:lnTo>
                        <a:pt x="2102" y="2178"/>
                      </a:lnTo>
                      <a:lnTo>
                        <a:pt x="2102" y="2178"/>
                      </a:lnTo>
                      <a:lnTo>
                        <a:pt x="2106" y="2186"/>
                      </a:lnTo>
                      <a:lnTo>
                        <a:pt x="2110" y="2194"/>
                      </a:lnTo>
                      <a:lnTo>
                        <a:pt x="2122" y="2212"/>
                      </a:lnTo>
                      <a:lnTo>
                        <a:pt x="2134" y="2230"/>
                      </a:lnTo>
                      <a:lnTo>
                        <a:pt x="2136" y="2240"/>
                      </a:lnTo>
                      <a:lnTo>
                        <a:pt x="2140" y="2248"/>
                      </a:lnTo>
                      <a:lnTo>
                        <a:pt x="2140" y="2248"/>
                      </a:lnTo>
                      <a:lnTo>
                        <a:pt x="2132" y="2242"/>
                      </a:lnTo>
                      <a:lnTo>
                        <a:pt x="2126" y="2236"/>
                      </a:lnTo>
                      <a:lnTo>
                        <a:pt x="2112" y="2224"/>
                      </a:lnTo>
                      <a:lnTo>
                        <a:pt x="2112" y="2224"/>
                      </a:lnTo>
                      <a:lnTo>
                        <a:pt x="2110" y="2238"/>
                      </a:lnTo>
                      <a:lnTo>
                        <a:pt x="2110" y="2248"/>
                      </a:lnTo>
                      <a:lnTo>
                        <a:pt x="2110" y="2248"/>
                      </a:lnTo>
                      <a:lnTo>
                        <a:pt x="2104" y="2240"/>
                      </a:lnTo>
                      <a:lnTo>
                        <a:pt x="2100" y="2230"/>
                      </a:lnTo>
                      <a:lnTo>
                        <a:pt x="2094" y="2222"/>
                      </a:lnTo>
                      <a:lnTo>
                        <a:pt x="2088" y="2220"/>
                      </a:lnTo>
                      <a:lnTo>
                        <a:pt x="2084" y="2218"/>
                      </a:lnTo>
                      <a:lnTo>
                        <a:pt x="2084" y="2218"/>
                      </a:lnTo>
                      <a:lnTo>
                        <a:pt x="2082" y="2220"/>
                      </a:lnTo>
                      <a:lnTo>
                        <a:pt x="2084" y="2224"/>
                      </a:lnTo>
                      <a:lnTo>
                        <a:pt x="2084" y="2230"/>
                      </a:lnTo>
                      <a:lnTo>
                        <a:pt x="2086" y="2234"/>
                      </a:lnTo>
                      <a:lnTo>
                        <a:pt x="2086" y="2234"/>
                      </a:lnTo>
                      <a:lnTo>
                        <a:pt x="2076" y="2230"/>
                      </a:lnTo>
                      <a:lnTo>
                        <a:pt x="2068" y="2224"/>
                      </a:lnTo>
                      <a:lnTo>
                        <a:pt x="2064" y="2220"/>
                      </a:lnTo>
                      <a:lnTo>
                        <a:pt x="2064" y="2214"/>
                      </a:lnTo>
                      <a:lnTo>
                        <a:pt x="2062" y="2210"/>
                      </a:lnTo>
                      <a:lnTo>
                        <a:pt x="2064" y="2204"/>
                      </a:lnTo>
                      <a:lnTo>
                        <a:pt x="2064" y="2204"/>
                      </a:lnTo>
                      <a:lnTo>
                        <a:pt x="2056" y="2194"/>
                      </a:lnTo>
                      <a:lnTo>
                        <a:pt x="2048" y="2186"/>
                      </a:lnTo>
                      <a:lnTo>
                        <a:pt x="2040" y="2178"/>
                      </a:lnTo>
                      <a:lnTo>
                        <a:pt x="2032" y="2170"/>
                      </a:lnTo>
                      <a:lnTo>
                        <a:pt x="2032" y="2170"/>
                      </a:lnTo>
                      <a:lnTo>
                        <a:pt x="2036" y="2158"/>
                      </a:lnTo>
                      <a:lnTo>
                        <a:pt x="2036" y="2152"/>
                      </a:lnTo>
                      <a:lnTo>
                        <a:pt x="2034" y="2146"/>
                      </a:lnTo>
                      <a:lnTo>
                        <a:pt x="2034" y="2146"/>
                      </a:lnTo>
                      <a:lnTo>
                        <a:pt x="2036" y="2144"/>
                      </a:lnTo>
                      <a:lnTo>
                        <a:pt x="2038" y="2146"/>
                      </a:lnTo>
                      <a:lnTo>
                        <a:pt x="2042" y="2148"/>
                      </a:lnTo>
                      <a:lnTo>
                        <a:pt x="2044" y="2148"/>
                      </a:lnTo>
                      <a:lnTo>
                        <a:pt x="2044" y="2148"/>
                      </a:lnTo>
                      <a:lnTo>
                        <a:pt x="2044" y="2140"/>
                      </a:lnTo>
                      <a:lnTo>
                        <a:pt x="2044" y="2140"/>
                      </a:lnTo>
                      <a:lnTo>
                        <a:pt x="2034" y="2138"/>
                      </a:lnTo>
                      <a:lnTo>
                        <a:pt x="2030" y="2136"/>
                      </a:lnTo>
                      <a:lnTo>
                        <a:pt x="2028" y="2130"/>
                      </a:lnTo>
                      <a:lnTo>
                        <a:pt x="2028" y="2130"/>
                      </a:lnTo>
                      <a:lnTo>
                        <a:pt x="2026" y="2132"/>
                      </a:lnTo>
                      <a:lnTo>
                        <a:pt x="2026" y="2132"/>
                      </a:lnTo>
                      <a:lnTo>
                        <a:pt x="2026" y="2136"/>
                      </a:lnTo>
                      <a:lnTo>
                        <a:pt x="2028" y="2138"/>
                      </a:lnTo>
                      <a:lnTo>
                        <a:pt x="2028" y="2140"/>
                      </a:lnTo>
                      <a:lnTo>
                        <a:pt x="2026" y="2140"/>
                      </a:lnTo>
                      <a:lnTo>
                        <a:pt x="2026" y="2140"/>
                      </a:lnTo>
                      <a:lnTo>
                        <a:pt x="2018" y="2136"/>
                      </a:lnTo>
                      <a:lnTo>
                        <a:pt x="2014" y="2130"/>
                      </a:lnTo>
                      <a:lnTo>
                        <a:pt x="2004" y="2116"/>
                      </a:lnTo>
                      <a:lnTo>
                        <a:pt x="2004" y="2116"/>
                      </a:lnTo>
                      <a:lnTo>
                        <a:pt x="2002" y="2116"/>
                      </a:lnTo>
                      <a:lnTo>
                        <a:pt x="2000" y="2116"/>
                      </a:lnTo>
                      <a:lnTo>
                        <a:pt x="1998" y="2120"/>
                      </a:lnTo>
                      <a:lnTo>
                        <a:pt x="1996" y="2124"/>
                      </a:lnTo>
                      <a:lnTo>
                        <a:pt x="1996" y="2126"/>
                      </a:lnTo>
                      <a:lnTo>
                        <a:pt x="1994" y="2126"/>
                      </a:lnTo>
                      <a:lnTo>
                        <a:pt x="1994" y="2126"/>
                      </a:lnTo>
                      <a:lnTo>
                        <a:pt x="1992" y="2122"/>
                      </a:lnTo>
                      <a:lnTo>
                        <a:pt x="1992" y="2116"/>
                      </a:lnTo>
                      <a:lnTo>
                        <a:pt x="1996" y="2108"/>
                      </a:lnTo>
                      <a:lnTo>
                        <a:pt x="1996" y="2108"/>
                      </a:lnTo>
                      <a:lnTo>
                        <a:pt x="1994" y="2106"/>
                      </a:lnTo>
                      <a:lnTo>
                        <a:pt x="1992" y="2104"/>
                      </a:lnTo>
                      <a:lnTo>
                        <a:pt x="1990" y="2098"/>
                      </a:lnTo>
                      <a:lnTo>
                        <a:pt x="1990" y="2098"/>
                      </a:lnTo>
                      <a:lnTo>
                        <a:pt x="1980" y="2090"/>
                      </a:lnTo>
                      <a:lnTo>
                        <a:pt x="1972" y="2084"/>
                      </a:lnTo>
                      <a:lnTo>
                        <a:pt x="1964" y="2076"/>
                      </a:lnTo>
                      <a:lnTo>
                        <a:pt x="1960" y="2072"/>
                      </a:lnTo>
                      <a:lnTo>
                        <a:pt x="1958" y="2066"/>
                      </a:lnTo>
                      <a:lnTo>
                        <a:pt x="1958" y="2066"/>
                      </a:lnTo>
                      <a:lnTo>
                        <a:pt x="1954" y="2062"/>
                      </a:lnTo>
                      <a:lnTo>
                        <a:pt x="1948" y="2058"/>
                      </a:lnTo>
                      <a:lnTo>
                        <a:pt x="1940" y="2048"/>
                      </a:lnTo>
                      <a:lnTo>
                        <a:pt x="1936" y="2042"/>
                      </a:lnTo>
                      <a:lnTo>
                        <a:pt x="1930" y="2038"/>
                      </a:lnTo>
                      <a:lnTo>
                        <a:pt x="1924" y="2034"/>
                      </a:lnTo>
                      <a:lnTo>
                        <a:pt x="1914" y="2032"/>
                      </a:lnTo>
                      <a:lnTo>
                        <a:pt x="1914" y="2032"/>
                      </a:lnTo>
                      <a:lnTo>
                        <a:pt x="1914" y="2030"/>
                      </a:lnTo>
                      <a:lnTo>
                        <a:pt x="1914" y="2028"/>
                      </a:lnTo>
                      <a:lnTo>
                        <a:pt x="1916" y="2024"/>
                      </a:lnTo>
                      <a:lnTo>
                        <a:pt x="1916" y="2024"/>
                      </a:lnTo>
                      <a:lnTo>
                        <a:pt x="1914" y="2020"/>
                      </a:lnTo>
                      <a:lnTo>
                        <a:pt x="1912" y="2016"/>
                      </a:lnTo>
                      <a:lnTo>
                        <a:pt x="1908" y="2014"/>
                      </a:lnTo>
                      <a:lnTo>
                        <a:pt x="1904" y="2010"/>
                      </a:lnTo>
                      <a:lnTo>
                        <a:pt x="1904" y="2010"/>
                      </a:lnTo>
                      <a:lnTo>
                        <a:pt x="1904" y="1998"/>
                      </a:lnTo>
                      <a:lnTo>
                        <a:pt x="1900" y="1982"/>
                      </a:lnTo>
                      <a:lnTo>
                        <a:pt x="1900" y="1982"/>
                      </a:lnTo>
                      <a:lnTo>
                        <a:pt x="1894" y="1958"/>
                      </a:lnTo>
                      <a:lnTo>
                        <a:pt x="1890" y="1934"/>
                      </a:lnTo>
                      <a:lnTo>
                        <a:pt x="1890" y="1934"/>
                      </a:lnTo>
                      <a:lnTo>
                        <a:pt x="1888" y="1934"/>
                      </a:lnTo>
                      <a:lnTo>
                        <a:pt x="1886" y="1934"/>
                      </a:lnTo>
                      <a:lnTo>
                        <a:pt x="1884" y="1934"/>
                      </a:lnTo>
                      <a:lnTo>
                        <a:pt x="1880" y="1934"/>
                      </a:lnTo>
                      <a:lnTo>
                        <a:pt x="1880" y="1934"/>
                      </a:lnTo>
                      <a:lnTo>
                        <a:pt x="1870" y="1924"/>
                      </a:lnTo>
                      <a:lnTo>
                        <a:pt x="1860" y="1914"/>
                      </a:lnTo>
                      <a:lnTo>
                        <a:pt x="1848" y="1906"/>
                      </a:lnTo>
                      <a:lnTo>
                        <a:pt x="1840" y="1904"/>
                      </a:lnTo>
                      <a:lnTo>
                        <a:pt x="1832" y="1902"/>
                      </a:lnTo>
                      <a:lnTo>
                        <a:pt x="1832" y="1902"/>
                      </a:lnTo>
                      <a:lnTo>
                        <a:pt x="1826" y="1896"/>
                      </a:lnTo>
                      <a:lnTo>
                        <a:pt x="1820" y="1892"/>
                      </a:lnTo>
                      <a:lnTo>
                        <a:pt x="1806" y="1884"/>
                      </a:lnTo>
                      <a:lnTo>
                        <a:pt x="1788" y="1880"/>
                      </a:lnTo>
                      <a:lnTo>
                        <a:pt x="1772" y="1874"/>
                      </a:lnTo>
                      <a:lnTo>
                        <a:pt x="1772" y="1874"/>
                      </a:lnTo>
                      <a:lnTo>
                        <a:pt x="1774" y="1872"/>
                      </a:lnTo>
                      <a:lnTo>
                        <a:pt x="1778" y="1872"/>
                      </a:lnTo>
                      <a:lnTo>
                        <a:pt x="1786" y="1874"/>
                      </a:lnTo>
                      <a:lnTo>
                        <a:pt x="1786" y="1874"/>
                      </a:lnTo>
                      <a:lnTo>
                        <a:pt x="1776" y="1864"/>
                      </a:lnTo>
                      <a:lnTo>
                        <a:pt x="1766" y="1860"/>
                      </a:lnTo>
                      <a:lnTo>
                        <a:pt x="1756" y="1856"/>
                      </a:lnTo>
                      <a:lnTo>
                        <a:pt x="1742" y="1856"/>
                      </a:lnTo>
                      <a:lnTo>
                        <a:pt x="1742" y="1856"/>
                      </a:lnTo>
                      <a:lnTo>
                        <a:pt x="1742" y="1854"/>
                      </a:lnTo>
                      <a:lnTo>
                        <a:pt x="1746" y="1852"/>
                      </a:lnTo>
                      <a:lnTo>
                        <a:pt x="1750" y="1852"/>
                      </a:lnTo>
                      <a:lnTo>
                        <a:pt x="1752" y="1850"/>
                      </a:lnTo>
                      <a:lnTo>
                        <a:pt x="1752" y="1850"/>
                      </a:lnTo>
                      <a:lnTo>
                        <a:pt x="1746" y="1848"/>
                      </a:lnTo>
                      <a:lnTo>
                        <a:pt x="1738" y="1846"/>
                      </a:lnTo>
                      <a:lnTo>
                        <a:pt x="1732" y="1846"/>
                      </a:lnTo>
                      <a:lnTo>
                        <a:pt x="1728" y="1848"/>
                      </a:lnTo>
                      <a:lnTo>
                        <a:pt x="1726" y="1850"/>
                      </a:lnTo>
                      <a:lnTo>
                        <a:pt x="1726" y="1850"/>
                      </a:lnTo>
                      <a:lnTo>
                        <a:pt x="1722" y="1844"/>
                      </a:lnTo>
                      <a:lnTo>
                        <a:pt x="1716" y="1838"/>
                      </a:lnTo>
                      <a:lnTo>
                        <a:pt x="1700" y="1828"/>
                      </a:lnTo>
                      <a:lnTo>
                        <a:pt x="1688" y="1818"/>
                      </a:lnTo>
                      <a:lnTo>
                        <a:pt x="1682" y="1812"/>
                      </a:lnTo>
                      <a:lnTo>
                        <a:pt x="1680" y="1804"/>
                      </a:lnTo>
                      <a:lnTo>
                        <a:pt x="1680" y="1804"/>
                      </a:lnTo>
                      <a:lnTo>
                        <a:pt x="1674" y="1800"/>
                      </a:lnTo>
                      <a:lnTo>
                        <a:pt x="1672" y="1798"/>
                      </a:lnTo>
                      <a:lnTo>
                        <a:pt x="1666" y="1796"/>
                      </a:lnTo>
                      <a:lnTo>
                        <a:pt x="1666" y="1796"/>
                      </a:lnTo>
                      <a:lnTo>
                        <a:pt x="1664" y="1786"/>
                      </a:lnTo>
                      <a:lnTo>
                        <a:pt x="1660" y="1772"/>
                      </a:lnTo>
                      <a:lnTo>
                        <a:pt x="1660" y="1772"/>
                      </a:lnTo>
                      <a:lnTo>
                        <a:pt x="1672" y="1772"/>
                      </a:lnTo>
                      <a:lnTo>
                        <a:pt x="1672" y="1772"/>
                      </a:lnTo>
                      <a:lnTo>
                        <a:pt x="1670" y="1770"/>
                      </a:lnTo>
                      <a:lnTo>
                        <a:pt x="1666" y="1770"/>
                      </a:lnTo>
                      <a:lnTo>
                        <a:pt x="1660" y="1770"/>
                      </a:lnTo>
                      <a:lnTo>
                        <a:pt x="1660" y="1770"/>
                      </a:lnTo>
                      <a:lnTo>
                        <a:pt x="1654" y="1762"/>
                      </a:lnTo>
                      <a:lnTo>
                        <a:pt x="1650" y="1756"/>
                      </a:lnTo>
                      <a:lnTo>
                        <a:pt x="1650" y="1756"/>
                      </a:lnTo>
                      <a:lnTo>
                        <a:pt x="1648" y="1758"/>
                      </a:lnTo>
                      <a:lnTo>
                        <a:pt x="1650" y="1760"/>
                      </a:lnTo>
                      <a:lnTo>
                        <a:pt x="1652" y="1762"/>
                      </a:lnTo>
                      <a:lnTo>
                        <a:pt x="1654" y="1766"/>
                      </a:lnTo>
                      <a:lnTo>
                        <a:pt x="1654" y="1766"/>
                      </a:lnTo>
                      <a:lnTo>
                        <a:pt x="1646" y="1764"/>
                      </a:lnTo>
                      <a:lnTo>
                        <a:pt x="1642" y="1760"/>
                      </a:lnTo>
                      <a:lnTo>
                        <a:pt x="1638" y="1754"/>
                      </a:lnTo>
                      <a:lnTo>
                        <a:pt x="1640" y="1746"/>
                      </a:lnTo>
                      <a:lnTo>
                        <a:pt x="1640" y="1746"/>
                      </a:lnTo>
                      <a:lnTo>
                        <a:pt x="1636" y="1746"/>
                      </a:lnTo>
                      <a:lnTo>
                        <a:pt x="1634" y="1744"/>
                      </a:lnTo>
                      <a:lnTo>
                        <a:pt x="1634" y="1744"/>
                      </a:lnTo>
                      <a:lnTo>
                        <a:pt x="1630" y="1752"/>
                      </a:lnTo>
                      <a:lnTo>
                        <a:pt x="1628" y="1762"/>
                      </a:lnTo>
                      <a:lnTo>
                        <a:pt x="1628" y="1778"/>
                      </a:lnTo>
                      <a:lnTo>
                        <a:pt x="1628" y="1778"/>
                      </a:lnTo>
                      <a:lnTo>
                        <a:pt x="1622" y="1776"/>
                      </a:lnTo>
                      <a:lnTo>
                        <a:pt x="1618" y="1774"/>
                      </a:lnTo>
                      <a:lnTo>
                        <a:pt x="1612" y="1764"/>
                      </a:lnTo>
                      <a:lnTo>
                        <a:pt x="1606" y="1754"/>
                      </a:lnTo>
                      <a:lnTo>
                        <a:pt x="1600" y="1742"/>
                      </a:lnTo>
                      <a:lnTo>
                        <a:pt x="1600" y="1742"/>
                      </a:lnTo>
                      <a:lnTo>
                        <a:pt x="1602" y="1738"/>
                      </a:lnTo>
                      <a:lnTo>
                        <a:pt x="1606" y="1734"/>
                      </a:lnTo>
                      <a:lnTo>
                        <a:pt x="1606" y="1734"/>
                      </a:lnTo>
                      <a:lnTo>
                        <a:pt x="1602" y="1726"/>
                      </a:lnTo>
                      <a:lnTo>
                        <a:pt x="1596" y="1724"/>
                      </a:lnTo>
                      <a:lnTo>
                        <a:pt x="1590" y="1724"/>
                      </a:lnTo>
                      <a:lnTo>
                        <a:pt x="1582" y="1724"/>
                      </a:lnTo>
                      <a:lnTo>
                        <a:pt x="1582" y="1724"/>
                      </a:lnTo>
                      <a:lnTo>
                        <a:pt x="1580" y="1726"/>
                      </a:lnTo>
                      <a:lnTo>
                        <a:pt x="1580" y="1728"/>
                      </a:lnTo>
                      <a:lnTo>
                        <a:pt x="1580" y="1730"/>
                      </a:lnTo>
                      <a:lnTo>
                        <a:pt x="1580" y="1736"/>
                      </a:lnTo>
                      <a:lnTo>
                        <a:pt x="1580" y="1736"/>
                      </a:lnTo>
                      <a:lnTo>
                        <a:pt x="1574" y="1736"/>
                      </a:lnTo>
                      <a:lnTo>
                        <a:pt x="1572" y="1738"/>
                      </a:lnTo>
                      <a:lnTo>
                        <a:pt x="1568" y="1742"/>
                      </a:lnTo>
                      <a:lnTo>
                        <a:pt x="1564" y="1744"/>
                      </a:lnTo>
                      <a:lnTo>
                        <a:pt x="1564" y="1744"/>
                      </a:lnTo>
                      <a:lnTo>
                        <a:pt x="1562" y="1744"/>
                      </a:lnTo>
                      <a:lnTo>
                        <a:pt x="1562" y="1744"/>
                      </a:lnTo>
                      <a:lnTo>
                        <a:pt x="1562" y="1740"/>
                      </a:lnTo>
                      <a:lnTo>
                        <a:pt x="1562" y="1740"/>
                      </a:lnTo>
                      <a:lnTo>
                        <a:pt x="1556" y="1744"/>
                      </a:lnTo>
                      <a:lnTo>
                        <a:pt x="1556" y="1748"/>
                      </a:lnTo>
                      <a:lnTo>
                        <a:pt x="1556" y="1754"/>
                      </a:lnTo>
                      <a:lnTo>
                        <a:pt x="1558" y="1758"/>
                      </a:lnTo>
                      <a:lnTo>
                        <a:pt x="1564" y="1768"/>
                      </a:lnTo>
                      <a:lnTo>
                        <a:pt x="1572" y="1776"/>
                      </a:lnTo>
                      <a:lnTo>
                        <a:pt x="1572" y="1776"/>
                      </a:lnTo>
                      <a:lnTo>
                        <a:pt x="1570" y="1782"/>
                      </a:lnTo>
                      <a:lnTo>
                        <a:pt x="1568" y="1786"/>
                      </a:lnTo>
                      <a:lnTo>
                        <a:pt x="1564" y="1788"/>
                      </a:lnTo>
                      <a:lnTo>
                        <a:pt x="1564" y="1788"/>
                      </a:lnTo>
                      <a:lnTo>
                        <a:pt x="1568" y="1800"/>
                      </a:lnTo>
                      <a:lnTo>
                        <a:pt x="1574" y="1810"/>
                      </a:lnTo>
                      <a:lnTo>
                        <a:pt x="1580" y="1820"/>
                      </a:lnTo>
                      <a:lnTo>
                        <a:pt x="1588" y="1828"/>
                      </a:lnTo>
                      <a:lnTo>
                        <a:pt x="1598" y="1834"/>
                      </a:lnTo>
                      <a:lnTo>
                        <a:pt x="1608" y="1840"/>
                      </a:lnTo>
                      <a:lnTo>
                        <a:pt x="1630" y="1850"/>
                      </a:lnTo>
                      <a:lnTo>
                        <a:pt x="1630" y="1850"/>
                      </a:lnTo>
                      <a:lnTo>
                        <a:pt x="1662" y="1892"/>
                      </a:lnTo>
                      <a:lnTo>
                        <a:pt x="1694" y="1934"/>
                      </a:lnTo>
                      <a:lnTo>
                        <a:pt x="1694" y="1934"/>
                      </a:lnTo>
                      <a:lnTo>
                        <a:pt x="1700" y="1940"/>
                      </a:lnTo>
                      <a:lnTo>
                        <a:pt x="1708" y="1944"/>
                      </a:lnTo>
                      <a:lnTo>
                        <a:pt x="1716" y="1946"/>
                      </a:lnTo>
                      <a:lnTo>
                        <a:pt x="1724" y="1948"/>
                      </a:lnTo>
                      <a:lnTo>
                        <a:pt x="1742" y="1948"/>
                      </a:lnTo>
                      <a:lnTo>
                        <a:pt x="1760" y="1946"/>
                      </a:lnTo>
                      <a:lnTo>
                        <a:pt x="1760" y="1946"/>
                      </a:lnTo>
                      <a:lnTo>
                        <a:pt x="1762" y="1950"/>
                      </a:lnTo>
                      <a:lnTo>
                        <a:pt x="1762" y="1950"/>
                      </a:lnTo>
                      <a:lnTo>
                        <a:pt x="1762" y="1950"/>
                      </a:lnTo>
                      <a:lnTo>
                        <a:pt x="1762" y="1956"/>
                      </a:lnTo>
                      <a:lnTo>
                        <a:pt x="1760" y="1958"/>
                      </a:lnTo>
                      <a:lnTo>
                        <a:pt x="1756" y="1962"/>
                      </a:lnTo>
                      <a:lnTo>
                        <a:pt x="1756" y="1966"/>
                      </a:lnTo>
                      <a:lnTo>
                        <a:pt x="1756" y="1966"/>
                      </a:lnTo>
                      <a:lnTo>
                        <a:pt x="1760" y="1970"/>
                      </a:lnTo>
                      <a:lnTo>
                        <a:pt x="1764" y="1974"/>
                      </a:lnTo>
                      <a:lnTo>
                        <a:pt x="1774" y="1980"/>
                      </a:lnTo>
                      <a:lnTo>
                        <a:pt x="1798" y="1986"/>
                      </a:lnTo>
                      <a:lnTo>
                        <a:pt x="1798" y="1986"/>
                      </a:lnTo>
                      <a:lnTo>
                        <a:pt x="1808" y="1992"/>
                      </a:lnTo>
                      <a:lnTo>
                        <a:pt x="1818" y="1998"/>
                      </a:lnTo>
                      <a:lnTo>
                        <a:pt x="1826" y="2004"/>
                      </a:lnTo>
                      <a:lnTo>
                        <a:pt x="1836" y="2010"/>
                      </a:lnTo>
                      <a:lnTo>
                        <a:pt x="1836" y="2010"/>
                      </a:lnTo>
                      <a:lnTo>
                        <a:pt x="1844" y="2010"/>
                      </a:lnTo>
                      <a:lnTo>
                        <a:pt x="1852" y="2012"/>
                      </a:lnTo>
                      <a:lnTo>
                        <a:pt x="1852" y="2012"/>
                      </a:lnTo>
                      <a:lnTo>
                        <a:pt x="1860" y="2018"/>
                      </a:lnTo>
                      <a:lnTo>
                        <a:pt x="1868" y="2026"/>
                      </a:lnTo>
                      <a:lnTo>
                        <a:pt x="1874" y="2034"/>
                      </a:lnTo>
                      <a:lnTo>
                        <a:pt x="1884" y="2040"/>
                      </a:lnTo>
                      <a:lnTo>
                        <a:pt x="1884" y="2040"/>
                      </a:lnTo>
                      <a:lnTo>
                        <a:pt x="1884" y="2064"/>
                      </a:lnTo>
                      <a:lnTo>
                        <a:pt x="1884" y="2064"/>
                      </a:lnTo>
                      <a:lnTo>
                        <a:pt x="1876" y="2064"/>
                      </a:lnTo>
                      <a:lnTo>
                        <a:pt x="1870" y="2060"/>
                      </a:lnTo>
                      <a:lnTo>
                        <a:pt x="1862" y="2048"/>
                      </a:lnTo>
                      <a:lnTo>
                        <a:pt x="1858" y="2042"/>
                      </a:lnTo>
                      <a:lnTo>
                        <a:pt x="1852" y="2038"/>
                      </a:lnTo>
                      <a:lnTo>
                        <a:pt x="1842" y="2036"/>
                      </a:lnTo>
                      <a:lnTo>
                        <a:pt x="1832" y="2036"/>
                      </a:lnTo>
                      <a:lnTo>
                        <a:pt x="1832" y="2036"/>
                      </a:lnTo>
                      <a:lnTo>
                        <a:pt x="1830" y="2032"/>
                      </a:lnTo>
                      <a:lnTo>
                        <a:pt x="1828" y="2030"/>
                      </a:lnTo>
                      <a:lnTo>
                        <a:pt x="1828" y="2028"/>
                      </a:lnTo>
                      <a:lnTo>
                        <a:pt x="1828" y="2028"/>
                      </a:lnTo>
                      <a:lnTo>
                        <a:pt x="1820" y="2030"/>
                      </a:lnTo>
                      <a:lnTo>
                        <a:pt x="1814" y="2036"/>
                      </a:lnTo>
                      <a:lnTo>
                        <a:pt x="1812" y="2044"/>
                      </a:lnTo>
                      <a:lnTo>
                        <a:pt x="1810" y="2052"/>
                      </a:lnTo>
                      <a:lnTo>
                        <a:pt x="1810" y="2070"/>
                      </a:lnTo>
                      <a:lnTo>
                        <a:pt x="1812" y="2084"/>
                      </a:lnTo>
                      <a:lnTo>
                        <a:pt x="1812" y="2084"/>
                      </a:lnTo>
                      <a:lnTo>
                        <a:pt x="1822" y="2086"/>
                      </a:lnTo>
                      <a:lnTo>
                        <a:pt x="1830" y="2088"/>
                      </a:lnTo>
                      <a:lnTo>
                        <a:pt x="1836" y="2092"/>
                      </a:lnTo>
                      <a:lnTo>
                        <a:pt x="1840" y="2098"/>
                      </a:lnTo>
                      <a:lnTo>
                        <a:pt x="1846" y="2112"/>
                      </a:lnTo>
                      <a:lnTo>
                        <a:pt x="1852" y="2126"/>
                      </a:lnTo>
                      <a:lnTo>
                        <a:pt x="1852" y="2126"/>
                      </a:lnTo>
                      <a:lnTo>
                        <a:pt x="1846" y="2128"/>
                      </a:lnTo>
                      <a:lnTo>
                        <a:pt x="1840" y="2130"/>
                      </a:lnTo>
                      <a:lnTo>
                        <a:pt x="1836" y="2132"/>
                      </a:lnTo>
                      <a:lnTo>
                        <a:pt x="1834" y="2138"/>
                      </a:lnTo>
                      <a:lnTo>
                        <a:pt x="1832" y="2150"/>
                      </a:lnTo>
                      <a:lnTo>
                        <a:pt x="1834" y="2164"/>
                      </a:lnTo>
                      <a:lnTo>
                        <a:pt x="1834" y="2164"/>
                      </a:lnTo>
                      <a:lnTo>
                        <a:pt x="1828" y="2172"/>
                      </a:lnTo>
                      <a:lnTo>
                        <a:pt x="1824" y="2180"/>
                      </a:lnTo>
                      <a:lnTo>
                        <a:pt x="1820" y="2200"/>
                      </a:lnTo>
                      <a:lnTo>
                        <a:pt x="1820" y="2200"/>
                      </a:lnTo>
                      <a:lnTo>
                        <a:pt x="1814" y="2200"/>
                      </a:lnTo>
                      <a:lnTo>
                        <a:pt x="1810" y="2200"/>
                      </a:lnTo>
                      <a:lnTo>
                        <a:pt x="1806" y="2198"/>
                      </a:lnTo>
                      <a:lnTo>
                        <a:pt x="1804" y="2194"/>
                      </a:lnTo>
                      <a:lnTo>
                        <a:pt x="1800" y="2188"/>
                      </a:lnTo>
                      <a:lnTo>
                        <a:pt x="1802" y="2178"/>
                      </a:lnTo>
                      <a:lnTo>
                        <a:pt x="1802" y="2178"/>
                      </a:lnTo>
                      <a:lnTo>
                        <a:pt x="1796" y="2190"/>
                      </a:lnTo>
                      <a:lnTo>
                        <a:pt x="1792" y="2204"/>
                      </a:lnTo>
                      <a:lnTo>
                        <a:pt x="1788" y="2232"/>
                      </a:lnTo>
                      <a:lnTo>
                        <a:pt x="1788" y="2232"/>
                      </a:lnTo>
                      <a:lnTo>
                        <a:pt x="1796" y="2244"/>
                      </a:lnTo>
                      <a:lnTo>
                        <a:pt x="1800" y="2254"/>
                      </a:lnTo>
                      <a:lnTo>
                        <a:pt x="1802" y="2266"/>
                      </a:lnTo>
                      <a:lnTo>
                        <a:pt x="1802" y="2282"/>
                      </a:lnTo>
                      <a:lnTo>
                        <a:pt x="1802" y="2282"/>
                      </a:lnTo>
                      <a:lnTo>
                        <a:pt x="1768" y="2276"/>
                      </a:lnTo>
                      <a:lnTo>
                        <a:pt x="1768" y="2276"/>
                      </a:lnTo>
                      <a:lnTo>
                        <a:pt x="1764" y="2266"/>
                      </a:lnTo>
                      <a:lnTo>
                        <a:pt x="1762" y="2260"/>
                      </a:lnTo>
                      <a:lnTo>
                        <a:pt x="1756" y="2258"/>
                      </a:lnTo>
                      <a:lnTo>
                        <a:pt x="1756" y="2258"/>
                      </a:lnTo>
                      <a:lnTo>
                        <a:pt x="1746" y="2258"/>
                      </a:lnTo>
                      <a:lnTo>
                        <a:pt x="1736" y="2256"/>
                      </a:lnTo>
                      <a:lnTo>
                        <a:pt x="1726" y="2252"/>
                      </a:lnTo>
                      <a:lnTo>
                        <a:pt x="1718" y="2248"/>
                      </a:lnTo>
                      <a:lnTo>
                        <a:pt x="1708" y="2242"/>
                      </a:lnTo>
                      <a:lnTo>
                        <a:pt x="1700" y="2238"/>
                      </a:lnTo>
                      <a:lnTo>
                        <a:pt x="1690" y="2236"/>
                      </a:lnTo>
                      <a:lnTo>
                        <a:pt x="1678" y="2236"/>
                      </a:lnTo>
                      <a:lnTo>
                        <a:pt x="1678" y="2236"/>
                      </a:lnTo>
                      <a:lnTo>
                        <a:pt x="1678" y="2234"/>
                      </a:lnTo>
                      <a:lnTo>
                        <a:pt x="1678" y="2232"/>
                      </a:lnTo>
                      <a:lnTo>
                        <a:pt x="1674" y="2230"/>
                      </a:lnTo>
                      <a:lnTo>
                        <a:pt x="1668" y="2228"/>
                      </a:lnTo>
                      <a:lnTo>
                        <a:pt x="1668" y="2228"/>
                      </a:lnTo>
                      <a:lnTo>
                        <a:pt x="1666" y="2224"/>
                      </a:lnTo>
                      <a:lnTo>
                        <a:pt x="1666" y="2224"/>
                      </a:lnTo>
                      <a:lnTo>
                        <a:pt x="1666" y="2216"/>
                      </a:lnTo>
                      <a:lnTo>
                        <a:pt x="1668" y="2208"/>
                      </a:lnTo>
                      <a:lnTo>
                        <a:pt x="1672" y="2202"/>
                      </a:lnTo>
                      <a:lnTo>
                        <a:pt x="1676" y="2198"/>
                      </a:lnTo>
                      <a:lnTo>
                        <a:pt x="1676" y="2198"/>
                      </a:lnTo>
                      <a:lnTo>
                        <a:pt x="1682" y="2200"/>
                      </a:lnTo>
                      <a:lnTo>
                        <a:pt x="1686" y="2202"/>
                      </a:lnTo>
                      <a:lnTo>
                        <a:pt x="1690" y="2202"/>
                      </a:lnTo>
                      <a:lnTo>
                        <a:pt x="1690" y="2202"/>
                      </a:lnTo>
                      <a:lnTo>
                        <a:pt x="1694" y="2196"/>
                      </a:lnTo>
                      <a:lnTo>
                        <a:pt x="1696" y="2194"/>
                      </a:lnTo>
                      <a:lnTo>
                        <a:pt x="1700" y="2192"/>
                      </a:lnTo>
                      <a:lnTo>
                        <a:pt x="1704" y="2194"/>
                      </a:lnTo>
                      <a:lnTo>
                        <a:pt x="1712" y="2198"/>
                      </a:lnTo>
                      <a:lnTo>
                        <a:pt x="1720" y="2204"/>
                      </a:lnTo>
                      <a:lnTo>
                        <a:pt x="1720" y="2204"/>
                      </a:lnTo>
                      <a:lnTo>
                        <a:pt x="1750" y="2196"/>
                      </a:lnTo>
                      <a:lnTo>
                        <a:pt x="1764" y="2192"/>
                      </a:lnTo>
                      <a:lnTo>
                        <a:pt x="1780" y="2186"/>
                      </a:lnTo>
                      <a:lnTo>
                        <a:pt x="1780" y="2186"/>
                      </a:lnTo>
                      <a:lnTo>
                        <a:pt x="1782" y="2186"/>
                      </a:lnTo>
                      <a:lnTo>
                        <a:pt x="1780" y="2184"/>
                      </a:lnTo>
                      <a:lnTo>
                        <a:pt x="1780" y="2180"/>
                      </a:lnTo>
                      <a:lnTo>
                        <a:pt x="1780" y="2180"/>
                      </a:lnTo>
                      <a:lnTo>
                        <a:pt x="1784" y="2182"/>
                      </a:lnTo>
                      <a:lnTo>
                        <a:pt x="1788" y="2180"/>
                      </a:lnTo>
                      <a:lnTo>
                        <a:pt x="1792" y="2178"/>
                      </a:lnTo>
                      <a:lnTo>
                        <a:pt x="1796" y="2176"/>
                      </a:lnTo>
                      <a:lnTo>
                        <a:pt x="1798" y="2176"/>
                      </a:lnTo>
                      <a:lnTo>
                        <a:pt x="1802" y="2178"/>
                      </a:lnTo>
                      <a:lnTo>
                        <a:pt x="1802" y="2178"/>
                      </a:lnTo>
                      <a:lnTo>
                        <a:pt x="1806" y="2172"/>
                      </a:lnTo>
                      <a:lnTo>
                        <a:pt x="1808" y="2166"/>
                      </a:lnTo>
                      <a:lnTo>
                        <a:pt x="1808" y="2166"/>
                      </a:lnTo>
                      <a:lnTo>
                        <a:pt x="1808" y="2160"/>
                      </a:lnTo>
                      <a:lnTo>
                        <a:pt x="1806" y="2158"/>
                      </a:lnTo>
                      <a:lnTo>
                        <a:pt x="1804" y="2154"/>
                      </a:lnTo>
                      <a:lnTo>
                        <a:pt x="1804" y="2150"/>
                      </a:lnTo>
                      <a:lnTo>
                        <a:pt x="1804" y="2150"/>
                      </a:lnTo>
                      <a:lnTo>
                        <a:pt x="1810" y="2146"/>
                      </a:lnTo>
                      <a:lnTo>
                        <a:pt x="1814" y="2144"/>
                      </a:lnTo>
                      <a:lnTo>
                        <a:pt x="1816" y="2140"/>
                      </a:lnTo>
                      <a:lnTo>
                        <a:pt x="1816" y="2140"/>
                      </a:lnTo>
                      <a:lnTo>
                        <a:pt x="1794" y="2100"/>
                      </a:lnTo>
                      <a:lnTo>
                        <a:pt x="1770" y="2062"/>
                      </a:lnTo>
                      <a:lnTo>
                        <a:pt x="1770" y="2062"/>
                      </a:lnTo>
                      <a:lnTo>
                        <a:pt x="1766" y="2064"/>
                      </a:lnTo>
                      <a:lnTo>
                        <a:pt x="1762" y="2066"/>
                      </a:lnTo>
                      <a:lnTo>
                        <a:pt x="1760" y="2068"/>
                      </a:lnTo>
                      <a:lnTo>
                        <a:pt x="1760" y="2068"/>
                      </a:lnTo>
                      <a:lnTo>
                        <a:pt x="1750" y="2062"/>
                      </a:lnTo>
                      <a:lnTo>
                        <a:pt x="1738" y="2056"/>
                      </a:lnTo>
                      <a:lnTo>
                        <a:pt x="1738" y="2056"/>
                      </a:lnTo>
                      <a:lnTo>
                        <a:pt x="1738" y="2046"/>
                      </a:lnTo>
                      <a:lnTo>
                        <a:pt x="1736" y="2038"/>
                      </a:lnTo>
                      <a:lnTo>
                        <a:pt x="1730" y="2034"/>
                      </a:lnTo>
                      <a:lnTo>
                        <a:pt x="1722" y="2030"/>
                      </a:lnTo>
                      <a:lnTo>
                        <a:pt x="1722" y="2030"/>
                      </a:lnTo>
                      <a:lnTo>
                        <a:pt x="1720" y="2030"/>
                      </a:lnTo>
                      <a:lnTo>
                        <a:pt x="1718" y="2032"/>
                      </a:lnTo>
                      <a:lnTo>
                        <a:pt x="1716" y="2034"/>
                      </a:lnTo>
                      <a:lnTo>
                        <a:pt x="1710" y="2034"/>
                      </a:lnTo>
                      <a:lnTo>
                        <a:pt x="1710" y="2034"/>
                      </a:lnTo>
                      <a:lnTo>
                        <a:pt x="1712" y="2030"/>
                      </a:lnTo>
                      <a:lnTo>
                        <a:pt x="1710" y="2026"/>
                      </a:lnTo>
                      <a:lnTo>
                        <a:pt x="1706" y="2022"/>
                      </a:lnTo>
                      <a:lnTo>
                        <a:pt x="1706" y="2022"/>
                      </a:lnTo>
                      <a:lnTo>
                        <a:pt x="1698" y="2022"/>
                      </a:lnTo>
                      <a:lnTo>
                        <a:pt x="1694" y="2022"/>
                      </a:lnTo>
                      <a:lnTo>
                        <a:pt x="1694" y="2022"/>
                      </a:lnTo>
                      <a:lnTo>
                        <a:pt x="1690" y="2014"/>
                      </a:lnTo>
                      <a:lnTo>
                        <a:pt x="1686" y="2006"/>
                      </a:lnTo>
                      <a:lnTo>
                        <a:pt x="1680" y="2002"/>
                      </a:lnTo>
                      <a:lnTo>
                        <a:pt x="1672" y="1996"/>
                      </a:lnTo>
                      <a:lnTo>
                        <a:pt x="1672" y="1996"/>
                      </a:lnTo>
                      <a:lnTo>
                        <a:pt x="1670" y="1996"/>
                      </a:lnTo>
                      <a:lnTo>
                        <a:pt x="1670" y="1998"/>
                      </a:lnTo>
                      <a:lnTo>
                        <a:pt x="1668" y="2000"/>
                      </a:lnTo>
                      <a:lnTo>
                        <a:pt x="1666" y="2000"/>
                      </a:lnTo>
                      <a:lnTo>
                        <a:pt x="1666" y="2000"/>
                      </a:lnTo>
                      <a:lnTo>
                        <a:pt x="1654" y="1998"/>
                      </a:lnTo>
                      <a:lnTo>
                        <a:pt x="1644" y="1996"/>
                      </a:lnTo>
                      <a:lnTo>
                        <a:pt x="1632" y="1990"/>
                      </a:lnTo>
                      <a:lnTo>
                        <a:pt x="1622" y="1984"/>
                      </a:lnTo>
                      <a:lnTo>
                        <a:pt x="1614" y="1978"/>
                      </a:lnTo>
                      <a:lnTo>
                        <a:pt x="1606" y="1970"/>
                      </a:lnTo>
                      <a:lnTo>
                        <a:pt x="1592" y="1952"/>
                      </a:lnTo>
                      <a:lnTo>
                        <a:pt x="1592" y="1952"/>
                      </a:lnTo>
                      <a:lnTo>
                        <a:pt x="1582" y="1952"/>
                      </a:lnTo>
                      <a:lnTo>
                        <a:pt x="1582" y="1952"/>
                      </a:lnTo>
                      <a:lnTo>
                        <a:pt x="1578" y="1944"/>
                      </a:lnTo>
                      <a:lnTo>
                        <a:pt x="1574" y="1938"/>
                      </a:lnTo>
                      <a:lnTo>
                        <a:pt x="1566" y="1934"/>
                      </a:lnTo>
                      <a:lnTo>
                        <a:pt x="1556" y="1934"/>
                      </a:lnTo>
                      <a:lnTo>
                        <a:pt x="1556" y="1934"/>
                      </a:lnTo>
                      <a:lnTo>
                        <a:pt x="1550" y="1922"/>
                      </a:lnTo>
                      <a:lnTo>
                        <a:pt x="1542" y="1914"/>
                      </a:lnTo>
                      <a:lnTo>
                        <a:pt x="1534" y="1908"/>
                      </a:lnTo>
                      <a:lnTo>
                        <a:pt x="1522" y="1902"/>
                      </a:lnTo>
                      <a:lnTo>
                        <a:pt x="1522" y="1902"/>
                      </a:lnTo>
                      <a:lnTo>
                        <a:pt x="1514" y="1876"/>
                      </a:lnTo>
                      <a:lnTo>
                        <a:pt x="1508" y="1864"/>
                      </a:lnTo>
                      <a:lnTo>
                        <a:pt x="1500" y="1852"/>
                      </a:lnTo>
                      <a:lnTo>
                        <a:pt x="1492" y="1842"/>
                      </a:lnTo>
                      <a:lnTo>
                        <a:pt x="1482" y="1834"/>
                      </a:lnTo>
                      <a:lnTo>
                        <a:pt x="1470" y="1828"/>
                      </a:lnTo>
                      <a:lnTo>
                        <a:pt x="1456" y="1826"/>
                      </a:lnTo>
                      <a:lnTo>
                        <a:pt x="1456" y="1826"/>
                      </a:lnTo>
                      <a:lnTo>
                        <a:pt x="1454" y="1822"/>
                      </a:lnTo>
                      <a:lnTo>
                        <a:pt x="1450" y="1820"/>
                      </a:lnTo>
                      <a:lnTo>
                        <a:pt x="1442" y="1816"/>
                      </a:lnTo>
                      <a:lnTo>
                        <a:pt x="1442" y="1816"/>
                      </a:lnTo>
                      <a:lnTo>
                        <a:pt x="1434" y="1820"/>
                      </a:lnTo>
                      <a:lnTo>
                        <a:pt x="1430" y="1826"/>
                      </a:lnTo>
                      <a:lnTo>
                        <a:pt x="1422" y="1838"/>
                      </a:lnTo>
                      <a:lnTo>
                        <a:pt x="1420" y="1846"/>
                      </a:lnTo>
                      <a:lnTo>
                        <a:pt x="1414" y="1850"/>
                      </a:lnTo>
                      <a:lnTo>
                        <a:pt x="1408" y="1854"/>
                      </a:lnTo>
                      <a:lnTo>
                        <a:pt x="1398" y="1856"/>
                      </a:lnTo>
                      <a:lnTo>
                        <a:pt x="1398" y="1856"/>
                      </a:lnTo>
                      <a:lnTo>
                        <a:pt x="1396" y="1860"/>
                      </a:lnTo>
                      <a:lnTo>
                        <a:pt x="1396" y="1864"/>
                      </a:lnTo>
                      <a:lnTo>
                        <a:pt x="1396" y="1868"/>
                      </a:lnTo>
                      <a:lnTo>
                        <a:pt x="1394" y="1872"/>
                      </a:lnTo>
                      <a:lnTo>
                        <a:pt x="1394" y="1872"/>
                      </a:lnTo>
                      <a:lnTo>
                        <a:pt x="1388" y="1868"/>
                      </a:lnTo>
                      <a:lnTo>
                        <a:pt x="1382" y="1870"/>
                      </a:lnTo>
                      <a:lnTo>
                        <a:pt x="1378" y="1874"/>
                      </a:lnTo>
                      <a:lnTo>
                        <a:pt x="1374" y="1882"/>
                      </a:lnTo>
                      <a:lnTo>
                        <a:pt x="1370" y="1888"/>
                      </a:lnTo>
                      <a:lnTo>
                        <a:pt x="1364" y="1894"/>
                      </a:lnTo>
                      <a:lnTo>
                        <a:pt x="1358" y="1900"/>
                      </a:lnTo>
                      <a:lnTo>
                        <a:pt x="1350" y="1900"/>
                      </a:lnTo>
                      <a:lnTo>
                        <a:pt x="1350" y="1900"/>
                      </a:lnTo>
                      <a:lnTo>
                        <a:pt x="1352" y="1904"/>
                      </a:lnTo>
                      <a:lnTo>
                        <a:pt x="1352" y="1906"/>
                      </a:lnTo>
                      <a:lnTo>
                        <a:pt x="1350" y="1906"/>
                      </a:lnTo>
                      <a:lnTo>
                        <a:pt x="1350" y="1906"/>
                      </a:lnTo>
                      <a:lnTo>
                        <a:pt x="1348" y="1906"/>
                      </a:lnTo>
                      <a:lnTo>
                        <a:pt x="1346" y="1904"/>
                      </a:lnTo>
                      <a:lnTo>
                        <a:pt x="1346" y="1900"/>
                      </a:lnTo>
                      <a:lnTo>
                        <a:pt x="1346" y="1900"/>
                      </a:lnTo>
                      <a:lnTo>
                        <a:pt x="1340" y="1902"/>
                      </a:lnTo>
                      <a:lnTo>
                        <a:pt x="1338" y="1904"/>
                      </a:lnTo>
                      <a:lnTo>
                        <a:pt x="1336" y="1906"/>
                      </a:lnTo>
                      <a:lnTo>
                        <a:pt x="1336" y="1906"/>
                      </a:lnTo>
                      <a:lnTo>
                        <a:pt x="1330" y="1898"/>
                      </a:lnTo>
                      <a:lnTo>
                        <a:pt x="1324" y="1896"/>
                      </a:lnTo>
                      <a:lnTo>
                        <a:pt x="1318" y="1896"/>
                      </a:lnTo>
                      <a:lnTo>
                        <a:pt x="1318" y="1896"/>
                      </a:lnTo>
                      <a:lnTo>
                        <a:pt x="1314" y="1890"/>
                      </a:lnTo>
                      <a:lnTo>
                        <a:pt x="1310" y="1886"/>
                      </a:lnTo>
                      <a:lnTo>
                        <a:pt x="1302" y="1876"/>
                      </a:lnTo>
                      <a:lnTo>
                        <a:pt x="1302" y="1876"/>
                      </a:lnTo>
                      <a:lnTo>
                        <a:pt x="1300" y="1882"/>
                      </a:lnTo>
                      <a:lnTo>
                        <a:pt x="1296" y="1886"/>
                      </a:lnTo>
                      <a:lnTo>
                        <a:pt x="1296" y="1886"/>
                      </a:lnTo>
                      <a:lnTo>
                        <a:pt x="1294" y="1884"/>
                      </a:lnTo>
                      <a:lnTo>
                        <a:pt x="1292" y="1884"/>
                      </a:lnTo>
                      <a:lnTo>
                        <a:pt x="1290" y="1880"/>
                      </a:lnTo>
                      <a:lnTo>
                        <a:pt x="1290" y="1880"/>
                      </a:lnTo>
                      <a:lnTo>
                        <a:pt x="1290" y="1880"/>
                      </a:lnTo>
                      <a:lnTo>
                        <a:pt x="1288" y="1882"/>
                      </a:lnTo>
                      <a:lnTo>
                        <a:pt x="1288" y="1886"/>
                      </a:lnTo>
                      <a:lnTo>
                        <a:pt x="1288" y="1886"/>
                      </a:lnTo>
                      <a:lnTo>
                        <a:pt x="1282" y="1882"/>
                      </a:lnTo>
                      <a:lnTo>
                        <a:pt x="1274" y="1880"/>
                      </a:lnTo>
                      <a:lnTo>
                        <a:pt x="1268" y="1878"/>
                      </a:lnTo>
                      <a:lnTo>
                        <a:pt x="1260" y="1880"/>
                      </a:lnTo>
                      <a:lnTo>
                        <a:pt x="1254" y="1882"/>
                      </a:lnTo>
                      <a:lnTo>
                        <a:pt x="1248" y="1886"/>
                      </a:lnTo>
                      <a:lnTo>
                        <a:pt x="1238" y="1896"/>
                      </a:lnTo>
                      <a:lnTo>
                        <a:pt x="1230" y="1910"/>
                      </a:lnTo>
                      <a:lnTo>
                        <a:pt x="1228" y="1918"/>
                      </a:lnTo>
                      <a:lnTo>
                        <a:pt x="1228" y="1926"/>
                      </a:lnTo>
                      <a:lnTo>
                        <a:pt x="1228" y="1934"/>
                      </a:lnTo>
                      <a:lnTo>
                        <a:pt x="1230" y="1942"/>
                      </a:lnTo>
                      <a:lnTo>
                        <a:pt x="1234" y="1948"/>
                      </a:lnTo>
                      <a:lnTo>
                        <a:pt x="1238" y="1956"/>
                      </a:lnTo>
                      <a:lnTo>
                        <a:pt x="1238" y="1956"/>
                      </a:lnTo>
                      <a:lnTo>
                        <a:pt x="1236" y="1958"/>
                      </a:lnTo>
                      <a:lnTo>
                        <a:pt x="1232" y="1958"/>
                      </a:lnTo>
                      <a:lnTo>
                        <a:pt x="1232" y="1958"/>
                      </a:lnTo>
                      <a:lnTo>
                        <a:pt x="1236" y="1966"/>
                      </a:lnTo>
                      <a:lnTo>
                        <a:pt x="1236" y="1972"/>
                      </a:lnTo>
                      <a:lnTo>
                        <a:pt x="1236" y="1978"/>
                      </a:lnTo>
                      <a:lnTo>
                        <a:pt x="1236" y="1978"/>
                      </a:lnTo>
                      <a:lnTo>
                        <a:pt x="1228" y="1990"/>
                      </a:lnTo>
                      <a:lnTo>
                        <a:pt x="1216" y="2000"/>
                      </a:lnTo>
                      <a:lnTo>
                        <a:pt x="1202" y="2008"/>
                      </a:lnTo>
                      <a:lnTo>
                        <a:pt x="1188" y="2016"/>
                      </a:lnTo>
                      <a:lnTo>
                        <a:pt x="1160" y="2030"/>
                      </a:lnTo>
                      <a:lnTo>
                        <a:pt x="1148" y="2040"/>
                      </a:lnTo>
                      <a:lnTo>
                        <a:pt x="1136" y="2050"/>
                      </a:lnTo>
                      <a:lnTo>
                        <a:pt x="1136" y="2050"/>
                      </a:lnTo>
                      <a:lnTo>
                        <a:pt x="1138" y="2052"/>
                      </a:lnTo>
                      <a:lnTo>
                        <a:pt x="1142" y="2052"/>
                      </a:lnTo>
                      <a:lnTo>
                        <a:pt x="1144" y="2054"/>
                      </a:lnTo>
                      <a:lnTo>
                        <a:pt x="1144" y="2058"/>
                      </a:lnTo>
                      <a:lnTo>
                        <a:pt x="1144" y="2058"/>
                      </a:lnTo>
                      <a:lnTo>
                        <a:pt x="1142" y="2058"/>
                      </a:lnTo>
                      <a:lnTo>
                        <a:pt x="1140" y="2058"/>
                      </a:lnTo>
                      <a:lnTo>
                        <a:pt x="1136" y="2062"/>
                      </a:lnTo>
                      <a:lnTo>
                        <a:pt x="1134" y="2064"/>
                      </a:lnTo>
                      <a:lnTo>
                        <a:pt x="1134" y="2060"/>
                      </a:lnTo>
                      <a:lnTo>
                        <a:pt x="1134" y="2060"/>
                      </a:lnTo>
                      <a:lnTo>
                        <a:pt x="1116" y="2086"/>
                      </a:lnTo>
                      <a:lnTo>
                        <a:pt x="1108" y="2102"/>
                      </a:lnTo>
                      <a:lnTo>
                        <a:pt x="1100" y="2118"/>
                      </a:lnTo>
                      <a:lnTo>
                        <a:pt x="1096" y="2134"/>
                      </a:lnTo>
                      <a:lnTo>
                        <a:pt x="1096" y="2142"/>
                      </a:lnTo>
                      <a:lnTo>
                        <a:pt x="1096" y="2150"/>
                      </a:lnTo>
                      <a:lnTo>
                        <a:pt x="1098" y="2156"/>
                      </a:lnTo>
                      <a:lnTo>
                        <a:pt x="1102" y="2164"/>
                      </a:lnTo>
                      <a:lnTo>
                        <a:pt x="1106" y="2170"/>
                      </a:lnTo>
                      <a:lnTo>
                        <a:pt x="1114" y="2176"/>
                      </a:lnTo>
                      <a:lnTo>
                        <a:pt x="1114" y="2176"/>
                      </a:lnTo>
                      <a:lnTo>
                        <a:pt x="1112" y="2184"/>
                      </a:lnTo>
                      <a:lnTo>
                        <a:pt x="1108" y="2188"/>
                      </a:lnTo>
                      <a:lnTo>
                        <a:pt x="1096" y="2196"/>
                      </a:lnTo>
                      <a:lnTo>
                        <a:pt x="1092" y="2200"/>
                      </a:lnTo>
                      <a:lnTo>
                        <a:pt x="1088" y="2204"/>
                      </a:lnTo>
                      <a:lnTo>
                        <a:pt x="1084" y="2210"/>
                      </a:lnTo>
                      <a:lnTo>
                        <a:pt x="1084" y="2220"/>
                      </a:lnTo>
                      <a:lnTo>
                        <a:pt x="1084" y="2220"/>
                      </a:lnTo>
                      <a:lnTo>
                        <a:pt x="1080" y="2222"/>
                      </a:lnTo>
                      <a:lnTo>
                        <a:pt x="1076" y="2226"/>
                      </a:lnTo>
                      <a:lnTo>
                        <a:pt x="1074" y="2238"/>
                      </a:lnTo>
                      <a:lnTo>
                        <a:pt x="1070" y="2248"/>
                      </a:lnTo>
                      <a:lnTo>
                        <a:pt x="1066" y="2258"/>
                      </a:lnTo>
                      <a:lnTo>
                        <a:pt x="1066" y="2258"/>
                      </a:lnTo>
                      <a:lnTo>
                        <a:pt x="1058" y="2256"/>
                      </a:lnTo>
                      <a:lnTo>
                        <a:pt x="1052" y="2258"/>
                      </a:lnTo>
                      <a:lnTo>
                        <a:pt x="1046" y="2260"/>
                      </a:lnTo>
                      <a:lnTo>
                        <a:pt x="1040" y="2262"/>
                      </a:lnTo>
                      <a:lnTo>
                        <a:pt x="1030" y="2272"/>
                      </a:lnTo>
                      <a:lnTo>
                        <a:pt x="1022" y="2278"/>
                      </a:lnTo>
                      <a:lnTo>
                        <a:pt x="1022" y="2278"/>
                      </a:lnTo>
                      <a:lnTo>
                        <a:pt x="1022" y="2296"/>
                      </a:lnTo>
                      <a:lnTo>
                        <a:pt x="1022" y="2296"/>
                      </a:lnTo>
                      <a:lnTo>
                        <a:pt x="1018" y="2298"/>
                      </a:lnTo>
                      <a:lnTo>
                        <a:pt x="1014" y="2302"/>
                      </a:lnTo>
                      <a:lnTo>
                        <a:pt x="1010" y="2304"/>
                      </a:lnTo>
                      <a:lnTo>
                        <a:pt x="1006" y="2308"/>
                      </a:lnTo>
                      <a:lnTo>
                        <a:pt x="1006" y="2308"/>
                      </a:lnTo>
                      <a:lnTo>
                        <a:pt x="1002" y="2306"/>
                      </a:lnTo>
                      <a:lnTo>
                        <a:pt x="1000" y="2304"/>
                      </a:lnTo>
                      <a:lnTo>
                        <a:pt x="998" y="2302"/>
                      </a:lnTo>
                      <a:lnTo>
                        <a:pt x="994" y="2302"/>
                      </a:lnTo>
                      <a:lnTo>
                        <a:pt x="994" y="2302"/>
                      </a:lnTo>
                      <a:lnTo>
                        <a:pt x="990" y="2304"/>
                      </a:lnTo>
                      <a:lnTo>
                        <a:pt x="984" y="2308"/>
                      </a:lnTo>
                      <a:lnTo>
                        <a:pt x="980" y="2312"/>
                      </a:lnTo>
                      <a:lnTo>
                        <a:pt x="974" y="2314"/>
                      </a:lnTo>
                      <a:lnTo>
                        <a:pt x="974" y="2314"/>
                      </a:lnTo>
                      <a:lnTo>
                        <a:pt x="972" y="2310"/>
                      </a:lnTo>
                      <a:lnTo>
                        <a:pt x="972" y="2306"/>
                      </a:lnTo>
                      <a:lnTo>
                        <a:pt x="972" y="2306"/>
                      </a:lnTo>
                      <a:lnTo>
                        <a:pt x="954" y="2308"/>
                      </a:lnTo>
                      <a:lnTo>
                        <a:pt x="938" y="2308"/>
                      </a:lnTo>
                      <a:lnTo>
                        <a:pt x="922" y="2304"/>
                      </a:lnTo>
                      <a:lnTo>
                        <a:pt x="906" y="2304"/>
                      </a:lnTo>
                      <a:lnTo>
                        <a:pt x="906" y="2304"/>
                      </a:lnTo>
                      <a:lnTo>
                        <a:pt x="902" y="2310"/>
                      </a:lnTo>
                      <a:lnTo>
                        <a:pt x="896" y="2316"/>
                      </a:lnTo>
                      <a:lnTo>
                        <a:pt x="878" y="2322"/>
                      </a:lnTo>
                      <a:lnTo>
                        <a:pt x="870" y="2324"/>
                      </a:lnTo>
                      <a:lnTo>
                        <a:pt x="864" y="2330"/>
                      </a:lnTo>
                      <a:lnTo>
                        <a:pt x="862" y="2336"/>
                      </a:lnTo>
                      <a:lnTo>
                        <a:pt x="862" y="2346"/>
                      </a:lnTo>
                      <a:lnTo>
                        <a:pt x="862" y="2346"/>
                      </a:lnTo>
                      <a:lnTo>
                        <a:pt x="856" y="2346"/>
                      </a:lnTo>
                      <a:lnTo>
                        <a:pt x="850" y="2344"/>
                      </a:lnTo>
                      <a:lnTo>
                        <a:pt x="846" y="2344"/>
                      </a:lnTo>
                      <a:lnTo>
                        <a:pt x="846" y="2346"/>
                      </a:lnTo>
                      <a:lnTo>
                        <a:pt x="844" y="2350"/>
                      </a:lnTo>
                      <a:lnTo>
                        <a:pt x="844" y="2350"/>
                      </a:lnTo>
                      <a:lnTo>
                        <a:pt x="836" y="2348"/>
                      </a:lnTo>
                      <a:lnTo>
                        <a:pt x="830" y="2344"/>
                      </a:lnTo>
                      <a:lnTo>
                        <a:pt x="826" y="2338"/>
                      </a:lnTo>
                      <a:lnTo>
                        <a:pt x="822" y="2330"/>
                      </a:lnTo>
                      <a:lnTo>
                        <a:pt x="814" y="2316"/>
                      </a:lnTo>
                      <a:lnTo>
                        <a:pt x="812" y="2310"/>
                      </a:lnTo>
                      <a:lnTo>
                        <a:pt x="806" y="2304"/>
                      </a:lnTo>
                      <a:lnTo>
                        <a:pt x="806" y="2304"/>
                      </a:lnTo>
                      <a:lnTo>
                        <a:pt x="808" y="2302"/>
                      </a:lnTo>
                      <a:lnTo>
                        <a:pt x="810" y="2300"/>
                      </a:lnTo>
                      <a:lnTo>
                        <a:pt x="812" y="2300"/>
                      </a:lnTo>
                      <a:lnTo>
                        <a:pt x="812" y="2298"/>
                      </a:lnTo>
                      <a:lnTo>
                        <a:pt x="812" y="2298"/>
                      </a:lnTo>
                      <a:lnTo>
                        <a:pt x="810" y="2290"/>
                      </a:lnTo>
                      <a:lnTo>
                        <a:pt x="806" y="2284"/>
                      </a:lnTo>
                      <a:lnTo>
                        <a:pt x="802" y="2280"/>
                      </a:lnTo>
                      <a:lnTo>
                        <a:pt x="796" y="2276"/>
                      </a:lnTo>
                      <a:lnTo>
                        <a:pt x="782" y="2270"/>
                      </a:lnTo>
                      <a:lnTo>
                        <a:pt x="766" y="2266"/>
                      </a:lnTo>
                      <a:lnTo>
                        <a:pt x="766" y="2266"/>
                      </a:lnTo>
                      <a:lnTo>
                        <a:pt x="760" y="2272"/>
                      </a:lnTo>
                      <a:lnTo>
                        <a:pt x="752" y="2276"/>
                      </a:lnTo>
                      <a:lnTo>
                        <a:pt x="744" y="2276"/>
                      </a:lnTo>
                      <a:lnTo>
                        <a:pt x="736" y="2274"/>
                      </a:lnTo>
                      <a:lnTo>
                        <a:pt x="716" y="2270"/>
                      </a:lnTo>
                      <a:lnTo>
                        <a:pt x="706" y="2270"/>
                      </a:lnTo>
                      <a:lnTo>
                        <a:pt x="696" y="2270"/>
                      </a:lnTo>
                      <a:lnTo>
                        <a:pt x="696" y="2270"/>
                      </a:lnTo>
                      <a:lnTo>
                        <a:pt x="702" y="2250"/>
                      </a:lnTo>
                      <a:lnTo>
                        <a:pt x="708" y="2226"/>
                      </a:lnTo>
                      <a:lnTo>
                        <a:pt x="712" y="2202"/>
                      </a:lnTo>
                      <a:lnTo>
                        <a:pt x="712" y="2190"/>
                      </a:lnTo>
                      <a:lnTo>
                        <a:pt x="710" y="2178"/>
                      </a:lnTo>
                      <a:lnTo>
                        <a:pt x="710" y="2178"/>
                      </a:lnTo>
                      <a:lnTo>
                        <a:pt x="706" y="2180"/>
                      </a:lnTo>
                      <a:lnTo>
                        <a:pt x="704" y="2182"/>
                      </a:lnTo>
                      <a:lnTo>
                        <a:pt x="700" y="2184"/>
                      </a:lnTo>
                      <a:lnTo>
                        <a:pt x="698" y="2182"/>
                      </a:lnTo>
                      <a:lnTo>
                        <a:pt x="698" y="2182"/>
                      </a:lnTo>
                      <a:lnTo>
                        <a:pt x="696" y="2180"/>
                      </a:lnTo>
                      <a:lnTo>
                        <a:pt x="696" y="2176"/>
                      </a:lnTo>
                      <a:lnTo>
                        <a:pt x="698" y="2168"/>
                      </a:lnTo>
                      <a:lnTo>
                        <a:pt x="698" y="2168"/>
                      </a:lnTo>
                      <a:lnTo>
                        <a:pt x="700" y="2168"/>
                      </a:lnTo>
                      <a:lnTo>
                        <a:pt x="704" y="2168"/>
                      </a:lnTo>
                      <a:lnTo>
                        <a:pt x="706" y="2168"/>
                      </a:lnTo>
                      <a:lnTo>
                        <a:pt x="708" y="2168"/>
                      </a:lnTo>
                      <a:lnTo>
                        <a:pt x="708" y="2168"/>
                      </a:lnTo>
                      <a:lnTo>
                        <a:pt x="708" y="2164"/>
                      </a:lnTo>
                      <a:lnTo>
                        <a:pt x="710" y="2162"/>
                      </a:lnTo>
                      <a:lnTo>
                        <a:pt x="710" y="2158"/>
                      </a:lnTo>
                      <a:lnTo>
                        <a:pt x="708" y="2154"/>
                      </a:lnTo>
                      <a:lnTo>
                        <a:pt x="708" y="2154"/>
                      </a:lnTo>
                      <a:lnTo>
                        <a:pt x="706" y="2158"/>
                      </a:lnTo>
                      <a:lnTo>
                        <a:pt x="702" y="2164"/>
                      </a:lnTo>
                      <a:lnTo>
                        <a:pt x="696" y="2166"/>
                      </a:lnTo>
                      <a:lnTo>
                        <a:pt x="688" y="2166"/>
                      </a:lnTo>
                      <a:lnTo>
                        <a:pt x="688" y="2166"/>
                      </a:lnTo>
                      <a:lnTo>
                        <a:pt x="688" y="2158"/>
                      </a:lnTo>
                      <a:lnTo>
                        <a:pt x="688" y="2152"/>
                      </a:lnTo>
                      <a:lnTo>
                        <a:pt x="694" y="2142"/>
                      </a:lnTo>
                      <a:lnTo>
                        <a:pt x="698" y="2132"/>
                      </a:lnTo>
                      <a:lnTo>
                        <a:pt x="698" y="2128"/>
                      </a:lnTo>
                      <a:lnTo>
                        <a:pt x="696" y="2124"/>
                      </a:lnTo>
                      <a:lnTo>
                        <a:pt x="696" y="2124"/>
                      </a:lnTo>
                      <a:lnTo>
                        <a:pt x="696" y="2122"/>
                      </a:lnTo>
                      <a:lnTo>
                        <a:pt x="700" y="2122"/>
                      </a:lnTo>
                      <a:lnTo>
                        <a:pt x="704" y="2124"/>
                      </a:lnTo>
                      <a:lnTo>
                        <a:pt x="704" y="2124"/>
                      </a:lnTo>
                      <a:lnTo>
                        <a:pt x="726" y="2072"/>
                      </a:lnTo>
                      <a:lnTo>
                        <a:pt x="746" y="2020"/>
                      </a:lnTo>
                      <a:lnTo>
                        <a:pt x="746" y="2020"/>
                      </a:lnTo>
                      <a:lnTo>
                        <a:pt x="742" y="2000"/>
                      </a:lnTo>
                      <a:lnTo>
                        <a:pt x="740" y="1978"/>
                      </a:lnTo>
                      <a:lnTo>
                        <a:pt x="740" y="1970"/>
                      </a:lnTo>
                      <a:lnTo>
                        <a:pt x="742" y="1960"/>
                      </a:lnTo>
                      <a:lnTo>
                        <a:pt x="744" y="1954"/>
                      </a:lnTo>
                      <a:lnTo>
                        <a:pt x="748" y="1946"/>
                      </a:lnTo>
                      <a:lnTo>
                        <a:pt x="748" y="1946"/>
                      </a:lnTo>
                      <a:lnTo>
                        <a:pt x="746" y="1942"/>
                      </a:lnTo>
                      <a:lnTo>
                        <a:pt x="746" y="1940"/>
                      </a:lnTo>
                      <a:lnTo>
                        <a:pt x="748" y="1938"/>
                      </a:lnTo>
                      <a:lnTo>
                        <a:pt x="752" y="1934"/>
                      </a:lnTo>
                      <a:lnTo>
                        <a:pt x="752" y="1934"/>
                      </a:lnTo>
                      <a:lnTo>
                        <a:pt x="752" y="1934"/>
                      </a:lnTo>
                      <a:lnTo>
                        <a:pt x="748" y="1932"/>
                      </a:lnTo>
                      <a:lnTo>
                        <a:pt x="746" y="1932"/>
                      </a:lnTo>
                      <a:lnTo>
                        <a:pt x="744" y="1932"/>
                      </a:lnTo>
                      <a:lnTo>
                        <a:pt x="744" y="1932"/>
                      </a:lnTo>
                      <a:lnTo>
                        <a:pt x="744" y="1918"/>
                      </a:lnTo>
                      <a:lnTo>
                        <a:pt x="744" y="1914"/>
                      </a:lnTo>
                      <a:lnTo>
                        <a:pt x="748" y="1910"/>
                      </a:lnTo>
                      <a:lnTo>
                        <a:pt x="748" y="1910"/>
                      </a:lnTo>
                      <a:lnTo>
                        <a:pt x="746" y="1908"/>
                      </a:lnTo>
                      <a:lnTo>
                        <a:pt x="744" y="1910"/>
                      </a:lnTo>
                      <a:lnTo>
                        <a:pt x="742" y="1910"/>
                      </a:lnTo>
                      <a:lnTo>
                        <a:pt x="740" y="1910"/>
                      </a:lnTo>
                      <a:lnTo>
                        <a:pt x="740" y="1910"/>
                      </a:lnTo>
                      <a:lnTo>
                        <a:pt x="736" y="1902"/>
                      </a:lnTo>
                      <a:lnTo>
                        <a:pt x="736" y="1896"/>
                      </a:lnTo>
                      <a:lnTo>
                        <a:pt x="738" y="1892"/>
                      </a:lnTo>
                      <a:lnTo>
                        <a:pt x="742" y="1886"/>
                      </a:lnTo>
                      <a:lnTo>
                        <a:pt x="748" y="1882"/>
                      </a:lnTo>
                      <a:lnTo>
                        <a:pt x="754" y="1880"/>
                      </a:lnTo>
                      <a:lnTo>
                        <a:pt x="770" y="1876"/>
                      </a:lnTo>
                      <a:lnTo>
                        <a:pt x="770" y="1876"/>
                      </a:lnTo>
                      <a:lnTo>
                        <a:pt x="776" y="1876"/>
                      </a:lnTo>
                      <a:lnTo>
                        <a:pt x="778" y="1876"/>
                      </a:lnTo>
                      <a:lnTo>
                        <a:pt x="778" y="1880"/>
                      </a:lnTo>
                      <a:lnTo>
                        <a:pt x="778" y="1880"/>
                      </a:lnTo>
                      <a:lnTo>
                        <a:pt x="780" y="1876"/>
                      </a:lnTo>
                      <a:lnTo>
                        <a:pt x="778" y="1872"/>
                      </a:lnTo>
                      <a:lnTo>
                        <a:pt x="776" y="1868"/>
                      </a:lnTo>
                      <a:lnTo>
                        <a:pt x="776" y="1864"/>
                      </a:lnTo>
                      <a:lnTo>
                        <a:pt x="776" y="1864"/>
                      </a:lnTo>
                      <a:lnTo>
                        <a:pt x="784" y="1862"/>
                      </a:lnTo>
                      <a:lnTo>
                        <a:pt x="788" y="1858"/>
                      </a:lnTo>
                      <a:lnTo>
                        <a:pt x="790" y="1854"/>
                      </a:lnTo>
                      <a:lnTo>
                        <a:pt x="790" y="1854"/>
                      </a:lnTo>
                      <a:lnTo>
                        <a:pt x="802" y="1854"/>
                      </a:lnTo>
                      <a:lnTo>
                        <a:pt x="812" y="1858"/>
                      </a:lnTo>
                      <a:lnTo>
                        <a:pt x="818" y="1866"/>
                      </a:lnTo>
                      <a:lnTo>
                        <a:pt x="826" y="1872"/>
                      </a:lnTo>
                      <a:lnTo>
                        <a:pt x="826" y="1872"/>
                      </a:lnTo>
                      <a:lnTo>
                        <a:pt x="830" y="1868"/>
                      </a:lnTo>
                      <a:lnTo>
                        <a:pt x="836" y="1868"/>
                      </a:lnTo>
                      <a:lnTo>
                        <a:pt x="850" y="1868"/>
                      </a:lnTo>
                      <a:lnTo>
                        <a:pt x="864" y="1870"/>
                      </a:lnTo>
                      <a:lnTo>
                        <a:pt x="870" y="1868"/>
                      </a:lnTo>
                      <a:lnTo>
                        <a:pt x="874" y="1866"/>
                      </a:lnTo>
                      <a:lnTo>
                        <a:pt x="874" y="1866"/>
                      </a:lnTo>
                      <a:lnTo>
                        <a:pt x="894" y="1874"/>
                      </a:lnTo>
                      <a:lnTo>
                        <a:pt x="918" y="1880"/>
                      </a:lnTo>
                      <a:lnTo>
                        <a:pt x="928" y="1882"/>
                      </a:lnTo>
                      <a:lnTo>
                        <a:pt x="942" y="1882"/>
                      </a:lnTo>
                      <a:lnTo>
                        <a:pt x="954" y="1882"/>
                      </a:lnTo>
                      <a:lnTo>
                        <a:pt x="968" y="1880"/>
                      </a:lnTo>
                      <a:lnTo>
                        <a:pt x="968" y="1880"/>
                      </a:lnTo>
                      <a:lnTo>
                        <a:pt x="968" y="1882"/>
                      </a:lnTo>
                      <a:lnTo>
                        <a:pt x="968" y="1884"/>
                      </a:lnTo>
                      <a:lnTo>
                        <a:pt x="974" y="1886"/>
                      </a:lnTo>
                      <a:lnTo>
                        <a:pt x="980" y="1886"/>
                      </a:lnTo>
                      <a:lnTo>
                        <a:pt x="982" y="1886"/>
                      </a:lnTo>
                      <a:lnTo>
                        <a:pt x="984" y="1888"/>
                      </a:lnTo>
                      <a:lnTo>
                        <a:pt x="984" y="1888"/>
                      </a:lnTo>
                      <a:lnTo>
                        <a:pt x="986" y="1888"/>
                      </a:lnTo>
                      <a:lnTo>
                        <a:pt x="986" y="1886"/>
                      </a:lnTo>
                      <a:lnTo>
                        <a:pt x="986" y="1882"/>
                      </a:lnTo>
                      <a:lnTo>
                        <a:pt x="988" y="1882"/>
                      </a:lnTo>
                      <a:lnTo>
                        <a:pt x="988" y="1882"/>
                      </a:lnTo>
                      <a:lnTo>
                        <a:pt x="996" y="1882"/>
                      </a:lnTo>
                      <a:lnTo>
                        <a:pt x="1000" y="1882"/>
                      </a:lnTo>
                      <a:lnTo>
                        <a:pt x="1008" y="1888"/>
                      </a:lnTo>
                      <a:lnTo>
                        <a:pt x="1014" y="1892"/>
                      </a:lnTo>
                      <a:lnTo>
                        <a:pt x="1018" y="1892"/>
                      </a:lnTo>
                      <a:lnTo>
                        <a:pt x="1024" y="1892"/>
                      </a:lnTo>
                      <a:lnTo>
                        <a:pt x="1024" y="1892"/>
                      </a:lnTo>
                      <a:lnTo>
                        <a:pt x="1032" y="1892"/>
                      </a:lnTo>
                      <a:lnTo>
                        <a:pt x="1038" y="1888"/>
                      </a:lnTo>
                      <a:lnTo>
                        <a:pt x="1042" y="1882"/>
                      </a:lnTo>
                      <a:lnTo>
                        <a:pt x="1046" y="1876"/>
                      </a:lnTo>
                      <a:lnTo>
                        <a:pt x="1050" y="1858"/>
                      </a:lnTo>
                      <a:lnTo>
                        <a:pt x="1052" y="1838"/>
                      </a:lnTo>
                      <a:lnTo>
                        <a:pt x="1054" y="1796"/>
                      </a:lnTo>
                      <a:lnTo>
                        <a:pt x="1056" y="1774"/>
                      </a:lnTo>
                      <a:lnTo>
                        <a:pt x="1060" y="1758"/>
                      </a:lnTo>
                      <a:lnTo>
                        <a:pt x="1060" y="1758"/>
                      </a:lnTo>
                      <a:lnTo>
                        <a:pt x="1064" y="1760"/>
                      </a:lnTo>
                      <a:lnTo>
                        <a:pt x="1068" y="1762"/>
                      </a:lnTo>
                      <a:lnTo>
                        <a:pt x="1070" y="1766"/>
                      </a:lnTo>
                      <a:lnTo>
                        <a:pt x="1074" y="1768"/>
                      </a:lnTo>
                      <a:lnTo>
                        <a:pt x="1074" y="1768"/>
                      </a:lnTo>
                      <a:lnTo>
                        <a:pt x="1074" y="1764"/>
                      </a:lnTo>
                      <a:lnTo>
                        <a:pt x="1072" y="1760"/>
                      </a:lnTo>
                      <a:lnTo>
                        <a:pt x="1066" y="1756"/>
                      </a:lnTo>
                      <a:lnTo>
                        <a:pt x="1062" y="1752"/>
                      </a:lnTo>
                      <a:lnTo>
                        <a:pt x="1056" y="1746"/>
                      </a:lnTo>
                      <a:lnTo>
                        <a:pt x="1056" y="1746"/>
                      </a:lnTo>
                      <a:lnTo>
                        <a:pt x="1058" y="1730"/>
                      </a:lnTo>
                      <a:lnTo>
                        <a:pt x="1058" y="1714"/>
                      </a:lnTo>
                      <a:lnTo>
                        <a:pt x="1058" y="1714"/>
                      </a:lnTo>
                      <a:lnTo>
                        <a:pt x="1044" y="1706"/>
                      </a:lnTo>
                      <a:lnTo>
                        <a:pt x="1034" y="1696"/>
                      </a:lnTo>
                      <a:lnTo>
                        <a:pt x="1026" y="1682"/>
                      </a:lnTo>
                      <a:lnTo>
                        <a:pt x="1016" y="1668"/>
                      </a:lnTo>
                      <a:lnTo>
                        <a:pt x="1016" y="1668"/>
                      </a:lnTo>
                      <a:lnTo>
                        <a:pt x="1020" y="1670"/>
                      </a:lnTo>
                      <a:lnTo>
                        <a:pt x="1022" y="1674"/>
                      </a:lnTo>
                      <a:lnTo>
                        <a:pt x="1022" y="1674"/>
                      </a:lnTo>
                      <a:lnTo>
                        <a:pt x="1028" y="1668"/>
                      </a:lnTo>
                      <a:lnTo>
                        <a:pt x="1028" y="1668"/>
                      </a:lnTo>
                      <a:lnTo>
                        <a:pt x="1026" y="1664"/>
                      </a:lnTo>
                      <a:lnTo>
                        <a:pt x="1022" y="1662"/>
                      </a:lnTo>
                      <a:lnTo>
                        <a:pt x="1020" y="1660"/>
                      </a:lnTo>
                      <a:lnTo>
                        <a:pt x="1022" y="1654"/>
                      </a:lnTo>
                      <a:lnTo>
                        <a:pt x="1022" y="1654"/>
                      </a:lnTo>
                      <a:lnTo>
                        <a:pt x="1014" y="1652"/>
                      </a:lnTo>
                      <a:lnTo>
                        <a:pt x="1010" y="1650"/>
                      </a:lnTo>
                      <a:lnTo>
                        <a:pt x="1008" y="1646"/>
                      </a:lnTo>
                      <a:lnTo>
                        <a:pt x="1008" y="1646"/>
                      </a:lnTo>
                      <a:lnTo>
                        <a:pt x="1010" y="1646"/>
                      </a:lnTo>
                      <a:lnTo>
                        <a:pt x="1012" y="1644"/>
                      </a:lnTo>
                      <a:lnTo>
                        <a:pt x="1012" y="1642"/>
                      </a:lnTo>
                      <a:lnTo>
                        <a:pt x="1012" y="1640"/>
                      </a:lnTo>
                      <a:lnTo>
                        <a:pt x="1012" y="1640"/>
                      </a:lnTo>
                      <a:lnTo>
                        <a:pt x="1010" y="1638"/>
                      </a:lnTo>
                      <a:lnTo>
                        <a:pt x="1006" y="1638"/>
                      </a:lnTo>
                      <a:lnTo>
                        <a:pt x="1002" y="1640"/>
                      </a:lnTo>
                      <a:lnTo>
                        <a:pt x="996" y="1640"/>
                      </a:lnTo>
                      <a:lnTo>
                        <a:pt x="996" y="1640"/>
                      </a:lnTo>
                      <a:lnTo>
                        <a:pt x="998" y="1638"/>
                      </a:lnTo>
                      <a:lnTo>
                        <a:pt x="1000" y="1638"/>
                      </a:lnTo>
                      <a:lnTo>
                        <a:pt x="1002" y="1636"/>
                      </a:lnTo>
                      <a:lnTo>
                        <a:pt x="1002" y="1634"/>
                      </a:lnTo>
                      <a:lnTo>
                        <a:pt x="1002" y="1634"/>
                      </a:lnTo>
                      <a:lnTo>
                        <a:pt x="998" y="1632"/>
                      </a:lnTo>
                      <a:lnTo>
                        <a:pt x="994" y="1632"/>
                      </a:lnTo>
                      <a:lnTo>
                        <a:pt x="990" y="1634"/>
                      </a:lnTo>
                      <a:lnTo>
                        <a:pt x="988" y="1636"/>
                      </a:lnTo>
                      <a:lnTo>
                        <a:pt x="988" y="1636"/>
                      </a:lnTo>
                      <a:lnTo>
                        <a:pt x="986" y="1630"/>
                      </a:lnTo>
                      <a:lnTo>
                        <a:pt x="984" y="1628"/>
                      </a:lnTo>
                      <a:lnTo>
                        <a:pt x="982" y="1624"/>
                      </a:lnTo>
                      <a:lnTo>
                        <a:pt x="976" y="1624"/>
                      </a:lnTo>
                      <a:lnTo>
                        <a:pt x="968" y="1620"/>
                      </a:lnTo>
                      <a:lnTo>
                        <a:pt x="964" y="1618"/>
                      </a:lnTo>
                      <a:lnTo>
                        <a:pt x="960" y="1614"/>
                      </a:lnTo>
                      <a:lnTo>
                        <a:pt x="960" y="1614"/>
                      </a:lnTo>
                      <a:lnTo>
                        <a:pt x="956" y="1614"/>
                      </a:lnTo>
                      <a:lnTo>
                        <a:pt x="954" y="1616"/>
                      </a:lnTo>
                      <a:lnTo>
                        <a:pt x="950" y="1620"/>
                      </a:lnTo>
                      <a:lnTo>
                        <a:pt x="950" y="1620"/>
                      </a:lnTo>
                      <a:lnTo>
                        <a:pt x="948" y="1620"/>
                      </a:lnTo>
                      <a:lnTo>
                        <a:pt x="946" y="1618"/>
                      </a:lnTo>
                      <a:lnTo>
                        <a:pt x="944" y="1614"/>
                      </a:lnTo>
                      <a:lnTo>
                        <a:pt x="942" y="1610"/>
                      </a:lnTo>
                      <a:lnTo>
                        <a:pt x="938" y="1606"/>
                      </a:lnTo>
                      <a:lnTo>
                        <a:pt x="938" y="1606"/>
                      </a:lnTo>
                      <a:lnTo>
                        <a:pt x="940" y="1604"/>
                      </a:lnTo>
                      <a:lnTo>
                        <a:pt x="944" y="1604"/>
                      </a:lnTo>
                      <a:lnTo>
                        <a:pt x="948" y="1604"/>
                      </a:lnTo>
                      <a:lnTo>
                        <a:pt x="950" y="1600"/>
                      </a:lnTo>
                      <a:lnTo>
                        <a:pt x="950" y="1600"/>
                      </a:lnTo>
                      <a:lnTo>
                        <a:pt x="946" y="1596"/>
                      </a:lnTo>
                      <a:lnTo>
                        <a:pt x="942" y="1592"/>
                      </a:lnTo>
                      <a:lnTo>
                        <a:pt x="938" y="1590"/>
                      </a:lnTo>
                      <a:lnTo>
                        <a:pt x="934" y="1586"/>
                      </a:lnTo>
                      <a:lnTo>
                        <a:pt x="934" y="1586"/>
                      </a:lnTo>
                      <a:lnTo>
                        <a:pt x="936" y="1580"/>
                      </a:lnTo>
                      <a:lnTo>
                        <a:pt x="938" y="1576"/>
                      </a:lnTo>
                      <a:lnTo>
                        <a:pt x="942" y="1572"/>
                      </a:lnTo>
                      <a:lnTo>
                        <a:pt x="948" y="1570"/>
                      </a:lnTo>
                      <a:lnTo>
                        <a:pt x="960" y="1568"/>
                      </a:lnTo>
                      <a:lnTo>
                        <a:pt x="972" y="1570"/>
                      </a:lnTo>
                      <a:lnTo>
                        <a:pt x="972" y="1570"/>
                      </a:lnTo>
                      <a:lnTo>
                        <a:pt x="974" y="1566"/>
                      </a:lnTo>
                      <a:lnTo>
                        <a:pt x="976" y="1560"/>
                      </a:lnTo>
                      <a:lnTo>
                        <a:pt x="976" y="1560"/>
                      </a:lnTo>
                      <a:lnTo>
                        <a:pt x="980" y="1562"/>
                      </a:lnTo>
                      <a:lnTo>
                        <a:pt x="984" y="1562"/>
                      </a:lnTo>
                      <a:lnTo>
                        <a:pt x="990" y="1562"/>
                      </a:lnTo>
                      <a:lnTo>
                        <a:pt x="996" y="1564"/>
                      </a:lnTo>
                      <a:lnTo>
                        <a:pt x="996" y="1564"/>
                      </a:lnTo>
                      <a:lnTo>
                        <a:pt x="996" y="1568"/>
                      </a:lnTo>
                      <a:lnTo>
                        <a:pt x="998" y="1572"/>
                      </a:lnTo>
                      <a:lnTo>
                        <a:pt x="1000" y="1574"/>
                      </a:lnTo>
                      <a:lnTo>
                        <a:pt x="1000" y="1580"/>
                      </a:lnTo>
                      <a:lnTo>
                        <a:pt x="1000" y="1580"/>
                      </a:lnTo>
                      <a:lnTo>
                        <a:pt x="1008" y="1576"/>
                      </a:lnTo>
                      <a:lnTo>
                        <a:pt x="1014" y="1570"/>
                      </a:lnTo>
                      <a:lnTo>
                        <a:pt x="1014" y="1570"/>
                      </a:lnTo>
                      <a:lnTo>
                        <a:pt x="1020" y="1574"/>
                      </a:lnTo>
                      <a:lnTo>
                        <a:pt x="1026" y="1576"/>
                      </a:lnTo>
                      <a:lnTo>
                        <a:pt x="1026" y="1576"/>
                      </a:lnTo>
                      <a:lnTo>
                        <a:pt x="1028" y="1574"/>
                      </a:lnTo>
                      <a:lnTo>
                        <a:pt x="1028" y="1570"/>
                      </a:lnTo>
                      <a:lnTo>
                        <a:pt x="1028" y="1570"/>
                      </a:lnTo>
                      <a:lnTo>
                        <a:pt x="1036" y="1576"/>
                      </a:lnTo>
                      <a:lnTo>
                        <a:pt x="1040" y="1576"/>
                      </a:lnTo>
                      <a:lnTo>
                        <a:pt x="1046" y="1574"/>
                      </a:lnTo>
                      <a:lnTo>
                        <a:pt x="1046" y="1574"/>
                      </a:lnTo>
                      <a:lnTo>
                        <a:pt x="1038" y="1544"/>
                      </a:lnTo>
                      <a:lnTo>
                        <a:pt x="1034" y="1530"/>
                      </a:lnTo>
                      <a:lnTo>
                        <a:pt x="1030" y="1514"/>
                      </a:lnTo>
                      <a:lnTo>
                        <a:pt x="1030" y="1514"/>
                      </a:lnTo>
                      <a:lnTo>
                        <a:pt x="1032" y="1514"/>
                      </a:lnTo>
                      <a:lnTo>
                        <a:pt x="1036" y="1514"/>
                      </a:lnTo>
                      <a:lnTo>
                        <a:pt x="1048" y="1514"/>
                      </a:lnTo>
                      <a:lnTo>
                        <a:pt x="1048" y="1514"/>
                      </a:lnTo>
                      <a:lnTo>
                        <a:pt x="1050" y="1518"/>
                      </a:lnTo>
                      <a:lnTo>
                        <a:pt x="1050" y="1522"/>
                      </a:lnTo>
                      <a:lnTo>
                        <a:pt x="1050" y="1526"/>
                      </a:lnTo>
                      <a:lnTo>
                        <a:pt x="1052" y="1530"/>
                      </a:lnTo>
                      <a:lnTo>
                        <a:pt x="1052" y="1530"/>
                      </a:lnTo>
                      <a:lnTo>
                        <a:pt x="1062" y="1532"/>
                      </a:lnTo>
                      <a:lnTo>
                        <a:pt x="1076" y="1536"/>
                      </a:lnTo>
                      <a:lnTo>
                        <a:pt x="1090" y="1536"/>
                      </a:lnTo>
                      <a:lnTo>
                        <a:pt x="1096" y="1534"/>
                      </a:lnTo>
                      <a:lnTo>
                        <a:pt x="1100" y="1530"/>
                      </a:lnTo>
                      <a:lnTo>
                        <a:pt x="1100" y="1530"/>
                      </a:lnTo>
                      <a:lnTo>
                        <a:pt x="1098" y="1528"/>
                      </a:lnTo>
                      <a:lnTo>
                        <a:pt x="1096" y="1526"/>
                      </a:lnTo>
                      <a:lnTo>
                        <a:pt x="1094" y="1522"/>
                      </a:lnTo>
                      <a:lnTo>
                        <a:pt x="1094" y="1518"/>
                      </a:lnTo>
                      <a:lnTo>
                        <a:pt x="1094" y="1518"/>
                      </a:lnTo>
                      <a:lnTo>
                        <a:pt x="1106" y="1510"/>
                      </a:lnTo>
                      <a:lnTo>
                        <a:pt x="1116" y="1504"/>
                      </a:lnTo>
                      <a:lnTo>
                        <a:pt x="1128" y="1496"/>
                      </a:lnTo>
                      <a:lnTo>
                        <a:pt x="1138" y="1488"/>
                      </a:lnTo>
                      <a:lnTo>
                        <a:pt x="1138" y="1488"/>
                      </a:lnTo>
                      <a:lnTo>
                        <a:pt x="1138" y="1468"/>
                      </a:lnTo>
                      <a:lnTo>
                        <a:pt x="1138" y="1458"/>
                      </a:lnTo>
                      <a:lnTo>
                        <a:pt x="1136" y="1448"/>
                      </a:lnTo>
                      <a:lnTo>
                        <a:pt x="1136" y="1448"/>
                      </a:lnTo>
                      <a:lnTo>
                        <a:pt x="1154" y="1440"/>
                      </a:lnTo>
                      <a:lnTo>
                        <a:pt x="1170" y="1430"/>
                      </a:lnTo>
                      <a:lnTo>
                        <a:pt x="1186" y="1422"/>
                      </a:lnTo>
                      <a:lnTo>
                        <a:pt x="1196" y="1420"/>
                      </a:lnTo>
                      <a:lnTo>
                        <a:pt x="1208" y="1418"/>
                      </a:lnTo>
                      <a:lnTo>
                        <a:pt x="1208" y="1418"/>
                      </a:lnTo>
                      <a:lnTo>
                        <a:pt x="1198" y="1416"/>
                      </a:lnTo>
                      <a:lnTo>
                        <a:pt x="1194" y="1414"/>
                      </a:lnTo>
                      <a:lnTo>
                        <a:pt x="1190" y="1408"/>
                      </a:lnTo>
                      <a:lnTo>
                        <a:pt x="1190" y="1408"/>
                      </a:lnTo>
                      <a:lnTo>
                        <a:pt x="1196" y="1408"/>
                      </a:lnTo>
                      <a:lnTo>
                        <a:pt x="1202" y="1410"/>
                      </a:lnTo>
                      <a:lnTo>
                        <a:pt x="1208" y="1412"/>
                      </a:lnTo>
                      <a:lnTo>
                        <a:pt x="1212" y="1414"/>
                      </a:lnTo>
                      <a:lnTo>
                        <a:pt x="1212" y="1414"/>
                      </a:lnTo>
                      <a:lnTo>
                        <a:pt x="1208" y="1408"/>
                      </a:lnTo>
                      <a:lnTo>
                        <a:pt x="1206" y="1400"/>
                      </a:lnTo>
                      <a:lnTo>
                        <a:pt x="1206" y="1390"/>
                      </a:lnTo>
                      <a:lnTo>
                        <a:pt x="1208" y="1380"/>
                      </a:lnTo>
                      <a:lnTo>
                        <a:pt x="1214" y="1358"/>
                      </a:lnTo>
                      <a:lnTo>
                        <a:pt x="1216" y="1346"/>
                      </a:lnTo>
                      <a:lnTo>
                        <a:pt x="1218" y="1334"/>
                      </a:lnTo>
                      <a:lnTo>
                        <a:pt x="1218" y="1334"/>
                      </a:lnTo>
                      <a:lnTo>
                        <a:pt x="1226" y="1334"/>
                      </a:lnTo>
                      <a:lnTo>
                        <a:pt x="1226" y="1334"/>
                      </a:lnTo>
                      <a:lnTo>
                        <a:pt x="1228" y="1328"/>
                      </a:lnTo>
                      <a:lnTo>
                        <a:pt x="1230" y="1322"/>
                      </a:lnTo>
                      <a:lnTo>
                        <a:pt x="1238" y="1314"/>
                      </a:lnTo>
                      <a:lnTo>
                        <a:pt x="1250" y="1308"/>
                      </a:lnTo>
                      <a:lnTo>
                        <a:pt x="1262" y="1304"/>
                      </a:lnTo>
                      <a:lnTo>
                        <a:pt x="1262" y="1304"/>
                      </a:lnTo>
                      <a:lnTo>
                        <a:pt x="1266" y="1304"/>
                      </a:lnTo>
                      <a:lnTo>
                        <a:pt x="1268" y="1304"/>
                      </a:lnTo>
                      <a:lnTo>
                        <a:pt x="1272" y="1308"/>
                      </a:lnTo>
                      <a:lnTo>
                        <a:pt x="1276" y="1312"/>
                      </a:lnTo>
                      <a:lnTo>
                        <a:pt x="1280" y="1314"/>
                      </a:lnTo>
                      <a:lnTo>
                        <a:pt x="1284" y="1312"/>
                      </a:lnTo>
                      <a:lnTo>
                        <a:pt x="1284" y="1312"/>
                      </a:lnTo>
                      <a:lnTo>
                        <a:pt x="1278" y="1310"/>
                      </a:lnTo>
                      <a:lnTo>
                        <a:pt x="1276" y="1308"/>
                      </a:lnTo>
                      <a:lnTo>
                        <a:pt x="1274" y="1306"/>
                      </a:lnTo>
                      <a:lnTo>
                        <a:pt x="1274" y="1306"/>
                      </a:lnTo>
                      <a:lnTo>
                        <a:pt x="1276" y="1302"/>
                      </a:lnTo>
                      <a:lnTo>
                        <a:pt x="1276" y="1300"/>
                      </a:lnTo>
                      <a:lnTo>
                        <a:pt x="1276" y="1296"/>
                      </a:lnTo>
                      <a:lnTo>
                        <a:pt x="1276" y="1294"/>
                      </a:lnTo>
                      <a:lnTo>
                        <a:pt x="1276" y="1294"/>
                      </a:lnTo>
                      <a:lnTo>
                        <a:pt x="1288" y="1290"/>
                      </a:lnTo>
                      <a:lnTo>
                        <a:pt x="1300" y="1288"/>
                      </a:lnTo>
                      <a:lnTo>
                        <a:pt x="1300" y="1288"/>
                      </a:lnTo>
                      <a:lnTo>
                        <a:pt x="1308" y="1306"/>
                      </a:lnTo>
                      <a:lnTo>
                        <a:pt x="1308" y="1306"/>
                      </a:lnTo>
                      <a:lnTo>
                        <a:pt x="1310" y="1302"/>
                      </a:lnTo>
                      <a:lnTo>
                        <a:pt x="1310" y="1300"/>
                      </a:lnTo>
                      <a:lnTo>
                        <a:pt x="1312" y="1296"/>
                      </a:lnTo>
                      <a:lnTo>
                        <a:pt x="1318" y="1298"/>
                      </a:lnTo>
                      <a:lnTo>
                        <a:pt x="1318" y="1298"/>
                      </a:lnTo>
                      <a:lnTo>
                        <a:pt x="1314" y="1290"/>
                      </a:lnTo>
                      <a:lnTo>
                        <a:pt x="1312" y="1282"/>
                      </a:lnTo>
                      <a:lnTo>
                        <a:pt x="1312" y="1282"/>
                      </a:lnTo>
                      <a:lnTo>
                        <a:pt x="1318" y="1282"/>
                      </a:lnTo>
                      <a:lnTo>
                        <a:pt x="1322" y="1282"/>
                      </a:lnTo>
                      <a:lnTo>
                        <a:pt x="1326" y="1280"/>
                      </a:lnTo>
                      <a:lnTo>
                        <a:pt x="1330" y="1280"/>
                      </a:lnTo>
                      <a:lnTo>
                        <a:pt x="1330" y="1280"/>
                      </a:lnTo>
                      <a:lnTo>
                        <a:pt x="1328" y="1278"/>
                      </a:lnTo>
                      <a:lnTo>
                        <a:pt x="1326" y="1278"/>
                      </a:lnTo>
                      <a:lnTo>
                        <a:pt x="1324" y="1278"/>
                      </a:lnTo>
                      <a:lnTo>
                        <a:pt x="1320" y="1276"/>
                      </a:lnTo>
                      <a:lnTo>
                        <a:pt x="1320" y="1276"/>
                      </a:lnTo>
                      <a:lnTo>
                        <a:pt x="1320" y="1272"/>
                      </a:lnTo>
                      <a:lnTo>
                        <a:pt x="1318" y="1266"/>
                      </a:lnTo>
                      <a:lnTo>
                        <a:pt x="1314" y="1260"/>
                      </a:lnTo>
                      <a:lnTo>
                        <a:pt x="1308" y="1258"/>
                      </a:lnTo>
                      <a:lnTo>
                        <a:pt x="1308" y="1258"/>
                      </a:lnTo>
                      <a:lnTo>
                        <a:pt x="1308" y="1254"/>
                      </a:lnTo>
                      <a:lnTo>
                        <a:pt x="1312" y="1252"/>
                      </a:lnTo>
                      <a:lnTo>
                        <a:pt x="1314" y="1250"/>
                      </a:lnTo>
                      <a:lnTo>
                        <a:pt x="1316" y="1248"/>
                      </a:lnTo>
                      <a:lnTo>
                        <a:pt x="1316" y="1248"/>
                      </a:lnTo>
                      <a:lnTo>
                        <a:pt x="1310" y="1242"/>
                      </a:lnTo>
                      <a:lnTo>
                        <a:pt x="1306" y="1236"/>
                      </a:lnTo>
                      <a:lnTo>
                        <a:pt x="1300" y="1232"/>
                      </a:lnTo>
                      <a:lnTo>
                        <a:pt x="1296" y="1228"/>
                      </a:lnTo>
                      <a:lnTo>
                        <a:pt x="1296" y="1228"/>
                      </a:lnTo>
                      <a:lnTo>
                        <a:pt x="1298" y="1224"/>
                      </a:lnTo>
                      <a:lnTo>
                        <a:pt x="1298" y="1218"/>
                      </a:lnTo>
                      <a:lnTo>
                        <a:pt x="1298" y="1212"/>
                      </a:lnTo>
                      <a:lnTo>
                        <a:pt x="1294" y="1206"/>
                      </a:lnTo>
                      <a:lnTo>
                        <a:pt x="1290" y="1200"/>
                      </a:lnTo>
                      <a:lnTo>
                        <a:pt x="1286" y="1196"/>
                      </a:lnTo>
                      <a:lnTo>
                        <a:pt x="1282" y="1194"/>
                      </a:lnTo>
                      <a:lnTo>
                        <a:pt x="1276" y="1194"/>
                      </a:lnTo>
                      <a:lnTo>
                        <a:pt x="1276" y="1194"/>
                      </a:lnTo>
                      <a:lnTo>
                        <a:pt x="1278" y="1186"/>
                      </a:lnTo>
                      <a:lnTo>
                        <a:pt x="1274" y="1178"/>
                      </a:lnTo>
                      <a:lnTo>
                        <a:pt x="1274" y="1178"/>
                      </a:lnTo>
                      <a:lnTo>
                        <a:pt x="1274" y="1178"/>
                      </a:lnTo>
                      <a:lnTo>
                        <a:pt x="1276" y="1178"/>
                      </a:lnTo>
                      <a:lnTo>
                        <a:pt x="1278" y="1178"/>
                      </a:lnTo>
                      <a:lnTo>
                        <a:pt x="1278" y="1178"/>
                      </a:lnTo>
                      <a:lnTo>
                        <a:pt x="1272" y="1166"/>
                      </a:lnTo>
                      <a:lnTo>
                        <a:pt x="1266" y="1150"/>
                      </a:lnTo>
                      <a:lnTo>
                        <a:pt x="1264" y="1140"/>
                      </a:lnTo>
                      <a:lnTo>
                        <a:pt x="1264" y="1132"/>
                      </a:lnTo>
                      <a:lnTo>
                        <a:pt x="1264" y="1122"/>
                      </a:lnTo>
                      <a:lnTo>
                        <a:pt x="1268" y="1114"/>
                      </a:lnTo>
                      <a:lnTo>
                        <a:pt x="1268" y="1114"/>
                      </a:lnTo>
                      <a:lnTo>
                        <a:pt x="1276" y="1114"/>
                      </a:lnTo>
                      <a:lnTo>
                        <a:pt x="1282" y="1112"/>
                      </a:lnTo>
                      <a:lnTo>
                        <a:pt x="1286" y="1108"/>
                      </a:lnTo>
                      <a:lnTo>
                        <a:pt x="1288" y="1102"/>
                      </a:lnTo>
                      <a:lnTo>
                        <a:pt x="1294" y="1090"/>
                      </a:lnTo>
                      <a:lnTo>
                        <a:pt x="1298" y="1086"/>
                      </a:lnTo>
                      <a:lnTo>
                        <a:pt x="1302" y="1082"/>
                      </a:lnTo>
                      <a:lnTo>
                        <a:pt x="1302" y="1082"/>
                      </a:lnTo>
                      <a:lnTo>
                        <a:pt x="1306" y="1102"/>
                      </a:lnTo>
                      <a:lnTo>
                        <a:pt x="1312" y="1120"/>
                      </a:lnTo>
                      <a:lnTo>
                        <a:pt x="1314" y="1130"/>
                      </a:lnTo>
                      <a:lnTo>
                        <a:pt x="1318" y="1136"/>
                      </a:lnTo>
                      <a:lnTo>
                        <a:pt x="1326" y="1142"/>
                      </a:lnTo>
                      <a:lnTo>
                        <a:pt x="1334" y="1144"/>
                      </a:lnTo>
                      <a:lnTo>
                        <a:pt x="1334" y="1144"/>
                      </a:lnTo>
                      <a:lnTo>
                        <a:pt x="1334" y="1150"/>
                      </a:lnTo>
                      <a:lnTo>
                        <a:pt x="1332" y="1156"/>
                      </a:lnTo>
                      <a:lnTo>
                        <a:pt x="1326" y="1158"/>
                      </a:lnTo>
                      <a:lnTo>
                        <a:pt x="1322" y="1158"/>
                      </a:lnTo>
                      <a:lnTo>
                        <a:pt x="1322" y="1158"/>
                      </a:lnTo>
                      <a:lnTo>
                        <a:pt x="1324" y="1168"/>
                      </a:lnTo>
                      <a:lnTo>
                        <a:pt x="1324" y="1178"/>
                      </a:lnTo>
                      <a:lnTo>
                        <a:pt x="1320" y="1186"/>
                      </a:lnTo>
                      <a:lnTo>
                        <a:pt x="1316" y="1194"/>
                      </a:lnTo>
                      <a:lnTo>
                        <a:pt x="1316" y="1194"/>
                      </a:lnTo>
                      <a:lnTo>
                        <a:pt x="1320" y="1200"/>
                      </a:lnTo>
                      <a:lnTo>
                        <a:pt x="1320" y="1206"/>
                      </a:lnTo>
                      <a:lnTo>
                        <a:pt x="1320" y="1212"/>
                      </a:lnTo>
                      <a:lnTo>
                        <a:pt x="1322" y="1218"/>
                      </a:lnTo>
                      <a:lnTo>
                        <a:pt x="1322" y="1218"/>
                      </a:lnTo>
                      <a:lnTo>
                        <a:pt x="1324" y="1214"/>
                      </a:lnTo>
                      <a:lnTo>
                        <a:pt x="1324" y="1214"/>
                      </a:lnTo>
                      <a:lnTo>
                        <a:pt x="1332" y="1218"/>
                      </a:lnTo>
                      <a:lnTo>
                        <a:pt x="1336" y="1222"/>
                      </a:lnTo>
                      <a:lnTo>
                        <a:pt x="1336" y="1226"/>
                      </a:lnTo>
                      <a:lnTo>
                        <a:pt x="1336" y="1226"/>
                      </a:lnTo>
                      <a:lnTo>
                        <a:pt x="1334" y="1226"/>
                      </a:lnTo>
                      <a:lnTo>
                        <a:pt x="1332" y="1224"/>
                      </a:lnTo>
                      <a:lnTo>
                        <a:pt x="1330" y="1222"/>
                      </a:lnTo>
                      <a:lnTo>
                        <a:pt x="1326" y="1220"/>
                      </a:lnTo>
                      <a:lnTo>
                        <a:pt x="1326" y="1220"/>
                      </a:lnTo>
                      <a:lnTo>
                        <a:pt x="1328" y="1224"/>
                      </a:lnTo>
                      <a:lnTo>
                        <a:pt x="1330" y="1228"/>
                      </a:lnTo>
                      <a:lnTo>
                        <a:pt x="1336" y="1232"/>
                      </a:lnTo>
                      <a:lnTo>
                        <a:pt x="1340" y="1236"/>
                      </a:lnTo>
                      <a:lnTo>
                        <a:pt x="1340" y="1240"/>
                      </a:lnTo>
                      <a:lnTo>
                        <a:pt x="1338" y="1244"/>
                      </a:lnTo>
                      <a:lnTo>
                        <a:pt x="1338" y="1244"/>
                      </a:lnTo>
                      <a:lnTo>
                        <a:pt x="1354" y="1248"/>
                      </a:lnTo>
                      <a:lnTo>
                        <a:pt x="1370" y="1250"/>
                      </a:lnTo>
                      <a:lnTo>
                        <a:pt x="1370" y="1250"/>
                      </a:lnTo>
                      <a:lnTo>
                        <a:pt x="1372" y="1248"/>
                      </a:lnTo>
                      <a:lnTo>
                        <a:pt x="1370" y="1246"/>
                      </a:lnTo>
                      <a:lnTo>
                        <a:pt x="1368" y="1244"/>
                      </a:lnTo>
                      <a:lnTo>
                        <a:pt x="1370" y="1240"/>
                      </a:lnTo>
                      <a:lnTo>
                        <a:pt x="1370" y="1240"/>
                      </a:lnTo>
                      <a:lnTo>
                        <a:pt x="1374" y="1242"/>
                      </a:lnTo>
                      <a:lnTo>
                        <a:pt x="1376" y="1244"/>
                      </a:lnTo>
                      <a:lnTo>
                        <a:pt x="1376" y="1248"/>
                      </a:lnTo>
                      <a:lnTo>
                        <a:pt x="1372" y="1250"/>
                      </a:lnTo>
                      <a:lnTo>
                        <a:pt x="1372" y="1250"/>
                      </a:lnTo>
                      <a:lnTo>
                        <a:pt x="1374" y="1254"/>
                      </a:lnTo>
                      <a:lnTo>
                        <a:pt x="1374" y="1258"/>
                      </a:lnTo>
                      <a:lnTo>
                        <a:pt x="1372" y="1262"/>
                      </a:lnTo>
                      <a:lnTo>
                        <a:pt x="1370" y="1266"/>
                      </a:lnTo>
                      <a:lnTo>
                        <a:pt x="1370" y="1266"/>
                      </a:lnTo>
                      <a:lnTo>
                        <a:pt x="1374" y="1270"/>
                      </a:lnTo>
                      <a:lnTo>
                        <a:pt x="1378" y="1268"/>
                      </a:lnTo>
                      <a:lnTo>
                        <a:pt x="1382" y="1270"/>
                      </a:lnTo>
                      <a:lnTo>
                        <a:pt x="1388" y="1272"/>
                      </a:lnTo>
                      <a:lnTo>
                        <a:pt x="1388" y="1272"/>
                      </a:lnTo>
                      <a:lnTo>
                        <a:pt x="1390" y="1268"/>
                      </a:lnTo>
                      <a:lnTo>
                        <a:pt x="1392" y="1264"/>
                      </a:lnTo>
                      <a:lnTo>
                        <a:pt x="1400" y="1258"/>
                      </a:lnTo>
                      <a:lnTo>
                        <a:pt x="1406" y="1250"/>
                      </a:lnTo>
                      <a:lnTo>
                        <a:pt x="1408" y="1246"/>
                      </a:lnTo>
                      <a:lnTo>
                        <a:pt x="1410" y="1240"/>
                      </a:lnTo>
                      <a:lnTo>
                        <a:pt x="1410" y="1240"/>
                      </a:lnTo>
                      <a:lnTo>
                        <a:pt x="1416" y="1240"/>
                      </a:lnTo>
                      <a:lnTo>
                        <a:pt x="1420" y="1240"/>
                      </a:lnTo>
                      <a:lnTo>
                        <a:pt x="1424" y="1242"/>
                      </a:lnTo>
                      <a:lnTo>
                        <a:pt x="1426" y="1246"/>
                      </a:lnTo>
                      <a:lnTo>
                        <a:pt x="1426" y="1246"/>
                      </a:lnTo>
                      <a:lnTo>
                        <a:pt x="1428" y="1244"/>
                      </a:lnTo>
                      <a:lnTo>
                        <a:pt x="1428" y="1242"/>
                      </a:lnTo>
                      <a:lnTo>
                        <a:pt x="1426" y="1238"/>
                      </a:lnTo>
                      <a:lnTo>
                        <a:pt x="1424" y="1234"/>
                      </a:lnTo>
                      <a:lnTo>
                        <a:pt x="1424" y="1232"/>
                      </a:lnTo>
                      <a:lnTo>
                        <a:pt x="1424" y="1230"/>
                      </a:lnTo>
                      <a:lnTo>
                        <a:pt x="1424" y="1230"/>
                      </a:lnTo>
                      <a:lnTo>
                        <a:pt x="1432" y="1232"/>
                      </a:lnTo>
                      <a:lnTo>
                        <a:pt x="1438" y="1238"/>
                      </a:lnTo>
                      <a:lnTo>
                        <a:pt x="1442" y="1244"/>
                      </a:lnTo>
                      <a:lnTo>
                        <a:pt x="1442" y="1246"/>
                      </a:lnTo>
                      <a:lnTo>
                        <a:pt x="1440" y="1248"/>
                      </a:lnTo>
                      <a:lnTo>
                        <a:pt x="1440" y="1248"/>
                      </a:lnTo>
                      <a:lnTo>
                        <a:pt x="1440" y="1246"/>
                      </a:lnTo>
                      <a:lnTo>
                        <a:pt x="1438" y="1244"/>
                      </a:lnTo>
                      <a:lnTo>
                        <a:pt x="1436" y="1248"/>
                      </a:lnTo>
                      <a:lnTo>
                        <a:pt x="1436" y="1252"/>
                      </a:lnTo>
                      <a:lnTo>
                        <a:pt x="1438" y="1258"/>
                      </a:lnTo>
                      <a:lnTo>
                        <a:pt x="1438" y="1258"/>
                      </a:lnTo>
                      <a:lnTo>
                        <a:pt x="1442" y="1254"/>
                      </a:lnTo>
                      <a:lnTo>
                        <a:pt x="1446" y="1254"/>
                      </a:lnTo>
                      <a:lnTo>
                        <a:pt x="1452" y="1256"/>
                      </a:lnTo>
                      <a:lnTo>
                        <a:pt x="1458" y="1262"/>
                      </a:lnTo>
                      <a:lnTo>
                        <a:pt x="1466" y="1264"/>
                      </a:lnTo>
                      <a:lnTo>
                        <a:pt x="1466" y="1264"/>
                      </a:lnTo>
                      <a:lnTo>
                        <a:pt x="1482" y="1256"/>
                      </a:lnTo>
                      <a:lnTo>
                        <a:pt x="1496" y="1246"/>
                      </a:lnTo>
                      <a:lnTo>
                        <a:pt x="1508" y="1234"/>
                      </a:lnTo>
                      <a:lnTo>
                        <a:pt x="1520" y="1220"/>
                      </a:lnTo>
                      <a:lnTo>
                        <a:pt x="1520" y="1220"/>
                      </a:lnTo>
                      <a:lnTo>
                        <a:pt x="1534" y="1252"/>
                      </a:lnTo>
                      <a:lnTo>
                        <a:pt x="1546" y="1282"/>
                      </a:lnTo>
                      <a:lnTo>
                        <a:pt x="1546" y="1282"/>
                      </a:lnTo>
                      <a:lnTo>
                        <a:pt x="1542" y="1266"/>
                      </a:lnTo>
                      <a:lnTo>
                        <a:pt x="1536" y="1250"/>
                      </a:lnTo>
                      <a:lnTo>
                        <a:pt x="1528" y="1232"/>
                      </a:lnTo>
                      <a:lnTo>
                        <a:pt x="1522" y="1214"/>
                      </a:lnTo>
                      <a:lnTo>
                        <a:pt x="1522" y="1214"/>
                      </a:lnTo>
                      <a:lnTo>
                        <a:pt x="1536" y="1210"/>
                      </a:lnTo>
                      <a:lnTo>
                        <a:pt x="1544" y="1206"/>
                      </a:lnTo>
                      <a:lnTo>
                        <a:pt x="1552" y="1206"/>
                      </a:lnTo>
                      <a:lnTo>
                        <a:pt x="1552" y="1206"/>
                      </a:lnTo>
                      <a:lnTo>
                        <a:pt x="1554" y="1212"/>
                      </a:lnTo>
                      <a:lnTo>
                        <a:pt x="1558" y="1218"/>
                      </a:lnTo>
                      <a:lnTo>
                        <a:pt x="1562" y="1222"/>
                      </a:lnTo>
                      <a:lnTo>
                        <a:pt x="1564" y="1228"/>
                      </a:lnTo>
                      <a:lnTo>
                        <a:pt x="1564" y="1228"/>
                      </a:lnTo>
                      <a:lnTo>
                        <a:pt x="1574" y="1226"/>
                      </a:lnTo>
                      <a:lnTo>
                        <a:pt x="1584" y="1224"/>
                      </a:lnTo>
                      <a:lnTo>
                        <a:pt x="1584" y="1224"/>
                      </a:lnTo>
                      <a:lnTo>
                        <a:pt x="1588" y="1218"/>
                      </a:lnTo>
                      <a:lnTo>
                        <a:pt x="1590" y="1212"/>
                      </a:lnTo>
                      <a:lnTo>
                        <a:pt x="1588" y="1204"/>
                      </a:lnTo>
                      <a:lnTo>
                        <a:pt x="1584" y="1198"/>
                      </a:lnTo>
                      <a:lnTo>
                        <a:pt x="1584" y="1198"/>
                      </a:lnTo>
                      <a:lnTo>
                        <a:pt x="1590" y="1194"/>
                      </a:lnTo>
                      <a:lnTo>
                        <a:pt x="1596" y="1192"/>
                      </a:lnTo>
                      <a:lnTo>
                        <a:pt x="1596" y="1192"/>
                      </a:lnTo>
                      <a:lnTo>
                        <a:pt x="1598" y="1182"/>
                      </a:lnTo>
                      <a:lnTo>
                        <a:pt x="1596" y="1174"/>
                      </a:lnTo>
                      <a:lnTo>
                        <a:pt x="1594" y="1166"/>
                      </a:lnTo>
                      <a:lnTo>
                        <a:pt x="1592" y="1160"/>
                      </a:lnTo>
                      <a:lnTo>
                        <a:pt x="1584" y="1148"/>
                      </a:lnTo>
                      <a:lnTo>
                        <a:pt x="1582" y="1140"/>
                      </a:lnTo>
                      <a:lnTo>
                        <a:pt x="1580" y="1134"/>
                      </a:lnTo>
                      <a:lnTo>
                        <a:pt x="1580" y="1134"/>
                      </a:lnTo>
                      <a:lnTo>
                        <a:pt x="1572" y="1128"/>
                      </a:lnTo>
                      <a:lnTo>
                        <a:pt x="1568" y="1120"/>
                      </a:lnTo>
                      <a:lnTo>
                        <a:pt x="1564" y="1112"/>
                      </a:lnTo>
                      <a:lnTo>
                        <a:pt x="1560" y="1102"/>
                      </a:lnTo>
                      <a:lnTo>
                        <a:pt x="1552" y="1060"/>
                      </a:lnTo>
                      <a:lnTo>
                        <a:pt x="1552" y="1060"/>
                      </a:lnTo>
                      <a:lnTo>
                        <a:pt x="1558" y="1056"/>
                      </a:lnTo>
                      <a:lnTo>
                        <a:pt x="1564" y="1052"/>
                      </a:lnTo>
                      <a:lnTo>
                        <a:pt x="1564" y="1052"/>
                      </a:lnTo>
                      <a:lnTo>
                        <a:pt x="1584" y="1068"/>
                      </a:lnTo>
                      <a:lnTo>
                        <a:pt x="1606" y="1082"/>
                      </a:lnTo>
                      <a:lnTo>
                        <a:pt x="1606" y="1082"/>
                      </a:lnTo>
                      <a:lnTo>
                        <a:pt x="1610" y="1074"/>
                      </a:lnTo>
                      <a:lnTo>
                        <a:pt x="1610" y="1066"/>
                      </a:lnTo>
                      <a:lnTo>
                        <a:pt x="1608" y="1058"/>
                      </a:lnTo>
                      <a:lnTo>
                        <a:pt x="1602" y="1050"/>
                      </a:lnTo>
                      <a:lnTo>
                        <a:pt x="1590" y="1034"/>
                      </a:lnTo>
                      <a:lnTo>
                        <a:pt x="1584" y="1024"/>
                      </a:lnTo>
                      <a:lnTo>
                        <a:pt x="1582" y="1016"/>
                      </a:lnTo>
                      <a:lnTo>
                        <a:pt x="1582" y="1016"/>
                      </a:lnTo>
                      <a:lnTo>
                        <a:pt x="1578" y="1018"/>
                      </a:lnTo>
                      <a:lnTo>
                        <a:pt x="1574" y="1018"/>
                      </a:lnTo>
                      <a:lnTo>
                        <a:pt x="1568" y="1018"/>
                      </a:lnTo>
                      <a:lnTo>
                        <a:pt x="1562" y="1014"/>
                      </a:lnTo>
                      <a:lnTo>
                        <a:pt x="1556" y="1010"/>
                      </a:lnTo>
                      <a:lnTo>
                        <a:pt x="1556" y="1010"/>
                      </a:lnTo>
                      <a:lnTo>
                        <a:pt x="1552" y="1012"/>
                      </a:lnTo>
                      <a:lnTo>
                        <a:pt x="1552" y="1016"/>
                      </a:lnTo>
                      <a:lnTo>
                        <a:pt x="1554" y="1018"/>
                      </a:lnTo>
                      <a:lnTo>
                        <a:pt x="1554" y="1024"/>
                      </a:lnTo>
                      <a:lnTo>
                        <a:pt x="1554" y="1024"/>
                      </a:lnTo>
                      <a:lnTo>
                        <a:pt x="1550" y="1028"/>
                      </a:lnTo>
                      <a:lnTo>
                        <a:pt x="1546" y="1028"/>
                      </a:lnTo>
                      <a:lnTo>
                        <a:pt x="1544" y="1028"/>
                      </a:lnTo>
                      <a:lnTo>
                        <a:pt x="1544" y="1028"/>
                      </a:lnTo>
                      <a:lnTo>
                        <a:pt x="1548" y="1036"/>
                      </a:lnTo>
                      <a:lnTo>
                        <a:pt x="1548" y="1040"/>
                      </a:lnTo>
                      <a:lnTo>
                        <a:pt x="1548" y="1044"/>
                      </a:lnTo>
                      <a:lnTo>
                        <a:pt x="1548" y="1044"/>
                      </a:lnTo>
                      <a:lnTo>
                        <a:pt x="1544" y="1042"/>
                      </a:lnTo>
                      <a:lnTo>
                        <a:pt x="1542" y="1040"/>
                      </a:lnTo>
                      <a:lnTo>
                        <a:pt x="1544" y="1034"/>
                      </a:lnTo>
                      <a:lnTo>
                        <a:pt x="1544" y="1034"/>
                      </a:lnTo>
                      <a:lnTo>
                        <a:pt x="1538" y="1030"/>
                      </a:lnTo>
                      <a:lnTo>
                        <a:pt x="1532" y="1026"/>
                      </a:lnTo>
                      <a:lnTo>
                        <a:pt x="1528" y="1020"/>
                      </a:lnTo>
                      <a:lnTo>
                        <a:pt x="1528" y="1018"/>
                      </a:lnTo>
                      <a:lnTo>
                        <a:pt x="1528" y="1016"/>
                      </a:lnTo>
                      <a:lnTo>
                        <a:pt x="1528" y="1016"/>
                      </a:lnTo>
                      <a:lnTo>
                        <a:pt x="1530" y="1016"/>
                      </a:lnTo>
                      <a:lnTo>
                        <a:pt x="1534" y="1016"/>
                      </a:lnTo>
                      <a:lnTo>
                        <a:pt x="1538" y="1010"/>
                      </a:lnTo>
                      <a:lnTo>
                        <a:pt x="1546" y="1006"/>
                      </a:lnTo>
                      <a:lnTo>
                        <a:pt x="1550" y="1006"/>
                      </a:lnTo>
                      <a:lnTo>
                        <a:pt x="1554" y="1008"/>
                      </a:lnTo>
                      <a:lnTo>
                        <a:pt x="1554" y="1008"/>
                      </a:lnTo>
                      <a:lnTo>
                        <a:pt x="1546" y="994"/>
                      </a:lnTo>
                      <a:lnTo>
                        <a:pt x="1542" y="988"/>
                      </a:lnTo>
                      <a:lnTo>
                        <a:pt x="1536" y="982"/>
                      </a:lnTo>
                      <a:lnTo>
                        <a:pt x="1536" y="982"/>
                      </a:lnTo>
                      <a:lnTo>
                        <a:pt x="1540" y="974"/>
                      </a:lnTo>
                      <a:lnTo>
                        <a:pt x="1544" y="966"/>
                      </a:lnTo>
                      <a:lnTo>
                        <a:pt x="1546" y="964"/>
                      </a:lnTo>
                      <a:lnTo>
                        <a:pt x="1550" y="962"/>
                      </a:lnTo>
                      <a:lnTo>
                        <a:pt x="1554" y="962"/>
                      </a:lnTo>
                      <a:lnTo>
                        <a:pt x="1562" y="962"/>
                      </a:lnTo>
                      <a:lnTo>
                        <a:pt x="1562" y="962"/>
                      </a:lnTo>
                      <a:lnTo>
                        <a:pt x="1560" y="956"/>
                      </a:lnTo>
                      <a:lnTo>
                        <a:pt x="1558" y="954"/>
                      </a:lnTo>
                      <a:lnTo>
                        <a:pt x="1558" y="954"/>
                      </a:lnTo>
                      <a:lnTo>
                        <a:pt x="1566" y="954"/>
                      </a:lnTo>
                      <a:lnTo>
                        <a:pt x="1580" y="956"/>
                      </a:lnTo>
                      <a:lnTo>
                        <a:pt x="1594" y="956"/>
                      </a:lnTo>
                      <a:lnTo>
                        <a:pt x="1608" y="956"/>
                      </a:lnTo>
                      <a:lnTo>
                        <a:pt x="1608" y="956"/>
                      </a:lnTo>
                      <a:lnTo>
                        <a:pt x="1606" y="952"/>
                      </a:lnTo>
                      <a:lnTo>
                        <a:pt x="1604" y="948"/>
                      </a:lnTo>
                      <a:lnTo>
                        <a:pt x="1602" y="944"/>
                      </a:lnTo>
                      <a:lnTo>
                        <a:pt x="1602" y="940"/>
                      </a:lnTo>
                      <a:lnTo>
                        <a:pt x="1602" y="940"/>
                      </a:lnTo>
                      <a:lnTo>
                        <a:pt x="1604" y="940"/>
                      </a:lnTo>
                      <a:lnTo>
                        <a:pt x="1606" y="936"/>
                      </a:lnTo>
                      <a:lnTo>
                        <a:pt x="1608" y="936"/>
                      </a:lnTo>
                      <a:lnTo>
                        <a:pt x="1612" y="936"/>
                      </a:lnTo>
                      <a:lnTo>
                        <a:pt x="1612" y="936"/>
                      </a:lnTo>
                      <a:lnTo>
                        <a:pt x="1612" y="934"/>
                      </a:lnTo>
                      <a:lnTo>
                        <a:pt x="1610" y="930"/>
                      </a:lnTo>
                      <a:lnTo>
                        <a:pt x="1610" y="928"/>
                      </a:lnTo>
                      <a:lnTo>
                        <a:pt x="1610" y="926"/>
                      </a:lnTo>
                      <a:lnTo>
                        <a:pt x="1610" y="926"/>
                      </a:lnTo>
                      <a:lnTo>
                        <a:pt x="1628" y="926"/>
                      </a:lnTo>
                      <a:lnTo>
                        <a:pt x="1628" y="926"/>
                      </a:lnTo>
                      <a:lnTo>
                        <a:pt x="1612" y="916"/>
                      </a:lnTo>
                      <a:lnTo>
                        <a:pt x="1612" y="916"/>
                      </a:lnTo>
                      <a:lnTo>
                        <a:pt x="1608" y="918"/>
                      </a:lnTo>
                      <a:lnTo>
                        <a:pt x="1600" y="918"/>
                      </a:lnTo>
                      <a:lnTo>
                        <a:pt x="1596" y="916"/>
                      </a:lnTo>
                      <a:lnTo>
                        <a:pt x="1590" y="914"/>
                      </a:lnTo>
                      <a:lnTo>
                        <a:pt x="1580" y="906"/>
                      </a:lnTo>
                      <a:lnTo>
                        <a:pt x="1578" y="902"/>
                      </a:lnTo>
                      <a:lnTo>
                        <a:pt x="1576" y="896"/>
                      </a:lnTo>
                      <a:lnTo>
                        <a:pt x="1576" y="896"/>
                      </a:lnTo>
                      <a:lnTo>
                        <a:pt x="1574" y="904"/>
                      </a:lnTo>
                      <a:lnTo>
                        <a:pt x="1570" y="908"/>
                      </a:lnTo>
                      <a:lnTo>
                        <a:pt x="1564" y="910"/>
                      </a:lnTo>
                      <a:lnTo>
                        <a:pt x="1556" y="910"/>
                      </a:lnTo>
                      <a:lnTo>
                        <a:pt x="1556" y="910"/>
                      </a:lnTo>
                      <a:lnTo>
                        <a:pt x="1552" y="914"/>
                      </a:lnTo>
                      <a:lnTo>
                        <a:pt x="1550" y="916"/>
                      </a:lnTo>
                      <a:lnTo>
                        <a:pt x="1544" y="918"/>
                      </a:lnTo>
                      <a:lnTo>
                        <a:pt x="1544" y="918"/>
                      </a:lnTo>
                      <a:lnTo>
                        <a:pt x="1546" y="920"/>
                      </a:lnTo>
                      <a:lnTo>
                        <a:pt x="1544" y="922"/>
                      </a:lnTo>
                      <a:lnTo>
                        <a:pt x="1544" y="924"/>
                      </a:lnTo>
                      <a:lnTo>
                        <a:pt x="1546" y="926"/>
                      </a:lnTo>
                      <a:lnTo>
                        <a:pt x="1546" y="926"/>
                      </a:lnTo>
                      <a:lnTo>
                        <a:pt x="1544" y="928"/>
                      </a:lnTo>
                      <a:lnTo>
                        <a:pt x="1542" y="926"/>
                      </a:lnTo>
                      <a:lnTo>
                        <a:pt x="1540" y="926"/>
                      </a:lnTo>
                      <a:lnTo>
                        <a:pt x="1540" y="924"/>
                      </a:lnTo>
                      <a:lnTo>
                        <a:pt x="1540" y="924"/>
                      </a:lnTo>
                      <a:lnTo>
                        <a:pt x="1534" y="930"/>
                      </a:lnTo>
                      <a:lnTo>
                        <a:pt x="1532" y="934"/>
                      </a:lnTo>
                      <a:lnTo>
                        <a:pt x="1526" y="934"/>
                      </a:lnTo>
                      <a:lnTo>
                        <a:pt x="1526" y="934"/>
                      </a:lnTo>
                      <a:lnTo>
                        <a:pt x="1528" y="940"/>
                      </a:lnTo>
                      <a:lnTo>
                        <a:pt x="1530" y="942"/>
                      </a:lnTo>
                      <a:lnTo>
                        <a:pt x="1530" y="944"/>
                      </a:lnTo>
                      <a:lnTo>
                        <a:pt x="1530" y="944"/>
                      </a:lnTo>
                      <a:lnTo>
                        <a:pt x="1528" y="942"/>
                      </a:lnTo>
                      <a:lnTo>
                        <a:pt x="1524" y="940"/>
                      </a:lnTo>
                      <a:lnTo>
                        <a:pt x="1520" y="942"/>
                      </a:lnTo>
                      <a:lnTo>
                        <a:pt x="1518" y="944"/>
                      </a:lnTo>
                      <a:lnTo>
                        <a:pt x="1512" y="950"/>
                      </a:lnTo>
                      <a:lnTo>
                        <a:pt x="1510" y="956"/>
                      </a:lnTo>
                      <a:lnTo>
                        <a:pt x="1510" y="956"/>
                      </a:lnTo>
                      <a:lnTo>
                        <a:pt x="1508" y="948"/>
                      </a:lnTo>
                      <a:lnTo>
                        <a:pt x="1504" y="944"/>
                      </a:lnTo>
                      <a:lnTo>
                        <a:pt x="1500" y="940"/>
                      </a:lnTo>
                      <a:lnTo>
                        <a:pt x="1500" y="940"/>
                      </a:lnTo>
                      <a:lnTo>
                        <a:pt x="1496" y="944"/>
                      </a:lnTo>
                      <a:lnTo>
                        <a:pt x="1494" y="948"/>
                      </a:lnTo>
                      <a:lnTo>
                        <a:pt x="1494" y="948"/>
                      </a:lnTo>
                      <a:lnTo>
                        <a:pt x="1492" y="944"/>
                      </a:lnTo>
                      <a:lnTo>
                        <a:pt x="1488" y="940"/>
                      </a:lnTo>
                      <a:lnTo>
                        <a:pt x="1486" y="936"/>
                      </a:lnTo>
                      <a:lnTo>
                        <a:pt x="1484" y="928"/>
                      </a:lnTo>
                      <a:lnTo>
                        <a:pt x="1484" y="928"/>
                      </a:lnTo>
                      <a:lnTo>
                        <a:pt x="1474" y="928"/>
                      </a:lnTo>
                      <a:lnTo>
                        <a:pt x="1468" y="926"/>
                      </a:lnTo>
                      <a:lnTo>
                        <a:pt x="1456" y="924"/>
                      </a:lnTo>
                      <a:lnTo>
                        <a:pt x="1456" y="924"/>
                      </a:lnTo>
                      <a:lnTo>
                        <a:pt x="1442" y="900"/>
                      </a:lnTo>
                      <a:lnTo>
                        <a:pt x="1428" y="878"/>
                      </a:lnTo>
                      <a:lnTo>
                        <a:pt x="1412" y="856"/>
                      </a:lnTo>
                      <a:lnTo>
                        <a:pt x="1392" y="836"/>
                      </a:lnTo>
                      <a:lnTo>
                        <a:pt x="1392" y="836"/>
                      </a:lnTo>
                      <a:lnTo>
                        <a:pt x="1392" y="820"/>
                      </a:lnTo>
                      <a:lnTo>
                        <a:pt x="1388" y="816"/>
                      </a:lnTo>
                      <a:lnTo>
                        <a:pt x="1382" y="812"/>
                      </a:lnTo>
                      <a:lnTo>
                        <a:pt x="1382" y="812"/>
                      </a:lnTo>
                      <a:lnTo>
                        <a:pt x="1384" y="810"/>
                      </a:lnTo>
                      <a:lnTo>
                        <a:pt x="1386" y="812"/>
                      </a:lnTo>
                      <a:lnTo>
                        <a:pt x="1390" y="812"/>
                      </a:lnTo>
                      <a:lnTo>
                        <a:pt x="1394" y="812"/>
                      </a:lnTo>
                      <a:lnTo>
                        <a:pt x="1394" y="812"/>
                      </a:lnTo>
                      <a:lnTo>
                        <a:pt x="1390" y="804"/>
                      </a:lnTo>
                      <a:lnTo>
                        <a:pt x="1388" y="794"/>
                      </a:lnTo>
                      <a:lnTo>
                        <a:pt x="1388" y="778"/>
                      </a:lnTo>
                      <a:lnTo>
                        <a:pt x="1386" y="762"/>
                      </a:lnTo>
                      <a:lnTo>
                        <a:pt x="1384" y="752"/>
                      </a:lnTo>
                      <a:lnTo>
                        <a:pt x="1380" y="742"/>
                      </a:lnTo>
                      <a:lnTo>
                        <a:pt x="1380" y="742"/>
                      </a:lnTo>
                      <a:lnTo>
                        <a:pt x="1380" y="740"/>
                      </a:lnTo>
                      <a:lnTo>
                        <a:pt x="1382" y="740"/>
                      </a:lnTo>
                      <a:lnTo>
                        <a:pt x="1386" y="738"/>
                      </a:lnTo>
                      <a:lnTo>
                        <a:pt x="1386" y="738"/>
                      </a:lnTo>
                      <a:lnTo>
                        <a:pt x="1380" y="728"/>
                      </a:lnTo>
                      <a:lnTo>
                        <a:pt x="1370" y="718"/>
                      </a:lnTo>
                      <a:lnTo>
                        <a:pt x="1360" y="708"/>
                      </a:lnTo>
                      <a:lnTo>
                        <a:pt x="1352" y="706"/>
                      </a:lnTo>
                      <a:lnTo>
                        <a:pt x="1346" y="704"/>
                      </a:lnTo>
                      <a:lnTo>
                        <a:pt x="1346" y="704"/>
                      </a:lnTo>
                      <a:lnTo>
                        <a:pt x="1338" y="706"/>
                      </a:lnTo>
                      <a:lnTo>
                        <a:pt x="1334" y="708"/>
                      </a:lnTo>
                      <a:lnTo>
                        <a:pt x="1330" y="710"/>
                      </a:lnTo>
                      <a:lnTo>
                        <a:pt x="1324" y="708"/>
                      </a:lnTo>
                      <a:lnTo>
                        <a:pt x="1324" y="708"/>
                      </a:lnTo>
                      <a:lnTo>
                        <a:pt x="1322" y="708"/>
                      </a:lnTo>
                      <a:lnTo>
                        <a:pt x="1322" y="710"/>
                      </a:lnTo>
                      <a:lnTo>
                        <a:pt x="1326" y="714"/>
                      </a:lnTo>
                      <a:lnTo>
                        <a:pt x="1328" y="718"/>
                      </a:lnTo>
                      <a:lnTo>
                        <a:pt x="1326" y="718"/>
                      </a:lnTo>
                      <a:lnTo>
                        <a:pt x="1324" y="720"/>
                      </a:lnTo>
                      <a:lnTo>
                        <a:pt x="1324" y="720"/>
                      </a:lnTo>
                      <a:lnTo>
                        <a:pt x="1328" y="724"/>
                      </a:lnTo>
                      <a:lnTo>
                        <a:pt x="1328" y="724"/>
                      </a:lnTo>
                      <a:lnTo>
                        <a:pt x="1328" y="724"/>
                      </a:lnTo>
                      <a:lnTo>
                        <a:pt x="1326" y="724"/>
                      </a:lnTo>
                      <a:lnTo>
                        <a:pt x="1326" y="724"/>
                      </a:lnTo>
                      <a:lnTo>
                        <a:pt x="1324" y="726"/>
                      </a:lnTo>
                      <a:lnTo>
                        <a:pt x="1324" y="726"/>
                      </a:lnTo>
                      <a:lnTo>
                        <a:pt x="1330" y="734"/>
                      </a:lnTo>
                      <a:lnTo>
                        <a:pt x="1332" y="740"/>
                      </a:lnTo>
                      <a:lnTo>
                        <a:pt x="1330" y="746"/>
                      </a:lnTo>
                      <a:lnTo>
                        <a:pt x="1330" y="746"/>
                      </a:lnTo>
                      <a:lnTo>
                        <a:pt x="1340" y="754"/>
                      </a:lnTo>
                      <a:lnTo>
                        <a:pt x="1350" y="762"/>
                      </a:lnTo>
                      <a:lnTo>
                        <a:pt x="1350" y="762"/>
                      </a:lnTo>
                      <a:lnTo>
                        <a:pt x="1352" y="778"/>
                      </a:lnTo>
                      <a:lnTo>
                        <a:pt x="1352" y="792"/>
                      </a:lnTo>
                      <a:lnTo>
                        <a:pt x="1352" y="800"/>
                      </a:lnTo>
                      <a:lnTo>
                        <a:pt x="1350" y="806"/>
                      </a:lnTo>
                      <a:lnTo>
                        <a:pt x="1346" y="814"/>
                      </a:lnTo>
                      <a:lnTo>
                        <a:pt x="1340" y="820"/>
                      </a:lnTo>
                      <a:lnTo>
                        <a:pt x="1340" y="820"/>
                      </a:lnTo>
                      <a:lnTo>
                        <a:pt x="1344" y="824"/>
                      </a:lnTo>
                      <a:lnTo>
                        <a:pt x="1344" y="828"/>
                      </a:lnTo>
                      <a:lnTo>
                        <a:pt x="1344" y="836"/>
                      </a:lnTo>
                      <a:lnTo>
                        <a:pt x="1342" y="844"/>
                      </a:lnTo>
                      <a:lnTo>
                        <a:pt x="1342" y="848"/>
                      </a:lnTo>
                      <a:lnTo>
                        <a:pt x="1344" y="852"/>
                      </a:lnTo>
                      <a:lnTo>
                        <a:pt x="1344" y="852"/>
                      </a:lnTo>
                      <a:lnTo>
                        <a:pt x="1344" y="854"/>
                      </a:lnTo>
                      <a:lnTo>
                        <a:pt x="1342" y="854"/>
                      </a:lnTo>
                      <a:lnTo>
                        <a:pt x="1338" y="852"/>
                      </a:lnTo>
                      <a:lnTo>
                        <a:pt x="1338" y="852"/>
                      </a:lnTo>
                      <a:lnTo>
                        <a:pt x="1346" y="860"/>
                      </a:lnTo>
                      <a:lnTo>
                        <a:pt x="1350" y="868"/>
                      </a:lnTo>
                      <a:lnTo>
                        <a:pt x="1360" y="888"/>
                      </a:lnTo>
                      <a:lnTo>
                        <a:pt x="1360" y="888"/>
                      </a:lnTo>
                      <a:lnTo>
                        <a:pt x="1358" y="888"/>
                      </a:lnTo>
                      <a:lnTo>
                        <a:pt x="1354" y="886"/>
                      </a:lnTo>
                      <a:lnTo>
                        <a:pt x="1354" y="886"/>
                      </a:lnTo>
                      <a:lnTo>
                        <a:pt x="1370" y="914"/>
                      </a:lnTo>
                      <a:lnTo>
                        <a:pt x="1378" y="926"/>
                      </a:lnTo>
                      <a:lnTo>
                        <a:pt x="1384" y="932"/>
                      </a:lnTo>
                      <a:lnTo>
                        <a:pt x="1390" y="936"/>
                      </a:lnTo>
                      <a:lnTo>
                        <a:pt x="1390" y="936"/>
                      </a:lnTo>
                      <a:lnTo>
                        <a:pt x="1392" y="934"/>
                      </a:lnTo>
                      <a:lnTo>
                        <a:pt x="1392" y="934"/>
                      </a:lnTo>
                      <a:lnTo>
                        <a:pt x="1394" y="932"/>
                      </a:lnTo>
                      <a:lnTo>
                        <a:pt x="1394" y="932"/>
                      </a:lnTo>
                      <a:lnTo>
                        <a:pt x="1416" y="950"/>
                      </a:lnTo>
                      <a:lnTo>
                        <a:pt x="1438" y="968"/>
                      </a:lnTo>
                      <a:lnTo>
                        <a:pt x="1438" y="968"/>
                      </a:lnTo>
                      <a:lnTo>
                        <a:pt x="1434" y="978"/>
                      </a:lnTo>
                      <a:lnTo>
                        <a:pt x="1428" y="988"/>
                      </a:lnTo>
                      <a:lnTo>
                        <a:pt x="1428" y="988"/>
                      </a:lnTo>
                      <a:lnTo>
                        <a:pt x="1432" y="990"/>
                      </a:lnTo>
                      <a:lnTo>
                        <a:pt x="1434" y="988"/>
                      </a:lnTo>
                      <a:lnTo>
                        <a:pt x="1438" y="986"/>
                      </a:lnTo>
                      <a:lnTo>
                        <a:pt x="1442" y="988"/>
                      </a:lnTo>
                      <a:lnTo>
                        <a:pt x="1442" y="988"/>
                      </a:lnTo>
                      <a:lnTo>
                        <a:pt x="1440" y="992"/>
                      </a:lnTo>
                      <a:lnTo>
                        <a:pt x="1436" y="992"/>
                      </a:lnTo>
                      <a:lnTo>
                        <a:pt x="1436" y="992"/>
                      </a:lnTo>
                      <a:lnTo>
                        <a:pt x="1440" y="994"/>
                      </a:lnTo>
                      <a:lnTo>
                        <a:pt x="1442" y="994"/>
                      </a:lnTo>
                      <a:lnTo>
                        <a:pt x="1440" y="1000"/>
                      </a:lnTo>
                      <a:lnTo>
                        <a:pt x="1438" y="1006"/>
                      </a:lnTo>
                      <a:lnTo>
                        <a:pt x="1438" y="1010"/>
                      </a:lnTo>
                      <a:lnTo>
                        <a:pt x="1438" y="1016"/>
                      </a:lnTo>
                      <a:lnTo>
                        <a:pt x="1438" y="1016"/>
                      </a:lnTo>
                      <a:lnTo>
                        <a:pt x="1436" y="1014"/>
                      </a:lnTo>
                      <a:lnTo>
                        <a:pt x="1436" y="1012"/>
                      </a:lnTo>
                      <a:lnTo>
                        <a:pt x="1434" y="1010"/>
                      </a:lnTo>
                      <a:lnTo>
                        <a:pt x="1432" y="1010"/>
                      </a:lnTo>
                      <a:lnTo>
                        <a:pt x="1432" y="1010"/>
                      </a:lnTo>
                      <a:lnTo>
                        <a:pt x="1430" y="1020"/>
                      </a:lnTo>
                      <a:lnTo>
                        <a:pt x="1428" y="1024"/>
                      </a:lnTo>
                      <a:lnTo>
                        <a:pt x="1420" y="1024"/>
                      </a:lnTo>
                      <a:lnTo>
                        <a:pt x="1420" y="1024"/>
                      </a:lnTo>
                      <a:lnTo>
                        <a:pt x="1428" y="1038"/>
                      </a:lnTo>
                      <a:lnTo>
                        <a:pt x="1432" y="1046"/>
                      </a:lnTo>
                      <a:lnTo>
                        <a:pt x="1432" y="1056"/>
                      </a:lnTo>
                      <a:lnTo>
                        <a:pt x="1432" y="1056"/>
                      </a:lnTo>
                      <a:lnTo>
                        <a:pt x="1434" y="1058"/>
                      </a:lnTo>
                      <a:lnTo>
                        <a:pt x="1438" y="1058"/>
                      </a:lnTo>
                      <a:lnTo>
                        <a:pt x="1438" y="1058"/>
                      </a:lnTo>
                      <a:lnTo>
                        <a:pt x="1438" y="1060"/>
                      </a:lnTo>
                      <a:lnTo>
                        <a:pt x="1436" y="1060"/>
                      </a:lnTo>
                      <a:lnTo>
                        <a:pt x="1432" y="1062"/>
                      </a:lnTo>
                      <a:lnTo>
                        <a:pt x="1432" y="1062"/>
                      </a:lnTo>
                      <a:lnTo>
                        <a:pt x="1444" y="1080"/>
                      </a:lnTo>
                      <a:lnTo>
                        <a:pt x="1452" y="1100"/>
                      </a:lnTo>
                      <a:lnTo>
                        <a:pt x="1456" y="1122"/>
                      </a:lnTo>
                      <a:lnTo>
                        <a:pt x="1460" y="1150"/>
                      </a:lnTo>
                      <a:lnTo>
                        <a:pt x="1460" y="1150"/>
                      </a:lnTo>
                      <a:lnTo>
                        <a:pt x="1450" y="1148"/>
                      </a:lnTo>
                      <a:lnTo>
                        <a:pt x="1438" y="1150"/>
                      </a:lnTo>
                      <a:lnTo>
                        <a:pt x="1434" y="1154"/>
                      </a:lnTo>
                      <a:lnTo>
                        <a:pt x="1430" y="1158"/>
                      </a:lnTo>
                      <a:lnTo>
                        <a:pt x="1426" y="1162"/>
                      </a:lnTo>
                      <a:lnTo>
                        <a:pt x="1424" y="1168"/>
                      </a:lnTo>
                      <a:lnTo>
                        <a:pt x="1424" y="1168"/>
                      </a:lnTo>
                      <a:lnTo>
                        <a:pt x="1428" y="1174"/>
                      </a:lnTo>
                      <a:lnTo>
                        <a:pt x="1432" y="1178"/>
                      </a:lnTo>
                      <a:lnTo>
                        <a:pt x="1436" y="1184"/>
                      </a:lnTo>
                      <a:lnTo>
                        <a:pt x="1436" y="1186"/>
                      </a:lnTo>
                      <a:lnTo>
                        <a:pt x="1434" y="1190"/>
                      </a:lnTo>
                      <a:lnTo>
                        <a:pt x="1434" y="1190"/>
                      </a:lnTo>
                      <a:lnTo>
                        <a:pt x="1426" y="1192"/>
                      </a:lnTo>
                      <a:lnTo>
                        <a:pt x="1418" y="1194"/>
                      </a:lnTo>
                      <a:lnTo>
                        <a:pt x="1410" y="1196"/>
                      </a:lnTo>
                      <a:lnTo>
                        <a:pt x="1400" y="1194"/>
                      </a:lnTo>
                      <a:lnTo>
                        <a:pt x="1400" y="1194"/>
                      </a:lnTo>
                      <a:lnTo>
                        <a:pt x="1400" y="1186"/>
                      </a:lnTo>
                      <a:lnTo>
                        <a:pt x="1398" y="1180"/>
                      </a:lnTo>
                      <a:lnTo>
                        <a:pt x="1396" y="1174"/>
                      </a:lnTo>
                      <a:lnTo>
                        <a:pt x="1392" y="1170"/>
                      </a:lnTo>
                      <a:lnTo>
                        <a:pt x="1384" y="1162"/>
                      </a:lnTo>
                      <a:lnTo>
                        <a:pt x="1374" y="1152"/>
                      </a:lnTo>
                      <a:lnTo>
                        <a:pt x="1374" y="1152"/>
                      </a:lnTo>
                      <a:lnTo>
                        <a:pt x="1376" y="1148"/>
                      </a:lnTo>
                      <a:lnTo>
                        <a:pt x="1378" y="1150"/>
                      </a:lnTo>
                      <a:lnTo>
                        <a:pt x="1380" y="1152"/>
                      </a:lnTo>
                      <a:lnTo>
                        <a:pt x="1382" y="1152"/>
                      </a:lnTo>
                      <a:lnTo>
                        <a:pt x="1382" y="1152"/>
                      </a:lnTo>
                      <a:lnTo>
                        <a:pt x="1382" y="1148"/>
                      </a:lnTo>
                      <a:lnTo>
                        <a:pt x="1378" y="1146"/>
                      </a:lnTo>
                      <a:lnTo>
                        <a:pt x="1376" y="1142"/>
                      </a:lnTo>
                      <a:lnTo>
                        <a:pt x="1374" y="1138"/>
                      </a:lnTo>
                      <a:lnTo>
                        <a:pt x="1374" y="1138"/>
                      </a:lnTo>
                      <a:lnTo>
                        <a:pt x="1378" y="1138"/>
                      </a:lnTo>
                      <a:lnTo>
                        <a:pt x="1380" y="1140"/>
                      </a:lnTo>
                      <a:lnTo>
                        <a:pt x="1380" y="1140"/>
                      </a:lnTo>
                      <a:lnTo>
                        <a:pt x="1376" y="1134"/>
                      </a:lnTo>
                      <a:lnTo>
                        <a:pt x="1372" y="1128"/>
                      </a:lnTo>
                      <a:lnTo>
                        <a:pt x="1362" y="1118"/>
                      </a:lnTo>
                      <a:lnTo>
                        <a:pt x="1352" y="1108"/>
                      </a:lnTo>
                      <a:lnTo>
                        <a:pt x="1348" y="1102"/>
                      </a:lnTo>
                      <a:lnTo>
                        <a:pt x="1344" y="1094"/>
                      </a:lnTo>
                      <a:lnTo>
                        <a:pt x="1344" y="1094"/>
                      </a:lnTo>
                      <a:lnTo>
                        <a:pt x="1342" y="1096"/>
                      </a:lnTo>
                      <a:lnTo>
                        <a:pt x="1338" y="1092"/>
                      </a:lnTo>
                      <a:lnTo>
                        <a:pt x="1332" y="1082"/>
                      </a:lnTo>
                      <a:lnTo>
                        <a:pt x="1326" y="1068"/>
                      </a:lnTo>
                      <a:lnTo>
                        <a:pt x="1320" y="1064"/>
                      </a:lnTo>
                      <a:lnTo>
                        <a:pt x="1316" y="1062"/>
                      </a:lnTo>
                      <a:lnTo>
                        <a:pt x="1316" y="1062"/>
                      </a:lnTo>
                      <a:lnTo>
                        <a:pt x="1316" y="1054"/>
                      </a:lnTo>
                      <a:lnTo>
                        <a:pt x="1316" y="1046"/>
                      </a:lnTo>
                      <a:lnTo>
                        <a:pt x="1316" y="1046"/>
                      </a:lnTo>
                      <a:lnTo>
                        <a:pt x="1314" y="1046"/>
                      </a:lnTo>
                      <a:lnTo>
                        <a:pt x="1314" y="1050"/>
                      </a:lnTo>
                      <a:lnTo>
                        <a:pt x="1312" y="1052"/>
                      </a:lnTo>
                      <a:lnTo>
                        <a:pt x="1312" y="1050"/>
                      </a:lnTo>
                      <a:lnTo>
                        <a:pt x="1312" y="1050"/>
                      </a:lnTo>
                      <a:lnTo>
                        <a:pt x="1302" y="1036"/>
                      </a:lnTo>
                      <a:lnTo>
                        <a:pt x="1298" y="1026"/>
                      </a:lnTo>
                      <a:lnTo>
                        <a:pt x="1294" y="1018"/>
                      </a:lnTo>
                      <a:lnTo>
                        <a:pt x="1294" y="1018"/>
                      </a:lnTo>
                      <a:lnTo>
                        <a:pt x="1288" y="1012"/>
                      </a:lnTo>
                      <a:lnTo>
                        <a:pt x="1282" y="1006"/>
                      </a:lnTo>
                      <a:lnTo>
                        <a:pt x="1276" y="1000"/>
                      </a:lnTo>
                      <a:lnTo>
                        <a:pt x="1274" y="990"/>
                      </a:lnTo>
                      <a:lnTo>
                        <a:pt x="1274" y="990"/>
                      </a:lnTo>
                      <a:lnTo>
                        <a:pt x="1272" y="992"/>
                      </a:lnTo>
                      <a:lnTo>
                        <a:pt x="1272" y="996"/>
                      </a:lnTo>
                      <a:lnTo>
                        <a:pt x="1274" y="1006"/>
                      </a:lnTo>
                      <a:lnTo>
                        <a:pt x="1274" y="1016"/>
                      </a:lnTo>
                      <a:lnTo>
                        <a:pt x="1274" y="1020"/>
                      </a:lnTo>
                      <a:lnTo>
                        <a:pt x="1272" y="1024"/>
                      </a:lnTo>
                      <a:lnTo>
                        <a:pt x="1272" y="1024"/>
                      </a:lnTo>
                      <a:lnTo>
                        <a:pt x="1266" y="1024"/>
                      </a:lnTo>
                      <a:lnTo>
                        <a:pt x="1266" y="1020"/>
                      </a:lnTo>
                      <a:lnTo>
                        <a:pt x="1266" y="1020"/>
                      </a:lnTo>
                      <a:lnTo>
                        <a:pt x="1252" y="1050"/>
                      </a:lnTo>
                      <a:lnTo>
                        <a:pt x="1242" y="1064"/>
                      </a:lnTo>
                      <a:lnTo>
                        <a:pt x="1238" y="1070"/>
                      </a:lnTo>
                      <a:lnTo>
                        <a:pt x="1232" y="1072"/>
                      </a:lnTo>
                      <a:lnTo>
                        <a:pt x="1232" y="1072"/>
                      </a:lnTo>
                      <a:lnTo>
                        <a:pt x="1220" y="1070"/>
                      </a:lnTo>
                      <a:lnTo>
                        <a:pt x="1208" y="1070"/>
                      </a:lnTo>
                      <a:lnTo>
                        <a:pt x="1208" y="1070"/>
                      </a:lnTo>
                      <a:lnTo>
                        <a:pt x="1208" y="1066"/>
                      </a:lnTo>
                      <a:lnTo>
                        <a:pt x="1210" y="1064"/>
                      </a:lnTo>
                      <a:lnTo>
                        <a:pt x="1210" y="1064"/>
                      </a:lnTo>
                      <a:lnTo>
                        <a:pt x="1196" y="1058"/>
                      </a:lnTo>
                      <a:lnTo>
                        <a:pt x="1186" y="1052"/>
                      </a:lnTo>
                      <a:lnTo>
                        <a:pt x="1180" y="1046"/>
                      </a:lnTo>
                      <a:lnTo>
                        <a:pt x="1178" y="1042"/>
                      </a:lnTo>
                      <a:lnTo>
                        <a:pt x="1176" y="1036"/>
                      </a:lnTo>
                      <a:lnTo>
                        <a:pt x="1176" y="1028"/>
                      </a:lnTo>
                      <a:lnTo>
                        <a:pt x="1176" y="1028"/>
                      </a:lnTo>
                      <a:lnTo>
                        <a:pt x="1180" y="1028"/>
                      </a:lnTo>
                      <a:lnTo>
                        <a:pt x="1182" y="1026"/>
                      </a:lnTo>
                      <a:lnTo>
                        <a:pt x="1182" y="1020"/>
                      </a:lnTo>
                      <a:lnTo>
                        <a:pt x="1184" y="1014"/>
                      </a:lnTo>
                      <a:lnTo>
                        <a:pt x="1184" y="1014"/>
                      </a:lnTo>
                      <a:lnTo>
                        <a:pt x="1184" y="1012"/>
                      </a:lnTo>
                      <a:lnTo>
                        <a:pt x="1182" y="1010"/>
                      </a:lnTo>
                      <a:lnTo>
                        <a:pt x="1180" y="1010"/>
                      </a:lnTo>
                      <a:lnTo>
                        <a:pt x="1180" y="1008"/>
                      </a:lnTo>
                      <a:lnTo>
                        <a:pt x="1180" y="1008"/>
                      </a:lnTo>
                      <a:lnTo>
                        <a:pt x="1176" y="1008"/>
                      </a:lnTo>
                      <a:lnTo>
                        <a:pt x="1174" y="1010"/>
                      </a:lnTo>
                      <a:lnTo>
                        <a:pt x="1172" y="1012"/>
                      </a:lnTo>
                      <a:lnTo>
                        <a:pt x="1172" y="1016"/>
                      </a:lnTo>
                      <a:lnTo>
                        <a:pt x="1172" y="1016"/>
                      </a:lnTo>
                      <a:lnTo>
                        <a:pt x="1166" y="1012"/>
                      </a:lnTo>
                      <a:lnTo>
                        <a:pt x="1164" y="1006"/>
                      </a:lnTo>
                      <a:lnTo>
                        <a:pt x="1162" y="1000"/>
                      </a:lnTo>
                      <a:lnTo>
                        <a:pt x="1164" y="994"/>
                      </a:lnTo>
                      <a:lnTo>
                        <a:pt x="1164" y="994"/>
                      </a:lnTo>
                      <a:lnTo>
                        <a:pt x="1166" y="994"/>
                      </a:lnTo>
                      <a:lnTo>
                        <a:pt x="1168" y="996"/>
                      </a:lnTo>
                      <a:lnTo>
                        <a:pt x="1174" y="998"/>
                      </a:lnTo>
                      <a:lnTo>
                        <a:pt x="1174" y="998"/>
                      </a:lnTo>
                      <a:lnTo>
                        <a:pt x="1172" y="990"/>
                      </a:lnTo>
                      <a:lnTo>
                        <a:pt x="1168" y="984"/>
                      </a:lnTo>
                      <a:lnTo>
                        <a:pt x="1168" y="984"/>
                      </a:lnTo>
                      <a:lnTo>
                        <a:pt x="1176" y="974"/>
                      </a:lnTo>
                      <a:lnTo>
                        <a:pt x="1176" y="974"/>
                      </a:lnTo>
                      <a:lnTo>
                        <a:pt x="1172" y="972"/>
                      </a:lnTo>
                      <a:lnTo>
                        <a:pt x="1170" y="972"/>
                      </a:lnTo>
                      <a:lnTo>
                        <a:pt x="1170" y="978"/>
                      </a:lnTo>
                      <a:lnTo>
                        <a:pt x="1170" y="978"/>
                      </a:lnTo>
                      <a:lnTo>
                        <a:pt x="1164" y="976"/>
                      </a:lnTo>
                      <a:lnTo>
                        <a:pt x="1162" y="972"/>
                      </a:lnTo>
                      <a:lnTo>
                        <a:pt x="1158" y="970"/>
                      </a:lnTo>
                      <a:lnTo>
                        <a:pt x="1152" y="970"/>
                      </a:lnTo>
                      <a:lnTo>
                        <a:pt x="1152" y="970"/>
                      </a:lnTo>
                      <a:lnTo>
                        <a:pt x="1152" y="956"/>
                      </a:lnTo>
                      <a:lnTo>
                        <a:pt x="1152" y="956"/>
                      </a:lnTo>
                      <a:lnTo>
                        <a:pt x="1154" y="958"/>
                      </a:lnTo>
                      <a:lnTo>
                        <a:pt x="1156" y="960"/>
                      </a:lnTo>
                      <a:lnTo>
                        <a:pt x="1158" y="960"/>
                      </a:lnTo>
                      <a:lnTo>
                        <a:pt x="1158" y="960"/>
                      </a:lnTo>
                      <a:lnTo>
                        <a:pt x="1160" y="958"/>
                      </a:lnTo>
                      <a:lnTo>
                        <a:pt x="1160" y="954"/>
                      </a:lnTo>
                      <a:lnTo>
                        <a:pt x="1158" y="946"/>
                      </a:lnTo>
                      <a:lnTo>
                        <a:pt x="1158" y="946"/>
                      </a:lnTo>
                      <a:lnTo>
                        <a:pt x="1156" y="946"/>
                      </a:lnTo>
                      <a:lnTo>
                        <a:pt x="1154" y="946"/>
                      </a:lnTo>
                      <a:lnTo>
                        <a:pt x="1154" y="950"/>
                      </a:lnTo>
                      <a:lnTo>
                        <a:pt x="1152" y="954"/>
                      </a:lnTo>
                      <a:lnTo>
                        <a:pt x="1150" y="952"/>
                      </a:lnTo>
                      <a:lnTo>
                        <a:pt x="1150" y="952"/>
                      </a:lnTo>
                      <a:lnTo>
                        <a:pt x="1146" y="950"/>
                      </a:lnTo>
                      <a:lnTo>
                        <a:pt x="1144" y="946"/>
                      </a:lnTo>
                      <a:lnTo>
                        <a:pt x="1142" y="938"/>
                      </a:lnTo>
                      <a:lnTo>
                        <a:pt x="1142" y="928"/>
                      </a:lnTo>
                      <a:lnTo>
                        <a:pt x="1140" y="926"/>
                      </a:lnTo>
                      <a:lnTo>
                        <a:pt x="1136" y="924"/>
                      </a:lnTo>
                      <a:lnTo>
                        <a:pt x="1136" y="924"/>
                      </a:lnTo>
                      <a:lnTo>
                        <a:pt x="1138" y="922"/>
                      </a:lnTo>
                      <a:lnTo>
                        <a:pt x="1142" y="922"/>
                      </a:lnTo>
                      <a:lnTo>
                        <a:pt x="1142" y="922"/>
                      </a:lnTo>
                      <a:lnTo>
                        <a:pt x="1140" y="918"/>
                      </a:lnTo>
                      <a:lnTo>
                        <a:pt x="1134" y="918"/>
                      </a:lnTo>
                      <a:lnTo>
                        <a:pt x="1134" y="918"/>
                      </a:lnTo>
                      <a:lnTo>
                        <a:pt x="1136" y="916"/>
                      </a:lnTo>
                      <a:lnTo>
                        <a:pt x="1136" y="914"/>
                      </a:lnTo>
                      <a:lnTo>
                        <a:pt x="1138" y="914"/>
                      </a:lnTo>
                      <a:lnTo>
                        <a:pt x="1138" y="912"/>
                      </a:lnTo>
                      <a:lnTo>
                        <a:pt x="1138" y="912"/>
                      </a:lnTo>
                      <a:lnTo>
                        <a:pt x="1134" y="910"/>
                      </a:lnTo>
                      <a:lnTo>
                        <a:pt x="1136" y="908"/>
                      </a:lnTo>
                      <a:lnTo>
                        <a:pt x="1136" y="904"/>
                      </a:lnTo>
                      <a:lnTo>
                        <a:pt x="1132" y="904"/>
                      </a:lnTo>
                      <a:lnTo>
                        <a:pt x="1132" y="904"/>
                      </a:lnTo>
                      <a:lnTo>
                        <a:pt x="1132" y="900"/>
                      </a:lnTo>
                      <a:lnTo>
                        <a:pt x="1134" y="900"/>
                      </a:lnTo>
                      <a:lnTo>
                        <a:pt x="1136" y="898"/>
                      </a:lnTo>
                      <a:lnTo>
                        <a:pt x="1136" y="894"/>
                      </a:lnTo>
                      <a:lnTo>
                        <a:pt x="1136" y="894"/>
                      </a:lnTo>
                      <a:lnTo>
                        <a:pt x="1134" y="892"/>
                      </a:lnTo>
                      <a:lnTo>
                        <a:pt x="1134" y="890"/>
                      </a:lnTo>
                      <a:lnTo>
                        <a:pt x="1136" y="884"/>
                      </a:lnTo>
                      <a:lnTo>
                        <a:pt x="1142" y="878"/>
                      </a:lnTo>
                      <a:lnTo>
                        <a:pt x="1150" y="874"/>
                      </a:lnTo>
                      <a:lnTo>
                        <a:pt x="1150" y="874"/>
                      </a:lnTo>
                      <a:lnTo>
                        <a:pt x="1146" y="868"/>
                      </a:lnTo>
                      <a:lnTo>
                        <a:pt x="1146" y="866"/>
                      </a:lnTo>
                      <a:lnTo>
                        <a:pt x="1144" y="862"/>
                      </a:lnTo>
                      <a:lnTo>
                        <a:pt x="1144" y="862"/>
                      </a:lnTo>
                      <a:lnTo>
                        <a:pt x="1150" y="862"/>
                      </a:lnTo>
                      <a:lnTo>
                        <a:pt x="1156" y="862"/>
                      </a:lnTo>
                      <a:lnTo>
                        <a:pt x="1162" y="860"/>
                      </a:lnTo>
                      <a:lnTo>
                        <a:pt x="1162" y="862"/>
                      </a:lnTo>
                      <a:lnTo>
                        <a:pt x="1164" y="864"/>
                      </a:lnTo>
                      <a:lnTo>
                        <a:pt x="1164" y="864"/>
                      </a:lnTo>
                      <a:lnTo>
                        <a:pt x="1166" y="862"/>
                      </a:lnTo>
                      <a:lnTo>
                        <a:pt x="1166" y="858"/>
                      </a:lnTo>
                      <a:lnTo>
                        <a:pt x="1168" y="856"/>
                      </a:lnTo>
                      <a:lnTo>
                        <a:pt x="1172" y="856"/>
                      </a:lnTo>
                      <a:lnTo>
                        <a:pt x="1172" y="856"/>
                      </a:lnTo>
                      <a:lnTo>
                        <a:pt x="1168" y="854"/>
                      </a:lnTo>
                      <a:lnTo>
                        <a:pt x="1162" y="856"/>
                      </a:lnTo>
                      <a:lnTo>
                        <a:pt x="1156" y="856"/>
                      </a:lnTo>
                      <a:lnTo>
                        <a:pt x="1154" y="856"/>
                      </a:lnTo>
                      <a:lnTo>
                        <a:pt x="1152" y="854"/>
                      </a:lnTo>
                      <a:lnTo>
                        <a:pt x="1152" y="854"/>
                      </a:lnTo>
                      <a:lnTo>
                        <a:pt x="1152" y="844"/>
                      </a:lnTo>
                      <a:lnTo>
                        <a:pt x="1152" y="844"/>
                      </a:lnTo>
                      <a:lnTo>
                        <a:pt x="1158" y="846"/>
                      </a:lnTo>
                      <a:lnTo>
                        <a:pt x="1160" y="846"/>
                      </a:lnTo>
                      <a:lnTo>
                        <a:pt x="1164" y="848"/>
                      </a:lnTo>
                      <a:lnTo>
                        <a:pt x="1170" y="846"/>
                      </a:lnTo>
                      <a:lnTo>
                        <a:pt x="1170" y="846"/>
                      </a:lnTo>
                      <a:lnTo>
                        <a:pt x="1170" y="842"/>
                      </a:lnTo>
                      <a:lnTo>
                        <a:pt x="1172" y="838"/>
                      </a:lnTo>
                      <a:lnTo>
                        <a:pt x="1174" y="834"/>
                      </a:lnTo>
                      <a:lnTo>
                        <a:pt x="1176" y="826"/>
                      </a:lnTo>
                      <a:lnTo>
                        <a:pt x="1176" y="826"/>
                      </a:lnTo>
                      <a:lnTo>
                        <a:pt x="1178" y="826"/>
                      </a:lnTo>
                      <a:lnTo>
                        <a:pt x="1182" y="824"/>
                      </a:lnTo>
                      <a:lnTo>
                        <a:pt x="1184" y="820"/>
                      </a:lnTo>
                      <a:lnTo>
                        <a:pt x="1186" y="816"/>
                      </a:lnTo>
                      <a:lnTo>
                        <a:pt x="1190" y="812"/>
                      </a:lnTo>
                      <a:lnTo>
                        <a:pt x="1190" y="812"/>
                      </a:lnTo>
                      <a:lnTo>
                        <a:pt x="1190" y="810"/>
                      </a:lnTo>
                      <a:lnTo>
                        <a:pt x="1188" y="812"/>
                      </a:lnTo>
                      <a:lnTo>
                        <a:pt x="1186" y="814"/>
                      </a:lnTo>
                      <a:lnTo>
                        <a:pt x="1184" y="812"/>
                      </a:lnTo>
                      <a:lnTo>
                        <a:pt x="1184" y="812"/>
                      </a:lnTo>
                      <a:lnTo>
                        <a:pt x="1186" y="780"/>
                      </a:lnTo>
                      <a:lnTo>
                        <a:pt x="1186" y="780"/>
                      </a:lnTo>
                      <a:lnTo>
                        <a:pt x="1192" y="778"/>
                      </a:lnTo>
                      <a:lnTo>
                        <a:pt x="1192" y="778"/>
                      </a:lnTo>
                      <a:lnTo>
                        <a:pt x="1190" y="778"/>
                      </a:lnTo>
                      <a:lnTo>
                        <a:pt x="1190" y="778"/>
                      </a:lnTo>
                      <a:lnTo>
                        <a:pt x="1192" y="776"/>
                      </a:lnTo>
                      <a:lnTo>
                        <a:pt x="1194" y="778"/>
                      </a:lnTo>
                      <a:lnTo>
                        <a:pt x="1196" y="780"/>
                      </a:lnTo>
                      <a:lnTo>
                        <a:pt x="1198" y="780"/>
                      </a:lnTo>
                      <a:lnTo>
                        <a:pt x="1198" y="780"/>
                      </a:lnTo>
                      <a:lnTo>
                        <a:pt x="1196" y="772"/>
                      </a:lnTo>
                      <a:lnTo>
                        <a:pt x="1194" y="766"/>
                      </a:lnTo>
                      <a:lnTo>
                        <a:pt x="1192" y="758"/>
                      </a:lnTo>
                      <a:lnTo>
                        <a:pt x="1192" y="750"/>
                      </a:lnTo>
                      <a:lnTo>
                        <a:pt x="1192" y="750"/>
                      </a:lnTo>
                      <a:lnTo>
                        <a:pt x="1196" y="750"/>
                      </a:lnTo>
                      <a:lnTo>
                        <a:pt x="1198" y="750"/>
                      </a:lnTo>
                      <a:lnTo>
                        <a:pt x="1200" y="750"/>
                      </a:lnTo>
                      <a:lnTo>
                        <a:pt x="1204" y="752"/>
                      </a:lnTo>
                      <a:lnTo>
                        <a:pt x="1204" y="752"/>
                      </a:lnTo>
                      <a:lnTo>
                        <a:pt x="1204" y="748"/>
                      </a:lnTo>
                      <a:lnTo>
                        <a:pt x="1200" y="748"/>
                      </a:lnTo>
                      <a:lnTo>
                        <a:pt x="1198" y="746"/>
                      </a:lnTo>
                      <a:lnTo>
                        <a:pt x="1198" y="742"/>
                      </a:lnTo>
                      <a:lnTo>
                        <a:pt x="1198" y="742"/>
                      </a:lnTo>
                      <a:lnTo>
                        <a:pt x="1196" y="746"/>
                      </a:lnTo>
                      <a:lnTo>
                        <a:pt x="1194" y="746"/>
                      </a:lnTo>
                      <a:lnTo>
                        <a:pt x="1192" y="746"/>
                      </a:lnTo>
                      <a:lnTo>
                        <a:pt x="1192" y="746"/>
                      </a:lnTo>
                      <a:lnTo>
                        <a:pt x="1192" y="732"/>
                      </a:lnTo>
                      <a:lnTo>
                        <a:pt x="1190" y="722"/>
                      </a:lnTo>
                      <a:lnTo>
                        <a:pt x="1188" y="714"/>
                      </a:lnTo>
                      <a:lnTo>
                        <a:pt x="1190" y="704"/>
                      </a:lnTo>
                      <a:lnTo>
                        <a:pt x="1190" y="704"/>
                      </a:lnTo>
                      <a:lnTo>
                        <a:pt x="1184" y="700"/>
                      </a:lnTo>
                      <a:lnTo>
                        <a:pt x="1182" y="694"/>
                      </a:lnTo>
                      <a:lnTo>
                        <a:pt x="1182" y="686"/>
                      </a:lnTo>
                      <a:lnTo>
                        <a:pt x="1180" y="680"/>
                      </a:lnTo>
                      <a:lnTo>
                        <a:pt x="1180" y="680"/>
                      </a:lnTo>
                      <a:lnTo>
                        <a:pt x="1184" y="676"/>
                      </a:lnTo>
                      <a:lnTo>
                        <a:pt x="1186" y="676"/>
                      </a:lnTo>
                      <a:lnTo>
                        <a:pt x="1188" y="678"/>
                      </a:lnTo>
                      <a:lnTo>
                        <a:pt x="1188" y="678"/>
                      </a:lnTo>
                      <a:lnTo>
                        <a:pt x="1186" y="668"/>
                      </a:lnTo>
                      <a:lnTo>
                        <a:pt x="1182" y="656"/>
                      </a:lnTo>
                      <a:lnTo>
                        <a:pt x="1182" y="656"/>
                      </a:lnTo>
                      <a:lnTo>
                        <a:pt x="1186" y="656"/>
                      </a:lnTo>
                      <a:lnTo>
                        <a:pt x="1190" y="656"/>
                      </a:lnTo>
                      <a:lnTo>
                        <a:pt x="1192" y="658"/>
                      </a:lnTo>
                      <a:lnTo>
                        <a:pt x="1192" y="656"/>
                      </a:lnTo>
                      <a:lnTo>
                        <a:pt x="1192" y="656"/>
                      </a:lnTo>
                      <a:lnTo>
                        <a:pt x="1190" y="654"/>
                      </a:lnTo>
                      <a:lnTo>
                        <a:pt x="1188" y="652"/>
                      </a:lnTo>
                      <a:lnTo>
                        <a:pt x="1186" y="650"/>
                      </a:lnTo>
                      <a:lnTo>
                        <a:pt x="1184" y="644"/>
                      </a:lnTo>
                      <a:lnTo>
                        <a:pt x="1184" y="644"/>
                      </a:lnTo>
                      <a:lnTo>
                        <a:pt x="1180" y="650"/>
                      </a:lnTo>
                      <a:lnTo>
                        <a:pt x="1178" y="650"/>
                      </a:lnTo>
                      <a:lnTo>
                        <a:pt x="1178" y="646"/>
                      </a:lnTo>
                      <a:lnTo>
                        <a:pt x="1178" y="646"/>
                      </a:lnTo>
                      <a:lnTo>
                        <a:pt x="1176" y="644"/>
                      </a:lnTo>
                      <a:lnTo>
                        <a:pt x="1176" y="644"/>
                      </a:lnTo>
                      <a:lnTo>
                        <a:pt x="1180" y="642"/>
                      </a:lnTo>
                      <a:lnTo>
                        <a:pt x="1184" y="640"/>
                      </a:lnTo>
                      <a:lnTo>
                        <a:pt x="1184" y="640"/>
                      </a:lnTo>
                      <a:lnTo>
                        <a:pt x="1184" y="638"/>
                      </a:lnTo>
                      <a:lnTo>
                        <a:pt x="1184" y="638"/>
                      </a:lnTo>
                      <a:lnTo>
                        <a:pt x="1182" y="634"/>
                      </a:lnTo>
                      <a:lnTo>
                        <a:pt x="1180" y="636"/>
                      </a:lnTo>
                      <a:lnTo>
                        <a:pt x="1180" y="638"/>
                      </a:lnTo>
                      <a:lnTo>
                        <a:pt x="1178" y="638"/>
                      </a:lnTo>
                      <a:lnTo>
                        <a:pt x="1178" y="638"/>
                      </a:lnTo>
                      <a:lnTo>
                        <a:pt x="1178" y="632"/>
                      </a:lnTo>
                      <a:lnTo>
                        <a:pt x="1182" y="632"/>
                      </a:lnTo>
                      <a:lnTo>
                        <a:pt x="1190" y="636"/>
                      </a:lnTo>
                      <a:lnTo>
                        <a:pt x="1190" y="636"/>
                      </a:lnTo>
                      <a:lnTo>
                        <a:pt x="1188" y="634"/>
                      </a:lnTo>
                      <a:lnTo>
                        <a:pt x="1186" y="630"/>
                      </a:lnTo>
                      <a:lnTo>
                        <a:pt x="1186" y="628"/>
                      </a:lnTo>
                      <a:lnTo>
                        <a:pt x="1182" y="626"/>
                      </a:lnTo>
                      <a:lnTo>
                        <a:pt x="1182" y="626"/>
                      </a:lnTo>
                      <a:lnTo>
                        <a:pt x="1184" y="624"/>
                      </a:lnTo>
                      <a:lnTo>
                        <a:pt x="1188" y="624"/>
                      </a:lnTo>
                      <a:lnTo>
                        <a:pt x="1190" y="624"/>
                      </a:lnTo>
                      <a:lnTo>
                        <a:pt x="1192" y="622"/>
                      </a:lnTo>
                      <a:lnTo>
                        <a:pt x="1192" y="622"/>
                      </a:lnTo>
                      <a:lnTo>
                        <a:pt x="1188" y="620"/>
                      </a:lnTo>
                      <a:lnTo>
                        <a:pt x="1184" y="620"/>
                      </a:lnTo>
                      <a:lnTo>
                        <a:pt x="1182" y="618"/>
                      </a:lnTo>
                      <a:lnTo>
                        <a:pt x="1180" y="614"/>
                      </a:lnTo>
                      <a:lnTo>
                        <a:pt x="1180" y="614"/>
                      </a:lnTo>
                      <a:lnTo>
                        <a:pt x="1176" y="616"/>
                      </a:lnTo>
                      <a:lnTo>
                        <a:pt x="1176" y="620"/>
                      </a:lnTo>
                      <a:lnTo>
                        <a:pt x="1176" y="624"/>
                      </a:lnTo>
                      <a:lnTo>
                        <a:pt x="1176" y="628"/>
                      </a:lnTo>
                      <a:lnTo>
                        <a:pt x="1176" y="628"/>
                      </a:lnTo>
                      <a:lnTo>
                        <a:pt x="1172" y="626"/>
                      </a:lnTo>
                      <a:lnTo>
                        <a:pt x="1170" y="626"/>
                      </a:lnTo>
                      <a:lnTo>
                        <a:pt x="1166" y="628"/>
                      </a:lnTo>
                      <a:lnTo>
                        <a:pt x="1162" y="634"/>
                      </a:lnTo>
                      <a:lnTo>
                        <a:pt x="1156" y="638"/>
                      </a:lnTo>
                      <a:lnTo>
                        <a:pt x="1156" y="638"/>
                      </a:lnTo>
                      <a:lnTo>
                        <a:pt x="1154" y="632"/>
                      </a:lnTo>
                      <a:lnTo>
                        <a:pt x="1152" y="628"/>
                      </a:lnTo>
                      <a:lnTo>
                        <a:pt x="1152" y="628"/>
                      </a:lnTo>
                      <a:lnTo>
                        <a:pt x="1156" y="628"/>
                      </a:lnTo>
                      <a:lnTo>
                        <a:pt x="1158" y="628"/>
                      </a:lnTo>
                      <a:lnTo>
                        <a:pt x="1162" y="626"/>
                      </a:lnTo>
                      <a:lnTo>
                        <a:pt x="1164" y="620"/>
                      </a:lnTo>
                      <a:lnTo>
                        <a:pt x="1166" y="612"/>
                      </a:lnTo>
                      <a:lnTo>
                        <a:pt x="1166" y="612"/>
                      </a:lnTo>
                      <a:lnTo>
                        <a:pt x="1164" y="616"/>
                      </a:lnTo>
                      <a:lnTo>
                        <a:pt x="1162" y="618"/>
                      </a:lnTo>
                      <a:lnTo>
                        <a:pt x="1154" y="618"/>
                      </a:lnTo>
                      <a:lnTo>
                        <a:pt x="1154" y="618"/>
                      </a:lnTo>
                      <a:lnTo>
                        <a:pt x="1152" y="614"/>
                      </a:lnTo>
                      <a:lnTo>
                        <a:pt x="1154" y="610"/>
                      </a:lnTo>
                      <a:lnTo>
                        <a:pt x="1156" y="608"/>
                      </a:lnTo>
                      <a:lnTo>
                        <a:pt x="1152" y="604"/>
                      </a:lnTo>
                      <a:lnTo>
                        <a:pt x="1152" y="604"/>
                      </a:lnTo>
                      <a:lnTo>
                        <a:pt x="1156" y="602"/>
                      </a:lnTo>
                      <a:lnTo>
                        <a:pt x="1158" y="606"/>
                      </a:lnTo>
                      <a:lnTo>
                        <a:pt x="1160" y="608"/>
                      </a:lnTo>
                      <a:lnTo>
                        <a:pt x="1164" y="610"/>
                      </a:lnTo>
                      <a:lnTo>
                        <a:pt x="1164" y="610"/>
                      </a:lnTo>
                      <a:lnTo>
                        <a:pt x="1160" y="606"/>
                      </a:lnTo>
                      <a:lnTo>
                        <a:pt x="1160" y="604"/>
                      </a:lnTo>
                      <a:lnTo>
                        <a:pt x="1162" y="602"/>
                      </a:lnTo>
                      <a:lnTo>
                        <a:pt x="1162" y="602"/>
                      </a:lnTo>
                      <a:lnTo>
                        <a:pt x="1164" y="604"/>
                      </a:lnTo>
                      <a:lnTo>
                        <a:pt x="1166" y="606"/>
                      </a:lnTo>
                      <a:lnTo>
                        <a:pt x="1168" y="610"/>
                      </a:lnTo>
                      <a:lnTo>
                        <a:pt x="1168" y="610"/>
                      </a:lnTo>
                      <a:lnTo>
                        <a:pt x="1170" y="606"/>
                      </a:lnTo>
                      <a:lnTo>
                        <a:pt x="1172" y="606"/>
                      </a:lnTo>
                      <a:lnTo>
                        <a:pt x="1176" y="610"/>
                      </a:lnTo>
                      <a:lnTo>
                        <a:pt x="1182" y="612"/>
                      </a:lnTo>
                      <a:lnTo>
                        <a:pt x="1182" y="612"/>
                      </a:lnTo>
                      <a:lnTo>
                        <a:pt x="1184" y="608"/>
                      </a:lnTo>
                      <a:lnTo>
                        <a:pt x="1182" y="604"/>
                      </a:lnTo>
                      <a:lnTo>
                        <a:pt x="1180" y="600"/>
                      </a:lnTo>
                      <a:lnTo>
                        <a:pt x="1180" y="594"/>
                      </a:lnTo>
                      <a:lnTo>
                        <a:pt x="1180" y="594"/>
                      </a:lnTo>
                      <a:lnTo>
                        <a:pt x="1176" y="598"/>
                      </a:lnTo>
                      <a:lnTo>
                        <a:pt x="1172" y="598"/>
                      </a:lnTo>
                      <a:lnTo>
                        <a:pt x="1170" y="598"/>
                      </a:lnTo>
                      <a:lnTo>
                        <a:pt x="1168" y="594"/>
                      </a:lnTo>
                      <a:lnTo>
                        <a:pt x="1166" y="586"/>
                      </a:lnTo>
                      <a:lnTo>
                        <a:pt x="1164" y="578"/>
                      </a:lnTo>
                      <a:lnTo>
                        <a:pt x="1164" y="578"/>
                      </a:lnTo>
                      <a:lnTo>
                        <a:pt x="1172" y="582"/>
                      </a:lnTo>
                      <a:lnTo>
                        <a:pt x="1172" y="582"/>
                      </a:lnTo>
                      <a:lnTo>
                        <a:pt x="1168" y="574"/>
                      </a:lnTo>
                      <a:lnTo>
                        <a:pt x="1168" y="570"/>
                      </a:lnTo>
                      <a:lnTo>
                        <a:pt x="1168" y="564"/>
                      </a:lnTo>
                      <a:lnTo>
                        <a:pt x="1166" y="558"/>
                      </a:lnTo>
                      <a:lnTo>
                        <a:pt x="1166" y="558"/>
                      </a:lnTo>
                      <a:lnTo>
                        <a:pt x="1168" y="558"/>
                      </a:lnTo>
                      <a:lnTo>
                        <a:pt x="1168" y="560"/>
                      </a:lnTo>
                      <a:lnTo>
                        <a:pt x="1170" y="562"/>
                      </a:lnTo>
                      <a:lnTo>
                        <a:pt x="1172" y="562"/>
                      </a:lnTo>
                      <a:lnTo>
                        <a:pt x="1172" y="562"/>
                      </a:lnTo>
                      <a:lnTo>
                        <a:pt x="1172" y="562"/>
                      </a:lnTo>
                      <a:lnTo>
                        <a:pt x="1172" y="560"/>
                      </a:lnTo>
                      <a:lnTo>
                        <a:pt x="1168" y="556"/>
                      </a:lnTo>
                      <a:lnTo>
                        <a:pt x="1168" y="556"/>
                      </a:lnTo>
                      <a:lnTo>
                        <a:pt x="1172" y="556"/>
                      </a:lnTo>
                      <a:lnTo>
                        <a:pt x="1174" y="558"/>
                      </a:lnTo>
                      <a:lnTo>
                        <a:pt x="1176" y="560"/>
                      </a:lnTo>
                      <a:lnTo>
                        <a:pt x="1176" y="564"/>
                      </a:lnTo>
                      <a:lnTo>
                        <a:pt x="1176" y="574"/>
                      </a:lnTo>
                      <a:lnTo>
                        <a:pt x="1176" y="578"/>
                      </a:lnTo>
                      <a:lnTo>
                        <a:pt x="1180" y="582"/>
                      </a:lnTo>
                      <a:lnTo>
                        <a:pt x="1180" y="582"/>
                      </a:lnTo>
                      <a:lnTo>
                        <a:pt x="1180" y="574"/>
                      </a:lnTo>
                      <a:lnTo>
                        <a:pt x="1182" y="564"/>
                      </a:lnTo>
                      <a:lnTo>
                        <a:pt x="1182" y="564"/>
                      </a:lnTo>
                      <a:lnTo>
                        <a:pt x="1186" y="566"/>
                      </a:lnTo>
                      <a:lnTo>
                        <a:pt x="1186" y="568"/>
                      </a:lnTo>
                      <a:lnTo>
                        <a:pt x="1188" y="570"/>
                      </a:lnTo>
                      <a:lnTo>
                        <a:pt x="1190" y="572"/>
                      </a:lnTo>
                      <a:lnTo>
                        <a:pt x="1190" y="572"/>
                      </a:lnTo>
                      <a:lnTo>
                        <a:pt x="1188" y="568"/>
                      </a:lnTo>
                      <a:lnTo>
                        <a:pt x="1188" y="564"/>
                      </a:lnTo>
                      <a:lnTo>
                        <a:pt x="1190" y="562"/>
                      </a:lnTo>
                      <a:lnTo>
                        <a:pt x="1196" y="562"/>
                      </a:lnTo>
                      <a:lnTo>
                        <a:pt x="1196" y="562"/>
                      </a:lnTo>
                      <a:lnTo>
                        <a:pt x="1196" y="560"/>
                      </a:lnTo>
                      <a:lnTo>
                        <a:pt x="1194" y="558"/>
                      </a:lnTo>
                      <a:lnTo>
                        <a:pt x="1188" y="558"/>
                      </a:lnTo>
                      <a:lnTo>
                        <a:pt x="1184" y="556"/>
                      </a:lnTo>
                      <a:lnTo>
                        <a:pt x="1184" y="554"/>
                      </a:lnTo>
                      <a:lnTo>
                        <a:pt x="1182" y="550"/>
                      </a:lnTo>
                      <a:lnTo>
                        <a:pt x="1182" y="550"/>
                      </a:lnTo>
                      <a:lnTo>
                        <a:pt x="1186" y="552"/>
                      </a:lnTo>
                      <a:lnTo>
                        <a:pt x="1188" y="550"/>
                      </a:lnTo>
                      <a:lnTo>
                        <a:pt x="1190" y="548"/>
                      </a:lnTo>
                      <a:lnTo>
                        <a:pt x="1192" y="550"/>
                      </a:lnTo>
                      <a:lnTo>
                        <a:pt x="1192" y="550"/>
                      </a:lnTo>
                      <a:lnTo>
                        <a:pt x="1190" y="536"/>
                      </a:lnTo>
                      <a:lnTo>
                        <a:pt x="1190" y="536"/>
                      </a:lnTo>
                      <a:lnTo>
                        <a:pt x="1198" y="536"/>
                      </a:lnTo>
                      <a:lnTo>
                        <a:pt x="1198" y="536"/>
                      </a:lnTo>
                      <a:lnTo>
                        <a:pt x="1198" y="532"/>
                      </a:lnTo>
                      <a:lnTo>
                        <a:pt x="1196" y="532"/>
                      </a:lnTo>
                      <a:lnTo>
                        <a:pt x="1192" y="530"/>
                      </a:lnTo>
                      <a:lnTo>
                        <a:pt x="1192" y="528"/>
                      </a:lnTo>
                      <a:lnTo>
                        <a:pt x="1192" y="528"/>
                      </a:lnTo>
                      <a:lnTo>
                        <a:pt x="1192" y="524"/>
                      </a:lnTo>
                      <a:lnTo>
                        <a:pt x="1194" y="524"/>
                      </a:lnTo>
                      <a:lnTo>
                        <a:pt x="1196" y="526"/>
                      </a:lnTo>
                      <a:lnTo>
                        <a:pt x="1198" y="528"/>
                      </a:lnTo>
                      <a:lnTo>
                        <a:pt x="1198" y="528"/>
                      </a:lnTo>
                      <a:lnTo>
                        <a:pt x="1196" y="522"/>
                      </a:lnTo>
                      <a:lnTo>
                        <a:pt x="1192" y="518"/>
                      </a:lnTo>
                      <a:lnTo>
                        <a:pt x="1192" y="518"/>
                      </a:lnTo>
                      <a:lnTo>
                        <a:pt x="1196" y="518"/>
                      </a:lnTo>
                      <a:lnTo>
                        <a:pt x="1200" y="522"/>
                      </a:lnTo>
                      <a:lnTo>
                        <a:pt x="1206" y="530"/>
                      </a:lnTo>
                      <a:lnTo>
                        <a:pt x="1212" y="542"/>
                      </a:lnTo>
                      <a:lnTo>
                        <a:pt x="1214" y="546"/>
                      </a:lnTo>
                      <a:lnTo>
                        <a:pt x="1220" y="550"/>
                      </a:lnTo>
                      <a:lnTo>
                        <a:pt x="1220" y="550"/>
                      </a:lnTo>
                      <a:lnTo>
                        <a:pt x="1214" y="536"/>
                      </a:lnTo>
                      <a:lnTo>
                        <a:pt x="1206" y="524"/>
                      </a:lnTo>
                      <a:lnTo>
                        <a:pt x="1206" y="524"/>
                      </a:lnTo>
                      <a:lnTo>
                        <a:pt x="1208" y="524"/>
                      </a:lnTo>
                      <a:lnTo>
                        <a:pt x="1210" y="524"/>
                      </a:lnTo>
                      <a:lnTo>
                        <a:pt x="1214" y="528"/>
                      </a:lnTo>
                      <a:lnTo>
                        <a:pt x="1218" y="534"/>
                      </a:lnTo>
                      <a:lnTo>
                        <a:pt x="1224" y="538"/>
                      </a:lnTo>
                      <a:lnTo>
                        <a:pt x="1224" y="538"/>
                      </a:lnTo>
                      <a:lnTo>
                        <a:pt x="1220" y="532"/>
                      </a:lnTo>
                      <a:lnTo>
                        <a:pt x="1216" y="526"/>
                      </a:lnTo>
                      <a:lnTo>
                        <a:pt x="1212" y="522"/>
                      </a:lnTo>
                      <a:lnTo>
                        <a:pt x="1210" y="516"/>
                      </a:lnTo>
                      <a:lnTo>
                        <a:pt x="1210" y="516"/>
                      </a:lnTo>
                      <a:lnTo>
                        <a:pt x="1214" y="516"/>
                      </a:lnTo>
                      <a:lnTo>
                        <a:pt x="1218" y="518"/>
                      </a:lnTo>
                      <a:lnTo>
                        <a:pt x="1222" y="522"/>
                      </a:lnTo>
                      <a:lnTo>
                        <a:pt x="1226" y="528"/>
                      </a:lnTo>
                      <a:lnTo>
                        <a:pt x="1230" y="534"/>
                      </a:lnTo>
                      <a:lnTo>
                        <a:pt x="1230" y="534"/>
                      </a:lnTo>
                      <a:lnTo>
                        <a:pt x="1234" y="530"/>
                      </a:lnTo>
                      <a:lnTo>
                        <a:pt x="1232" y="528"/>
                      </a:lnTo>
                      <a:lnTo>
                        <a:pt x="1230" y="526"/>
                      </a:lnTo>
                      <a:lnTo>
                        <a:pt x="1228" y="522"/>
                      </a:lnTo>
                      <a:lnTo>
                        <a:pt x="1228" y="522"/>
                      </a:lnTo>
                      <a:lnTo>
                        <a:pt x="1238" y="524"/>
                      </a:lnTo>
                      <a:lnTo>
                        <a:pt x="1246" y="528"/>
                      </a:lnTo>
                      <a:lnTo>
                        <a:pt x="1264" y="534"/>
                      </a:lnTo>
                      <a:lnTo>
                        <a:pt x="1264" y="534"/>
                      </a:lnTo>
                      <a:lnTo>
                        <a:pt x="1264" y="540"/>
                      </a:lnTo>
                      <a:lnTo>
                        <a:pt x="1264" y="542"/>
                      </a:lnTo>
                      <a:lnTo>
                        <a:pt x="1266" y="542"/>
                      </a:lnTo>
                      <a:lnTo>
                        <a:pt x="1266" y="542"/>
                      </a:lnTo>
                      <a:lnTo>
                        <a:pt x="1264" y="544"/>
                      </a:lnTo>
                      <a:lnTo>
                        <a:pt x="1260" y="546"/>
                      </a:lnTo>
                      <a:lnTo>
                        <a:pt x="1252" y="544"/>
                      </a:lnTo>
                      <a:lnTo>
                        <a:pt x="1252" y="544"/>
                      </a:lnTo>
                      <a:lnTo>
                        <a:pt x="1264" y="550"/>
                      </a:lnTo>
                      <a:lnTo>
                        <a:pt x="1270" y="552"/>
                      </a:lnTo>
                      <a:lnTo>
                        <a:pt x="1274" y="556"/>
                      </a:lnTo>
                      <a:lnTo>
                        <a:pt x="1274" y="556"/>
                      </a:lnTo>
                      <a:lnTo>
                        <a:pt x="1272" y="552"/>
                      </a:lnTo>
                      <a:lnTo>
                        <a:pt x="1276" y="552"/>
                      </a:lnTo>
                      <a:lnTo>
                        <a:pt x="1288" y="554"/>
                      </a:lnTo>
                      <a:lnTo>
                        <a:pt x="1288" y="554"/>
                      </a:lnTo>
                      <a:lnTo>
                        <a:pt x="1288" y="552"/>
                      </a:lnTo>
                      <a:lnTo>
                        <a:pt x="1288" y="550"/>
                      </a:lnTo>
                      <a:lnTo>
                        <a:pt x="1286" y="548"/>
                      </a:lnTo>
                      <a:lnTo>
                        <a:pt x="1286" y="544"/>
                      </a:lnTo>
                      <a:lnTo>
                        <a:pt x="1286" y="544"/>
                      </a:lnTo>
                      <a:lnTo>
                        <a:pt x="1292" y="548"/>
                      </a:lnTo>
                      <a:lnTo>
                        <a:pt x="1296" y="548"/>
                      </a:lnTo>
                      <a:lnTo>
                        <a:pt x="1300" y="550"/>
                      </a:lnTo>
                      <a:lnTo>
                        <a:pt x="1304" y="552"/>
                      </a:lnTo>
                      <a:lnTo>
                        <a:pt x="1304" y="552"/>
                      </a:lnTo>
                      <a:lnTo>
                        <a:pt x="1302" y="554"/>
                      </a:lnTo>
                      <a:lnTo>
                        <a:pt x="1300" y="556"/>
                      </a:lnTo>
                      <a:lnTo>
                        <a:pt x="1300" y="556"/>
                      </a:lnTo>
                      <a:lnTo>
                        <a:pt x="1300" y="556"/>
                      </a:lnTo>
                      <a:lnTo>
                        <a:pt x="1312" y="560"/>
                      </a:lnTo>
                      <a:lnTo>
                        <a:pt x="1318" y="562"/>
                      </a:lnTo>
                      <a:lnTo>
                        <a:pt x="1324" y="566"/>
                      </a:lnTo>
                      <a:lnTo>
                        <a:pt x="1324" y="566"/>
                      </a:lnTo>
                      <a:lnTo>
                        <a:pt x="1322" y="564"/>
                      </a:lnTo>
                      <a:lnTo>
                        <a:pt x="1322" y="560"/>
                      </a:lnTo>
                      <a:lnTo>
                        <a:pt x="1322" y="560"/>
                      </a:lnTo>
                      <a:lnTo>
                        <a:pt x="1336" y="560"/>
                      </a:lnTo>
                      <a:lnTo>
                        <a:pt x="1348" y="562"/>
                      </a:lnTo>
                      <a:lnTo>
                        <a:pt x="1374" y="570"/>
                      </a:lnTo>
                      <a:lnTo>
                        <a:pt x="1398" y="580"/>
                      </a:lnTo>
                      <a:lnTo>
                        <a:pt x="1410" y="584"/>
                      </a:lnTo>
                      <a:lnTo>
                        <a:pt x="1422" y="586"/>
                      </a:lnTo>
                      <a:lnTo>
                        <a:pt x="1422" y="586"/>
                      </a:lnTo>
                      <a:lnTo>
                        <a:pt x="1448" y="598"/>
                      </a:lnTo>
                      <a:lnTo>
                        <a:pt x="1460" y="604"/>
                      </a:lnTo>
                      <a:lnTo>
                        <a:pt x="1472" y="610"/>
                      </a:lnTo>
                      <a:lnTo>
                        <a:pt x="1482" y="618"/>
                      </a:lnTo>
                      <a:lnTo>
                        <a:pt x="1492" y="628"/>
                      </a:lnTo>
                      <a:lnTo>
                        <a:pt x="1498" y="640"/>
                      </a:lnTo>
                      <a:lnTo>
                        <a:pt x="1500" y="656"/>
                      </a:lnTo>
                      <a:lnTo>
                        <a:pt x="1500" y="656"/>
                      </a:lnTo>
                      <a:lnTo>
                        <a:pt x="1468" y="654"/>
                      </a:lnTo>
                      <a:lnTo>
                        <a:pt x="1438" y="652"/>
                      </a:lnTo>
                      <a:lnTo>
                        <a:pt x="1426" y="650"/>
                      </a:lnTo>
                      <a:lnTo>
                        <a:pt x="1412" y="646"/>
                      </a:lnTo>
                      <a:lnTo>
                        <a:pt x="1400" y="642"/>
                      </a:lnTo>
                      <a:lnTo>
                        <a:pt x="1390" y="636"/>
                      </a:lnTo>
                      <a:lnTo>
                        <a:pt x="1390" y="636"/>
                      </a:lnTo>
                      <a:lnTo>
                        <a:pt x="1394" y="640"/>
                      </a:lnTo>
                      <a:lnTo>
                        <a:pt x="1400" y="644"/>
                      </a:lnTo>
                      <a:lnTo>
                        <a:pt x="1412" y="650"/>
                      </a:lnTo>
                      <a:lnTo>
                        <a:pt x="1424" y="656"/>
                      </a:lnTo>
                      <a:lnTo>
                        <a:pt x="1434" y="664"/>
                      </a:lnTo>
                      <a:lnTo>
                        <a:pt x="1434" y="664"/>
                      </a:lnTo>
                      <a:lnTo>
                        <a:pt x="1450" y="668"/>
                      </a:lnTo>
                      <a:lnTo>
                        <a:pt x="1462" y="674"/>
                      </a:lnTo>
                      <a:lnTo>
                        <a:pt x="1472" y="682"/>
                      </a:lnTo>
                      <a:lnTo>
                        <a:pt x="1482" y="692"/>
                      </a:lnTo>
                      <a:lnTo>
                        <a:pt x="1502" y="710"/>
                      </a:lnTo>
                      <a:lnTo>
                        <a:pt x="1512" y="720"/>
                      </a:lnTo>
                      <a:lnTo>
                        <a:pt x="1522" y="728"/>
                      </a:lnTo>
                      <a:lnTo>
                        <a:pt x="1522" y="728"/>
                      </a:lnTo>
                      <a:lnTo>
                        <a:pt x="1532" y="728"/>
                      </a:lnTo>
                      <a:lnTo>
                        <a:pt x="1538" y="728"/>
                      </a:lnTo>
                      <a:lnTo>
                        <a:pt x="1550" y="734"/>
                      </a:lnTo>
                      <a:lnTo>
                        <a:pt x="1562" y="740"/>
                      </a:lnTo>
                      <a:lnTo>
                        <a:pt x="1568" y="740"/>
                      </a:lnTo>
                      <a:lnTo>
                        <a:pt x="1574" y="740"/>
                      </a:lnTo>
                      <a:lnTo>
                        <a:pt x="1574" y="740"/>
                      </a:lnTo>
                      <a:lnTo>
                        <a:pt x="1574" y="736"/>
                      </a:lnTo>
                      <a:lnTo>
                        <a:pt x="1572" y="732"/>
                      </a:lnTo>
                      <a:lnTo>
                        <a:pt x="1566" y="726"/>
                      </a:lnTo>
                      <a:lnTo>
                        <a:pt x="1556" y="722"/>
                      </a:lnTo>
                      <a:lnTo>
                        <a:pt x="1546" y="716"/>
                      </a:lnTo>
                      <a:lnTo>
                        <a:pt x="1536" y="712"/>
                      </a:lnTo>
                      <a:lnTo>
                        <a:pt x="1526" y="708"/>
                      </a:lnTo>
                      <a:lnTo>
                        <a:pt x="1518" y="702"/>
                      </a:lnTo>
                      <a:lnTo>
                        <a:pt x="1516" y="698"/>
                      </a:lnTo>
                      <a:lnTo>
                        <a:pt x="1516" y="692"/>
                      </a:lnTo>
                      <a:lnTo>
                        <a:pt x="1516" y="692"/>
                      </a:lnTo>
                      <a:lnTo>
                        <a:pt x="1534" y="696"/>
                      </a:lnTo>
                      <a:lnTo>
                        <a:pt x="1542" y="700"/>
                      </a:lnTo>
                      <a:lnTo>
                        <a:pt x="1544" y="702"/>
                      </a:lnTo>
                      <a:lnTo>
                        <a:pt x="1546" y="706"/>
                      </a:lnTo>
                      <a:lnTo>
                        <a:pt x="1546" y="706"/>
                      </a:lnTo>
                      <a:lnTo>
                        <a:pt x="1548" y="704"/>
                      </a:lnTo>
                      <a:lnTo>
                        <a:pt x="1550" y="702"/>
                      </a:lnTo>
                      <a:lnTo>
                        <a:pt x="1556" y="702"/>
                      </a:lnTo>
                      <a:lnTo>
                        <a:pt x="1562" y="704"/>
                      </a:lnTo>
                      <a:lnTo>
                        <a:pt x="1566" y="706"/>
                      </a:lnTo>
                      <a:lnTo>
                        <a:pt x="1566" y="706"/>
                      </a:lnTo>
                      <a:lnTo>
                        <a:pt x="1568" y="702"/>
                      </a:lnTo>
                      <a:lnTo>
                        <a:pt x="1576" y="702"/>
                      </a:lnTo>
                      <a:lnTo>
                        <a:pt x="1576" y="702"/>
                      </a:lnTo>
                      <a:lnTo>
                        <a:pt x="1554" y="690"/>
                      </a:lnTo>
                      <a:lnTo>
                        <a:pt x="1544" y="682"/>
                      </a:lnTo>
                      <a:lnTo>
                        <a:pt x="1534" y="674"/>
                      </a:lnTo>
                      <a:lnTo>
                        <a:pt x="1526" y="666"/>
                      </a:lnTo>
                      <a:lnTo>
                        <a:pt x="1518" y="656"/>
                      </a:lnTo>
                      <a:lnTo>
                        <a:pt x="1514" y="644"/>
                      </a:lnTo>
                      <a:lnTo>
                        <a:pt x="1510" y="630"/>
                      </a:lnTo>
                      <a:lnTo>
                        <a:pt x="1510" y="630"/>
                      </a:lnTo>
                      <a:lnTo>
                        <a:pt x="1518" y="630"/>
                      </a:lnTo>
                      <a:lnTo>
                        <a:pt x="1526" y="632"/>
                      </a:lnTo>
                      <a:lnTo>
                        <a:pt x="1544" y="638"/>
                      </a:lnTo>
                      <a:lnTo>
                        <a:pt x="1544" y="638"/>
                      </a:lnTo>
                      <a:lnTo>
                        <a:pt x="1532" y="626"/>
                      </a:lnTo>
                      <a:lnTo>
                        <a:pt x="1520" y="616"/>
                      </a:lnTo>
                      <a:lnTo>
                        <a:pt x="1508" y="608"/>
                      </a:lnTo>
                      <a:lnTo>
                        <a:pt x="1500" y="604"/>
                      </a:lnTo>
                      <a:lnTo>
                        <a:pt x="1490" y="602"/>
                      </a:lnTo>
                      <a:lnTo>
                        <a:pt x="1490" y="602"/>
                      </a:lnTo>
                      <a:lnTo>
                        <a:pt x="1476" y="590"/>
                      </a:lnTo>
                      <a:lnTo>
                        <a:pt x="1462" y="578"/>
                      </a:lnTo>
                      <a:lnTo>
                        <a:pt x="1444" y="568"/>
                      </a:lnTo>
                      <a:lnTo>
                        <a:pt x="1436" y="564"/>
                      </a:lnTo>
                      <a:lnTo>
                        <a:pt x="1424" y="560"/>
                      </a:lnTo>
                      <a:lnTo>
                        <a:pt x="1424" y="560"/>
                      </a:lnTo>
                      <a:lnTo>
                        <a:pt x="1432" y="558"/>
                      </a:lnTo>
                      <a:lnTo>
                        <a:pt x="1440" y="556"/>
                      </a:lnTo>
                      <a:lnTo>
                        <a:pt x="1448" y="558"/>
                      </a:lnTo>
                      <a:lnTo>
                        <a:pt x="1456" y="560"/>
                      </a:lnTo>
                      <a:lnTo>
                        <a:pt x="1472" y="566"/>
                      </a:lnTo>
                      <a:lnTo>
                        <a:pt x="1486" y="574"/>
                      </a:lnTo>
                      <a:lnTo>
                        <a:pt x="1486" y="574"/>
                      </a:lnTo>
                      <a:lnTo>
                        <a:pt x="1484" y="578"/>
                      </a:lnTo>
                      <a:lnTo>
                        <a:pt x="1484" y="580"/>
                      </a:lnTo>
                      <a:lnTo>
                        <a:pt x="1480" y="580"/>
                      </a:lnTo>
                      <a:lnTo>
                        <a:pt x="1480" y="580"/>
                      </a:lnTo>
                      <a:lnTo>
                        <a:pt x="1490" y="590"/>
                      </a:lnTo>
                      <a:lnTo>
                        <a:pt x="1502" y="596"/>
                      </a:lnTo>
                      <a:lnTo>
                        <a:pt x="1516" y="602"/>
                      </a:lnTo>
                      <a:lnTo>
                        <a:pt x="1532" y="606"/>
                      </a:lnTo>
                      <a:lnTo>
                        <a:pt x="1532" y="606"/>
                      </a:lnTo>
                      <a:lnTo>
                        <a:pt x="1534" y="606"/>
                      </a:lnTo>
                      <a:lnTo>
                        <a:pt x="1534" y="604"/>
                      </a:lnTo>
                      <a:lnTo>
                        <a:pt x="1536" y="602"/>
                      </a:lnTo>
                      <a:lnTo>
                        <a:pt x="1538" y="600"/>
                      </a:lnTo>
                      <a:lnTo>
                        <a:pt x="1538" y="600"/>
                      </a:lnTo>
                      <a:lnTo>
                        <a:pt x="1526" y="592"/>
                      </a:lnTo>
                      <a:lnTo>
                        <a:pt x="1516" y="584"/>
                      </a:lnTo>
                      <a:lnTo>
                        <a:pt x="1508" y="574"/>
                      </a:lnTo>
                      <a:lnTo>
                        <a:pt x="1502" y="564"/>
                      </a:lnTo>
                      <a:lnTo>
                        <a:pt x="1492" y="540"/>
                      </a:lnTo>
                      <a:lnTo>
                        <a:pt x="1482" y="516"/>
                      </a:lnTo>
                      <a:lnTo>
                        <a:pt x="1482" y="516"/>
                      </a:lnTo>
                      <a:lnTo>
                        <a:pt x="1486" y="520"/>
                      </a:lnTo>
                      <a:lnTo>
                        <a:pt x="1490" y="522"/>
                      </a:lnTo>
                      <a:lnTo>
                        <a:pt x="1498" y="528"/>
                      </a:lnTo>
                      <a:lnTo>
                        <a:pt x="1506" y="532"/>
                      </a:lnTo>
                      <a:lnTo>
                        <a:pt x="1508" y="536"/>
                      </a:lnTo>
                      <a:lnTo>
                        <a:pt x="1510" y="540"/>
                      </a:lnTo>
                      <a:lnTo>
                        <a:pt x="1510" y="540"/>
                      </a:lnTo>
                      <a:lnTo>
                        <a:pt x="1514" y="540"/>
                      </a:lnTo>
                      <a:lnTo>
                        <a:pt x="1516" y="538"/>
                      </a:lnTo>
                      <a:lnTo>
                        <a:pt x="1520" y="536"/>
                      </a:lnTo>
                      <a:lnTo>
                        <a:pt x="1522" y="536"/>
                      </a:lnTo>
                      <a:lnTo>
                        <a:pt x="1522" y="536"/>
                      </a:lnTo>
                      <a:lnTo>
                        <a:pt x="1520" y="532"/>
                      </a:lnTo>
                      <a:lnTo>
                        <a:pt x="1514" y="530"/>
                      </a:lnTo>
                      <a:lnTo>
                        <a:pt x="1512" y="526"/>
                      </a:lnTo>
                      <a:lnTo>
                        <a:pt x="1510" y="526"/>
                      </a:lnTo>
                      <a:lnTo>
                        <a:pt x="1512" y="524"/>
                      </a:lnTo>
                      <a:lnTo>
                        <a:pt x="1512" y="524"/>
                      </a:lnTo>
                      <a:lnTo>
                        <a:pt x="1512" y="520"/>
                      </a:lnTo>
                      <a:lnTo>
                        <a:pt x="1514" y="520"/>
                      </a:lnTo>
                      <a:lnTo>
                        <a:pt x="1518" y="520"/>
                      </a:lnTo>
                      <a:lnTo>
                        <a:pt x="1520" y="518"/>
                      </a:lnTo>
                      <a:lnTo>
                        <a:pt x="1520" y="518"/>
                      </a:lnTo>
                      <a:lnTo>
                        <a:pt x="1514" y="510"/>
                      </a:lnTo>
                      <a:lnTo>
                        <a:pt x="1510" y="502"/>
                      </a:lnTo>
                      <a:lnTo>
                        <a:pt x="1510" y="502"/>
                      </a:lnTo>
                      <a:lnTo>
                        <a:pt x="1518" y="504"/>
                      </a:lnTo>
                      <a:lnTo>
                        <a:pt x="1526" y="508"/>
                      </a:lnTo>
                      <a:lnTo>
                        <a:pt x="1534" y="512"/>
                      </a:lnTo>
                      <a:lnTo>
                        <a:pt x="1544" y="516"/>
                      </a:lnTo>
                      <a:lnTo>
                        <a:pt x="1544" y="516"/>
                      </a:lnTo>
                      <a:lnTo>
                        <a:pt x="1534" y="504"/>
                      </a:lnTo>
                      <a:lnTo>
                        <a:pt x="1522" y="496"/>
                      </a:lnTo>
                      <a:lnTo>
                        <a:pt x="1508" y="490"/>
                      </a:lnTo>
                      <a:lnTo>
                        <a:pt x="1494" y="486"/>
                      </a:lnTo>
                      <a:lnTo>
                        <a:pt x="1464" y="478"/>
                      </a:lnTo>
                      <a:lnTo>
                        <a:pt x="1450" y="472"/>
                      </a:lnTo>
                      <a:lnTo>
                        <a:pt x="1436" y="464"/>
                      </a:lnTo>
                      <a:lnTo>
                        <a:pt x="1436" y="464"/>
                      </a:lnTo>
                      <a:lnTo>
                        <a:pt x="1458" y="470"/>
                      </a:lnTo>
                      <a:lnTo>
                        <a:pt x="1468" y="474"/>
                      </a:lnTo>
                      <a:lnTo>
                        <a:pt x="1478" y="478"/>
                      </a:lnTo>
                      <a:lnTo>
                        <a:pt x="1478" y="478"/>
                      </a:lnTo>
                      <a:lnTo>
                        <a:pt x="1480" y="476"/>
                      </a:lnTo>
                      <a:lnTo>
                        <a:pt x="1480" y="476"/>
                      </a:lnTo>
                      <a:lnTo>
                        <a:pt x="1478" y="472"/>
                      </a:lnTo>
                      <a:lnTo>
                        <a:pt x="1478" y="472"/>
                      </a:lnTo>
                      <a:lnTo>
                        <a:pt x="1510" y="472"/>
                      </a:lnTo>
                      <a:lnTo>
                        <a:pt x="1540" y="474"/>
                      </a:lnTo>
                      <a:lnTo>
                        <a:pt x="1568" y="480"/>
                      </a:lnTo>
                      <a:lnTo>
                        <a:pt x="1594" y="486"/>
                      </a:lnTo>
                      <a:lnTo>
                        <a:pt x="1594" y="486"/>
                      </a:lnTo>
                      <a:lnTo>
                        <a:pt x="1586" y="480"/>
                      </a:lnTo>
                      <a:lnTo>
                        <a:pt x="1578" y="476"/>
                      </a:lnTo>
                      <a:lnTo>
                        <a:pt x="1562" y="470"/>
                      </a:lnTo>
                      <a:lnTo>
                        <a:pt x="1544" y="464"/>
                      </a:lnTo>
                      <a:lnTo>
                        <a:pt x="1526" y="458"/>
                      </a:lnTo>
                      <a:lnTo>
                        <a:pt x="1526" y="458"/>
                      </a:lnTo>
                      <a:lnTo>
                        <a:pt x="1514" y="458"/>
                      </a:lnTo>
                      <a:lnTo>
                        <a:pt x="1504" y="456"/>
                      </a:lnTo>
                      <a:lnTo>
                        <a:pt x="1486" y="448"/>
                      </a:lnTo>
                      <a:lnTo>
                        <a:pt x="1468" y="440"/>
                      </a:lnTo>
                      <a:lnTo>
                        <a:pt x="1446" y="434"/>
                      </a:lnTo>
                      <a:lnTo>
                        <a:pt x="1446" y="434"/>
                      </a:lnTo>
                      <a:lnTo>
                        <a:pt x="1430" y="428"/>
                      </a:lnTo>
                      <a:lnTo>
                        <a:pt x="1416" y="418"/>
                      </a:lnTo>
                      <a:lnTo>
                        <a:pt x="1400" y="408"/>
                      </a:lnTo>
                      <a:lnTo>
                        <a:pt x="1384" y="398"/>
                      </a:lnTo>
                      <a:lnTo>
                        <a:pt x="1384" y="398"/>
                      </a:lnTo>
                      <a:lnTo>
                        <a:pt x="1350" y="384"/>
                      </a:lnTo>
                      <a:lnTo>
                        <a:pt x="1318" y="370"/>
                      </a:lnTo>
                      <a:lnTo>
                        <a:pt x="1318" y="370"/>
                      </a:lnTo>
                      <a:lnTo>
                        <a:pt x="1326" y="370"/>
                      </a:lnTo>
                      <a:lnTo>
                        <a:pt x="1334" y="372"/>
                      </a:lnTo>
                      <a:lnTo>
                        <a:pt x="1340" y="376"/>
                      </a:lnTo>
                      <a:lnTo>
                        <a:pt x="1346" y="382"/>
                      </a:lnTo>
                      <a:lnTo>
                        <a:pt x="1346" y="382"/>
                      </a:lnTo>
                      <a:lnTo>
                        <a:pt x="1348" y="384"/>
                      </a:lnTo>
                      <a:lnTo>
                        <a:pt x="1350" y="382"/>
                      </a:lnTo>
                      <a:lnTo>
                        <a:pt x="1352" y="380"/>
                      </a:lnTo>
                      <a:lnTo>
                        <a:pt x="1356" y="378"/>
                      </a:lnTo>
                      <a:lnTo>
                        <a:pt x="1356" y="378"/>
                      </a:lnTo>
                      <a:lnTo>
                        <a:pt x="1436" y="404"/>
                      </a:lnTo>
                      <a:lnTo>
                        <a:pt x="1520" y="432"/>
                      </a:lnTo>
                      <a:lnTo>
                        <a:pt x="1562" y="446"/>
                      </a:lnTo>
                      <a:lnTo>
                        <a:pt x="1602" y="462"/>
                      </a:lnTo>
                      <a:lnTo>
                        <a:pt x="1642" y="480"/>
                      </a:lnTo>
                      <a:lnTo>
                        <a:pt x="1678" y="498"/>
                      </a:lnTo>
                      <a:lnTo>
                        <a:pt x="1678" y="498"/>
                      </a:lnTo>
                      <a:lnTo>
                        <a:pt x="1680" y="504"/>
                      </a:lnTo>
                      <a:lnTo>
                        <a:pt x="1684" y="508"/>
                      </a:lnTo>
                      <a:lnTo>
                        <a:pt x="1688" y="512"/>
                      </a:lnTo>
                      <a:lnTo>
                        <a:pt x="1690" y="516"/>
                      </a:lnTo>
                      <a:lnTo>
                        <a:pt x="1690" y="516"/>
                      </a:lnTo>
                      <a:lnTo>
                        <a:pt x="1684" y="514"/>
                      </a:lnTo>
                      <a:lnTo>
                        <a:pt x="1676" y="512"/>
                      </a:lnTo>
                      <a:lnTo>
                        <a:pt x="1676" y="512"/>
                      </a:lnTo>
                      <a:lnTo>
                        <a:pt x="1680" y="518"/>
                      </a:lnTo>
                      <a:lnTo>
                        <a:pt x="1686" y="520"/>
                      </a:lnTo>
                      <a:lnTo>
                        <a:pt x="1690" y="522"/>
                      </a:lnTo>
                      <a:lnTo>
                        <a:pt x="1696" y="522"/>
                      </a:lnTo>
                      <a:lnTo>
                        <a:pt x="1710" y="520"/>
                      </a:lnTo>
                      <a:lnTo>
                        <a:pt x="1720" y="516"/>
                      </a:lnTo>
                      <a:lnTo>
                        <a:pt x="1720" y="516"/>
                      </a:lnTo>
                      <a:lnTo>
                        <a:pt x="1698" y="502"/>
                      </a:lnTo>
                      <a:lnTo>
                        <a:pt x="1676" y="488"/>
                      </a:lnTo>
                      <a:lnTo>
                        <a:pt x="1654" y="474"/>
                      </a:lnTo>
                      <a:lnTo>
                        <a:pt x="1642" y="468"/>
                      </a:lnTo>
                      <a:lnTo>
                        <a:pt x="1628" y="462"/>
                      </a:lnTo>
                      <a:lnTo>
                        <a:pt x="1628" y="462"/>
                      </a:lnTo>
                      <a:lnTo>
                        <a:pt x="1612" y="458"/>
                      </a:lnTo>
                      <a:lnTo>
                        <a:pt x="1598" y="454"/>
                      </a:lnTo>
                      <a:lnTo>
                        <a:pt x="1592" y="452"/>
                      </a:lnTo>
                      <a:lnTo>
                        <a:pt x="1586" y="450"/>
                      </a:lnTo>
                      <a:lnTo>
                        <a:pt x="1584" y="444"/>
                      </a:lnTo>
                      <a:lnTo>
                        <a:pt x="1580" y="438"/>
                      </a:lnTo>
                      <a:lnTo>
                        <a:pt x="1580" y="438"/>
                      </a:lnTo>
                      <a:lnTo>
                        <a:pt x="1608" y="444"/>
                      </a:lnTo>
                      <a:lnTo>
                        <a:pt x="1622" y="448"/>
                      </a:lnTo>
                      <a:lnTo>
                        <a:pt x="1636" y="452"/>
                      </a:lnTo>
                      <a:lnTo>
                        <a:pt x="1636" y="452"/>
                      </a:lnTo>
                      <a:lnTo>
                        <a:pt x="1622" y="446"/>
                      </a:lnTo>
                      <a:lnTo>
                        <a:pt x="1608" y="440"/>
                      </a:lnTo>
                      <a:lnTo>
                        <a:pt x="1590" y="436"/>
                      </a:lnTo>
                      <a:lnTo>
                        <a:pt x="1570" y="436"/>
                      </a:lnTo>
                      <a:lnTo>
                        <a:pt x="1570" y="436"/>
                      </a:lnTo>
                      <a:lnTo>
                        <a:pt x="1568" y="438"/>
                      </a:lnTo>
                      <a:lnTo>
                        <a:pt x="1570" y="440"/>
                      </a:lnTo>
                      <a:lnTo>
                        <a:pt x="1570" y="442"/>
                      </a:lnTo>
                      <a:lnTo>
                        <a:pt x="1568" y="446"/>
                      </a:lnTo>
                      <a:lnTo>
                        <a:pt x="1568" y="446"/>
                      </a:lnTo>
                      <a:lnTo>
                        <a:pt x="1552" y="440"/>
                      </a:lnTo>
                      <a:lnTo>
                        <a:pt x="1536" y="436"/>
                      </a:lnTo>
                      <a:lnTo>
                        <a:pt x="1504" y="422"/>
                      </a:lnTo>
                      <a:lnTo>
                        <a:pt x="1504" y="422"/>
                      </a:lnTo>
                      <a:lnTo>
                        <a:pt x="1486" y="416"/>
                      </a:lnTo>
                      <a:lnTo>
                        <a:pt x="1470" y="412"/>
                      </a:lnTo>
                      <a:lnTo>
                        <a:pt x="1454" y="408"/>
                      </a:lnTo>
                      <a:lnTo>
                        <a:pt x="1436" y="402"/>
                      </a:lnTo>
                      <a:lnTo>
                        <a:pt x="1436" y="402"/>
                      </a:lnTo>
                      <a:lnTo>
                        <a:pt x="1420" y="396"/>
                      </a:lnTo>
                      <a:lnTo>
                        <a:pt x="1404" y="386"/>
                      </a:lnTo>
                      <a:lnTo>
                        <a:pt x="1388" y="376"/>
                      </a:lnTo>
                      <a:lnTo>
                        <a:pt x="1378" y="374"/>
                      </a:lnTo>
                      <a:lnTo>
                        <a:pt x="1370" y="372"/>
                      </a:lnTo>
                      <a:lnTo>
                        <a:pt x="1370" y="372"/>
                      </a:lnTo>
                      <a:lnTo>
                        <a:pt x="1366" y="372"/>
                      </a:lnTo>
                      <a:lnTo>
                        <a:pt x="1366" y="372"/>
                      </a:lnTo>
                      <a:lnTo>
                        <a:pt x="1370" y="370"/>
                      </a:lnTo>
                      <a:lnTo>
                        <a:pt x="1370" y="370"/>
                      </a:lnTo>
                      <a:lnTo>
                        <a:pt x="1382" y="374"/>
                      </a:lnTo>
                      <a:lnTo>
                        <a:pt x="1394" y="378"/>
                      </a:lnTo>
                      <a:lnTo>
                        <a:pt x="1418" y="388"/>
                      </a:lnTo>
                      <a:lnTo>
                        <a:pt x="1430" y="392"/>
                      </a:lnTo>
                      <a:lnTo>
                        <a:pt x="1442" y="394"/>
                      </a:lnTo>
                      <a:lnTo>
                        <a:pt x="1456" y="394"/>
                      </a:lnTo>
                      <a:lnTo>
                        <a:pt x="1468" y="394"/>
                      </a:lnTo>
                      <a:lnTo>
                        <a:pt x="1468" y="394"/>
                      </a:lnTo>
                      <a:lnTo>
                        <a:pt x="1456" y="390"/>
                      </a:lnTo>
                      <a:lnTo>
                        <a:pt x="1440" y="390"/>
                      </a:lnTo>
                      <a:lnTo>
                        <a:pt x="1426" y="388"/>
                      </a:lnTo>
                      <a:lnTo>
                        <a:pt x="1420" y="384"/>
                      </a:lnTo>
                      <a:lnTo>
                        <a:pt x="1414" y="382"/>
                      </a:lnTo>
                      <a:lnTo>
                        <a:pt x="1414" y="382"/>
                      </a:lnTo>
                      <a:lnTo>
                        <a:pt x="1414" y="380"/>
                      </a:lnTo>
                      <a:lnTo>
                        <a:pt x="1416" y="380"/>
                      </a:lnTo>
                      <a:lnTo>
                        <a:pt x="1422" y="380"/>
                      </a:lnTo>
                      <a:lnTo>
                        <a:pt x="1422" y="380"/>
                      </a:lnTo>
                      <a:lnTo>
                        <a:pt x="1418" y="376"/>
                      </a:lnTo>
                      <a:lnTo>
                        <a:pt x="1410" y="376"/>
                      </a:lnTo>
                      <a:lnTo>
                        <a:pt x="1404" y="374"/>
                      </a:lnTo>
                      <a:lnTo>
                        <a:pt x="1398" y="370"/>
                      </a:lnTo>
                      <a:lnTo>
                        <a:pt x="1398" y="370"/>
                      </a:lnTo>
                      <a:lnTo>
                        <a:pt x="1402" y="368"/>
                      </a:lnTo>
                      <a:lnTo>
                        <a:pt x="1408" y="368"/>
                      </a:lnTo>
                      <a:lnTo>
                        <a:pt x="1418" y="368"/>
                      </a:lnTo>
                      <a:lnTo>
                        <a:pt x="1430" y="370"/>
                      </a:lnTo>
                      <a:lnTo>
                        <a:pt x="1440" y="370"/>
                      </a:lnTo>
                      <a:lnTo>
                        <a:pt x="1440" y="370"/>
                      </a:lnTo>
                      <a:lnTo>
                        <a:pt x="1414" y="362"/>
                      </a:lnTo>
                      <a:lnTo>
                        <a:pt x="1386" y="358"/>
                      </a:lnTo>
                      <a:lnTo>
                        <a:pt x="1360" y="352"/>
                      </a:lnTo>
                      <a:lnTo>
                        <a:pt x="1346" y="348"/>
                      </a:lnTo>
                      <a:lnTo>
                        <a:pt x="1334" y="344"/>
                      </a:lnTo>
                      <a:lnTo>
                        <a:pt x="1334" y="344"/>
                      </a:lnTo>
                      <a:lnTo>
                        <a:pt x="1336" y="336"/>
                      </a:lnTo>
                      <a:lnTo>
                        <a:pt x="1334" y="332"/>
                      </a:lnTo>
                      <a:lnTo>
                        <a:pt x="1330" y="328"/>
                      </a:lnTo>
                      <a:lnTo>
                        <a:pt x="1330" y="324"/>
                      </a:lnTo>
                      <a:lnTo>
                        <a:pt x="1330" y="324"/>
                      </a:lnTo>
                      <a:lnTo>
                        <a:pt x="1316" y="322"/>
                      </a:lnTo>
                      <a:lnTo>
                        <a:pt x="1304" y="320"/>
                      </a:lnTo>
                      <a:lnTo>
                        <a:pt x="1292" y="318"/>
                      </a:lnTo>
                      <a:lnTo>
                        <a:pt x="1278" y="316"/>
                      </a:lnTo>
                      <a:lnTo>
                        <a:pt x="1278" y="316"/>
                      </a:lnTo>
                      <a:lnTo>
                        <a:pt x="1280" y="314"/>
                      </a:lnTo>
                      <a:lnTo>
                        <a:pt x="1280" y="312"/>
                      </a:lnTo>
                      <a:lnTo>
                        <a:pt x="1280" y="312"/>
                      </a:lnTo>
                      <a:lnTo>
                        <a:pt x="1272" y="310"/>
                      </a:lnTo>
                      <a:lnTo>
                        <a:pt x="1262" y="308"/>
                      </a:lnTo>
                      <a:lnTo>
                        <a:pt x="1246" y="300"/>
                      </a:lnTo>
                      <a:lnTo>
                        <a:pt x="1232" y="292"/>
                      </a:lnTo>
                      <a:lnTo>
                        <a:pt x="1216" y="286"/>
                      </a:lnTo>
                      <a:lnTo>
                        <a:pt x="1216" y="286"/>
                      </a:lnTo>
                      <a:lnTo>
                        <a:pt x="1216" y="282"/>
                      </a:lnTo>
                      <a:lnTo>
                        <a:pt x="1218" y="282"/>
                      </a:lnTo>
                      <a:lnTo>
                        <a:pt x="1224" y="282"/>
                      </a:lnTo>
                      <a:lnTo>
                        <a:pt x="1224" y="282"/>
                      </a:lnTo>
                      <a:lnTo>
                        <a:pt x="1214" y="278"/>
                      </a:lnTo>
                      <a:lnTo>
                        <a:pt x="1204" y="274"/>
                      </a:lnTo>
                      <a:lnTo>
                        <a:pt x="1180" y="268"/>
                      </a:lnTo>
                      <a:lnTo>
                        <a:pt x="1156" y="262"/>
                      </a:lnTo>
                      <a:lnTo>
                        <a:pt x="1132" y="256"/>
                      </a:lnTo>
                      <a:lnTo>
                        <a:pt x="1132" y="256"/>
                      </a:lnTo>
                      <a:lnTo>
                        <a:pt x="1162" y="256"/>
                      </a:lnTo>
                      <a:lnTo>
                        <a:pt x="1192" y="258"/>
                      </a:lnTo>
                      <a:lnTo>
                        <a:pt x="1192" y="258"/>
                      </a:lnTo>
                      <a:lnTo>
                        <a:pt x="1190" y="256"/>
                      </a:lnTo>
                      <a:lnTo>
                        <a:pt x="1186" y="256"/>
                      </a:lnTo>
                      <a:lnTo>
                        <a:pt x="1182" y="254"/>
                      </a:lnTo>
                      <a:lnTo>
                        <a:pt x="1180" y="252"/>
                      </a:lnTo>
                      <a:lnTo>
                        <a:pt x="1180" y="252"/>
                      </a:lnTo>
                      <a:lnTo>
                        <a:pt x="1206" y="248"/>
                      </a:lnTo>
                      <a:lnTo>
                        <a:pt x="1230" y="248"/>
                      </a:lnTo>
                      <a:lnTo>
                        <a:pt x="1256" y="252"/>
                      </a:lnTo>
                      <a:lnTo>
                        <a:pt x="1282" y="256"/>
                      </a:lnTo>
                      <a:lnTo>
                        <a:pt x="1330" y="270"/>
                      </a:lnTo>
                      <a:lnTo>
                        <a:pt x="1378" y="282"/>
                      </a:lnTo>
                      <a:lnTo>
                        <a:pt x="1378" y="282"/>
                      </a:lnTo>
                      <a:lnTo>
                        <a:pt x="1360" y="272"/>
                      </a:lnTo>
                      <a:lnTo>
                        <a:pt x="1350" y="268"/>
                      </a:lnTo>
                      <a:lnTo>
                        <a:pt x="1338" y="264"/>
                      </a:lnTo>
                      <a:lnTo>
                        <a:pt x="1338" y="264"/>
                      </a:lnTo>
                      <a:lnTo>
                        <a:pt x="1342" y="268"/>
                      </a:lnTo>
                      <a:lnTo>
                        <a:pt x="1338" y="268"/>
                      </a:lnTo>
                      <a:lnTo>
                        <a:pt x="1332" y="266"/>
                      </a:lnTo>
                      <a:lnTo>
                        <a:pt x="1326" y="266"/>
                      </a:lnTo>
                      <a:lnTo>
                        <a:pt x="1326" y="266"/>
                      </a:lnTo>
                      <a:lnTo>
                        <a:pt x="1332" y="262"/>
                      </a:lnTo>
                      <a:lnTo>
                        <a:pt x="1334" y="260"/>
                      </a:lnTo>
                      <a:lnTo>
                        <a:pt x="1338" y="258"/>
                      </a:lnTo>
                      <a:lnTo>
                        <a:pt x="1342" y="258"/>
                      </a:lnTo>
                      <a:lnTo>
                        <a:pt x="1342" y="258"/>
                      </a:lnTo>
                      <a:lnTo>
                        <a:pt x="1342" y="256"/>
                      </a:lnTo>
                      <a:lnTo>
                        <a:pt x="1338" y="252"/>
                      </a:lnTo>
                      <a:lnTo>
                        <a:pt x="1336" y="248"/>
                      </a:lnTo>
                      <a:lnTo>
                        <a:pt x="1336" y="244"/>
                      </a:lnTo>
                      <a:lnTo>
                        <a:pt x="1336" y="244"/>
                      </a:lnTo>
                      <a:lnTo>
                        <a:pt x="1342" y="244"/>
                      </a:lnTo>
                      <a:lnTo>
                        <a:pt x="1348" y="244"/>
                      </a:lnTo>
                      <a:lnTo>
                        <a:pt x="1354" y="244"/>
                      </a:lnTo>
                      <a:lnTo>
                        <a:pt x="1362" y="242"/>
                      </a:lnTo>
                      <a:lnTo>
                        <a:pt x="1362" y="242"/>
                      </a:lnTo>
                      <a:lnTo>
                        <a:pt x="1360" y="236"/>
                      </a:lnTo>
                      <a:lnTo>
                        <a:pt x="1356" y="232"/>
                      </a:lnTo>
                      <a:lnTo>
                        <a:pt x="1350" y="230"/>
                      </a:lnTo>
                      <a:lnTo>
                        <a:pt x="1342" y="230"/>
                      </a:lnTo>
                      <a:lnTo>
                        <a:pt x="1328" y="230"/>
                      </a:lnTo>
                      <a:lnTo>
                        <a:pt x="1314" y="228"/>
                      </a:lnTo>
                      <a:lnTo>
                        <a:pt x="1314" y="228"/>
                      </a:lnTo>
                      <a:lnTo>
                        <a:pt x="1320" y="224"/>
                      </a:lnTo>
                      <a:lnTo>
                        <a:pt x="1320" y="222"/>
                      </a:lnTo>
                      <a:lnTo>
                        <a:pt x="1316" y="218"/>
                      </a:lnTo>
                      <a:lnTo>
                        <a:pt x="1316" y="218"/>
                      </a:lnTo>
                      <a:lnTo>
                        <a:pt x="1328" y="214"/>
                      </a:lnTo>
                      <a:lnTo>
                        <a:pt x="1342" y="214"/>
                      </a:lnTo>
                      <a:lnTo>
                        <a:pt x="1368" y="212"/>
                      </a:lnTo>
                      <a:lnTo>
                        <a:pt x="1394" y="212"/>
                      </a:lnTo>
                      <a:lnTo>
                        <a:pt x="1408" y="210"/>
                      </a:lnTo>
                      <a:lnTo>
                        <a:pt x="1420" y="206"/>
                      </a:lnTo>
                      <a:lnTo>
                        <a:pt x="1420" y="206"/>
                      </a:lnTo>
                      <a:lnTo>
                        <a:pt x="1416" y="202"/>
                      </a:lnTo>
                      <a:lnTo>
                        <a:pt x="1412" y="202"/>
                      </a:lnTo>
                      <a:lnTo>
                        <a:pt x="1398" y="200"/>
                      </a:lnTo>
                      <a:lnTo>
                        <a:pt x="1384" y="202"/>
                      </a:lnTo>
                      <a:lnTo>
                        <a:pt x="1372" y="202"/>
                      </a:lnTo>
                      <a:lnTo>
                        <a:pt x="1372" y="202"/>
                      </a:lnTo>
                      <a:lnTo>
                        <a:pt x="1370" y="200"/>
                      </a:lnTo>
                      <a:lnTo>
                        <a:pt x="1370" y="200"/>
                      </a:lnTo>
                      <a:lnTo>
                        <a:pt x="1374" y="200"/>
                      </a:lnTo>
                      <a:lnTo>
                        <a:pt x="1382" y="198"/>
                      </a:lnTo>
                      <a:lnTo>
                        <a:pt x="1382" y="198"/>
                      </a:lnTo>
                      <a:lnTo>
                        <a:pt x="1380" y="192"/>
                      </a:lnTo>
                      <a:lnTo>
                        <a:pt x="1376" y="190"/>
                      </a:lnTo>
                      <a:lnTo>
                        <a:pt x="1366" y="190"/>
                      </a:lnTo>
                      <a:lnTo>
                        <a:pt x="1366" y="190"/>
                      </a:lnTo>
                      <a:lnTo>
                        <a:pt x="1366" y="188"/>
                      </a:lnTo>
                      <a:lnTo>
                        <a:pt x="1366" y="186"/>
                      </a:lnTo>
                      <a:lnTo>
                        <a:pt x="1362" y="184"/>
                      </a:lnTo>
                      <a:lnTo>
                        <a:pt x="1354" y="182"/>
                      </a:lnTo>
                      <a:lnTo>
                        <a:pt x="1352" y="180"/>
                      </a:lnTo>
                      <a:lnTo>
                        <a:pt x="1350" y="176"/>
                      </a:lnTo>
                      <a:lnTo>
                        <a:pt x="1350" y="176"/>
                      </a:lnTo>
                      <a:lnTo>
                        <a:pt x="1336" y="178"/>
                      </a:lnTo>
                      <a:lnTo>
                        <a:pt x="1324" y="180"/>
                      </a:lnTo>
                      <a:lnTo>
                        <a:pt x="1294" y="178"/>
                      </a:lnTo>
                      <a:lnTo>
                        <a:pt x="1294" y="178"/>
                      </a:lnTo>
                      <a:lnTo>
                        <a:pt x="1290" y="170"/>
                      </a:lnTo>
                      <a:lnTo>
                        <a:pt x="1286" y="164"/>
                      </a:lnTo>
                      <a:lnTo>
                        <a:pt x="1282" y="158"/>
                      </a:lnTo>
                      <a:lnTo>
                        <a:pt x="1276" y="152"/>
                      </a:lnTo>
                      <a:lnTo>
                        <a:pt x="1276" y="152"/>
                      </a:lnTo>
                      <a:lnTo>
                        <a:pt x="1280" y="150"/>
                      </a:lnTo>
                      <a:lnTo>
                        <a:pt x="1284" y="148"/>
                      </a:lnTo>
                      <a:lnTo>
                        <a:pt x="1292" y="152"/>
                      </a:lnTo>
                      <a:lnTo>
                        <a:pt x="1292" y="152"/>
                      </a:lnTo>
                      <a:lnTo>
                        <a:pt x="1290" y="142"/>
                      </a:lnTo>
                      <a:lnTo>
                        <a:pt x="1290" y="138"/>
                      </a:lnTo>
                      <a:lnTo>
                        <a:pt x="1296" y="136"/>
                      </a:lnTo>
                      <a:lnTo>
                        <a:pt x="1296" y="136"/>
                      </a:lnTo>
                      <a:lnTo>
                        <a:pt x="1290" y="132"/>
                      </a:lnTo>
                      <a:lnTo>
                        <a:pt x="1284" y="130"/>
                      </a:lnTo>
                      <a:lnTo>
                        <a:pt x="1268" y="128"/>
                      </a:lnTo>
                      <a:lnTo>
                        <a:pt x="1262" y="126"/>
                      </a:lnTo>
                      <a:lnTo>
                        <a:pt x="1256" y="122"/>
                      </a:lnTo>
                      <a:lnTo>
                        <a:pt x="1250" y="118"/>
                      </a:lnTo>
                      <a:lnTo>
                        <a:pt x="1248" y="110"/>
                      </a:lnTo>
                      <a:lnTo>
                        <a:pt x="1248" y="110"/>
                      </a:lnTo>
                      <a:lnTo>
                        <a:pt x="1250" y="108"/>
                      </a:lnTo>
                      <a:lnTo>
                        <a:pt x="1254" y="108"/>
                      </a:lnTo>
                      <a:lnTo>
                        <a:pt x="1258" y="106"/>
                      </a:lnTo>
                      <a:lnTo>
                        <a:pt x="1262" y="106"/>
                      </a:lnTo>
                      <a:lnTo>
                        <a:pt x="1262" y="106"/>
                      </a:lnTo>
                      <a:lnTo>
                        <a:pt x="1242" y="96"/>
                      </a:lnTo>
                      <a:lnTo>
                        <a:pt x="1222" y="90"/>
                      </a:lnTo>
                      <a:lnTo>
                        <a:pt x="1202" y="84"/>
                      </a:lnTo>
                      <a:lnTo>
                        <a:pt x="1180" y="80"/>
                      </a:lnTo>
                      <a:lnTo>
                        <a:pt x="1180" y="80"/>
                      </a:lnTo>
                      <a:lnTo>
                        <a:pt x="1182" y="78"/>
                      </a:lnTo>
                      <a:lnTo>
                        <a:pt x="1184" y="78"/>
                      </a:lnTo>
                      <a:lnTo>
                        <a:pt x="1188" y="80"/>
                      </a:lnTo>
                      <a:lnTo>
                        <a:pt x="1192" y="80"/>
                      </a:lnTo>
                      <a:lnTo>
                        <a:pt x="1194" y="78"/>
                      </a:lnTo>
                      <a:lnTo>
                        <a:pt x="1194" y="78"/>
                      </a:lnTo>
                      <a:lnTo>
                        <a:pt x="1184" y="70"/>
                      </a:lnTo>
                      <a:lnTo>
                        <a:pt x="1178" y="68"/>
                      </a:lnTo>
                      <a:lnTo>
                        <a:pt x="1174" y="68"/>
                      </a:lnTo>
                      <a:lnTo>
                        <a:pt x="1172" y="68"/>
                      </a:lnTo>
                      <a:lnTo>
                        <a:pt x="1172" y="68"/>
                      </a:lnTo>
                      <a:lnTo>
                        <a:pt x="1170" y="72"/>
                      </a:lnTo>
                      <a:lnTo>
                        <a:pt x="1170" y="74"/>
                      </a:lnTo>
                      <a:lnTo>
                        <a:pt x="1170" y="78"/>
                      </a:lnTo>
                      <a:lnTo>
                        <a:pt x="1168" y="80"/>
                      </a:lnTo>
                      <a:lnTo>
                        <a:pt x="1168" y="80"/>
                      </a:lnTo>
                      <a:lnTo>
                        <a:pt x="1120" y="64"/>
                      </a:lnTo>
                      <a:lnTo>
                        <a:pt x="1076" y="48"/>
                      </a:lnTo>
                      <a:lnTo>
                        <a:pt x="1032" y="32"/>
                      </a:lnTo>
                      <a:lnTo>
                        <a:pt x="986" y="14"/>
                      </a:lnTo>
                      <a:lnTo>
                        <a:pt x="986" y="14"/>
                      </a:lnTo>
                      <a:lnTo>
                        <a:pt x="988" y="16"/>
                      </a:lnTo>
                      <a:lnTo>
                        <a:pt x="990" y="16"/>
                      </a:lnTo>
                      <a:lnTo>
                        <a:pt x="990" y="16"/>
                      </a:lnTo>
                      <a:lnTo>
                        <a:pt x="974" y="16"/>
                      </a:lnTo>
                      <a:lnTo>
                        <a:pt x="956" y="12"/>
                      </a:lnTo>
                      <a:lnTo>
                        <a:pt x="938" y="8"/>
                      </a:lnTo>
                      <a:lnTo>
                        <a:pt x="918" y="6"/>
                      </a:lnTo>
                      <a:lnTo>
                        <a:pt x="918" y="6"/>
                      </a:lnTo>
                      <a:lnTo>
                        <a:pt x="922" y="2"/>
                      </a:lnTo>
                      <a:lnTo>
                        <a:pt x="926" y="0"/>
                      </a:lnTo>
                      <a:lnTo>
                        <a:pt x="940" y="0"/>
                      </a:lnTo>
                      <a:lnTo>
                        <a:pt x="958" y="2"/>
                      </a:lnTo>
                      <a:lnTo>
                        <a:pt x="978" y="4"/>
                      </a:lnTo>
                      <a:lnTo>
                        <a:pt x="1016" y="14"/>
                      </a:lnTo>
                      <a:lnTo>
                        <a:pt x="1046" y="20"/>
                      </a:lnTo>
                      <a:lnTo>
                        <a:pt x="1046" y="20"/>
                      </a:lnTo>
                      <a:lnTo>
                        <a:pt x="1044" y="18"/>
                      </a:lnTo>
                      <a:lnTo>
                        <a:pt x="1042" y="18"/>
                      </a:lnTo>
                      <a:lnTo>
                        <a:pt x="1036" y="14"/>
                      </a:lnTo>
                      <a:lnTo>
                        <a:pt x="1036" y="14"/>
                      </a:lnTo>
                      <a:lnTo>
                        <a:pt x="1038" y="14"/>
                      </a:lnTo>
                      <a:lnTo>
                        <a:pt x="1042" y="12"/>
                      </a:lnTo>
                      <a:lnTo>
                        <a:pt x="1050" y="14"/>
                      </a:lnTo>
                      <a:lnTo>
                        <a:pt x="1050" y="14"/>
                      </a:lnTo>
                      <a:lnTo>
                        <a:pt x="1036" y="8"/>
                      </a:lnTo>
                      <a:lnTo>
                        <a:pt x="1022" y="6"/>
                      </a:lnTo>
                      <a:lnTo>
                        <a:pt x="1022" y="6"/>
                      </a:lnTo>
                      <a:lnTo>
                        <a:pt x="1018" y="6"/>
                      </a:lnTo>
                      <a:lnTo>
                        <a:pt x="1018" y="4"/>
                      </a:lnTo>
                      <a:lnTo>
                        <a:pt x="1020" y="4"/>
                      </a:lnTo>
                      <a:lnTo>
                        <a:pt x="1024" y="4"/>
                      </a:lnTo>
                      <a:lnTo>
                        <a:pt x="1024" y="4"/>
                      </a:lnTo>
                      <a:lnTo>
                        <a:pt x="1082" y="12"/>
                      </a:lnTo>
                      <a:lnTo>
                        <a:pt x="1140" y="20"/>
                      </a:lnTo>
                      <a:lnTo>
                        <a:pt x="1252" y="40"/>
                      </a:lnTo>
                      <a:lnTo>
                        <a:pt x="1252" y="40"/>
                      </a:lnTo>
                      <a:lnTo>
                        <a:pt x="1252" y="44"/>
                      </a:lnTo>
                      <a:lnTo>
                        <a:pt x="1254" y="44"/>
                      </a:lnTo>
                      <a:lnTo>
                        <a:pt x="1258" y="44"/>
                      </a:lnTo>
                      <a:lnTo>
                        <a:pt x="1260" y="46"/>
                      </a:lnTo>
                      <a:lnTo>
                        <a:pt x="1260" y="46"/>
                      </a:lnTo>
                      <a:lnTo>
                        <a:pt x="1272" y="46"/>
                      </a:lnTo>
                      <a:lnTo>
                        <a:pt x="1284" y="48"/>
                      </a:lnTo>
                      <a:lnTo>
                        <a:pt x="1310" y="54"/>
                      </a:lnTo>
                      <a:lnTo>
                        <a:pt x="1336" y="62"/>
                      </a:lnTo>
                      <a:lnTo>
                        <a:pt x="1364" y="68"/>
                      </a:lnTo>
                      <a:lnTo>
                        <a:pt x="1364" y="68"/>
                      </a:lnTo>
                      <a:lnTo>
                        <a:pt x="1414" y="80"/>
                      </a:lnTo>
                      <a:lnTo>
                        <a:pt x="1464" y="92"/>
                      </a:lnTo>
                      <a:lnTo>
                        <a:pt x="1514" y="106"/>
                      </a:lnTo>
                      <a:lnTo>
                        <a:pt x="1564" y="120"/>
                      </a:lnTo>
                      <a:lnTo>
                        <a:pt x="1564" y="120"/>
                      </a:lnTo>
                      <a:lnTo>
                        <a:pt x="1652" y="152"/>
                      </a:lnTo>
                      <a:lnTo>
                        <a:pt x="1738" y="184"/>
                      </a:lnTo>
                      <a:lnTo>
                        <a:pt x="1822" y="218"/>
                      </a:lnTo>
                      <a:lnTo>
                        <a:pt x="1904" y="254"/>
                      </a:lnTo>
                      <a:lnTo>
                        <a:pt x="1984" y="292"/>
                      </a:lnTo>
                      <a:lnTo>
                        <a:pt x="2062" y="332"/>
                      </a:lnTo>
                      <a:lnTo>
                        <a:pt x="2138" y="372"/>
                      </a:lnTo>
                      <a:lnTo>
                        <a:pt x="2212" y="416"/>
                      </a:lnTo>
                      <a:lnTo>
                        <a:pt x="2286" y="460"/>
                      </a:lnTo>
                      <a:lnTo>
                        <a:pt x="2356" y="506"/>
                      </a:lnTo>
                      <a:lnTo>
                        <a:pt x="2426" y="554"/>
                      </a:lnTo>
                      <a:lnTo>
                        <a:pt x="2494" y="604"/>
                      </a:lnTo>
                      <a:lnTo>
                        <a:pt x="2562" y="656"/>
                      </a:lnTo>
                      <a:lnTo>
                        <a:pt x="2628" y="710"/>
                      </a:lnTo>
                      <a:lnTo>
                        <a:pt x="2692" y="764"/>
                      </a:lnTo>
                      <a:lnTo>
                        <a:pt x="2756" y="822"/>
                      </a:lnTo>
                      <a:lnTo>
                        <a:pt x="2756" y="822"/>
                      </a:lnTo>
                      <a:lnTo>
                        <a:pt x="2798" y="862"/>
                      </a:lnTo>
                      <a:lnTo>
                        <a:pt x="2840" y="904"/>
                      </a:lnTo>
                      <a:lnTo>
                        <a:pt x="2884" y="948"/>
                      </a:lnTo>
                      <a:lnTo>
                        <a:pt x="2924" y="992"/>
                      </a:lnTo>
                      <a:lnTo>
                        <a:pt x="2924" y="992"/>
                      </a:lnTo>
                      <a:lnTo>
                        <a:pt x="2972" y="1046"/>
                      </a:lnTo>
                      <a:lnTo>
                        <a:pt x="3018" y="1100"/>
                      </a:lnTo>
                      <a:lnTo>
                        <a:pt x="3062" y="1156"/>
                      </a:lnTo>
                      <a:lnTo>
                        <a:pt x="3106" y="1214"/>
                      </a:lnTo>
                      <a:lnTo>
                        <a:pt x="3150" y="1274"/>
                      </a:lnTo>
                      <a:lnTo>
                        <a:pt x="3190" y="1334"/>
                      </a:lnTo>
                      <a:lnTo>
                        <a:pt x="3232" y="1394"/>
                      </a:lnTo>
                      <a:lnTo>
                        <a:pt x="3270" y="1456"/>
                      </a:lnTo>
                      <a:lnTo>
                        <a:pt x="3270" y="1456"/>
                      </a:lnTo>
                      <a:lnTo>
                        <a:pt x="3308" y="1522"/>
                      </a:lnTo>
                      <a:lnTo>
                        <a:pt x="3346" y="1586"/>
                      </a:lnTo>
                      <a:lnTo>
                        <a:pt x="3384" y="1654"/>
                      </a:lnTo>
                      <a:lnTo>
                        <a:pt x="3420" y="1722"/>
                      </a:lnTo>
                      <a:lnTo>
                        <a:pt x="3454" y="1792"/>
                      </a:lnTo>
                      <a:lnTo>
                        <a:pt x="3486" y="1864"/>
                      </a:lnTo>
                      <a:lnTo>
                        <a:pt x="3516" y="1938"/>
                      </a:lnTo>
                      <a:lnTo>
                        <a:pt x="3542" y="2014"/>
                      </a:lnTo>
                      <a:lnTo>
                        <a:pt x="3542" y="2014"/>
                      </a:lnTo>
                      <a:lnTo>
                        <a:pt x="3588" y="2150"/>
                      </a:lnTo>
                      <a:lnTo>
                        <a:pt x="3610" y="2220"/>
                      </a:lnTo>
                      <a:lnTo>
                        <a:pt x="3630" y="2290"/>
                      </a:lnTo>
                      <a:lnTo>
                        <a:pt x="3650" y="2364"/>
                      </a:lnTo>
                      <a:lnTo>
                        <a:pt x="3666" y="2438"/>
                      </a:lnTo>
                      <a:lnTo>
                        <a:pt x="3682" y="2514"/>
                      </a:lnTo>
                      <a:lnTo>
                        <a:pt x="3692" y="2594"/>
                      </a:lnTo>
                      <a:lnTo>
                        <a:pt x="3692" y="2594"/>
                      </a:lnTo>
                      <a:lnTo>
                        <a:pt x="3662" y="2468"/>
                      </a:lnTo>
                      <a:lnTo>
                        <a:pt x="3646" y="2408"/>
                      </a:lnTo>
                      <a:lnTo>
                        <a:pt x="3628" y="2348"/>
                      </a:lnTo>
                      <a:lnTo>
                        <a:pt x="3628" y="2348"/>
                      </a:lnTo>
                      <a:lnTo>
                        <a:pt x="3634" y="2374"/>
                      </a:lnTo>
                      <a:lnTo>
                        <a:pt x="3640" y="2402"/>
                      </a:lnTo>
                      <a:lnTo>
                        <a:pt x="3646" y="2434"/>
                      </a:lnTo>
                      <a:lnTo>
                        <a:pt x="3650" y="2464"/>
                      </a:lnTo>
                      <a:lnTo>
                        <a:pt x="3650" y="2464"/>
                      </a:lnTo>
                      <a:lnTo>
                        <a:pt x="3638" y="2456"/>
                      </a:lnTo>
                      <a:lnTo>
                        <a:pt x="3630" y="2444"/>
                      </a:lnTo>
                      <a:lnTo>
                        <a:pt x="3624" y="2430"/>
                      </a:lnTo>
                      <a:lnTo>
                        <a:pt x="3620" y="2414"/>
                      </a:lnTo>
                      <a:lnTo>
                        <a:pt x="3614" y="2380"/>
                      </a:lnTo>
                      <a:lnTo>
                        <a:pt x="3610" y="2344"/>
                      </a:lnTo>
                      <a:lnTo>
                        <a:pt x="3610" y="2344"/>
                      </a:lnTo>
                      <a:lnTo>
                        <a:pt x="3608" y="2350"/>
                      </a:lnTo>
                      <a:lnTo>
                        <a:pt x="3608" y="2358"/>
                      </a:lnTo>
                      <a:lnTo>
                        <a:pt x="3608" y="2372"/>
                      </a:lnTo>
                      <a:lnTo>
                        <a:pt x="3608" y="2372"/>
                      </a:lnTo>
                      <a:lnTo>
                        <a:pt x="3602" y="2372"/>
                      </a:lnTo>
                      <a:lnTo>
                        <a:pt x="3598" y="2370"/>
                      </a:lnTo>
                      <a:lnTo>
                        <a:pt x="3592" y="2362"/>
                      </a:lnTo>
                      <a:lnTo>
                        <a:pt x="3588" y="2352"/>
                      </a:lnTo>
                      <a:lnTo>
                        <a:pt x="3586" y="2348"/>
                      </a:lnTo>
                      <a:lnTo>
                        <a:pt x="3580" y="2346"/>
                      </a:lnTo>
                      <a:lnTo>
                        <a:pt x="3580" y="2346"/>
                      </a:lnTo>
                      <a:lnTo>
                        <a:pt x="3580" y="2346"/>
                      </a:lnTo>
                      <a:lnTo>
                        <a:pt x="3580" y="2348"/>
                      </a:lnTo>
                      <a:lnTo>
                        <a:pt x="3580" y="2350"/>
                      </a:lnTo>
                      <a:lnTo>
                        <a:pt x="3580" y="2350"/>
                      </a:lnTo>
                      <a:lnTo>
                        <a:pt x="3576" y="2348"/>
                      </a:lnTo>
                      <a:lnTo>
                        <a:pt x="3572" y="2344"/>
                      </a:lnTo>
                      <a:lnTo>
                        <a:pt x="3566" y="2332"/>
                      </a:lnTo>
                      <a:lnTo>
                        <a:pt x="3556" y="2306"/>
                      </a:lnTo>
                      <a:lnTo>
                        <a:pt x="3556" y="2306"/>
                      </a:lnTo>
                      <a:lnTo>
                        <a:pt x="3552" y="2306"/>
                      </a:lnTo>
                      <a:lnTo>
                        <a:pt x="3550" y="2310"/>
                      </a:lnTo>
                      <a:lnTo>
                        <a:pt x="3550" y="2310"/>
                      </a:lnTo>
                      <a:lnTo>
                        <a:pt x="3546" y="2302"/>
                      </a:lnTo>
                      <a:lnTo>
                        <a:pt x="3544" y="2296"/>
                      </a:lnTo>
                      <a:lnTo>
                        <a:pt x="3542" y="2288"/>
                      </a:lnTo>
                      <a:lnTo>
                        <a:pt x="3536" y="2282"/>
                      </a:lnTo>
                      <a:lnTo>
                        <a:pt x="3536" y="2282"/>
                      </a:lnTo>
                      <a:lnTo>
                        <a:pt x="3532" y="2294"/>
                      </a:lnTo>
                      <a:lnTo>
                        <a:pt x="3528" y="2308"/>
                      </a:lnTo>
                      <a:lnTo>
                        <a:pt x="3526" y="2324"/>
                      </a:lnTo>
                      <a:lnTo>
                        <a:pt x="3528" y="2338"/>
                      </a:lnTo>
                      <a:lnTo>
                        <a:pt x="3528" y="2338"/>
                      </a:lnTo>
                      <a:lnTo>
                        <a:pt x="3524" y="2336"/>
                      </a:lnTo>
                      <a:lnTo>
                        <a:pt x="3520" y="2336"/>
                      </a:lnTo>
                      <a:lnTo>
                        <a:pt x="3512" y="2340"/>
                      </a:lnTo>
                      <a:lnTo>
                        <a:pt x="3512" y="2340"/>
                      </a:lnTo>
                      <a:lnTo>
                        <a:pt x="3514" y="2348"/>
                      </a:lnTo>
                      <a:lnTo>
                        <a:pt x="3512" y="2356"/>
                      </a:lnTo>
                      <a:lnTo>
                        <a:pt x="3508" y="2372"/>
                      </a:lnTo>
                      <a:lnTo>
                        <a:pt x="3502" y="2384"/>
                      </a:lnTo>
                      <a:lnTo>
                        <a:pt x="3500" y="2392"/>
                      </a:lnTo>
                      <a:lnTo>
                        <a:pt x="3500" y="2400"/>
                      </a:lnTo>
                      <a:lnTo>
                        <a:pt x="3500" y="2400"/>
                      </a:lnTo>
                      <a:lnTo>
                        <a:pt x="3498" y="2398"/>
                      </a:lnTo>
                      <a:lnTo>
                        <a:pt x="3498" y="2396"/>
                      </a:lnTo>
                      <a:lnTo>
                        <a:pt x="3496" y="2394"/>
                      </a:lnTo>
                      <a:lnTo>
                        <a:pt x="3494" y="2392"/>
                      </a:lnTo>
                      <a:lnTo>
                        <a:pt x="3494" y="2392"/>
                      </a:lnTo>
                      <a:lnTo>
                        <a:pt x="3492" y="2394"/>
                      </a:lnTo>
                      <a:lnTo>
                        <a:pt x="3490" y="2398"/>
                      </a:lnTo>
                      <a:lnTo>
                        <a:pt x="3490" y="2408"/>
                      </a:lnTo>
                      <a:lnTo>
                        <a:pt x="3490" y="2408"/>
                      </a:lnTo>
                      <a:lnTo>
                        <a:pt x="3484" y="2408"/>
                      </a:lnTo>
                      <a:lnTo>
                        <a:pt x="3480" y="2410"/>
                      </a:lnTo>
                      <a:lnTo>
                        <a:pt x="3476" y="2412"/>
                      </a:lnTo>
                      <a:lnTo>
                        <a:pt x="3472" y="2412"/>
                      </a:lnTo>
                      <a:lnTo>
                        <a:pt x="3472" y="2412"/>
                      </a:lnTo>
                      <a:lnTo>
                        <a:pt x="3456" y="2432"/>
                      </a:lnTo>
                      <a:lnTo>
                        <a:pt x="3456" y="2432"/>
                      </a:lnTo>
                      <a:lnTo>
                        <a:pt x="3454" y="2432"/>
                      </a:lnTo>
                      <a:lnTo>
                        <a:pt x="3452" y="2430"/>
                      </a:lnTo>
                      <a:lnTo>
                        <a:pt x="3448" y="2426"/>
                      </a:lnTo>
                      <a:lnTo>
                        <a:pt x="3448" y="2426"/>
                      </a:lnTo>
                      <a:lnTo>
                        <a:pt x="3442" y="2432"/>
                      </a:lnTo>
                      <a:lnTo>
                        <a:pt x="3436" y="2436"/>
                      </a:lnTo>
                      <a:lnTo>
                        <a:pt x="3430" y="2438"/>
                      </a:lnTo>
                      <a:lnTo>
                        <a:pt x="3424" y="2438"/>
                      </a:lnTo>
                      <a:lnTo>
                        <a:pt x="3420" y="2436"/>
                      </a:lnTo>
                      <a:lnTo>
                        <a:pt x="3414" y="2432"/>
                      </a:lnTo>
                      <a:lnTo>
                        <a:pt x="3406" y="2422"/>
                      </a:lnTo>
                      <a:lnTo>
                        <a:pt x="3398" y="2408"/>
                      </a:lnTo>
                      <a:lnTo>
                        <a:pt x="3392" y="2394"/>
                      </a:lnTo>
                      <a:lnTo>
                        <a:pt x="3384" y="2382"/>
                      </a:lnTo>
                      <a:lnTo>
                        <a:pt x="3378" y="2372"/>
                      </a:lnTo>
                      <a:lnTo>
                        <a:pt x="3378" y="2372"/>
                      </a:lnTo>
                      <a:lnTo>
                        <a:pt x="3372" y="2378"/>
                      </a:lnTo>
                      <a:lnTo>
                        <a:pt x="3366" y="2386"/>
                      </a:lnTo>
                      <a:lnTo>
                        <a:pt x="3364" y="2394"/>
                      </a:lnTo>
                      <a:lnTo>
                        <a:pt x="3366" y="2404"/>
                      </a:lnTo>
                      <a:lnTo>
                        <a:pt x="3366" y="2404"/>
                      </a:lnTo>
                      <a:lnTo>
                        <a:pt x="3368" y="2400"/>
                      </a:lnTo>
                      <a:lnTo>
                        <a:pt x="3368" y="2398"/>
                      </a:lnTo>
                      <a:lnTo>
                        <a:pt x="3370" y="2390"/>
                      </a:lnTo>
                      <a:lnTo>
                        <a:pt x="3370" y="2390"/>
                      </a:lnTo>
                      <a:lnTo>
                        <a:pt x="3372" y="2396"/>
                      </a:lnTo>
                      <a:lnTo>
                        <a:pt x="3374" y="2402"/>
                      </a:lnTo>
                      <a:lnTo>
                        <a:pt x="3372" y="2412"/>
                      </a:lnTo>
                      <a:lnTo>
                        <a:pt x="3368" y="2424"/>
                      </a:lnTo>
                      <a:lnTo>
                        <a:pt x="3366" y="2436"/>
                      </a:lnTo>
                      <a:lnTo>
                        <a:pt x="3366" y="2436"/>
                      </a:lnTo>
                      <a:lnTo>
                        <a:pt x="3364" y="2434"/>
                      </a:lnTo>
                      <a:lnTo>
                        <a:pt x="3362" y="2430"/>
                      </a:lnTo>
                      <a:lnTo>
                        <a:pt x="3366" y="2422"/>
                      </a:lnTo>
                      <a:lnTo>
                        <a:pt x="3368" y="2412"/>
                      </a:lnTo>
                      <a:lnTo>
                        <a:pt x="3366" y="2408"/>
                      </a:lnTo>
                      <a:lnTo>
                        <a:pt x="3364" y="2406"/>
                      </a:lnTo>
                      <a:lnTo>
                        <a:pt x="3364" y="2406"/>
                      </a:lnTo>
                      <a:lnTo>
                        <a:pt x="3354" y="2450"/>
                      </a:lnTo>
                      <a:lnTo>
                        <a:pt x="3354" y="2450"/>
                      </a:lnTo>
                      <a:lnTo>
                        <a:pt x="3352" y="2450"/>
                      </a:lnTo>
                      <a:lnTo>
                        <a:pt x="3350" y="2448"/>
                      </a:lnTo>
                      <a:lnTo>
                        <a:pt x="3348" y="2446"/>
                      </a:lnTo>
                      <a:lnTo>
                        <a:pt x="3344" y="2444"/>
                      </a:lnTo>
                      <a:lnTo>
                        <a:pt x="3344" y="2444"/>
                      </a:lnTo>
                      <a:lnTo>
                        <a:pt x="3336" y="2446"/>
                      </a:lnTo>
                      <a:lnTo>
                        <a:pt x="3330" y="2446"/>
                      </a:lnTo>
                      <a:lnTo>
                        <a:pt x="3322" y="2446"/>
                      </a:lnTo>
                      <a:lnTo>
                        <a:pt x="3316" y="2444"/>
                      </a:lnTo>
                      <a:lnTo>
                        <a:pt x="3306" y="2438"/>
                      </a:lnTo>
                      <a:lnTo>
                        <a:pt x="3296" y="2432"/>
                      </a:lnTo>
                      <a:lnTo>
                        <a:pt x="3288" y="2424"/>
                      </a:lnTo>
                      <a:lnTo>
                        <a:pt x="3278" y="2420"/>
                      </a:lnTo>
                      <a:lnTo>
                        <a:pt x="3272" y="2418"/>
                      </a:lnTo>
                      <a:lnTo>
                        <a:pt x="3266" y="2418"/>
                      </a:lnTo>
                      <a:lnTo>
                        <a:pt x="3260" y="2418"/>
                      </a:lnTo>
                      <a:lnTo>
                        <a:pt x="3252" y="2420"/>
                      </a:lnTo>
                      <a:lnTo>
                        <a:pt x="3252" y="2420"/>
                      </a:lnTo>
                      <a:lnTo>
                        <a:pt x="3236" y="2400"/>
                      </a:lnTo>
                      <a:lnTo>
                        <a:pt x="3228" y="2390"/>
                      </a:lnTo>
                      <a:lnTo>
                        <a:pt x="3222" y="2378"/>
                      </a:lnTo>
                      <a:lnTo>
                        <a:pt x="3222" y="2378"/>
                      </a:lnTo>
                      <a:lnTo>
                        <a:pt x="3214" y="2372"/>
                      </a:lnTo>
                      <a:lnTo>
                        <a:pt x="3208" y="2364"/>
                      </a:lnTo>
                      <a:lnTo>
                        <a:pt x="3202" y="2356"/>
                      </a:lnTo>
                      <a:lnTo>
                        <a:pt x="3196" y="2346"/>
                      </a:lnTo>
                      <a:lnTo>
                        <a:pt x="3196" y="2346"/>
                      </a:lnTo>
                      <a:lnTo>
                        <a:pt x="3190" y="2338"/>
                      </a:lnTo>
                      <a:lnTo>
                        <a:pt x="3184" y="2332"/>
                      </a:lnTo>
                      <a:lnTo>
                        <a:pt x="3176" y="2328"/>
                      </a:lnTo>
                      <a:lnTo>
                        <a:pt x="3166" y="2324"/>
                      </a:lnTo>
                      <a:lnTo>
                        <a:pt x="3148" y="2318"/>
                      </a:lnTo>
                      <a:lnTo>
                        <a:pt x="3130" y="2318"/>
                      </a:lnTo>
                      <a:lnTo>
                        <a:pt x="3130" y="2318"/>
                      </a:lnTo>
                      <a:lnTo>
                        <a:pt x="3130" y="2330"/>
                      </a:lnTo>
                      <a:lnTo>
                        <a:pt x="3132" y="2342"/>
                      </a:lnTo>
                      <a:lnTo>
                        <a:pt x="3132" y="2342"/>
                      </a:lnTo>
                      <a:lnTo>
                        <a:pt x="3124" y="2348"/>
                      </a:lnTo>
                      <a:lnTo>
                        <a:pt x="3120" y="2354"/>
                      </a:lnTo>
                      <a:lnTo>
                        <a:pt x="3120" y="2356"/>
                      </a:lnTo>
                      <a:lnTo>
                        <a:pt x="3120" y="2360"/>
                      </a:lnTo>
                      <a:lnTo>
                        <a:pt x="3128" y="2366"/>
                      </a:lnTo>
                      <a:lnTo>
                        <a:pt x="3128" y="2366"/>
                      </a:lnTo>
                      <a:lnTo>
                        <a:pt x="3128" y="2380"/>
                      </a:lnTo>
                      <a:lnTo>
                        <a:pt x="3128" y="2392"/>
                      </a:lnTo>
                      <a:lnTo>
                        <a:pt x="3128" y="2392"/>
                      </a:lnTo>
                      <a:lnTo>
                        <a:pt x="3132" y="2392"/>
                      </a:lnTo>
                      <a:lnTo>
                        <a:pt x="3134" y="2388"/>
                      </a:lnTo>
                      <a:lnTo>
                        <a:pt x="3134" y="2388"/>
                      </a:lnTo>
                      <a:lnTo>
                        <a:pt x="3168" y="2434"/>
                      </a:lnTo>
                      <a:lnTo>
                        <a:pt x="3186" y="2458"/>
                      </a:lnTo>
                      <a:lnTo>
                        <a:pt x="3200" y="2484"/>
                      </a:lnTo>
                      <a:lnTo>
                        <a:pt x="3200" y="2484"/>
                      </a:lnTo>
                      <a:lnTo>
                        <a:pt x="3204" y="2486"/>
                      </a:lnTo>
                      <a:lnTo>
                        <a:pt x="3206" y="2484"/>
                      </a:lnTo>
                      <a:lnTo>
                        <a:pt x="3210" y="2480"/>
                      </a:lnTo>
                      <a:lnTo>
                        <a:pt x="3210" y="2480"/>
                      </a:lnTo>
                      <a:lnTo>
                        <a:pt x="3214" y="2488"/>
                      </a:lnTo>
                      <a:lnTo>
                        <a:pt x="3216" y="2494"/>
                      </a:lnTo>
                      <a:lnTo>
                        <a:pt x="3226" y="2504"/>
                      </a:lnTo>
                      <a:lnTo>
                        <a:pt x="3236" y="2510"/>
                      </a:lnTo>
                      <a:lnTo>
                        <a:pt x="3250" y="2516"/>
                      </a:lnTo>
                      <a:lnTo>
                        <a:pt x="3250" y="2516"/>
                      </a:lnTo>
                      <a:lnTo>
                        <a:pt x="3252" y="2524"/>
                      </a:lnTo>
                      <a:lnTo>
                        <a:pt x="3256" y="2532"/>
                      </a:lnTo>
                      <a:lnTo>
                        <a:pt x="3268" y="2546"/>
                      </a:lnTo>
                      <a:lnTo>
                        <a:pt x="3268" y="2546"/>
                      </a:lnTo>
                      <a:lnTo>
                        <a:pt x="3266" y="2550"/>
                      </a:lnTo>
                      <a:lnTo>
                        <a:pt x="3268" y="2554"/>
                      </a:lnTo>
                      <a:lnTo>
                        <a:pt x="3268" y="2556"/>
                      </a:lnTo>
                      <a:lnTo>
                        <a:pt x="3264" y="2556"/>
                      </a:lnTo>
                      <a:lnTo>
                        <a:pt x="3264" y="2556"/>
                      </a:lnTo>
                      <a:lnTo>
                        <a:pt x="3276" y="2574"/>
                      </a:lnTo>
                      <a:lnTo>
                        <a:pt x="3288" y="2590"/>
                      </a:lnTo>
                      <a:lnTo>
                        <a:pt x="3300" y="2608"/>
                      </a:lnTo>
                      <a:lnTo>
                        <a:pt x="3310" y="2626"/>
                      </a:lnTo>
                      <a:lnTo>
                        <a:pt x="3310" y="2626"/>
                      </a:lnTo>
                      <a:lnTo>
                        <a:pt x="3308" y="2616"/>
                      </a:lnTo>
                      <a:lnTo>
                        <a:pt x="3306" y="2606"/>
                      </a:lnTo>
                      <a:lnTo>
                        <a:pt x="3298" y="2584"/>
                      </a:lnTo>
                      <a:lnTo>
                        <a:pt x="3294" y="2574"/>
                      </a:lnTo>
                      <a:lnTo>
                        <a:pt x="3294" y="2562"/>
                      </a:lnTo>
                      <a:lnTo>
                        <a:pt x="3294" y="2550"/>
                      </a:lnTo>
                      <a:lnTo>
                        <a:pt x="3296" y="2540"/>
                      </a:lnTo>
                      <a:lnTo>
                        <a:pt x="3296" y="2540"/>
                      </a:lnTo>
                      <a:lnTo>
                        <a:pt x="3298" y="2540"/>
                      </a:lnTo>
                      <a:lnTo>
                        <a:pt x="3300" y="2542"/>
                      </a:lnTo>
                      <a:lnTo>
                        <a:pt x="3302" y="2544"/>
                      </a:lnTo>
                      <a:lnTo>
                        <a:pt x="3302" y="2542"/>
                      </a:lnTo>
                      <a:lnTo>
                        <a:pt x="3302" y="2542"/>
                      </a:lnTo>
                      <a:lnTo>
                        <a:pt x="3312" y="2562"/>
                      </a:lnTo>
                      <a:lnTo>
                        <a:pt x="3320" y="2584"/>
                      </a:lnTo>
                      <a:lnTo>
                        <a:pt x="3334" y="2630"/>
                      </a:lnTo>
                      <a:lnTo>
                        <a:pt x="3334" y="2630"/>
                      </a:lnTo>
                      <a:lnTo>
                        <a:pt x="3332" y="2628"/>
                      </a:lnTo>
                      <a:lnTo>
                        <a:pt x="3330" y="2626"/>
                      </a:lnTo>
                      <a:lnTo>
                        <a:pt x="3330" y="2626"/>
                      </a:lnTo>
                      <a:lnTo>
                        <a:pt x="3330" y="2626"/>
                      </a:lnTo>
                      <a:lnTo>
                        <a:pt x="3328" y="2628"/>
                      </a:lnTo>
                      <a:lnTo>
                        <a:pt x="3330" y="2630"/>
                      </a:lnTo>
                      <a:lnTo>
                        <a:pt x="3332" y="2634"/>
                      </a:lnTo>
                      <a:lnTo>
                        <a:pt x="3336" y="2640"/>
                      </a:lnTo>
                      <a:lnTo>
                        <a:pt x="3340" y="2646"/>
                      </a:lnTo>
                      <a:lnTo>
                        <a:pt x="3340" y="2646"/>
                      </a:lnTo>
                      <a:lnTo>
                        <a:pt x="3342" y="2646"/>
                      </a:lnTo>
                      <a:lnTo>
                        <a:pt x="3342" y="2644"/>
                      </a:lnTo>
                      <a:lnTo>
                        <a:pt x="3344" y="2642"/>
                      </a:lnTo>
                      <a:lnTo>
                        <a:pt x="3346" y="2642"/>
                      </a:lnTo>
                      <a:lnTo>
                        <a:pt x="3346" y="2642"/>
                      </a:lnTo>
                      <a:lnTo>
                        <a:pt x="3346" y="2646"/>
                      </a:lnTo>
                      <a:lnTo>
                        <a:pt x="3348" y="2648"/>
                      </a:lnTo>
                      <a:lnTo>
                        <a:pt x="3350" y="2654"/>
                      </a:lnTo>
                      <a:lnTo>
                        <a:pt x="3350" y="2654"/>
                      </a:lnTo>
                      <a:lnTo>
                        <a:pt x="3356" y="2652"/>
                      </a:lnTo>
                      <a:lnTo>
                        <a:pt x="3358" y="2648"/>
                      </a:lnTo>
                      <a:lnTo>
                        <a:pt x="3362" y="2640"/>
                      </a:lnTo>
                      <a:lnTo>
                        <a:pt x="3364" y="2632"/>
                      </a:lnTo>
                      <a:lnTo>
                        <a:pt x="3366" y="2628"/>
                      </a:lnTo>
                      <a:lnTo>
                        <a:pt x="3370" y="2624"/>
                      </a:lnTo>
                      <a:lnTo>
                        <a:pt x="3370" y="2624"/>
                      </a:lnTo>
                      <a:lnTo>
                        <a:pt x="3374" y="2624"/>
                      </a:lnTo>
                      <a:lnTo>
                        <a:pt x="3378" y="2624"/>
                      </a:lnTo>
                      <a:lnTo>
                        <a:pt x="3386" y="2620"/>
                      </a:lnTo>
                      <a:lnTo>
                        <a:pt x="3392" y="2612"/>
                      </a:lnTo>
                      <a:lnTo>
                        <a:pt x="3398" y="2604"/>
                      </a:lnTo>
                      <a:lnTo>
                        <a:pt x="3398" y="2604"/>
                      </a:lnTo>
                      <a:lnTo>
                        <a:pt x="3398" y="2600"/>
                      </a:lnTo>
                      <a:lnTo>
                        <a:pt x="3394" y="2598"/>
                      </a:lnTo>
                      <a:lnTo>
                        <a:pt x="3392" y="2596"/>
                      </a:lnTo>
                      <a:lnTo>
                        <a:pt x="3392" y="2592"/>
                      </a:lnTo>
                      <a:lnTo>
                        <a:pt x="3392" y="2592"/>
                      </a:lnTo>
                      <a:lnTo>
                        <a:pt x="3398" y="2592"/>
                      </a:lnTo>
                      <a:lnTo>
                        <a:pt x="3398" y="2592"/>
                      </a:lnTo>
                      <a:lnTo>
                        <a:pt x="3400" y="2592"/>
                      </a:lnTo>
                      <a:lnTo>
                        <a:pt x="3400" y="2592"/>
                      </a:lnTo>
                      <a:lnTo>
                        <a:pt x="3398" y="2576"/>
                      </a:lnTo>
                      <a:lnTo>
                        <a:pt x="3396" y="2560"/>
                      </a:lnTo>
                      <a:lnTo>
                        <a:pt x="3396" y="2522"/>
                      </a:lnTo>
                      <a:lnTo>
                        <a:pt x="3394" y="2484"/>
                      </a:lnTo>
                      <a:lnTo>
                        <a:pt x="3394" y="2464"/>
                      </a:lnTo>
                      <a:lnTo>
                        <a:pt x="3390" y="2446"/>
                      </a:lnTo>
                      <a:lnTo>
                        <a:pt x="3390" y="2446"/>
                      </a:lnTo>
                      <a:lnTo>
                        <a:pt x="3398" y="2460"/>
                      </a:lnTo>
                      <a:lnTo>
                        <a:pt x="3406" y="2476"/>
                      </a:lnTo>
                      <a:lnTo>
                        <a:pt x="3420" y="2508"/>
                      </a:lnTo>
                      <a:lnTo>
                        <a:pt x="3428" y="2524"/>
                      </a:lnTo>
                      <a:lnTo>
                        <a:pt x="3438" y="2536"/>
                      </a:lnTo>
                      <a:lnTo>
                        <a:pt x="3448" y="2550"/>
                      </a:lnTo>
                      <a:lnTo>
                        <a:pt x="3462" y="2558"/>
                      </a:lnTo>
                      <a:lnTo>
                        <a:pt x="3462" y="2558"/>
                      </a:lnTo>
                      <a:lnTo>
                        <a:pt x="3470" y="2558"/>
                      </a:lnTo>
                      <a:lnTo>
                        <a:pt x="3476" y="2554"/>
                      </a:lnTo>
                      <a:lnTo>
                        <a:pt x="3482" y="2550"/>
                      </a:lnTo>
                      <a:lnTo>
                        <a:pt x="3486" y="2550"/>
                      </a:lnTo>
                      <a:lnTo>
                        <a:pt x="3486" y="2550"/>
                      </a:lnTo>
                      <a:lnTo>
                        <a:pt x="3496" y="2560"/>
                      </a:lnTo>
                      <a:lnTo>
                        <a:pt x="3504" y="2570"/>
                      </a:lnTo>
                      <a:lnTo>
                        <a:pt x="3518" y="2594"/>
                      </a:lnTo>
                      <a:lnTo>
                        <a:pt x="3518" y="2594"/>
                      </a:lnTo>
                      <a:lnTo>
                        <a:pt x="3522" y="2594"/>
                      </a:lnTo>
                      <a:lnTo>
                        <a:pt x="3524" y="2592"/>
                      </a:lnTo>
                      <a:lnTo>
                        <a:pt x="3526" y="2592"/>
                      </a:lnTo>
                      <a:lnTo>
                        <a:pt x="3530" y="2594"/>
                      </a:lnTo>
                      <a:lnTo>
                        <a:pt x="3530" y="2594"/>
                      </a:lnTo>
                      <a:lnTo>
                        <a:pt x="3536" y="2632"/>
                      </a:lnTo>
                      <a:lnTo>
                        <a:pt x="3538" y="2674"/>
                      </a:lnTo>
                      <a:lnTo>
                        <a:pt x="3542" y="2756"/>
                      </a:lnTo>
                      <a:lnTo>
                        <a:pt x="3542" y="2756"/>
                      </a:lnTo>
                      <a:lnTo>
                        <a:pt x="3540" y="2756"/>
                      </a:lnTo>
                      <a:lnTo>
                        <a:pt x="3538" y="2754"/>
                      </a:lnTo>
                      <a:lnTo>
                        <a:pt x="3538" y="2750"/>
                      </a:lnTo>
                      <a:lnTo>
                        <a:pt x="3534" y="2750"/>
                      </a:lnTo>
                      <a:lnTo>
                        <a:pt x="3534" y="2750"/>
                      </a:lnTo>
                      <a:lnTo>
                        <a:pt x="3542" y="2802"/>
                      </a:lnTo>
                      <a:lnTo>
                        <a:pt x="3548" y="2830"/>
                      </a:lnTo>
                      <a:lnTo>
                        <a:pt x="3556" y="2852"/>
                      </a:lnTo>
                      <a:lnTo>
                        <a:pt x="3556" y="2852"/>
                      </a:lnTo>
                      <a:lnTo>
                        <a:pt x="3548" y="2864"/>
                      </a:lnTo>
                      <a:lnTo>
                        <a:pt x="3544" y="2874"/>
                      </a:lnTo>
                      <a:lnTo>
                        <a:pt x="3542" y="2886"/>
                      </a:lnTo>
                      <a:lnTo>
                        <a:pt x="3542" y="2898"/>
                      </a:lnTo>
                      <a:lnTo>
                        <a:pt x="3544" y="2924"/>
                      </a:lnTo>
                      <a:lnTo>
                        <a:pt x="3544" y="2936"/>
                      </a:lnTo>
                      <a:lnTo>
                        <a:pt x="3542" y="2948"/>
                      </a:lnTo>
                      <a:lnTo>
                        <a:pt x="3542" y="2948"/>
                      </a:lnTo>
                      <a:lnTo>
                        <a:pt x="3540" y="2960"/>
                      </a:lnTo>
                      <a:lnTo>
                        <a:pt x="3534" y="2968"/>
                      </a:lnTo>
                      <a:lnTo>
                        <a:pt x="3530" y="2978"/>
                      </a:lnTo>
                      <a:lnTo>
                        <a:pt x="3528" y="2988"/>
                      </a:lnTo>
                      <a:lnTo>
                        <a:pt x="3528" y="2988"/>
                      </a:lnTo>
                      <a:lnTo>
                        <a:pt x="3528" y="2996"/>
                      </a:lnTo>
                      <a:lnTo>
                        <a:pt x="3530" y="3006"/>
                      </a:lnTo>
                      <a:lnTo>
                        <a:pt x="3530" y="3016"/>
                      </a:lnTo>
                      <a:lnTo>
                        <a:pt x="3532" y="3026"/>
                      </a:lnTo>
                      <a:lnTo>
                        <a:pt x="3532" y="3026"/>
                      </a:lnTo>
                      <a:lnTo>
                        <a:pt x="3528" y="3036"/>
                      </a:lnTo>
                      <a:lnTo>
                        <a:pt x="3522" y="3042"/>
                      </a:lnTo>
                      <a:lnTo>
                        <a:pt x="3516" y="3050"/>
                      </a:lnTo>
                      <a:lnTo>
                        <a:pt x="3510" y="3058"/>
                      </a:lnTo>
                      <a:lnTo>
                        <a:pt x="3510" y="3058"/>
                      </a:lnTo>
                      <a:lnTo>
                        <a:pt x="3504" y="3068"/>
                      </a:lnTo>
                      <a:lnTo>
                        <a:pt x="3502" y="3082"/>
                      </a:lnTo>
                      <a:lnTo>
                        <a:pt x="3498" y="3094"/>
                      </a:lnTo>
                      <a:lnTo>
                        <a:pt x="3492" y="3106"/>
                      </a:lnTo>
                      <a:lnTo>
                        <a:pt x="3492" y="3106"/>
                      </a:lnTo>
                      <a:lnTo>
                        <a:pt x="3486" y="3120"/>
                      </a:lnTo>
                      <a:lnTo>
                        <a:pt x="3482" y="3132"/>
                      </a:lnTo>
                      <a:lnTo>
                        <a:pt x="3478" y="3146"/>
                      </a:lnTo>
                      <a:lnTo>
                        <a:pt x="3480" y="3164"/>
                      </a:lnTo>
                      <a:lnTo>
                        <a:pt x="3480" y="3164"/>
                      </a:lnTo>
                      <a:lnTo>
                        <a:pt x="3482" y="3172"/>
                      </a:lnTo>
                      <a:lnTo>
                        <a:pt x="3484" y="3180"/>
                      </a:lnTo>
                      <a:lnTo>
                        <a:pt x="3484" y="3180"/>
                      </a:lnTo>
                      <a:lnTo>
                        <a:pt x="3482" y="3188"/>
                      </a:lnTo>
                      <a:lnTo>
                        <a:pt x="3478" y="3200"/>
                      </a:lnTo>
                      <a:lnTo>
                        <a:pt x="3466" y="3224"/>
                      </a:lnTo>
                      <a:lnTo>
                        <a:pt x="3454" y="3248"/>
                      </a:lnTo>
                      <a:lnTo>
                        <a:pt x="3448" y="3260"/>
                      </a:lnTo>
                      <a:lnTo>
                        <a:pt x="3444" y="3272"/>
                      </a:lnTo>
                      <a:lnTo>
                        <a:pt x="3444" y="3272"/>
                      </a:lnTo>
                      <a:lnTo>
                        <a:pt x="3442" y="3274"/>
                      </a:lnTo>
                      <a:lnTo>
                        <a:pt x="3438" y="3278"/>
                      </a:lnTo>
                      <a:lnTo>
                        <a:pt x="3432" y="3284"/>
                      </a:lnTo>
                      <a:lnTo>
                        <a:pt x="3432" y="3284"/>
                      </a:lnTo>
                      <a:lnTo>
                        <a:pt x="3422" y="3302"/>
                      </a:lnTo>
                      <a:lnTo>
                        <a:pt x="3416" y="3322"/>
                      </a:lnTo>
                      <a:lnTo>
                        <a:pt x="3408" y="3358"/>
                      </a:lnTo>
                      <a:lnTo>
                        <a:pt x="3408" y="3358"/>
                      </a:lnTo>
                      <a:lnTo>
                        <a:pt x="3402" y="3360"/>
                      </a:lnTo>
                      <a:lnTo>
                        <a:pt x="3396" y="3366"/>
                      </a:lnTo>
                      <a:lnTo>
                        <a:pt x="3390" y="3370"/>
                      </a:lnTo>
                      <a:lnTo>
                        <a:pt x="3386" y="3374"/>
                      </a:lnTo>
                      <a:lnTo>
                        <a:pt x="3386" y="3374"/>
                      </a:lnTo>
                      <a:lnTo>
                        <a:pt x="3382" y="3386"/>
                      </a:lnTo>
                      <a:lnTo>
                        <a:pt x="3378" y="3394"/>
                      </a:lnTo>
                      <a:lnTo>
                        <a:pt x="3370" y="3412"/>
                      </a:lnTo>
                      <a:lnTo>
                        <a:pt x="3358" y="3426"/>
                      </a:lnTo>
                      <a:lnTo>
                        <a:pt x="3346" y="3440"/>
                      </a:lnTo>
                      <a:lnTo>
                        <a:pt x="3334" y="3454"/>
                      </a:lnTo>
                      <a:lnTo>
                        <a:pt x="3324" y="3470"/>
                      </a:lnTo>
                      <a:lnTo>
                        <a:pt x="3316" y="3488"/>
                      </a:lnTo>
                      <a:lnTo>
                        <a:pt x="3314" y="3498"/>
                      </a:lnTo>
                      <a:lnTo>
                        <a:pt x="3312" y="3510"/>
                      </a:lnTo>
                      <a:lnTo>
                        <a:pt x="3312" y="3510"/>
                      </a:lnTo>
                      <a:lnTo>
                        <a:pt x="3308" y="3508"/>
                      </a:lnTo>
                      <a:lnTo>
                        <a:pt x="3306" y="3510"/>
                      </a:lnTo>
                      <a:lnTo>
                        <a:pt x="3304" y="3516"/>
                      </a:lnTo>
                      <a:lnTo>
                        <a:pt x="3304" y="3516"/>
                      </a:lnTo>
                      <a:lnTo>
                        <a:pt x="3300" y="3514"/>
                      </a:lnTo>
                      <a:lnTo>
                        <a:pt x="3298" y="3512"/>
                      </a:lnTo>
                      <a:lnTo>
                        <a:pt x="3298" y="3512"/>
                      </a:lnTo>
                      <a:lnTo>
                        <a:pt x="3292" y="3520"/>
                      </a:lnTo>
                      <a:lnTo>
                        <a:pt x="3286" y="3530"/>
                      </a:lnTo>
                      <a:lnTo>
                        <a:pt x="3282" y="3534"/>
                      </a:lnTo>
                      <a:lnTo>
                        <a:pt x="3276" y="3536"/>
                      </a:lnTo>
                      <a:lnTo>
                        <a:pt x="3270" y="3538"/>
                      </a:lnTo>
                      <a:lnTo>
                        <a:pt x="3264" y="3536"/>
                      </a:lnTo>
                      <a:lnTo>
                        <a:pt x="3264" y="3536"/>
                      </a:lnTo>
                      <a:lnTo>
                        <a:pt x="3256" y="3526"/>
                      </a:lnTo>
                      <a:lnTo>
                        <a:pt x="3252" y="3512"/>
                      </a:lnTo>
                      <a:lnTo>
                        <a:pt x="3250" y="3496"/>
                      </a:lnTo>
                      <a:lnTo>
                        <a:pt x="3250" y="3476"/>
                      </a:lnTo>
                      <a:lnTo>
                        <a:pt x="3250" y="3476"/>
                      </a:lnTo>
                      <a:lnTo>
                        <a:pt x="3246" y="3468"/>
                      </a:lnTo>
                      <a:lnTo>
                        <a:pt x="3242" y="3458"/>
                      </a:lnTo>
                      <a:lnTo>
                        <a:pt x="3238" y="3434"/>
                      </a:lnTo>
                      <a:lnTo>
                        <a:pt x="3234" y="3412"/>
                      </a:lnTo>
                      <a:lnTo>
                        <a:pt x="3228" y="3390"/>
                      </a:lnTo>
                      <a:lnTo>
                        <a:pt x="3228" y="3390"/>
                      </a:lnTo>
                      <a:lnTo>
                        <a:pt x="3224" y="3390"/>
                      </a:lnTo>
                      <a:lnTo>
                        <a:pt x="3222" y="3392"/>
                      </a:lnTo>
                      <a:lnTo>
                        <a:pt x="3220" y="3392"/>
                      </a:lnTo>
                      <a:lnTo>
                        <a:pt x="3220" y="3390"/>
                      </a:lnTo>
                      <a:lnTo>
                        <a:pt x="3220" y="3390"/>
                      </a:lnTo>
                      <a:lnTo>
                        <a:pt x="3220" y="3388"/>
                      </a:lnTo>
                      <a:lnTo>
                        <a:pt x="3222" y="3386"/>
                      </a:lnTo>
                      <a:lnTo>
                        <a:pt x="3224" y="3384"/>
                      </a:lnTo>
                      <a:lnTo>
                        <a:pt x="3226" y="3382"/>
                      </a:lnTo>
                      <a:lnTo>
                        <a:pt x="3226" y="3382"/>
                      </a:lnTo>
                      <a:lnTo>
                        <a:pt x="3222" y="3354"/>
                      </a:lnTo>
                      <a:lnTo>
                        <a:pt x="3218" y="3324"/>
                      </a:lnTo>
                      <a:lnTo>
                        <a:pt x="3212" y="3296"/>
                      </a:lnTo>
                      <a:lnTo>
                        <a:pt x="3208" y="3284"/>
                      </a:lnTo>
                      <a:lnTo>
                        <a:pt x="3202" y="3274"/>
                      </a:lnTo>
                      <a:lnTo>
                        <a:pt x="3202" y="3274"/>
                      </a:lnTo>
                      <a:lnTo>
                        <a:pt x="3202" y="3270"/>
                      </a:lnTo>
                      <a:lnTo>
                        <a:pt x="3200" y="3270"/>
                      </a:lnTo>
                      <a:lnTo>
                        <a:pt x="3196" y="3272"/>
                      </a:lnTo>
                      <a:lnTo>
                        <a:pt x="3196" y="3272"/>
                      </a:lnTo>
                      <a:lnTo>
                        <a:pt x="3194" y="3266"/>
                      </a:lnTo>
                      <a:lnTo>
                        <a:pt x="3194" y="3262"/>
                      </a:lnTo>
                      <a:lnTo>
                        <a:pt x="3192" y="3258"/>
                      </a:lnTo>
                      <a:lnTo>
                        <a:pt x="3194" y="3252"/>
                      </a:lnTo>
                      <a:lnTo>
                        <a:pt x="3194" y="3252"/>
                      </a:lnTo>
                      <a:lnTo>
                        <a:pt x="3180" y="3238"/>
                      </a:lnTo>
                      <a:lnTo>
                        <a:pt x="3166" y="3222"/>
                      </a:lnTo>
                      <a:lnTo>
                        <a:pt x="3142" y="3188"/>
                      </a:lnTo>
                      <a:lnTo>
                        <a:pt x="3142" y="3188"/>
                      </a:lnTo>
                      <a:lnTo>
                        <a:pt x="3140" y="3178"/>
                      </a:lnTo>
                      <a:lnTo>
                        <a:pt x="3138" y="3170"/>
                      </a:lnTo>
                      <a:lnTo>
                        <a:pt x="3130" y="3154"/>
                      </a:lnTo>
                      <a:lnTo>
                        <a:pt x="3122" y="3140"/>
                      </a:lnTo>
                      <a:lnTo>
                        <a:pt x="3114" y="3126"/>
                      </a:lnTo>
                      <a:lnTo>
                        <a:pt x="3114" y="3126"/>
                      </a:lnTo>
                      <a:lnTo>
                        <a:pt x="3104" y="3114"/>
                      </a:lnTo>
                      <a:lnTo>
                        <a:pt x="3094" y="3106"/>
                      </a:lnTo>
                      <a:lnTo>
                        <a:pt x="3082" y="3098"/>
                      </a:lnTo>
                      <a:lnTo>
                        <a:pt x="3074" y="3096"/>
                      </a:lnTo>
                      <a:lnTo>
                        <a:pt x="3064" y="3094"/>
                      </a:lnTo>
                      <a:lnTo>
                        <a:pt x="3064" y="3094"/>
                      </a:lnTo>
                      <a:lnTo>
                        <a:pt x="3064" y="3090"/>
                      </a:lnTo>
                      <a:lnTo>
                        <a:pt x="3062" y="3088"/>
                      </a:lnTo>
                      <a:lnTo>
                        <a:pt x="3060" y="3084"/>
                      </a:lnTo>
                      <a:lnTo>
                        <a:pt x="3058" y="3080"/>
                      </a:lnTo>
                      <a:lnTo>
                        <a:pt x="3058" y="3080"/>
                      </a:lnTo>
                      <a:lnTo>
                        <a:pt x="3052" y="3074"/>
                      </a:lnTo>
                      <a:lnTo>
                        <a:pt x="3046" y="3068"/>
                      </a:lnTo>
                      <a:lnTo>
                        <a:pt x="3042" y="3060"/>
                      </a:lnTo>
                      <a:lnTo>
                        <a:pt x="3040" y="3054"/>
                      </a:lnTo>
                      <a:lnTo>
                        <a:pt x="3036" y="3036"/>
                      </a:lnTo>
                      <a:lnTo>
                        <a:pt x="3028" y="3016"/>
                      </a:lnTo>
                      <a:lnTo>
                        <a:pt x="3028" y="3016"/>
                      </a:lnTo>
                      <a:lnTo>
                        <a:pt x="3022" y="3010"/>
                      </a:lnTo>
                      <a:lnTo>
                        <a:pt x="3022" y="3010"/>
                      </a:lnTo>
                      <a:lnTo>
                        <a:pt x="3022" y="3000"/>
                      </a:lnTo>
                      <a:lnTo>
                        <a:pt x="3022" y="2988"/>
                      </a:lnTo>
                      <a:lnTo>
                        <a:pt x="3020" y="2976"/>
                      </a:lnTo>
                      <a:lnTo>
                        <a:pt x="3018" y="2966"/>
                      </a:lnTo>
                      <a:lnTo>
                        <a:pt x="3018" y="2966"/>
                      </a:lnTo>
                      <a:lnTo>
                        <a:pt x="3014" y="2956"/>
                      </a:lnTo>
                      <a:lnTo>
                        <a:pt x="3008" y="2946"/>
                      </a:lnTo>
                      <a:lnTo>
                        <a:pt x="2996" y="2928"/>
                      </a:lnTo>
                      <a:lnTo>
                        <a:pt x="2984" y="2910"/>
                      </a:lnTo>
                      <a:lnTo>
                        <a:pt x="2980" y="2902"/>
                      </a:lnTo>
                      <a:lnTo>
                        <a:pt x="2976" y="2892"/>
                      </a:lnTo>
                      <a:lnTo>
                        <a:pt x="2976" y="2892"/>
                      </a:lnTo>
                      <a:lnTo>
                        <a:pt x="2972" y="2890"/>
                      </a:lnTo>
                      <a:lnTo>
                        <a:pt x="2968" y="2888"/>
                      </a:lnTo>
                      <a:lnTo>
                        <a:pt x="2958" y="2880"/>
                      </a:lnTo>
                      <a:lnTo>
                        <a:pt x="2948" y="2874"/>
                      </a:lnTo>
                      <a:lnTo>
                        <a:pt x="2944" y="2874"/>
                      </a:lnTo>
                      <a:lnTo>
                        <a:pt x="2938" y="2874"/>
                      </a:lnTo>
                      <a:lnTo>
                        <a:pt x="2938" y="2874"/>
                      </a:lnTo>
                      <a:lnTo>
                        <a:pt x="2924" y="2858"/>
                      </a:lnTo>
                      <a:lnTo>
                        <a:pt x="2908" y="2842"/>
                      </a:lnTo>
                      <a:lnTo>
                        <a:pt x="2908" y="2842"/>
                      </a:lnTo>
                      <a:lnTo>
                        <a:pt x="2910" y="2836"/>
                      </a:lnTo>
                      <a:lnTo>
                        <a:pt x="2910" y="2830"/>
                      </a:lnTo>
                      <a:lnTo>
                        <a:pt x="2910" y="2830"/>
                      </a:lnTo>
                      <a:lnTo>
                        <a:pt x="2896" y="2806"/>
                      </a:lnTo>
                      <a:lnTo>
                        <a:pt x="2880" y="2786"/>
                      </a:lnTo>
                      <a:lnTo>
                        <a:pt x="2846" y="2744"/>
                      </a:lnTo>
                      <a:lnTo>
                        <a:pt x="2810" y="2702"/>
                      </a:lnTo>
                      <a:lnTo>
                        <a:pt x="2794" y="2682"/>
                      </a:lnTo>
                      <a:lnTo>
                        <a:pt x="2778" y="2658"/>
                      </a:lnTo>
                      <a:lnTo>
                        <a:pt x="2778" y="2658"/>
                      </a:lnTo>
                      <a:lnTo>
                        <a:pt x="2768" y="2662"/>
                      </a:lnTo>
                      <a:lnTo>
                        <a:pt x="2762" y="2664"/>
                      </a:lnTo>
                      <a:lnTo>
                        <a:pt x="2756" y="2664"/>
                      </a:lnTo>
                      <a:lnTo>
                        <a:pt x="2756" y="2664"/>
                      </a:lnTo>
                      <a:lnTo>
                        <a:pt x="2756" y="2650"/>
                      </a:lnTo>
                      <a:lnTo>
                        <a:pt x="2754" y="2638"/>
                      </a:lnTo>
                      <a:lnTo>
                        <a:pt x="2750" y="2612"/>
                      </a:lnTo>
                      <a:lnTo>
                        <a:pt x="2744" y="2590"/>
                      </a:lnTo>
                      <a:lnTo>
                        <a:pt x="2740" y="2568"/>
                      </a:lnTo>
                      <a:lnTo>
                        <a:pt x="2740" y="2568"/>
                      </a:lnTo>
                      <a:lnTo>
                        <a:pt x="2740" y="2584"/>
                      </a:lnTo>
                      <a:lnTo>
                        <a:pt x="2740" y="2598"/>
                      </a:lnTo>
                      <a:lnTo>
                        <a:pt x="2742" y="2626"/>
                      </a:lnTo>
                      <a:lnTo>
                        <a:pt x="2748" y="2654"/>
                      </a:lnTo>
                      <a:lnTo>
                        <a:pt x="2752" y="2684"/>
                      </a:lnTo>
                      <a:lnTo>
                        <a:pt x="2752" y="2684"/>
                      </a:lnTo>
                      <a:lnTo>
                        <a:pt x="2750" y="2684"/>
                      </a:lnTo>
                      <a:lnTo>
                        <a:pt x="2748" y="2686"/>
                      </a:lnTo>
                      <a:lnTo>
                        <a:pt x="2746" y="2688"/>
                      </a:lnTo>
                      <a:lnTo>
                        <a:pt x="2744" y="2690"/>
                      </a:lnTo>
                      <a:lnTo>
                        <a:pt x="2744" y="2690"/>
                      </a:lnTo>
                      <a:lnTo>
                        <a:pt x="2736" y="2686"/>
                      </a:lnTo>
                      <a:lnTo>
                        <a:pt x="2730" y="2682"/>
                      </a:lnTo>
                      <a:lnTo>
                        <a:pt x="2720" y="2674"/>
                      </a:lnTo>
                      <a:lnTo>
                        <a:pt x="2710" y="2664"/>
                      </a:lnTo>
                      <a:lnTo>
                        <a:pt x="2704" y="2660"/>
                      </a:lnTo>
                      <a:lnTo>
                        <a:pt x="2696" y="2656"/>
                      </a:lnTo>
                      <a:lnTo>
                        <a:pt x="2696" y="2656"/>
                      </a:lnTo>
                      <a:lnTo>
                        <a:pt x="2692" y="2644"/>
                      </a:lnTo>
                      <a:lnTo>
                        <a:pt x="2686" y="2632"/>
                      </a:lnTo>
                      <a:lnTo>
                        <a:pt x="2680" y="2622"/>
                      </a:lnTo>
                      <a:lnTo>
                        <a:pt x="2672" y="2612"/>
                      </a:lnTo>
                      <a:lnTo>
                        <a:pt x="2656" y="2594"/>
                      </a:lnTo>
                      <a:lnTo>
                        <a:pt x="2648" y="2586"/>
                      </a:lnTo>
                      <a:lnTo>
                        <a:pt x="2642" y="2574"/>
                      </a:lnTo>
                      <a:lnTo>
                        <a:pt x="2642" y="2574"/>
                      </a:lnTo>
                      <a:lnTo>
                        <a:pt x="2648" y="2592"/>
                      </a:lnTo>
                      <a:lnTo>
                        <a:pt x="2656" y="2610"/>
                      </a:lnTo>
                      <a:lnTo>
                        <a:pt x="2664" y="2626"/>
                      </a:lnTo>
                      <a:lnTo>
                        <a:pt x="2674" y="2642"/>
                      </a:lnTo>
                      <a:lnTo>
                        <a:pt x="2686" y="2656"/>
                      </a:lnTo>
                      <a:lnTo>
                        <a:pt x="2698" y="2670"/>
                      </a:lnTo>
                      <a:lnTo>
                        <a:pt x="2724" y="2696"/>
                      </a:lnTo>
                      <a:lnTo>
                        <a:pt x="2724" y="2696"/>
                      </a:lnTo>
                      <a:lnTo>
                        <a:pt x="2726" y="2704"/>
                      </a:lnTo>
                      <a:lnTo>
                        <a:pt x="2728" y="2714"/>
                      </a:lnTo>
                      <a:lnTo>
                        <a:pt x="2728" y="2714"/>
                      </a:lnTo>
                      <a:lnTo>
                        <a:pt x="2738" y="2724"/>
                      </a:lnTo>
                      <a:lnTo>
                        <a:pt x="2746" y="2734"/>
                      </a:lnTo>
                      <a:lnTo>
                        <a:pt x="2754" y="2748"/>
                      </a:lnTo>
                      <a:lnTo>
                        <a:pt x="2758" y="2762"/>
                      </a:lnTo>
                      <a:lnTo>
                        <a:pt x="2758" y="2762"/>
                      </a:lnTo>
                      <a:lnTo>
                        <a:pt x="2784" y="2798"/>
                      </a:lnTo>
                      <a:lnTo>
                        <a:pt x="2810" y="2834"/>
                      </a:lnTo>
                      <a:lnTo>
                        <a:pt x="2834" y="2872"/>
                      </a:lnTo>
                      <a:lnTo>
                        <a:pt x="2860" y="2910"/>
                      </a:lnTo>
                      <a:lnTo>
                        <a:pt x="2860" y="2910"/>
                      </a:lnTo>
                      <a:lnTo>
                        <a:pt x="2868" y="2914"/>
                      </a:lnTo>
                      <a:lnTo>
                        <a:pt x="2872" y="2916"/>
                      </a:lnTo>
                      <a:lnTo>
                        <a:pt x="2876" y="2918"/>
                      </a:lnTo>
                      <a:lnTo>
                        <a:pt x="2876" y="2918"/>
                      </a:lnTo>
                      <a:lnTo>
                        <a:pt x="2874" y="2922"/>
                      </a:lnTo>
                      <a:lnTo>
                        <a:pt x="2872" y="2924"/>
                      </a:lnTo>
                      <a:lnTo>
                        <a:pt x="2868" y="2924"/>
                      </a:lnTo>
                      <a:lnTo>
                        <a:pt x="2864" y="2926"/>
                      </a:lnTo>
                      <a:lnTo>
                        <a:pt x="2864" y="2926"/>
                      </a:lnTo>
                      <a:lnTo>
                        <a:pt x="2872" y="2940"/>
                      </a:lnTo>
                      <a:lnTo>
                        <a:pt x="2876" y="2956"/>
                      </a:lnTo>
                      <a:lnTo>
                        <a:pt x="2880" y="2972"/>
                      </a:lnTo>
                      <a:lnTo>
                        <a:pt x="2888" y="2986"/>
                      </a:lnTo>
                      <a:lnTo>
                        <a:pt x="2888" y="2986"/>
                      </a:lnTo>
                      <a:lnTo>
                        <a:pt x="2898" y="2994"/>
                      </a:lnTo>
                      <a:lnTo>
                        <a:pt x="2910" y="3000"/>
                      </a:lnTo>
                      <a:lnTo>
                        <a:pt x="2920" y="3008"/>
                      </a:lnTo>
                      <a:lnTo>
                        <a:pt x="2924" y="3014"/>
                      </a:lnTo>
                      <a:lnTo>
                        <a:pt x="2926" y="3020"/>
                      </a:lnTo>
                      <a:lnTo>
                        <a:pt x="2926" y="3020"/>
                      </a:lnTo>
                      <a:lnTo>
                        <a:pt x="2932" y="3020"/>
                      </a:lnTo>
                      <a:lnTo>
                        <a:pt x="2936" y="3022"/>
                      </a:lnTo>
                      <a:lnTo>
                        <a:pt x="2940" y="3024"/>
                      </a:lnTo>
                      <a:lnTo>
                        <a:pt x="2946" y="3026"/>
                      </a:lnTo>
                      <a:lnTo>
                        <a:pt x="2946" y="3026"/>
                      </a:lnTo>
                      <a:lnTo>
                        <a:pt x="2946" y="3036"/>
                      </a:lnTo>
                      <a:lnTo>
                        <a:pt x="2950" y="3046"/>
                      </a:lnTo>
                      <a:lnTo>
                        <a:pt x="2952" y="3056"/>
                      </a:lnTo>
                      <a:lnTo>
                        <a:pt x="2958" y="3064"/>
                      </a:lnTo>
                      <a:lnTo>
                        <a:pt x="2968" y="3078"/>
                      </a:lnTo>
                      <a:lnTo>
                        <a:pt x="2976" y="3094"/>
                      </a:lnTo>
                      <a:lnTo>
                        <a:pt x="2976" y="3094"/>
                      </a:lnTo>
                      <a:lnTo>
                        <a:pt x="2974" y="3096"/>
                      </a:lnTo>
                      <a:lnTo>
                        <a:pt x="2972" y="3094"/>
                      </a:lnTo>
                      <a:lnTo>
                        <a:pt x="2972" y="3090"/>
                      </a:lnTo>
                      <a:lnTo>
                        <a:pt x="2972" y="3086"/>
                      </a:lnTo>
                      <a:lnTo>
                        <a:pt x="2972" y="3086"/>
                      </a:lnTo>
                      <a:lnTo>
                        <a:pt x="2970" y="3086"/>
                      </a:lnTo>
                      <a:lnTo>
                        <a:pt x="2970" y="3086"/>
                      </a:lnTo>
                      <a:lnTo>
                        <a:pt x="2978" y="3124"/>
                      </a:lnTo>
                      <a:lnTo>
                        <a:pt x="2986" y="3164"/>
                      </a:lnTo>
                      <a:lnTo>
                        <a:pt x="2998" y="3202"/>
                      </a:lnTo>
                      <a:lnTo>
                        <a:pt x="3010" y="3238"/>
                      </a:lnTo>
                      <a:lnTo>
                        <a:pt x="3010" y="3238"/>
                      </a:lnTo>
                      <a:lnTo>
                        <a:pt x="3020" y="3240"/>
                      </a:lnTo>
                      <a:lnTo>
                        <a:pt x="3028" y="3246"/>
                      </a:lnTo>
                      <a:lnTo>
                        <a:pt x="3036" y="3254"/>
                      </a:lnTo>
                      <a:lnTo>
                        <a:pt x="3040" y="3264"/>
                      </a:lnTo>
                      <a:lnTo>
                        <a:pt x="3040" y="3264"/>
                      </a:lnTo>
                      <a:lnTo>
                        <a:pt x="3044" y="3262"/>
                      </a:lnTo>
                      <a:lnTo>
                        <a:pt x="3046" y="3262"/>
                      </a:lnTo>
                      <a:lnTo>
                        <a:pt x="3050" y="3264"/>
                      </a:lnTo>
                      <a:lnTo>
                        <a:pt x="3054" y="3268"/>
                      </a:lnTo>
                      <a:lnTo>
                        <a:pt x="3056" y="3268"/>
                      </a:lnTo>
                      <a:lnTo>
                        <a:pt x="3058" y="3268"/>
                      </a:lnTo>
                      <a:lnTo>
                        <a:pt x="3058" y="3268"/>
                      </a:lnTo>
                      <a:lnTo>
                        <a:pt x="3068" y="3288"/>
                      </a:lnTo>
                      <a:lnTo>
                        <a:pt x="3076" y="3310"/>
                      </a:lnTo>
                      <a:lnTo>
                        <a:pt x="3092" y="3356"/>
                      </a:lnTo>
                      <a:lnTo>
                        <a:pt x="3106" y="3404"/>
                      </a:lnTo>
                      <a:lnTo>
                        <a:pt x="3114" y="3426"/>
                      </a:lnTo>
                      <a:lnTo>
                        <a:pt x="3124" y="3446"/>
                      </a:lnTo>
                      <a:lnTo>
                        <a:pt x="3124" y="3446"/>
                      </a:lnTo>
                      <a:lnTo>
                        <a:pt x="3126" y="3442"/>
                      </a:lnTo>
                      <a:lnTo>
                        <a:pt x="3126" y="3440"/>
                      </a:lnTo>
                      <a:lnTo>
                        <a:pt x="3124" y="3432"/>
                      </a:lnTo>
                      <a:lnTo>
                        <a:pt x="3122" y="3426"/>
                      </a:lnTo>
                      <a:lnTo>
                        <a:pt x="3122" y="3422"/>
                      </a:lnTo>
                      <a:lnTo>
                        <a:pt x="3124" y="3418"/>
                      </a:lnTo>
                      <a:lnTo>
                        <a:pt x="3124" y="3418"/>
                      </a:lnTo>
                      <a:lnTo>
                        <a:pt x="3128" y="3424"/>
                      </a:lnTo>
                      <a:lnTo>
                        <a:pt x="3132" y="3430"/>
                      </a:lnTo>
                      <a:lnTo>
                        <a:pt x="3138" y="3446"/>
                      </a:lnTo>
                      <a:lnTo>
                        <a:pt x="3138" y="3446"/>
                      </a:lnTo>
                      <a:lnTo>
                        <a:pt x="3142" y="3442"/>
                      </a:lnTo>
                      <a:lnTo>
                        <a:pt x="3148" y="3442"/>
                      </a:lnTo>
                      <a:lnTo>
                        <a:pt x="3156" y="3442"/>
                      </a:lnTo>
                      <a:lnTo>
                        <a:pt x="3156" y="3442"/>
                      </a:lnTo>
                      <a:lnTo>
                        <a:pt x="3158" y="3444"/>
                      </a:lnTo>
                      <a:lnTo>
                        <a:pt x="3160" y="3448"/>
                      </a:lnTo>
                      <a:lnTo>
                        <a:pt x="3160" y="3454"/>
                      </a:lnTo>
                      <a:lnTo>
                        <a:pt x="3160" y="3454"/>
                      </a:lnTo>
                      <a:lnTo>
                        <a:pt x="3168" y="3454"/>
                      </a:lnTo>
                      <a:lnTo>
                        <a:pt x="3178" y="3456"/>
                      </a:lnTo>
                      <a:lnTo>
                        <a:pt x="3178" y="3456"/>
                      </a:lnTo>
                      <a:lnTo>
                        <a:pt x="3182" y="3464"/>
                      </a:lnTo>
                      <a:lnTo>
                        <a:pt x="3186" y="3472"/>
                      </a:lnTo>
                      <a:lnTo>
                        <a:pt x="3198" y="3484"/>
                      </a:lnTo>
                      <a:lnTo>
                        <a:pt x="3210" y="3494"/>
                      </a:lnTo>
                      <a:lnTo>
                        <a:pt x="3222" y="3508"/>
                      </a:lnTo>
                      <a:lnTo>
                        <a:pt x="3222" y="3508"/>
                      </a:lnTo>
                      <a:lnTo>
                        <a:pt x="3222" y="3518"/>
                      </a:lnTo>
                      <a:lnTo>
                        <a:pt x="3222" y="3518"/>
                      </a:lnTo>
                      <a:lnTo>
                        <a:pt x="3234" y="3528"/>
                      </a:lnTo>
                      <a:lnTo>
                        <a:pt x="3238" y="3536"/>
                      </a:lnTo>
                      <a:lnTo>
                        <a:pt x="3240" y="3544"/>
                      </a:lnTo>
                      <a:lnTo>
                        <a:pt x="3240" y="3544"/>
                      </a:lnTo>
                      <a:lnTo>
                        <a:pt x="3242" y="3544"/>
                      </a:lnTo>
                      <a:lnTo>
                        <a:pt x="3244" y="3542"/>
                      </a:lnTo>
                      <a:lnTo>
                        <a:pt x="3246" y="3542"/>
                      </a:lnTo>
                      <a:lnTo>
                        <a:pt x="3248" y="3542"/>
                      </a:lnTo>
                      <a:lnTo>
                        <a:pt x="3248" y="3542"/>
                      </a:lnTo>
                      <a:lnTo>
                        <a:pt x="3256" y="3552"/>
                      </a:lnTo>
                      <a:lnTo>
                        <a:pt x="3258" y="3564"/>
                      </a:lnTo>
                      <a:lnTo>
                        <a:pt x="3258" y="3576"/>
                      </a:lnTo>
                      <a:lnTo>
                        <a:pt x="3256" y="3586"/>
                      </a:lnTo>
                      <a:lnTo>
                        <a:pt x="3248" y="3610"/>
                      </a:lnTo>
                      <a:lnTo>
                        <a:pt x="3240" y="3630"/>
                      </a:lnTo>
                      <a:lnTo>
                        <a:pt x="3240" y="3630"/>
                      </a:lnTo>
                      <a:lnTo>
                        <a:pt x="3242" y="3630"/>
                      </a:lnTo>
                      <a:lnTo>
                        <a:pt x="3246" y="3626"/>
                      </a:lnTo>
                      <a:lnTo>
                        <a:pt x="3252" y="3618"/>
                      </a:lnTo>
                      <a:lnTo>
                        <a:pt x="3252" y="3618"/>
                      </a:lnTo>
                      <a:lnTo>
                        <a:pt x="3258" y="3624"/>
                      </a:lnTo>
                      <a:lnTo>
                        <a:pt x="3262" y="3632"/>
                      </a:lnTo>
                      <a:lnTo>
                        <a:pt x="3272" y="3648"/>
                      </a:lnTo>
                      <a:lnTo>
                        <a:pt x="3282" y="3664"/>
                      </a:lnTo>
                      <a:lnTo>
                        <a:pt x="3286" y="3672"/>
                      </a:lnTo>
                      <a:lnTo>
                        <a:pt x="3292" y="3678"/>
                      </a:lnTo>
                      <a:lnTo>
                        <a:pt x="3292" y="3678"/>
                      </a:lnTo>
                      <a:lnTo>
                        <a:pt x="3302" y="3672"/>
                      </a:lnTo>
                      <a:lnTo>
                        <a:pt x="3310" y="3666"/>
                      </a:lnTo>
                      <a:lnTo>
                        <a:pt x="3322" y="3646"/>
                      </a:lnTo>
                      <a:lnTo>
                        <a:pt x="3326" y="3638"/>
                      </a:lnTo>
                      <a:lnTo>
                        <a:pt x="3334" y="3630"/>
                      </a:lnTo>
                      <a:lnTo>
                        <a:pt x="3342" y="3624"/>
                      </a:lnTo>
                      <a:lnTo>
                        <a:pt x="3352" y="3618"/>
                      </a:lnTo>
                      <a:lnTo>
                        <a:pt x="3352" y="3618"/>
                      </a:lnTo>
                      <a:lnTo>
                        <a:pt x="3360" y="3614"/>
                      </a:lnTo>
                      <a:lnTo>
                        <a:pt x="3366" y="3606"/>
                      </a:lnTo>
                      <a:lnTo>
                        <a:pt x="3378" y="3590"/>
                      </a:lnTo>
                      <a:lnTo>
                        <a:pt x="3388" y="3574"/>
                      </a:lnTo>
                      <a:lnTo>
                        <a:pt x="3394" y="3566"/>
                      </a:lnTo>
                      <a:lnTo>
                        <a:pt x="3402" y="3562"/>
                      </a:lnTo>
                      <a:lnTo>
                        <a:pt x="3402" y="3562"/>
                      </a:lnTo>
                      <a:lnTo>
                        <a:pt x="3402" y="3558"/>
                      </a:lnTo>
                      <a:lnTo>
                        <a:pt x="3404" y="3554"/>
                      </a:lnTo>
                      <a:lnTo>
                        <a:pt x="3406" y="3552"/>
                      </a:lnTo>
                      <a:lnTo>
                        <a:pt x="3406" y="3548"/>
                      </a:lnTo>
                      <a:lnTo>
                        <a:pt x="3406" y="3548"/>
                      </a:lnTo>
                      <a:lnTo>
                        <a:pt x="3418" y="3540"/>
                      </a:lnTo>
                      <a:lnTo>
                        <a:pt x="3428" y="3530"/>
                      </a:lnTo>
                      <a:lnTo>
                        <a:pt x="3438" y="3520"/>
                      </a:lnTo>
                      <a:lnTo>
                        <a:pt x="3446" y="3508"/>
                      </a:lnTo>
                      <a:lnTo>
                        <a:pt x="3452" y="3494"/>
                      </a:lnTo>
                      <a:lnTo>
                        <a:pt x="3460" y="3482"/>
                      </a:lnTo>
                      <a:lnTo>
                        <a:pt x="3470" y="3452"/>
                      </a:lnTo>
                      <a:lnTo>
                        <a:pt x="3470" y="3452"/>
                      </a:lnTo>
                      <a:lnTo>
                        <a:pt x="3474" y="3454"/>
                      </a:lnTo>
                      <a:lnTo>
                        <a:pt x="3476" y="3452"/>
                      </a:lnTo>
                      <a:lnTo>
                        <a:pt x="3480" y="3452"/>
                      </a:lnTo>
                      <a:lnTo>
                        <a:pt x="3484" y="3454"/>
                      </a:lnTo>
                      <a:lnTo>
                        <a:pt x="3484" y="3454"/>
                      </a:lnTo>
                      <a:lnTo>
                        <a:pt x="3480" y="3500"/>
                      </a:lnTo>
                      <a:lnTo>
                        <a:pt x="3482" y="3522"/>
                      </a:lnTo>
                      <a:lnTo>
                        <a:pt x="3484" y="3532"/>
                      </a:lnTo>
                      <a:lnTo>
                        <a:pt x="3486" y="3540"/>
                      </a:lnTo>
                      <a:lnTo>
                        <a:pt x="3486" y="3540"/>
                      </a:lnTo>
                      <a:lnTo>
                        <a:pt x="3482" y="3548"/>
                      </a:lnTo>
                      <a:lnTo>
                        <a:pt x="3478" y="3556"/>
                      </a:lnTo>
                      <a:lnTo>
                        <a:pt x="3478" y="3556"/>
                      </a:lnTo>
                      <a:lnTo>
                        <a:pt x="3472" y="3604"/>
                      </a:lnTo>
                      <a:lnTo>
                        <a:pt x="3466" y="3648"/>
                      </a:lnTo>
                      <a:lnTo>
                        <a:pt x="3458" y="3692"/>
                      </a:lnTo>
                      <a:lnTo>
                        <a:pt x="3448" y="3736"/>
                      </a:lnTo>
                      <a:lnTo>
                        <a:pt x="3426" y="3818"/>
                      </a:lnTo>
                      <a:lnTo>
                        <a:pt x="3402" y="3900"/>
                      </a:lnTo>
                      <a:lnTo>
                        <a:pt x="3402" y="3900"/>
                      </a:lnTo>
                      <a:lnTo>
                        <a:pt x="3386" y="3952"/>
                      </a:lnTo>
                      <a:lnTo>
                        <a:pt x="3368" y="4004"/>
                      </a:lnTo>
                      <a:lnTo>
                        <a:pt x="3350" y="4054"/>
                      </a:lnTo>
                      <a:lnTo>
                        <a:pt x="3328" y="4100"/>
                      </a:lnTo>
                      <a:lnTo>
                        <a:pt x="3328" y="4100"/>
                      </a:lnTo>
                      <a:lnTo>
                        <a:pt x="3304" y="4146"/>
                      </a:lnTo>
                      <a:lnTo>
                        <a:pt x="3280" y="4190"/>
                      </a:lnTo>
                      <a:lnTo>
                        <a:pt x="3228" y="4278"/>
                      </a:lnTo>
                      <a:lnTo>
                        <a:pt x="3228" y="4278"/>
                      </a:lnTo>
                      <a:lnTo>
                        <a:pt x="3112" y="4472"/>
                      </a:lnTo>
                      <a:lnTo>
                        <a:pt x="3112" y="4472"/>
                      </a:lnTo>
                      <a:lnTo>
                        <a:pt x="3110" y="4478"/>
                      </a:lnTo>
                      <a:lnTo>
                        <a:pt x="3108" y="4484"/>
                      </a:lnTo>
                      <a:lnTo>
                        <a:pt x="3100" y="4492"/>
                      </a:lnTo>
                      <a:lnTo>
                        <a:pt x="3100" y="4492"/>
                      </a:lnTo>
                      <a:lnTo>
                        <a:pt x="3098" y="4500"/>
                      </a:lnTo>
                      <a:lnTo>
                        <a:pt x="3096" y="4506"/>
                      </a:lnTo>
                      <a:lnTo>
                        <a:pt x="3088" y="4518"/>
                      </a:lnTo>
                      <a:lnTo>
                        <a:pt x="3070" y="4534"/>
                      </a:lnTo>
                      <a:lnTo>
                        <a:pt x="3070" y="4534"/>
                      </a:lnTo>
                      <a:lnTo>
                        <a:pt x="3072" y="4536"/>
                      </a:lnTo>
                      <a:lnTo>
                        <a:pt x="3074" y="4536"/>
                      </a:lnTo>
                      <a:lnTo>
                        <a:pt x="3076" y="4530"/>
                      </a:lnTo>
                      <a:lnTo>
                        <a:pt x="3076" y="4530"/>
                      </a:lnTo>
                      <a:lnTo>
                        <a:pt x="3060" y="4554"/>
                      </a:lnTo>
                      <a:lnTo>
                        <a:pt x="3048" y="4568"/>
                      </a:lnTo>
                      <a:lnTo>
                        <a:pt x="3036" y="4578"/>
                      </a:lnTo>
                      <a:lnTo>
                        <a:pt x="3036" y="4578"/>
                      </a:lnTo>
                      <a:lnTo>
                        <a:pt x="3030" y="4596"/>
                      </a:lnTo>
                      <a:lnTo>
                        <a:pt x="3022" y="4612"/>
                      </a:lnTo>
                      <a:lnTo>
                        <a:pt x="3014" y="4628"/>
                      </a:lnTo>
                      <a:lnTo>
                        <a:pt x="3004" y="4640"/>
                      </a:lnTo>
                      <a:lnTo>
                        <a:pt x="3004" y="4640"/>
                      </a:lnTo>
                      <a:lnTo>
                        <a:pt x="2996" y="4660"/>
                      </a:lnTo>
                      <a:lnTo>
                        <a:pt x="2986" y="4680"/>
                      </a:lnTo>
                      <a:lnTo>
                        <a:pt x="2974" y="4698"/>
                      </a:lnTo>
                      <a:lnTo>
                        <a:pt x="2960" y="4714"/>
                      </a:lnTo>
                      <a:lnTo>
                        <a:pt x="2960" y="4714"/>
                      </a:lnTo>
                      <a:lnTo>
                        <a:pt x="2956" y="4728"/>
                      </a:lnTo>
                      <a:lnTo>
                        <a:pt x="2948" y="4740"/>
                      </a:lnTo>
                      <a:lnTo>
                        <a:pt x="2934" y="4766"/>
                      </a:lnTo>
                      <a:lnTo>
                        <a:pt x="2926" y="4778"/>
                      </a:lnTo>
                      <a:lnTo>
                        <a:pt x="2920" y="4792"/>
                      </a:lnTo>
                      <a:lnTo>
                        <a:pt x="2918" y="4808"/>
                      </a:lnTo>
                      <a:lnTo>
                        <a:pt x="2918" y="4826"/>
                      </a:lnTo>
                      <a:lnTo>
                        <a:pt x="2918" y="4826"/>
                      </a:lnTo>
                      <a:lnTo>
                        <a:pt x="2920" y="4828"/>
                      </a:lnTo>
                      <a:lnTo>
                        <a:pt x="2922" y="4830"/>
                      </a:lnTo>
                      <a:lnTo>
                        <a:pt x="2924" y="4832"/>
                      </a:lnTo>
                      <a:lnTo>
                        <a:pt x="2924" y="4834"/>
                      </a:lnTo>
                      <a:lnTo>
                        <a:pt x="2924" y="4834"/>
                      </a:lnTo>
                      <a:lnTo>
                        <a:pt x="2910" y="4860"/>
                      </a:lnTo>
                      <a:lnTo>
                        <a:pt x="2896" y="4886"/>
                      </a:lnTo>
                      <a:lnTo>
                        <a:pt x="2884" y="4914"/>
                      </a:lnTo>
                      <a:lnTo>
                        <a:pt x="2870" y="4942"/>
                      </a:lnTo>
                      <a:lnTo>
                        <a:pt x="2870" y="4942"/>
                      </a:lnTo>
                      <a:lnTo>
                        <a:pt x="2870" y="4948"/>
                      </a:lnTo>
                      <a:lnTo>
                        <a:pt x="2872" y="4950"/>
                      </a:lnTo>
                      <a:lnTo>
                        <a:pt x="2874" y="4952"/>
                      </a:lnTo>
                      <a:lnTo>
                        <a:pt x="2874" y="4952"/>
                      </a:lnTo>
                      <a:lnTo>
                        <a:pt x="2870" y="4960"/>
                      </a:lnTo>
                      <a:lnTo>
                        <a:pt x="2866" y="4970"/>
                      </a:lnTo>
                      <a:lnTo>
                        <a:pt x="2864" y="4980"/>
                      </a:lnTo>
                      <a:lnTo>
                        <a:pt x="2860" y="4990"/>
                      </a:lnTo>
                      <a:lnTo>
                        <a:pt x="2860" y="4990"/>
                      </a:lnTo>
                      <a:lnTo>
                        <a:pt x="2862" y="4996"/>
                      </a:lnTo>
                      <a:lnTo>
                        <a:pt x="2864" y="4996"/>
                      </a:lnTo>
                      <a:lnTo>
                        <a:pt x="2868" y="4998"/>
                      </a:lnTo>
                      <a:lnTo>
                        <a:pt x="2868" y="4998"/>
                      </a:lnTo>
                      <a:lnTo>
                        <a:pt x="2866" y="5008"/>
                      </a:lnTo>
                      <a:lnTo>
                        <a:pt x="2864" y="5016"/>
                      </a:lnTo>
                      <a:lnTo>
                        <a:pt x="2854" y="5032"/>
                      </a:lnTo>
                      <a:lnTo>
                        <a:pt x="2842" y="5048"/>
                      </a:lnTo>
                      <a:lnTo>
                        <a:pt x="2832" y="5064"/>
                      </a:lnTo>
                      <a:lnTo>
                        <a:pt x="2832" y="5064"/>
                      </a:lnTo>
                      <a:lnTo>
                        <a:pt x="2816" y="5098"/>
                      </a:lnTo>
                      <a:lnTo>
                        <a:pt x="2798" y="5130"/>
                      </a:lnTo>
                      <a:lnTo>
                        <a:pt x="2778" y="5162"/>
                      </a:lnTo>
                      <a:lnTo>
                        <a:pt x="2758" y="5194"/>
                      </a:lnTo>
                      <a:lnTo>
                        <a:pt x="2758" y="5194"/>
                      </a:lnTo>
                      <a:lnTo>
                        <a:pt x="2758" y="5196"/>
                      </a:lnTo>
                      <a:lnTo>
                        <a:pt x="2758" y="5198"/>
                      </a:lnTo>
                      <a:lnTo>
                        <a:pt x="2754" y="5206"/>
                      </a:lnTo>
                      <a:lnTo>
                        <a:pt x="2736" y="5228"/>
                      </a:lnTo>
                      <a:lnTo>
                        <a:pt x="2712" y="5252"/>
                      </a:lnTo>
                      <a:lnTo>
                        <a:pt x="2694" y="5270"/>
                      </a:lnTo>
                      <a:lnTo>
                        <a:pt x="2694" y="5270"/>
                      </a:lnTo>
                      <a:lnTo>
                        <a:pt x="2678" y="5288"/>
                      </a:lnTo>
                      <a:lnTo>
                        <a:pt x="2664" y="5304"/>
                      </a:lnTo>
                      <a:lnTo>
                        <a:pt x="2664" y="5304"/>
                      </a:lnTo>
                      <a:lnTo>
                        <a:pt x="2650" y="5316"/>
                      </a:lnTo>
                      <a:lnTo>
                        <a:pt x="2634" y="5328"/>
                      </a:lnTo>
                      <a:lnTo>
                        <a:pt x="2602" y="5350"/>
                      </a:lnTo>
                      <a:lnTo>
                        <a:pt x="2570" y="5372"/>
                      </a:lnTo>
                      <a:lnTo>
                        <a:pt x="2538" y="5394"/>
                      </a:lnTo>
                      <a:lnTo>
                        <a:pt x="2538" y="5394"/>
                      </a:lnTo>
                      <a:lnTo>
                        <a:pt x="2502" y="5426"/>
                      </a:lnTo>
                      <a:lnTo>
                        <a:pt x="2468" y="5456"/>
                      </a:lnTo>
                      <a:lnTo>
                        <a:pt x="2468" y="5456"/>
                      </a:lnTo>
                      <a:lnTo>
                        <a:pt x="2456" y="5462"/>
                      </a:lnTo>
                      <a:lnTo>
                        <a:pt x="2448" y="5468"/>
                      </a:lnTo>
                      <a:lnTo>
                        <a:pt x="2430" y="5482"/>
                      </a:lnTo>
                      <a:lnTo>
                        <a:pt x="2412" y="5496"/>
                      </a:lnTo>
                      <a:lnTo>
                        <a:pt x="2394" y="5510"/>
                      </a:lnTo>
                      <a:lnTo>
                        <a:pt x="2394" y="5510"/>
                      </a:lnTo>
                      <a:lnTo>
                        <a:pt x="2392" y="5510"/>
                      </a:lnTo>
                      <a:lnTo>
                        <a:pt x="2390" y="5506"/>
                      </a:lnTo>
                      <a:lnTo>
                        <a:pt x="2390" y="5506"/>
                      </a:lnTo>
                      <a:lnTo>
                        <a:pt x="2388" y="5510"/>
                      </a:lnTo>
                      <a:lnTo>
                        <a:pt x="2386" y="5516"/>
                      </a:lnTo>
                      <a:lnTo>
                        <a:pt x="2378" y="5522"/>
                      </a:lnTo>
                      <a:lnTo>
                        <a:pt x="2368" y="5530"/>
                      </a:lnTo>
                      <a:lnTo>
                        <a:pt x="2362" y="5538"/>
                      </a:lnTo>
                      <a:lnTo>
                        <a:pt x="2362" y="5538"/>
                      </a:lnTo>
                      <a:lnTo>
                        <a:pt x="2362" y="5544"/>
                      </a:lnTo>
                      <a:lnTo>
                        <a:pt x="2362" y="5550"/>
                      </a:lnTo>
                      <a:lnTo>
                        <a:pt x="2362" y="5550"/>
                      </a:lnTo>
                      <a:lnTo>
                        <a:pt x="2358" y="5554"/>
                      </a:lnTo>
                      <a:lnTo>
                        <a:pt x="2354" y="5558"/>
                      </a:lnTo>
                      <a:lnTo>
                        <a:pt x="2350" y="5560"/>
                      </a:lnTo>
                      <a:lnTo>
                        <a:pt x="2346" y="5564"/>
                      </a:lnTo>
                      <a:lnTo>
                        <a:pt x="2346" y="5564"/>
                      </a:lnTo>
                      <a:lnTo>
                        <a:pt x="2328" y="5592"/>
                      </a:lnTo>
                      <a:lnTo>
                        <a:pt x="2328" y="5592"/>
                      </a:lnTo>
                      <a:lnTo>
                        <a:pt x="2314" y="5610"/>
                      </a:lnTo>
                      <a:lnTo>
                        <a:pt x="2298" y="5624"/>
                      </a:lnTo>
                      <a:lnTo>
                        <a:pt x="2268" y="5652"/>
                      </a:lnTo>
                      <a:lnTo>
                        <a:pt x="2268" y="5652"/>
                      </a:lnTo>
                      <a:lnTo>
                        <a:pt x="2248" y="5668"/>
                      </a:lnTo>
                      <a:lnTo>
                        <a:pt x="2228" y="5682"/>
                      </a:lnTo>
                      <a:lnTo>
                        <a:pt x="2208" y="5694"/>
                      </a:lnTo>
                      <a:lnTo>
                        <a:pt x="2184" y="5706"/>
                      </a:lnTo>
                      <a:lnTo>
                        <a:pt x="2140" y="5730"/>
                      </a:lnTo>
                      <a:lnTo>
                        <a:pt x="2116" y="5744"/>
                      </a:lnTo>
                      <a:lnTo>
                        <a:pt x="2094" y="5760"/>
                      </a:lnTo>
                      <a:lnTo>
                        <a:pt x="2094" y="5760"/>
                      </a:lnTo>
                      <a:lnTo>
                        <a:pt x="2096" y="5760"/>
                      </a:lnTo>
                      <a:lnTo>
                        <a:pt x="2096" y="5760"/>
                      </a:lnTo>
                      <a:lnTo>
                        <a:pt x="2098" y="5758"/>
                      </a:lnTo>
                      <a:lnTo>
                        <a:pt x="2098" y="5758"/>
                      </a:lnTo>
                      <a:lnTo>
                        <a:pt x="2076" y="5778"/>
                      </a:lnTo>
                      <a:lnTo>
                        <a:pt x="2052" y="5796"/>
                      </a:lnTo>
                      <a:lnTo>
                        <a:pt x="2024" y="5816"/>
                      </a:lnTo>
                      <a:lnTo>
                        <a:pt x="1996" y="5832"/>
                      </a:lnTo>
                      <a:lnTo>
                        <a:pt x="1934" y="5868"/>
                      </a:lnTo>
                      <a:lnTo>
                        <a:pt x="1870" y="5902"/>
                      </a:lnTo>
                      <a:lnTo>
                        <a:pt x="1870" y="5902"/>
                      </a:lnTo>
                      <a:lnTo>
                        <a:pt x="1812" y="5932"/>
                      </a:lnTo>
                      <a:lnTo>
                        <a:pt x="1750" y="5962"/>
                      </a:lnTo>
                      <a:lnTo>
                        <a:pt x="1690" y="5988"/>
                      </a:lnTo>
                      <a:lnTo>
                        <a:pt x="1658" y="6000"/>
                      </a:lnTo>
                      <a:lnTo>
                        <a:pt x="1628" y="6010"/>
                      </a:lnTo>
                      <a:lnTo>
                        <a:pt x="1628" y="6010"/>
                      </a:lnTo>
                      <a:lnTo>
                        <a:pt x="1602" y="6014"/>
                      </a:lnTo>
                      <a:lnTo>
                        <a:pt x="1590" y="6018"/>
                      </a:lnTo>
                      <a:lnTo>
                        <a:pt x="1580" y="6024"/>
                      </a:lnTo>
                      <a:lnTo>
                        <a:pt x="1580" y="6024"/>
                      </a:lnTo>
                      <a:lnTo>
                        <a:pt x="1528" y="6034"/>
                      </a:lnTo>
                      <a:lnTo>
                        <a:pt x="1478" y="6046"/>
                      </a:lnTo>
                      <a:lnTo>
                        <a:pt x="1380" y="6070"/>
                      </a:lnTo>
                      <a:lnTo>
                        <a:pt x="1380" y="6070"/>
                      </a:lnTo>
                      <a:lnTo>
                        <a:pt x="1374" y="6070"/>
                      </a:lnTo>
                      <a:lnTo>
                        <a:pt x="1374" y="6070"/>
                      </a:lnTo>
                      <a:close/>
                      <a:moveTo>
                        <a:pt x="1074" y="1772"/>
                      </a:moveTo>
                      <a:lnTo>
                        <a:pt x="1074" y="1772"/>
                      </a:lnTo>
                      <a:lnTo>
                        <a:pt x="1076" y="1786"/>
                      </a:lnTo>
                      <a:lnTo>
                        <a:pt x="1078" y="1788"/>
                      </a:lnTo>
                      <a:lnTo>
                        <a:pt x="1078" y="1788"/>
                      </a:lnTo>
                      <a:lnTo>
                        <a:pt x="1078" y="1782"/>
                      </a:lnTo>
                      <a:lnTo>
                        <a:pt x="1076" y="1778"/>
                      </a:lnTo>
                      <a:lnTo>
                        <a:pt x="1074" y="1772"/>
                      </a:lnTo>
                      <a:lnTo>
                        <a:pt x="1074" y="177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8" name="Freeform 244"/>
                <p:cNvSpPr>
                  <a:spLocks/>
                </p:cNvSpPr>
                <p:nvPr userDrawn="1"/>
              </p:nvSpPr>
              <p:spPr bwMode="auto">
                <a:xfrm>
                  <a:off x="4065" y="471"/>
                  <a:ext cx="13" cy="23"/>
                </a:xfrm>
                <a:custGeom>
                  <a:avLst/>
                  <a:gdLst/>
                  <a:ahLst/>
                  <a:cxnLst>
                    <a:cxn ang="0">
                      <a:pos x="36" y="28"/>
                    </a:cxn>
                    <a:cxn ang="0">
                      <a:pos x="42" y="36"/>
                    </a:cxn>
                    <a:cxn ang="0">
                      <a:pos x="48" y="40"/>
                    </a:cxn>
                    <a:cxn ang="0">
                      <a:pos x="46" y="44"/>
                    </a:cxn>
                    <a:cxn ang="0">
                      <a:pos x="40" y="46"/>
                    </a:cxn>
                    <a:cxn ang="0">
                      <a:pos x="48" y="80"/>
                    </a:cxn>
                    <a:cxn ang="0">
                      <a:pos x="36" y="76"/>
                    </a:cxn>
                    <a:cxn ang="0">
                      <a:pos x="20" y="72"/>
                    </a:cxn>
                    <a:cxn ang="0">
                      <a:pos x="20" y="70"/>
                    </a:cxn>
                    <a:cxn ang="0">
                      <a:pos x="18" y="66"/>
                    </a:cxn>
                    <a:cxn ang="0">
                      <a:pos x="18" y="62"/>
                    </a:cxn>
                    <a:cxn ang="0">
                      <a:pos x="26" y="64"/>
                    </a:cxn>
                    <a:cxn ang="0">
                      <a:pos x="30" y="66"/>
                    </a:cxn>
                    <a:cxn ang="0">
                      <a:pos x="36" y="64"/>
                    </a:cxn>
                    <a:cxn ang="0">
                      <a:pos x="38" y="58"/>
                    </a:cxn>
                    <a:cxn ang="0">
                      <a:pos x="32" y="52"/>
                    </a:cxn>
                    <a:cxn ang="0">
                      <a:pos x="32" y="48"/>
                    </a:cxn>
                    <a:cxn ang="0">
                      <a:pos x="20" y="46"/>
                    </a:cxn>
                    <a:cxn ang="0">
                      <a:pos x="12" y="40"/>
                    </a:cxn>
                    <a:cxn ang="0">
                      <a:pos x="4" y="26"/>
                    </a:cxn>
                    <a:cxn ang="0">
                      <a:pos x="0" y="22"/>
                    </a:cxn>
                    <a:cxn ang="0">
                      <a:pos x="10" y="16"/>
                    </a:cxn>
                    <a:cxn ang="0">
                      <a:pos x="12" y="12"/>
                    </a:cxn>
                    <a:cxn ang="0">
                      <a:pos x="8" y="10"/>
                    </a:cxn>
                    <a:cxn ang="0">
                      <a:pos x="14" y="10"/>
                    </a:cxn>
                    <a:cxn ang="0">
                      <a:pos x="20" y="18"/>
                    </a:cxn>
                    <a:cxn ang="0">
                      <a:pos x="24" y="22"/>
                    </a:cxn>
                    <a:cxn ang="0">
                      <a:pos x="24" y="18"/>
                    </a:cxn>
                    <a:cxn ang="0">
                      <a:pos x="22" y="6"/>
                    </a:cxn>
                    <a:cxn ang="0">
                      <a:pos x="24" y="0"/>
                    </a:cxn>
                    <a:cxn ang="0">
                      <a:pos x="30" y="0"/>
                    </a:cxn>
                    <a:cxn ang="0">
                      <a:pos x="38" y="6"/>
                    </a:cxn>
                    <a:cxn ang="0">
                      <a:pos x="42" y="16"/>
                    </a:cxn>
                    <a:cxn ang="0">
                      <a:pos x="40" y="26"/>
                    </a:cxn>
                    <a:cxn ang="0">
                      <a:pos x="36" y="28"/>
                    </a:cxn>
                  </a:cxnLst>
                  <a:rect l="0" t="0" r="r" b="b"/>
                  <a:pathLst>
                    <a:path w="48" h="80">
                      <a:moveTo>
                        <a:pt x="36" y="28"/>
                      </a:moveTo>
                      <a:lnTo>
                        <a:pt x="36" y="28"/>
                      </a:lnTo>
                      <a:lnTo>
                        <a:pt x="38" y="32"/>
                      </a:lnTo>
                      <a:lnTo>
                        <a:pt x="42" y="36"/>
                      </a:lnTo>
                      <a:lnTo>
                        <a:pt x="48" y="40"/>
                      </a:lnTo>
                      <a:lnTo>
                        <a:pt x="48" y="40"/>
                      </a:lnTo>
                      <a:lnTo>
                        <a:pt x="48" y="42"/>
                      </a:lnTo>
                      <a:lnTo>
                        <a:pt x="46" y="44"/>
                      </a:lnTo>
                      <a:lnTo>
                        <a:pt x="40" y="46"/>
                      </a:lnTo>
                      <a:lnTo>
                        <a:pt x="40" y="46"/>
                      </a:lnTo>
                      <a:lnTo>
                        <a:pt x="48" y="80"/>
                      </a:lnTo>
                      <a:lnTo>
                        <a:pt x="48" y="80"/>
                      </a:lnTo>
                      <a:lnTo>
                        <a:pt x="44" y="76"/>
                      </a:lnTo>
                      <a:lnTo>
                        <a:pt x="36" y="76"/>
                      </a:lnTo>
                      <a:lnTo>
                        <a:pt x="28" y="74"/>
                      </a:lnTo>
                      <a:lnTo>
                        <a:pt x="20" y="72"/>
                      </a:lnTo>
                      <a:lnTo>
                        <a:pt x="20" y="72"/>
                      </a:lnTo>
                      <a:lnTo>
                        <a:pt x="20" y="70"/>
                      </a:lnTo>
                      <a:lnTo>
                        <a:pt x="18" y="68"/>
                      </a:lnTo>
                      <a:lnTo>
                        <a:pt x="18" y="66"/>
                      </a:lnTo>
                      <a:lnTo>
                        <a:pt x="18" y="62"/>
                      </a:lnTo>
                      <a:lnTo>
                        <a:pt x="18" y="62"/>
                      </a:lnTo>
                      <a:lnTo>
                        <a:pt x="22" y="62"/>
                      </a:lnTo>
                      <a:lnTo>
                        <a:pt x="26" y="64"/>
                      </a:lnTo>
                      <a:lnTo>
                        <a:pt x="30" y="66"/>
                      </a:lnTo>
                      <a:lnTo>
                        <a:pt x="30" y="66"/>
                      </a:lnTo>
                      <a:lnTo>
                        <a:pt x="34" y="66"/>
                      </a:lnTo>
                      <a:lnTo>
                        <a:pt x="36" y="64"/>
                      </a:lnTo>
                      <a:lnTo>
                        <a:pt x="38" y="58"/>
                      </a:lnTo>
                      <a:lnTo>
                        <a:pt x="38" y="58"/>
                      </a:lnTo>
                      <a:lnTo>
                        <a:pt x="32" y="56"/>
                      </a:lnTo>
                      <a:lnTo>
                        <a:pt x="32" y="52"/>
                      </a:lnTo>
                      <a:lnTo>
                        <a:pt x="32" y="48"/>
                      </a:lnTo>
                      <a:lnTo>
                        <a:pt x="32" y="48"/>
                      </a:lnTo>
                      <a:lnTo>
                        <a:pt x="24" y="48"/>
                      </a:lnTo>
                      <a:lnTo>
                        <a:pt x="20" y="46"/>
                      </a:lnTo>
                      <a:lnTo>
                        <a:pt x="16" y="44"/>
                      </a:lnTo>
                      <a:lnTo>
                        <a:pt x="12" y="40"/>
                      </a:lnTo>
                      <a:lnTo>
                        <a:pt x="8" y="30"/>
                      </a:lnTo>
                      <a:lnTo>
                        <a:pt x="4" y="26"/>
                      </a:lnTo>
                      <a:lnTo>
                        <a:pt x="0" y="22"/>
                      </a:lnTo>
                      <a:lnTo>
                        <a:pt x="0" y="22"/>
                      </a:lnTo>
                      <a:lnTo>
                        <a:pt x="6" y="20"/>
                      </a:lnTo>
                      <a:lnTo>
                        <a:pt x="10" y="16"/>
                      </a:lnTo>
                      <a:lnTo>
                        <a:pt x="12" y="12"/>
                      </a:lnTo>
                      <a:lnTo>
                        <a:pt x="12" y="12"/>
                      </a:lnTo>
                      <a:lnTo>
                        <a:pt x="8" y="10"/>
                      </a:lnTo>
                      <a:lnTo>
                        <a:pt x="8" y="10"/>
                      </a:lnTo>
                      <a:lnTo>
                        <a:pt x="10" y="10"/>
                      </a:lnTo>
                      <a:lnTo>
                        <a:pt x="14" y="10"/>
                      </a:lnTo>
                      <a:lnTo>
                        <a:pt x="18" y="12"/>
                      </a:lnTo>
                      <a:lnTo>
                        <a:pt x="20" y="18"/>
                      </a:lnTo>
                      <a:lnTo>
                        <a:pt x="24" y="22"/>
                      </a:lnTo>
                      <a:lnTo>
                        <a:pt x="24" y="22"/>
                      </a:lnTo>
                      <a:lnTo>
                        <a:pt x="24" y="20"/>
                      </a:lnTo>
                      <a:lnTo>
                        <a:pt x="24" y="18"/>
                      </a:lnTo>
                      <a:lnTo>
                        <a:pt x="22" y="12"/>
                      </a:lnTo>
                      <a:lnTo>
                        <a:pt x="22" y="6"/>
                      </a:lnTo>
                      <a:lnTo>
                        <a:pt x="22" y="2"/>
                      </a:lnTo>
                      <a:lnTo>
                        <a:pt x="24" y="0"/>
                      </a:lnTo>
                      <a:lnTo>
                        <a:pt x="24" y="0"/>
                      </a:lnTo>
                      <a:lnTo>
                        <a:pt x="30" y="0"/>
                      </a:lnTo>
                      <a:lnTo>
                        <a:pt x="34" y="2"/>
                      </a:lnTo>
                      <a:lnTo>
                        <a:pt x="38" y="6"/>
                      </a:lnTo>
                      <a:lnTo>
                        <a:pt x="42" y="10"/>
                      </a:lnTo>
                      <a:lnTo>
                        <a:pt x="42" y="16"/>
                      </a:lnTo>
                      <a:lnTo>
                        <a:pt x="42" y="22"/>
                      </a:lnTo>
                      <a:lnTo>
                        <a:pt x="40" y="26"/>
                      </a:lnTo>
                      <a:lnTo>
                        <a:pt x="36" y="28"/>
                      </a:lnTo>
                      <a:lnTo>
                        <a:pt x="36" y="2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69" name="Freeform 245"/>
                <p:cNvSpPr>
                  <a:spLocks/>
                </p:cNvSpPr>
                <p:nvPr userDrawn="1"/>
              </p:nvSpPr>
              <p:spPr bwMode="auto">
                <a:xfrm>
                  <a:off x="3753" y="179"/>
                  <a:ext cx="5" cy="5"/>
                </a:xfrm>
                <a:custGeom>
                  <a:avLst/>
                  <a:gdLst/>
                  <a:ahLst/>
                  <a:cxnLst>
                    <a:cxn ang="0">
                      <a:pos x="8" y="0"/>
                    </a:cxn>
                    <a:cxn ang="0">
                      <a:pos x="8" y="0"/>
                    </a:cxn>
                    <a:cxn ang="0">
                      <a:pos x="10" y="2"/>
                    </a:cxn>
                    <a:cxn ang="0">
                      <a:pos x="14" y="2"/>
                    </a:cxn>
                    <a:cxn ang="0">
                      <a:pos x="18" y="0"/>
                    </a:cxn>
                    <a:cxn ang="0">
                      <a:pos x="20" y="2"/>
                    </a:cxn>
                    <a:cxn ang="0">
                      <a:pos x="20" y="2"/>
                    </a:cxn>
                    <a:cxn ang="0">
                      <a:pos x="16" y="4"/>
                    </a:cxn>
                    <a:cxn ang="0">
                      <a:pos x="12" y="4"/>
                    </a:cxn>
                    <a:cxn ang="0">
                      <a:pos x="2" y="6"/>
                    </a:cxn>
                    <a:cxn ang="0">
                      <a:pos x="2" y="6"/>
                    </a:cxn>
                    <a:cxn ang="0">
                      <a:pos x="0" y="4"/>
                    </a:cxn>
                    <a:cxn ang="0">
                      <a:pos x="4" y="4"/>
                    </a:cxn>
                    <a:cxn ang="0">
                      <a:pos x="6" y="4"/>
                    </a:cxn>
                    <a:cxn ang="0">
                      <a:pos x="8" y="2"/>
                    </a:cxn>
                    <a:cxn ang="0">
                      <a:pos x="8" y="0"/>
                    </a:cxn>
                    <a:cxn ang="0">
                      <a:pos x="8" y="0"/>
                    </a:cxn>
                  </a:cxnLst>
                  <a:rect l="0" t="0" r="r" b="b"/>
                  <a:pathLst>
                    <a:path w="20" h="6">
                      <a:moveTo>
                        <a:pt x="8" y="0"/>
                      </a:moveTo>
                      <a:lnTo>
                        <a:pt x="8" y="0"/>
                      </a:lnTo>
                      <a:lnTo>
                        <a:pt x="10" y="2"/>
                      </a:lnTo>
                      <a:lnTo>
                        <a:pt x="14" y="2"/>
                      </a:lnTo>
                      <a:lnTo>
                        <a:pt x="18" y="0"/>
                      </a:lnTo>
                      <a:lnTo>
                        <a:pt x="20" y="2"/>
                      </a:lnTo>
                      <a:lnTo>
                        <a:pt x="20" y="2"/>
                      </a:lnTo>
                      <a:lnTo>
                        <a:pt x="16" y="4"/>
                      </a:lnTo>
                      <a:lnTo>
                        <a:pt x="12" y="4"/>
                      </a:lnTo>
                      <a:lnTo>
                        <a:pt x="2" y="6"/>
                      </a:lnTo>
                      <a:lnTo>
                        <a:pt x="2" y="6"/>
                      </a:lnTo>
                      <a:lnTo>
                        <a:pt x="0" y="4"/>
                      </a:lnTo>
                      <a:lnTo>
                        <a:pt x="4" y="4"/>
                      </a:lnTo>
                      <a:lnTo>
                        <a:pt x="6" y="4"/>
                      </a:lnTo>
                      <a:lnTo>
                        <a:pt x="8"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0" name="Freeform 246"/>
                <p:cNvSpPr>
                  <a:spLocks noEditPoints="1"/>
                </p:cNvSpPr>
                <p:nvPr userDrawn="1"/>
              </p:nvSpPr>
              <p:spPr bwMode="auto">
                <a:xfrm>
                  <a:off x="3152" y="179"/>
                  <a:ext cx="677" cy="489"/>
                </a:xfrm>
                <a:custGeom>
                  <a:avLst/>
                  <a:gdLst/>
                  <a:ahLst/>
                  <a:cxnLst>
                    <a:cxn ang="0">
                      <a:pos x="1574" y="200"/>
                    </a:cxn>
                    <a:cxn ang="0">
                      <a:pos x="1652" y="176"/>
                    </a:cxn>
                    <a:cxn ang="0">
                      <a:pos x="1838" y="122"/>
                    </a:cxn>
                    <a:cxn ang="0">
                      <a:pos x="2002" y="62"/>
                    </a:cxn>
                    <a:cxn ang="0">
                      <a:pos x="2210" y="18"/>
                    </a:cxn>
                    <a:cxn ang="0">
                      <a:pos x="2252" y="40"/>
                    </a:cxn>
                    <a:cxn ang="0">
                      <a:pos x="2394" y="82"/>
                    </a:cxn>
                    <a:cxn ang="0">
                      <a:pos x="2306" y="134"/>
                    </a:cxn>
                    <a:cxn ang="0">
                      <a:pos x="2260" y="186"/>
                    </a:cxn>
                    <a:cxn ang="0">
                      <a:pos x="2242" y="218"/>
                    </a:cxn>
                    <a:cxn ang="0">
                      <a:pos x="2120" y="284"/>
                    </a:cxn>
                    <a:cxn ang="0">
                      <a:pos x="2200" y="288"/>
                    </a:cxn>
                    <a:cxn ang="0">
                      <a:pos x="2144" y="348"/>
                    </a:cxn>
                    <a:cxn ang="0">
                      <a:pos x="2390" y="304"/>
                    </a:cxn>
                    <a:cxn ang="0">
                      <a:pos x="2296" y="340"/>
                    </a:cxn>
                    <a:cxn ang="0">
                      <a:pos x="2230" y="376"/>
                    </a:cxn>
                    <a:cxn ang="0">
                      <a:pos x="2348" y="370"/>
                    </a:cxn>
                    <a:cxn ang="0">
                      <a:pos x="2158" y="426"/>
                    </a:cxn>
                    <a:cxn ang="0">
                      <a:pos x="2074" y="418"/>
                    </a:cxn>
                    <a:cxn ang="0">
                      <a:pos x="1962" y="436"/>
                    </a:cxn>
                    <a:cxn ang="0">
                      <a:pos x="1800" y="446"/>
                    </a:cxn>
                    <a:cxn ang="0">
                      <a:pos x="1494" y="608"/>
                    </a:cxn>
                    <a:cxn ang="0">
                      <a:pos x="1298" y="786"/>
                    </a:cxn>
                    <a:cxn ang="0">
                      <a:pos x="1314" y="808"/>
                    </a:cxn>
                    <a:cxn ang="0">
                      <a:pos x="1830" y="606"/>
                    </a:cxn>
                    <a:cxn ang="0">
                      <a:pos x="1992" y="596"/>
                    </a:cxn>
                    <a:cxn ang="0">
                      <a:pos x="1906" y="662"/>
                    </a:cxn>
                    <a:cxn ang="0">
                      <a:pos x="1864" y="730"/>
                    </a:cxn>
                    <a:cxn ang="0">
                      <a:pos x="1946" y="742"/>
                    </a:cxn>
                    <a:cxn ang="0">
                      <a:pos x="1874" y="808"/>
                    </a:cxn>
                    <a:cxn ang="0">
                      <a:pos x="1800" y="882"/>
                    </a:cxn>
                    <a:cxn ang="0">
                      <a:pos x="1792" y="920"/>
                    </a:cxn>
                    <a:cxn ang="0">
                      <a:pos x="1748" y="986"/>
                    </a:cxn>
                    <a:cxn ang="0">
                      <a:pos x="1724" y="1042"/>
                    </a:cxn>
                    <a:cxn ang="0">
                      <a:pos x="1560" y="1074"/>
                    </a:cxn>
                    <a:cxn ang="0">
                      <a:pos x="1354" y="1026"/>
                    </a:cxn>
                    <a:cxn ang="0">
                      <a:pos x="1360" y="1090"/>
                    </a:cxn>
                    <a:cxn ang="0">
                      <a:pos x="1246" y="1146"/>
                    </a:cxn>
                    <a:cxn ang="0">
                      <a:pos x="1240" y="1258"/>
                    </a:cxn>
                    <a:cxn ang="0">
                      <a:pos x="1236" y="1276"/>
                    </a:cxn>
                    <a:cxn ang="0">
                      <a:pos x="1066" y="1294"/>
                    </a:cxn>
                    <a:cxn ang="0">
                      <a:pos x="1166" y="1230"/>
                    </a:cxn>
                    <a:cxn ang="0">
                      <a:pos x="1196" y="1206"/>
                    </a:cxn>
                    <a:cxn ang="0">
                      <a:pos x="1084" y="1218"/>
                    </a:cxn>
                    <a:cxn ang="0">
                      <a:pos x="1034" y="1208"/>
                    </a:cxn>
                    <a:cxn ang="0">
                      <a:pos x="940" y="1226"/>
                    </a:cxn>
                    <a:cxn ang="0">
                      <a:pos x="858" y="1298"/>
                    </a:cxn>
                    <a:cxn ang="0">
                      <a:pos x="780" y="1268"/>
                    </a:cxn>
                    <a:cxn ang="0">
                      <a:pos x="656" y="1316"/>
                    </a:cxn>
                    <a:cxn ang="0">
                      <a:pos x="592" y="1346"/>
                    </a:cxn>
                    <a:cxn ang="0">
                      <a:pos x="610" y="1314"/>
                    </a:cxn>
                    <a:cxn ang="0">
                      <a:pos x="534" y="1386"/>
                    </a:cxn>
                    <a:cxn ang="0">
                      <a:pos x="472" y="1446"/>
                    </a:cxn>
                    <a:cxn ang="0">
                      <a:pos x="434" y="1472"/>
                    </a:cxn>
                    <a:cxn ang="0">
                      <a:pos x="306" y="1504"/>
                    </a:cxn>
                    <a:cxn ang="0">
                      <a:pos x="118" y="1698"/>
                    </a:cxn>
                    <a:cxn ang="0">
                      <a:pos x="80" y="1694"/>
                    </a:cxn>
                    <a:cxn ang="0">
                      <a:pos x="168" y="1472"/>
                    </a:cxn>
                    <a:cxn ang="0">
                      <a:pos x="128" y="1480"/>
                    </a:cxn>
                    <a:cxn ang="0">
                      <a:pos x="148" y="1404"/>
                    </a:cxn>
                    <a:cxn ang="0">
                      <a:pos x="1022" y="472"/>
                    </a:cxn>
                    <a:cxn ang="0">
                      <a:pos x="2094" y="292"/>
                    </a:cxn>
                    <a:cxn ang="0">
                      <a:pos x="2162" y="338"/>
                    </a:cxn>
                  </a:cxnLst>
                  <a:rect l="0" t="0" r="r" b="b"/>
                  <a:pathLst>
                    <a:path w="2554" h="1868">
                      <a:moveTo>
                        <a:pt x="1368" y="276"/>
                      </a:moveTo>
                      <a:lnTo>
                        <a:pt x="1368" y="276"/>
                      </a:lnTo>
                      <a:lnTo>
                        <a:pt x="1378" y="274"/>
                      </a:lnTo>
                      <a:lnTo>
                        <a:pt x="1388" y="270"/>
                      </a:lnTo>
                      <a:lnTo>
                        <a:pt x="1412" y="260"/>
                      </a:lnTo>
                      <a:lnTo>
                        <a:pt x="1412" y="260"/>
                      </a:lnTo>
                      <a:lnTo>
                        <a:pt x="1418" y="260"/>
                      </a:lnTo>
                      <a:lnTo>
                        <a:pt x="1426" y="258"/>
                      </a:lnTo>
                      <a:lnTo>
                        <a:pt x="1442" y="250"/>
                      </a:lnTo>
                      <a:lnTo>
                        <a:pt x="1458" y="242"/>
                      </a:lnTo>
                      <a:lnTo>
                        <a:pt x="1468" y="240"/>
                      </a:lnTo>
                      <a:lnTo>
                        <a:pt x="1480" y="238"/>
                      </a:lnTo>
                      <a:lnTo>
                        <a:pt x="1480" y="238"/>
                      </a:lnTo>
                      <a:lnTo>
                        <a:pt x="1480" y="234"/>
                      </a:lnTo>
                      <a:lnTo>
                        <a:pt x="1482" y="232"/>
                      </a:lnTo>
                      <a:lnTo>
                        <a:pt x="1492" y="228"/>
                      </a:lnTo>
                      <a:lnTo>
                        <a:pt x="1514" y="220"/>
                      </a:lnTo>
                      <a:lnTo>
                        <a:pt x="1514" y="220"/>
                      </a:lnTo>
                      <a:lnTo>
                        <a:pt x="1512" y="224"/>
                      </a:lnTo>
                      <a:lnTo>
                        <a:pt x="1512" y="224"/>
                      </a:lnTo>
                      <a:lnTo>
                        <a:pt x="1522" y="224"/>
                      </a:lnTo>
                      <a:lnTo>
                        <a:pt x="1530" y="220"/>
                      </a:lnTo>
                      <a:lnTo>
                        <a:pt x="1548" y="214"/>
                      </a:lnTo>
                      <a:lnTo>
                        <a:pt x="1566" y="206"/>
                      </a:lnTo>
                      <a:lnTo>
                        <a:pt x="1572" y="204"/>
                      </a:lnTo>
                      <a:lnTo>
                        <a:pt x="1578" y="204"/>
                      </a:lnTo>
                      <a:lnTo>
                        <a:pt x="1578" y="204"/>
                      </a:lnTo>
                      <a:lnTo>
                        <a:pt x="1576" y="200"/>
                      </a:lnTo>
                      <a:lnTo>
                        <a:pt x="1574" y="200"/>
                      </a:lnTo>
                      <a:lnTo>
                        <a:pt x="1572" y="202"/>
                      </a:lnTo>
                      <a:lnTo>
                        <a:pt x="1566" y="202"/>
                      </a:lnTo>
                      <a:lnTo>
                        <a:pt x="1566" y="202"/>
                      </a:lnTo>
                      <a:lnTo>
                        <a:pt x="1578" y="196"/>
                      </a:lnTo>
                      <a:lnTo>
                        <a:pt x="1592" y="190"/>
                      </a:lnTo>
                      <a:lnTo>
                        <a:pt x="1608" y="188"/>
                      </a:lnTo>
                      <a:lnTo>
                        <a:pt x="1618" y="188"/>
                      </a:lnTo>
                      <a:lnTo>
                        <a:pt x="1630" y="190"/>
                      </a:lnTo>
                      <a:lnTo>
                        <a:pt x="1630" y="190"/>
                      </a:lnTo>
                      <a:lnTo>
                        <a:pt x="1628" y="188"/>
                      </a:lnTo>
                      <a:lnTo>
                        <a:pt x="1622" y="186"/>
                      </a:lnTo>
                      <a:lnTo>
                        <a:pt x="1622" y="186"/>
                      </a:lnTo>
                      <a:lnTo>
                        <a:pt x="1626" y="182"/>
                      </a:lnTo>
                      <a:lnTo>
                        <a:pt x="1632" y="182"/>
                      </a:lnTo>
                      <a:lnTo>
                        <a:pt x="1636" y="184"/>
                      </a:lnTo>
                      <a:lnTo>
                        <a:pt x="1644" y="184"/>
                      </a:lnTo>
                      <a:lnTo>
                        <a:pt x="1644" y="184"/>
                      </a:lnTo>
                      <a:lnTo>
                        <a:pt x="1642" y="182"/>
                      </a:lnTo>
                      <a:lnTo>
                        <a:pt x="1644" y="180"/>
                      </a:lnTo>
                      <a:lnTo>
                        <a:pt x="1644" y="180"/>
                      </a:lnTo>
                      <a:lnTo>
                        <a:pt x="1642" y="178"/>
                      </a:lnTo>
                      <a:lnTo>
                        <a:pt x="1640" y="180"/>
                      </a:lnTo>
                      <a:lnTo>
                        <a:pt x="1638" y="182"/>
                      </a:lnTo>
                      <a:lnTo>
                        <a:pt x="1636" y="182"/>
                      </a:lnTo>
                      <a:lnTo>
                        <a:pt x="1636" y="182"/>
                      </a:lnTo>
                      <a:lnTo>
                        <a:pt x="1638" y="180"/>
                      </a:lnTo>
                      <a:lnTo>
                        <a:pt x="1640" y="178"/>
                      </a:lnTo>
                      <a:lnTo>
                        <a:pt x="1646" y="176"/>
                      </a:lnTo>
                      <a:lnTo>
                        <a:pt x="1652" y="176"/>
                      </a:lnTo>
                      <a:lnTo>
                        <a:pt x="1656" y="174"/>
                      </a:lnTo>
                      <a:lnTo>
                        <a:pt x="1656" y="174"/>
                      </a:lnTo>
                      <a:lnTo>
                        <a:pt x="1654" y="174"/>
                      </a:lnTo>
                      <a:lnTo>
                        <a:pt x="1652" y="172"/>
                      </a:lnTo>
                      <a:lnTo>
                        <a:pt x="1652" y="172"/>
                      </a:lnTo>
                      <a:lnTo>
                        <a:pt x="1654" y="170"/>
                      </a:lnTo>
                      <a:lnTo>
                        <a:pt x="1658" y="172"/>
                      </a:lnTo>
                      <a:lnTo>
                        <a:pt x="1660" y="174"/>
                      </a:lnTo>
                      <a:lnTo>
                        <a:pt x="1664" y="172"/>
                      </a:lnTo>
                      <a:lnTo>
                        <a:pt x="1664" y="172"/>
                      </a:lnTo>
                      <a:lnTo>
                        <a:pt x="1664" y="172"/>
                      </a:lnTo>
                      <a:lnTo>
                        <a:pt x="1660" y="170"/>
                      </a:lnTo>
                      <a:lnTo>
                        <a:pt x="1660" y="170"/>
                      </a:lnTo>
                      <a:lnTo>
                        <a:pt x="1700" y="160"/>
                      </a:lnTo>
                      <a:lnTo>
                        <a:pt x="1740" y="152"/>
                      </a:lnTo>
                      <a:lnTo>
                        <a:pt x="1740" y="152"/>
                      </a:lnTo>
                      <a:lnTo>
                        <a:pt x="1738" y="156"/>
                      </a:lnTo>
                      <a:lnTo>
                        <a:pt x="1736" y="158"/>
                      </a:lnTo>
                      <a:lnTo>
                        <a:pt x="1732" y="158"/>
                      </a:lnTo>
                      <a:lnTo>
                        <a:pt x="1732" y="158"/>
                      </a:lnTo>
                      <a:lnTo>
                        <a:pt x="1782" y="140"/>
                      </a:lnTo>
                      <a:lnTo>
                        <a:pt x="1810" y="132"/>
                      </a:lnTo>
                      <a:lnTo>
                        <a:pt x="1824" y="130"/>
                      </a:lnTo>
                      <a:lnTo>
                        <a:pt x="1838" y="128"/>
                      </a:lnTo>
                      <a:lnTo>
                        <a:pt x="1838" y="128"/>
                      </a:lnTo>
                      <a:lnTo>
                        <a:pt x="1838" y="128"/>
                      </a:lnTo>
                      <a:lnTo>
                        <a:pt x="1838" y="126"/>
                      </a:lnTo>
                      <a:lnTo>
                        <a:pt x="1838" y="122"/>
                      </a:lnTo>
                      <a:lnTo>
                        <a:pt x="1838" y="122"/>
                      </a:lnTo>
                      <a:lnTo>
                        <a:pt x="1902" y="100"/>
                      </a:lnTo>
                      <a:lnTo>
                        <a:pt x="1934" y="90"/>
                      </a:lnTo>
                      <a:lnTo>
                        <a:pt x="1968" y="80"/>
                      </a:lnTo>
                      <a:lnTo>
                        <a:pt x="1968" y="80"/>
                      </a:lnTo>
                      <a:lnTo>
                        <a:pt x="1960" y="78"/>
                      </a:lnTo>
                      <a:lnTo>
                        <a:pt x="1952" y="80"/>
                      </a:lnTo>
                      <a:lnTo>
                        <a:pt x="1946" y="80"/>
                      </a:lnTo>
                      <a:lnTo>
                        <a:pt x="1942" y="78"/>
                      </a:lnTo>
                      <a:lnTo>
                        <a:pt x="1940" y="76"/>
                      </a:lnTo>
                      <a:lnTo>
                        <a:pt x="1940" y="76"/>
                      </a:lnTo>
                      <a:lnTo>
                        <a:pt x="1946" y="72"/>
                      </a:lnTo>
                      <a:lnTo>
                        <a:pt x="1950" y="66"/>
                      </a:lnTo>
                      <a:lnTo>
                        <a:pt x="1956" y="60"/>
                      </a:lnTo>
                      <a:lnTo>
                        <a:pt x="1960" y="58"/>
                      </a:lnTo>
                      <a:lnTo>
                        <a:pt x="1964" y="58"/>
                      </a:lnTo>
                      <a:lnTo>
                        <a:pt x="1964" y="58"/>
                      </a:lnTo>
                      <a:lnTo>
                        <a:pt x="1970" y="58"/>
                      </a:lnTo>
                      <a:lnTo>
                        <a:pt x="1978" y="60"/>
                      </a:lnTo>
                      <a:lnTo>
                        <a:pt x="1986" y="64"/>
                      </a:lnTo>
                      <a:lnTo>
                        <a:pt x="1994" y="64"/>
                      </a:lnTo>
                      <a:lnTo>
                        <a:pt x="1994" y="64"/>
                      </a:lnTo>
                      <a:lnTo>
                        <a:pt x="1994" y="66"/>
                      </a:lnTo>
                      <a:lnTo>
                        <a:pt x="1992" y="68"/>
                      </a:lnTo>
                      <a:lnTo>
                        <a:pt x="1990" y="68"/>
                      </a:lnTo>
                      <a:lnTo>
                        <a:pt x="1990" y="72"/>
                      </a:lnTo>
                      <a:lnTo>
                        <a:pt x="1990" y="72"/>
                      </a:lnTo>
                      <a:lnTo>
                        <a:pt x="2002" y="68"/>
                      </a:lnTo>
                      <a:lnTo>
                        <a:pt x="2002" y="68"/>
                      </a:lnTo>
                      <a:lnTo>
                        <a:pt x="2002" y="62"/>
                      </a:lnTo>
                      <a:lnTo>
                        <a:pt x="2002" y="60"/>
                      </a:lnTo>
                      <a:lnTo>
                        <a:pt x="2002" y="60"/>
                      </a:lnTo>
                      <a:lnTo>
                        <a:pt x="1998" y="58"/>
                      </a:lnTo>
                      <a:lnTo>
                        <a:pt x="1992" y="56"/>
                      </a:lnTo>
                      <a:lnTo>
                        <a:pt x="1992" y="56"/>
                      </a:lnTo>
                      <a:lnTo>
                        <a:pt x="1992" y="52"/>
                      </a:lnTo>
                      <a:lnTo>
                        <a:pt x="1994" y="52"/>
                      </a:lnTo>
                      <a:lnTo>
                        <a:pt x="1996" y="52"/>
                      </a:lnTo>
                      <a:lnTo>
                        <a:pt x="1996" y="48"/>
                      </a:lnTo>
                      <a:lnTo>
                        <a:pt x="1996" y="48"/>
                      </a:lnTo>
                      <a:lnTo>
                        <a:pt x="1994" y="46"/>
                      </a:lnTo>
                      <a:lnTo>
                        <a:pt x="1988" y="48"/>
                      </a:lnTo>
                      <a:lnTo>
                        <a:pt x="1984" y="50"/>
                      </a:lnTo>
                      <a:lnTo>
                        <a:pt x="1978" y="50"/>
                      </a:lnTo>
                      <a:lnTo>
                        <a:pt x="1978" y="50"/>
                      </a:lnTo>
                      <a:lnTo>
                        <a:pt x="1988" y="40"/>
                      </a:lnTo>
                      <a:lnTo>
                        <a:pt x="2004" y="32"/>
                      </a:lnTo>
                      <a:lnTo>
                        <a:pt x="2022" y="30"/>
                      </a:lnTo>
                      <a:lnTo>
                        <a:pt x="2030" y="30"/>
                      </a:lnTo>
                      <a:lnTo>
                        <a:pt x="2038" y="30"/>
                      </a:lnTo>
                      <a:lnTo>
                        <a:pt x="2038" y="30"/>
                      </a:lnTo>
                      <a:lnTo>
                        <a:pt x="2076" y="20"/>
                      </a:lnTo>
                      <a:lnTo>
                        <a:pt x="2118" y="10"/>
                      </a:lnTo>
                      <a:lnTo>
                        <a:pt x="2164" y="4"/>
                      </a:lnTo>
                      <a:lnTo>
                        <a:pt x="2210" y="0"/>
                      </a:lnTo>
                      <a:lnTo>
                        <a:pt x="2210" y="0"/>
                      </a:lnTo>
                      <a:lnTo>
                        <a:pt x="2212" y="4"/>
                      </a:lnTo>
                      <a:lnTo>
                        <a:pt x="2212" y="8"/>
                      </a:lnTo>
                      <a:lnTo>
                        <a:pt x="2210" y="18"/>
                      </a:lnTo>
                      <a:lnTo>
                        <a:pt x="2210" y="18"/>
                      </a:lnTo>
                      <a:lnTo>
                        <a:pt x="2204" y="16"/>
                      </a:lnTo>
                      <a:lnTo>
                        <a:pt x="2200" y="18"/>
                      </a:lnTo>
                      <a:lnTo>
                        <a:pt x="2194" y="22"/>
                      </a:lnTo>
                      <a:lnTo>
                        <a:pt x="2188" y="26"/>
                      </a:lnTo>
                      <a:lnTo>
                        <a:pt x="2186" y="28"/>
                      </a:lnTo>
                      <a:lnTo>
                        <a:pt x="2182" y="28"/>
                      </a:lnTo>
                      <a:lnTo>
                        <a:pt x="2182" y="28"/>
                      </a:lnTo>
                      <a:lnTo>
                        <a:pt x="2186" y="32"/>
                      </a:lnTo>
                      <a:lnTo>
                        <a:pt x="2194" y="34"/>
                      </a:lnTo>
                      <a:lnTo>
                        <a:pt x="2202" y="34"/>
                      </a:lnTo>
                      <a:lnTo>
                        <a:pt x="2210" y="36"/>
                      </a:lnTo>
                      <a:lnTo>
                        <a:pt x="2210" y="36"/>
                      </a:lnTo>
                      <a:lnTo>
                        <a:pt x="2224" y="28"/>
                      </a:lnTo>
                      <a:lnTo>
                        <a:pt x="2242" y="22"/>
                      </a:lnTo>
                      <a:lnTo>
                        <a:pt x="2262" y="18"/>
                      </a:lnTo>
                      <a:lnTo>
                        <a:pt x="2280" y="18"/>
                      </a:lnTo>
                      <a:lnTo>
                        <a:pt x="2280" y="18"/>
                      </a:lnTo>
                      <a:lnTo>
                        <a:pt x="2280" y="20"/>
                      </a:lnTo>
                      <a:lnTo>
                        <a:pt x="2280" y="22"/>
                      </a:lnTo>
                      <a:lnTo>
                        <a:pt x="2280" y="22"/>
                      </a:lnTo>
                      <a:lnTo>
                        <a:pt x="2304" y="18"/>
                      </a:lnTo>
                      <a:lnTo>
                        <a:pt x="2304" y="18"/>
                      </a:lnTo>
                      <a:lnTo>
                        <a:pt x="2298" y="28"/>
                      </a:lnTo>
                      <a:lnTo>
                        <a:pt x="2290" y="38"/>
                      </a:lnTo>
                      <a:lnTo>
                        <a:pt x="2290" y="38"/>
                      </a:lnTo>
                      <a:lnTo>
                        <a:pt x="2280" y="36"/>
                      </a:lnTo>
                      <a:lnTo>
                        <a:pt x="2272" y="36"/>
                      </a:lnTo>
                      <a:lnTo>
                        <a:pt x="2252" y="40"/>
                      </a:lnTo>
                      <a:lnTo>
                        <a:pt x="2252" y="40"/>
                      </a:lnTo>
                      <a:lnTo>
                        <a:pt x="2254" y="44"/>
                      </a:lnTo>
                      <a:lnTo>
                        <a:pt x="2258" y="44"/>
                      </a:lnTo>
                      <a:lnTo>
                        <a:pt x="2266" y="46"/>
                      </a:lnTo>
                      <a:lnTo>
                        <a:pt x="2274" y="46"/>
                      </a:lnTo>
                      <a:lnTo>
                        <a:pt x="2278" y="48"/>
                      </a:lnTo>
                      <a:lnTo>
                        <a:pt x="2280" y="50"/>
                      </a:lnTo>
                      <a:lnTo>
                        <a:pt x="2280" y="50"/>
                      </a:lnTo>
                      <a:lnTo>
                        <a:pt x="2288" y="48"/>
                      </a:lnTo>
                      <a:lnTo>
                        <a:pt x="2298" y="46"/>
                      </a:lnTo>
                      <a:lnTo>
                        <a:pt x="2322" y="44"/>
                      </a:lnTo>
                      <a:lnTo>
                        <a:pt x="2348" y="46"/>
                      </a:lnTo>
                      <a:lnTo>
                        <a:pt x="2372" y="50"/>
                      </a:lnTo>
                      <a:lnTo>
                        <a:pt x="2372" y="50"/>
                      </a:lnTo>
                      <a:lnTo>
                        <a:pt x="2370" y="52"/>
                      </a:lnTo>
                      <a:lnTo>
                        <a:pt x="2366" y="54"/>
                      </a:lnTo>
                      <a:lnTo>
                        <a:pt x="2364" y="56"/>
                      </a:lnTo>
                      <a:lnTo>
                        <a:pt x="2362" y="58"/>
                      </a:lnTo>
                      <a:lnTo>
                        <a:pt x="2362" y="58"/>
                      </a:lnTo>
                      <a:lnTo>
                        <a:pt x="2364" y="62"/>
                      </a:lnTo>
                      <a:lnTo>
                        <a:pt x="2368" y="64"/>
                      </a:lnTo>
                      <a:lnTo>
                        <a:pt x="2376" y="68"/>
                      </a:lnTo>
                      <a:lnTo>
                        <a:pt x="2386" y="70"/>
                      </a:lnTo>
                      <a:lnTo>
                        <a:pt x="2394" y="74"/>
                      </a:lnTo>
                      <a:lnTo>
                        <a:pt x="2394" y="74"/>
                      </a:lnTo>
                      <a:lnTo>
                        <a:pt x="2392" y="76"/>
                      </a:lnTo>
                      <a:lnTo>
                        <a:pt x="2388" y="76"/>
                      </a:lnTo>
                      <a:lnTo>
                        <a:pt x="2388" y="76"/>
                      </a:lnTo>
                      <a:lnTo>
                        <a:pt x="2394" y="82"/>
                      </a:lnTo>
                      <a:lnTo>
                        <a:pt x="2402" y="86"/>
                      </a:lnTo>
                      <a:lnTo>
                        <a:pt x="2402" y="86"/>
                      </a:lnTo>
                      <a:lnTo>
                        <a:pt x="2400" y="88"/>
                      </a:lnTo>
                      <a:lnTo>
                        <a:pt x="2396" y="88"/>
                      </a:lnTo>
                      <a:lnTo>
                        <a:pt x="2396" y="88"/>
                      </a:lnTo>
                      <a:lnTo>
                        <a:pt x="2398" y="90"/>
                      </a:lnTo>
                      <a:lnTo>
                        <a:pt x="2396" y="92"/>
                      </a:lnTo>
                      <a:lnTo>
                        <a:pt x="2396" y="92"/>
                      </a:lnTo>
                      <a:lnTo>
                        <a:pt x="2402" y="96"/>
                      </a:lnTo>
                      <a:lnTo>
                        <a:pt x="2408" y="98"/>
                      </a:lnTo>
                      <a:lnTo>
                        <a:pt x="2408" y="98"/>
                      </a:lnTo>
                      <a:lnTo>
                        <a:pt x="2404" y="100"/>
                      </a:lnTo>
                      <a:lnTo>
                        <a:pt x="2400" y="102"/>
                      </a:lnTo>
                      <a:lnTo>
                        <a:pt x="2390" y="102"/>
                      </a:lnTo>
                      <a:lnTo>
                        <a:pt x="2382" y="104"/>
                      </a:lnTo>
                      <a:lnTo>
                        <a:pt x="2376" y="106"/>
                      </a:lnTo>
                      <a:lnTo>
                        <a:pt x="2374" y="110"/>
                      </a:lnTo>
                      <a:lnTo>
                        <a:pt x="2374" y="110"/>
                      </a:lnTo>
                      <a:lnTo>
                        <a:pt x="2370" y="108"/>
                      </a:lnTo>
                      <a:lnTo>
                        <a:pt x="2364" y="108"/>
                      </a:lnTo>
                      <a:lnTo>
                        <a:pt x="2352" y="108"/>
                      </a:lnTo>
                      <a:lnTo>
                        <a:pt x="2352" y="108"/>
                      </a:lnTo>
                      <a:lnTo>
                        <a:pt x="2350" y="112"/>
                      </a:lnTo>
                      <a:lnTo>
                        <a:pt x="2344" y="116"/>
                      </a:lnTo>
                      <a:lnTo>
                        <a:pt x="2328" y="120"/>
                      </a:lnTo>
                      <a:lnTo>
                        <a:pt x="2320" y="122"/>
                      </a:lnTo>
                      <a:lnTo>
                        <a:pt x="2312" y="124"/>
                      </a:lnTo>
                      <a:lnTo>
                        <a:pt x="2308" y="128"/>
                      </a:lnTo>
                      <a:lnTo>
                        <a:pt x="2306" y="134"/>
                      </a:lnTo>
                      <a:lnTo>
                        <a:pt x="2306" y="134"/>
                      </a:lnTo>
                      <a:lnTo>
                        <a:pt x="2284" y="136"/>
                      </a:lnTo>
                      <a:lnTo>
                        <a:pt x="2276" y="140"/>
                      </a:lnTo>
                      <a:lnTo>
                        <a:pt x="2272" y="142"/>
                      </a:lnTo>
                      <a:lnTo>
                        <a:pt x="2270" y="146"/>
                      </a:lnTo>
                      <a:lnTo>
                        <a:pt x="2270" y="146"/>
                      </a:lnTo>
                      <a:lnTo>
                        <a:pt x="2254" y="146"/>
                      </a:lnTo>
                      <a:lnTo>
                        <a:pt x="2242" y="148"/>
                      </a:lnTo>
                      <a:lnTo>
                        <a:pt x="2218" y="156"/>
                      </a:lnTo>
                      <a:lnTo>
                        <a:pt x="2218" y="156"/>
                      </a:lnTo>
                      <a:lnTo>
                        <a:pt x="2228" y="156"/>
                      </a:lnTo>
                      <a:lnTo>
                        <a:pt x="2246" y="160"/>
                      </a:lnTo>
                      <a:lnTo>
                        <a:pt x="2256" y="164"/>
                      </a:lnTo>
                      <a:lnTo>
                        <a:pt x="2254" y="164"/>
                      </a:lnTo>
                      <a:lnTo>
                        <a:pt x="2244" y="166"/>
                      </a:lnTo>
                      <a:lnTo>
                        <a:pt x="2244" y="166"/>
                      </a:lnTo>
                      <a:lnTo>
                        <a:pt x="2252" y="170"/>
                      </a:lnTo>
                      <a:lnTo>
                        <a:pt x="2262" y="174"/>
                      </a:lnTo>
                      <a:lnTo>
                        <a:pt x="2272" y="176"/>
                      </a:lnTo>
                      <a:lnTo>
                        <a:pt x="2280" y="180"/>
                      </a:lnTo>
                      <a:lnTo>
                        <a:pt x="2280" y="180"/>
                      </a:lnTo>
                      <a:lnTo>
                        <a:pt x="2276" y="182"/>
                      </a:lnTo>
                      <a:lnTo>
                        <a:pt x="2270" y="182"/>
                      </a:lnTo>
                      <a:lnTo>
                        <a:pt x="2258" y="178"/>
                      </a:lnTo>
                      <a:lnTo>
                        <a:pt x="2258" y="178"/>
                      </a:lnTo>
                      <a:lnTo>
                        <a:pt x="2256" y="180"/>
                      </a:lnTo>
                      <a:lnTo>
                        <a:pt x="2258" y="182"/>
                      </a:lnTo>
                      <a:lnTo>
                        <a:pt x="2260" y="184"/>
                      </a:lnTo>
                      <a:lnTo>
                        <a:pt x="2260" y="186"/>
                      </a:lnTo>
                      <a:lnTo>
                        <a:pt x="2260" y="186"/>
                      </a:lnTo>
                      <a:lnTo>
                        <a:pt x="2266" y="186"/>
                      </a:lnTo>
                      <a:lnTo>
                        <a:pt x="2274" y="186"/>
                      </a:lnTo>
                      <a:lnTo>
                        <a:pt x="2282" y="188"/>
                      </a:lnTo>
                      <a:lnTo>
                        <a:pt x="2290" y="188"/>
                      </a:lnTo>
                      <a:lnTo>
                        <a:pt x="2290" y="188"/>
                      </a:lnTo>
                      <a:lnTo>
                        <a:pt x="2280" y="192"/>
                      </a:lnTo>
                      <a:lnTo>
                        <a:pt x="2264" y="192"/>
                      </a:lnTo>
                      <a:lnTo>
                        <a:pt x="2248" y="194"/>
                      </a:lnTo>
                      <a:lnTo>
                        <a:pt x="2232" y="196"/>
                      </a:lnTo>
                      <a:lnTo>
                        <a:pt x="2232" y="196"/>
                      </a:lnTo>
                      <a:lnTo>
                        <a:pt x="2238" y="198"/>
                      </a:lnTo>
                      <a:lnTo>
                        <a:pt x="2244" y="200"/>
                      </a:lnTo>
                      <a:lnTo>
                        <a:pt x="2252" y="198"/>
                      </a:lnTo>
                      <a:lnTo>
                        <a:pt x="2260" y="200"/>
                      </a:lnTo>
                      <a:lnTo>
                        <a:pt x="2260" y="200"/>
                      </a:lnTo>
                      <a:lnTo>
                        <a:pt x="2258" y="202"/>
                      </a:lnTo>
                      <a:lnTo>
                        <a:pt x="2256" y="202"/>
                      </a:lnTo>
                      <a:lnTo>
                        <a:pt x="2248" y="202"/>
                      </a:lnTo>
                      <a:lnTo>
                        <a:pt x="2238" y="204"/>
                      </a:lnTo>
                      <a:lnTo>
                        <a:pt x="2232" y="206"/>
                      </a:lnTo>
                      <a:lnTo>
                        <a:pt x="2232" y="206"/>
                      </a:lnTo>
                      <a:lnTo>
                        <a:pt x="2234" y="208"/>
                      </a:lnTo>
                      <a:lnTo>
                        <a:pt x="2240" y="208"/>
                      </a:lnTo>
                      <a:lnTo>
                        <a:pt x="2252" y="208"/>
                      </a:lnTo>
                      <a:lnTo>
                        <a:pt x="2252" y="208"/>
                      </a:lnTo>
                      <a:lnTo>
                        <a:pt x="2252" y="212"/>
                      </a:lnTo>
                      <a:lnTo>
                        <a:pt x="2250" y="214"/>
                      </a:lnTo>
                      <a:lnTo>
                        <a:pt x="2242" y="218"/>
                      </a:lnTo>
                      <a:lnTo>
                        <a:pt x="2234" y="218"/>
                      </a:lnTo>
                      <a:lnTo>
                        <a:pt x="2226" y="220"/>
                      </a:lnTo>
                      <a:lnTo>
                        <a:pt x="2226" y="220"/>
                      </a:lnTo>
                      <a:lnTo>
                        <a:pt x="2220" y="226"/>
                      </a:lnTo>
                      <a:lnTo>
                        <a:pt x="2214" y="228"/>
                      </a:lnTo>
                      <a:lnTo>
                        <a:pt x="2198" y="234"/>
                      </a:lnTo>
                      <a:lnTo>
                        <a:pt x="2198" y="234"/>
                      </a:lnTo>
                      <a:lnTo>
                        <a:pt x="2198" y="238"/>
                      </a:lnTo>
                      <a:lnTo>
                        <a:pt x="2200" y="238"/>
                      </a:lnTo>
                      <a:lnTo>
                        <a:pt x="2206" y="238"/>
                      </a:lnTo>
                      <a:lnTo>
                        <a:pt x="2206" y="238"/>
                      </a:lnTo>
                      <a:lnTo>
                        <a:pt x="2202" y="242"/>
                      </a:lnTo>
                      <a:lnTo>
                        <a:pt x="2198" y="246"/>
                      </a:lnTo>
                      <a:lnTo>
                        <a:pt x="2188" y="248"/>
                      </a:lnTo>
                      <a:lnTo>
                        <a:pt x="2176" y="250"/>
                      </a:lnTo>
                      <a:lnTo>
                        <a:pt x="2164" y="248"/>
                      </a:lnTo>
                      <a:lnTo>
                        <a:pt x="2154" y="248"/>
                      </a:lnTo>
                      <a:lnTo>
                        <a:pt x="2142" y="248"/>
                      </a:lnTo>
                      <a:lnTo>
                        <a:pt x="2134" y="250"/>
                      </a:lnTo>
                      <a:lnTo>
                        <a:pt x="2132" y="254"/>
                      </a:lnTo>
                      <a:lnTo>
                        <a:pt x="2130" y="258"/>
                      </a:lnTo>
                      <a:lnTo>
                        <a:pt x="2130" y="258"/>
                      </a:lnTo>
                      <a:lnTo>
                        <a:pt x="2132" y="262"/>
                      </a:lnTo>
                      <a:lnTo>
                        <a:pt x="2136" y="268"/>
                      </a:lnTo>
                      <a:lnTo>
                        <a:pt x="2142" y="270"/>
                      </a:lnTo>
                      <a:lnTo>
                        <a:pt x="2150" y="270"/>
                      </a:lnTo>
                      <a:lnTo>
                        <a:pt x="2150" y="270"/>
                      </a:lnTo>
                      <a:lnTo>
                        <a:pt x="2120" y="284"/>
                      </a:lnTo>
                      <a:lnTo>
                        <a:pt x="2120" y="284"/>
                      </a:lnTo>
                      <a:lnTo>
                        <a:pt x="2122" y="286"/>
                      </a:lnTo>
                      <a:lnTo>
                        <a:pt x="2124" y="286"/>
                      </a:lnTo>
                      <a:lnTo>
                        <a:pt x="2124" y="288"/>
                      </a:lnTo>
                      <a:lnTo>
                        <a:pt x="2124" y="288"/>
                      </a:lnTo>
                      <a:lnTo>
                        <a:pt x="2130" y="286"/>
                      </a:lnTo>
                      <a:lnTo>
                        <a:pt x="2136" y="284"/>
                      </a:lnTo>
                      <a:lnTo>
                        <a:pt x="2150" y="284"/>
                      </a:lnTo>
                      <a:lnTo>
                        <a:pt x="2180" y="286"/>
                      </a:lnTo>
                      <a:lnTo>
                        <a:pt x="2180" y="286"/>
                      </a:lnTo>
                      <a:lnTo>
                        <a:pt x="2178" y="284"/>
                      </a:lnTo>
                      <a:lnTo>
                        <a:pt x="2174" y="284"/>
                      </a:lnTo>
                      <a:lnTo>
                        <a:pt x="2174" y="284"/>
                      </a:lnTo>
                      <a:lnTo>
                        <a:pt x="2174" y="282"/>
                      </a:lnTo>
                      <a:lnTo>
                        <a:pt x="2178" y="282"/>
                      </a:lnTo>
                      <a:lnTo>
                        <a:pt x="2178" y="282"/>
                      </a:lnTo>
                      <a:lnTo>
                        <a:pt x="2176" y="280"/>
                      </a:lnTo>
                      <a:lnTo>
                        <a:pt x="2174" y="280"/>
                      </a:lnTo>
                      <a:lnTo>
                        <a:pt x="2170" y="282"/>
                      </a:lnTo>
                      <a:lnTo>
                        <a:pt x="2166" y="282"/>
                      </a:lnTo>
                      <a:lnTo>
                        <a:pt x="2164" y="280"/>
                      </a:lnTo>
                      <a:lnTo>
                        <a:pt x="2164" y="280"/>
                      </a:lnTo>
                      <a:lnTo>
                        <a:pt x="2170" y="278"/>
                      </a:lnTo>
                      <a:lnTo>
                        <a:pt x="2176" y="276"/>
                      </a:lnTo>
                      <a:lnTo>
                        <a:pt x="2190" y="276"/>
                      </a:lnTo>
                      <a:lnTo>
                        <a:pt x="2202" y="280"/>
                      </a:lnTo>
                      <a:lnTo>
                        <a:pt x="2208" y="282"/>
                      </a:lnTo>
                      <a:lnTo>
                        <a:pt x="2212" y="286"/>
                      </a:lnTo>
                      <a:lnTo>
                        <a:pt x="2212" y="286"/>
                      </a:lnTo>
                      <a:lnTo>
                        <a:pt x="2200" y="288"/>
                      </a:lnTo>
                      <a:lnTo>
                        <a:pt x="2188" y="290"/>
                      </a:lnTo>
                      <a:lnTo>
                        <a:pt x="2168" y="298"/>
                      </a:lnTo>
                      <a:lnTo>
                        <a:pt x="2168" y="298"/>
                      </a:lnTo>
                      <a:lnTo>
                        <a:pt x="2168" y="300"/>
                      </a:lnTo>
                      <a:lnTo>
                        <a:pt x="2172" y="302"/>
                      </a:lnTo>
                      <a:lnTo>
                        <a:pt x="2172" y="302"/>
                      </a:lnTo>
                      <a:lnTo>
                        <a:pt x="2160" y="308"/>
                      </a:lnTo>
                      <a:lnTo>
                        <a:pt x="2150" y="314"/>
                      </a:lnTo>
                      <a:lnTo>
                        <a:pt x="2150" y="314"/>
                      </a:lnTo>
                      <a:lnTo>
                        <a:pt x="2158" y="318"/>
                      </a:lnTo>
                      <a:lnTo>
                        <a:pt x="2166" y="320"/>
                      </a:lnTo>
                      <a:lnTo>
                        <a:pt x="2166" y="320"/>
                      </a:lnTo>
                      <a:lnTo>
                        <a:pt x="2166" y="324"/>
                      </a:lnTo>
                      <a:lnTo>
                        <a:pt x="2164" y="326"/>
                      </a:lnTo>
                      <a:lnTo>
                        <a:pt x="2162" y="326"/>
                      </a:lnTo>
                      <a:lnTo>
                        <a:pt x="2162" y="328"/>
                      </a:lnTo>
                      <a:lnTo>
                        <a:pt x="2162" y="328"/>
                      </a:lnTo>
                      <a:lnTo>
                        <a:pt x="2174" y="328"/>
                      </a:lnTo>
                      <a:lnTo>
                        <a:pt x="2188" y="326"/>
                      </a:lnTo>
                      <a:lnTo>
                        <a:pt x="2202" y="324"/>
                      </a:lnTo>
                      <a:lnTo>
                        <a:pt x="2208" y="324"/>
                      </a:lnTo>
                      <a:lnTo>
                        <a:pt x="2212" y="326"/>
                      </a:lnTo>
                      <a:lnTo>
                        <a:pt x="2212" y="326"/>
                      </a:lnTo>
                      <a:lnTo>
                        <a:pt x="2208" y="332"/>
                      </a:lnTo>
                      <a:lnTo>
                        <a:pt x="2202" y="336"/>
                      </a:lnTo>
                      <a:lnTo>
                        <a:pt x="2194" y="338"/>
                      </a:lnTo>
                      <a:lnTo>
                        <a:pt x="2184" y="340"/>
                      </a:lnTo>
                      <a:lnTo>
                        <a:pt x="2164" y="344"/>
                      </a:lnTo>
                      <a:lnTo>
                        <a:pt x="2144" y="348"/>
                      </a:lnTo>
                      <a:lnTo>
                        <a:pt x="2144" y="348"/>
                      </a:lnTo>
                      <a:lnTo>
                        <a:pt x="2150" y="350"/>
                      </a:lnTo>
                      <a:lnTo>
                        <a:pt x="2156" y="350"/>
                      </a:lnTo>
                      <a:lnTo>
                        <a:pt x="2168" y="348"/>
                      </a:lnTo>
                      <a:lnTo>
                        <a:pt x="2180" y="344"/>
                      </a:lnTo>
                      <a:lnTo>
                        <a:pt x="2192" y="342"/>
                      </a:lnTo>
                      <a:lnTo>
                        <a:pt x="2192" y="342"/>
                      </a:lnTo>
                      <a:lnTo>
                        <a:pt x="2198" y="344"/>
                      </a:lnTo>
                      <a:lnTo>
                        <a:pt x="2206" y="346"/>
                      </a:lnTo>
                      <a:lnTo>
                        <a:pt x="2220" y="344"/>
                      </a:lnTo>
                      <a:lnTo>
                        <a:pt x="2236" y="342"/>
                      </a:lnTo>
                      <a:lnTo>
                        <a:pt x="2250" y="342"/>
                      </a:lnTo>
                      <a:lnTo>
                        <a:pt x="2250" y="342"/>
                      </a:lnTo>
                      <a:lnTo>
                        <a:pt x="2248" y="340"/>
                      </a:lnTo>
                      <a:lnTo>
                        <a:pt x="2244" y="340"/>
                      </a:lnTo>
                      <a:lnTo>
                        <a:pt x="2236" y="340"/>
                      </a:lnTo>
                      <a:lnTo>
                        <a:pt x="2236" y="340"/>
                      </a:lnTo>
                      <a:lnTo>
                        <a:pt x="2248" y="336"/>
                      </a:lnTo>
                      <a:lnTo>
                        <a:pt x="2262" y="334"/>
                      </a:lnTo>
                      <a:lnTo>
                        <a:pt x="2276" y="332"/>
                      </a:lnTo>
                      <a:lnTo>
                        <a:pt x="2288" y="328"/>
                      </a:lnTo>
                      <a:lnTo>
                        <a:pt x="2288" y="328"/>
                      </a:lnTo>
                      <a:lnTo>
                        <a:pt x="2292" y="324"/>
                      </a:lnTo>
                      <a:lnTo>
                        <a:pt x="2294" y="318"/>
                      </a:lnTo>
                      <a:lnTo>
                        <a:pt x="2294" y="318"/>
                      </a:lnTo>
                      <a:lnTo>
                        <a:pt x="2318" y="312"/>
                      </a:lnTo>
                      <a:lnTo>
                        <a:pt x="2342" y="308"/>
                      </a:lnTo>
                      <a:lnTo>
                        <a:pt x="2390" y="304"/>
                      </a:lnTo>
                      <a:lnTo>
                        <a:pt x="2390" y="304"/>
                      </a:lnTo>
                      <a:lnTo>
                        <a:pt x="2410" y="300"/>
                      </a:lnTo>
                      <a:lnTo>
                        <a:pt x="2432" y="296"/>
                      </a:lnTo>
                      <a:lnTo>
                        <a:pt x="2472" y="288"/>
                      </a:lnTo>
                      <a:lnTo>
                        <a:pt x="2492" y="282"/>
                      </a:lnTo>
                      <a:lnTo>
                        <a:pt x="2512" y="280"/>
                      </a:lnTo>
                      <a:lnTo>
                        <a:pt x="2534" y="278"/>
                      </a:lnTo>
                      <a:lnTo>
                        <a:pt x="2554" y="278"/>
                      </a:lnTo>
                      <a:lnTo>
                        <a:pt x="2554" y="278"/>
                      </a:lnTo>
                      <a:lnTo>
                        <a:pt x="2548" y="282"/>
                      </a:lnTo>
                      <a:lnTo>
                        <a:pt x="2552" y="288"/>
                      </a:lnTo>
                      <a:lnTo>
                        <a:pt x="2552" y="288"/>
                      </a:lnTo>
                      <a:lnTo>
                        <a:pt x="2534" y="292"/>
                      </a:lnTo>
                      <a:lnTo>
                        <a:pt x="2514" y="294"/>
                      </a:lnTo>
                      <a:lnTo>
                        <a:pt x="2494" y="296"/>
                      </a:lnTo>
                      <a:lnTo>
                        <a:pt x="2474" y="300"/>
                      </a:lnTo>
                      <a:lnTo>
                        <a:pt x="2474" y="300"/>
                      </a:lnTo>
                      <a:lnTo>
                        <a:pt x="2476" y="296"/>
                      </a:lnTo>
                      <a:lnTo>
                        <a:pt x="2474" y="294"/>
                      </a:lnTo>
                      <a:lnTo>
                        <a:pt x="2474" y="294"/>
                      </a:lnTo>
                      <a:lnTo>
                        <a:pt x="2438" y="300"/>
                      </a:lnTo>
                      <a:lnTo>
                        <a:pt x="2402" y="310"/>
                      </a:lnTo>
                      <a:lnTo>
                        <a:pt x="2370" y="320"/>
                      </a:lnTo>
                      <a:lnTo>
                        <a:pt x="2336" y="334"/>
                      </a:lnTo>
                      <a:lnTo>
                        <a:pt x="2336" y="334"/>
                      </a:lnTo>
                      <a:lnTo>
                        <a:pt x="2328" y="332"/>
                      </a:lnTo>
                      <a:lnTo>
                        <a:pt x="2316" y="332"/>
                      </a:lnTo>
                      <a:lnTo>
                        <a:pt x="2306" y="336"/>
                      </a:lnTo>
                      <a:lnTo>
                        <a:pt x="2296" y="340"/>
                      </a:lnTo>
                      <a:lnTo>
                        <a:pt x="2296" y="340"/>
                      </a:lnTo>
                      <a:lnTo>
                        <a:pt x="2298" y="342"/>
                      </a:lnTo>
                      <a:lnTo>
                        <a:pt x="2300" y="342"/>
                      </a:lnTo>
                      <a:lnTo>
                        <a:pt x="2302" y="340"/>
                      </a:lnTo>
                      <a:lnTo>
                        <a:pt x="2306" y="340"/>
                      </a:lnTo>
                      <a:lnTo>
                        <a:pt x="2306" y="340"/>
                      </a:lnTo>
                      <a:lnTo>
                        <a:pt x="2302" y="344"/>
                      </a:lnTo>
                      <a:lnTo>
                        <a:pt x="2300" y="348"/>
                      </a:lnTo>
                      <a:lnTo>
                        <a:pt x="2300" y="348"/>
                      </a:lnTo>
                      <a:lnTo>
                        <a:pt x="2292" y="348"/>
                      </a:lnTo>
                      <a:lnTo>
                        <a:pt x="2284" y="348"/>
                      </a:lnTo>
                      <a:lnTo>
                        <a:pt x="2270" y="352"/>
                      </a:lnTo>
                      <a:lnTo>
                        <a:pt x="2252" y="358"/>
                      </a:lnTo>
                      <a:lnTo>
                        <a:pt x="2234" y="362"/>
                      </a:lnTo>
                      <a:lnTo>
                        <a:pt x="2234" y="362"/>
                      </a:lnTo>
                      <a:lnTo>
                        <a:pt x="2248" y="362"/>
                      </a:lnTo>
                      <a:lnTo>
                        <a:pt x="2262" y="360"/>
                      </a:lnTo>
                      <a:lnTo>
                        <a:pt x="2278" y="356"/>
                      </a:lnTo>
                      <a:lnTo>
                        <a:pt x="2294" y="356"/>
                      </a:lnTo>
                      <a:lnTo>
                        <a:pt x="2294" y="356"/>
                      </a:lnTo>
                      <a:lnTo>
                        <a:pt x="2282" y="362"/>
                      </a:lnTo>
                      <a:lnTo>
                        <a:pt x="2270" y="368"/>
                      </a:lnTo>
                      <a:lnTo>
                        <a:pt x="2256" y="372"/>
                      </a:lnTo>
                      <a:lnTo>
                        <a:pt x="2240" y="376"/>
                      </a:lnTo>
                      <a:lnTo>
                        <a:pt x="2240" y="376"/>
                      </a:lnTo>
                      <a:lnTo>
                        <a:pt x="2242" y="374"/>
                      </a:lnTo>
                      <a:lnTo>
                        <a:pt x="2244" y="374"/>
                      </a:lnTo>
                      <a:lnTo>
                        <a:pt x="2244" y="374"/>
                      </a:lnTo>
                      <a:lnTo>
                        <a:pt x="2236" y="374"/>
                      </a:lnTo>
                      <a:lnTo>
                        <a:pt x="2230" y="376"/>
                      </a:lnTo>
                      <a:lnTo>
                        <a:pt x="2214" y="382"/>
                      </a:lnTo>
                      <a:lnTo>
                        <a:pt x="2198" y="388"/>
                      </a:lnTo>
                      <a:lnTo>
                        <a:pt x="2184" y="394"/>
                      </a:lnTo>
                      <a:lnTo>
                        <a:pt x="2184" y="394"/>
                      </a:lnTo>
                      <a:lnTo>
                        <a:pt x="2192" y="396"/>
                      </a:lnTo>
                      <a:lnTo>
                        <a:pt x="2202" y="396"/>
                      </a:lnTo>
                      <a:lnTo>
                        <a:pt x="2216" y="392"/>
                      </a:lnTo>
                      <a:lnTo>
                        <a:pt x="2232" y="386"/>
                      </a:lnTo>
                      <a:lnTo>
                        <a:pt x="2248" y="380"/>
                      </a:lnTo>
                      <a:lnTo>
                        <a:pt x="2248" y="380"/>
                      </a:lnTo>
                      <a:lnTo>
                        <a:pt x="2250" y="382"/>
                      </a:lnTo>
                      <a:lnTo>
                        <a:pt x="2248" y="382"/>
                      </a:lnTo>
                      <a:lnTo>
                        <a:pt x="2246" y="384"/>
                      </a:lnTo>
                      <a:lnTo>
                        <a:pt x="2234" y="386"/>
                      </a:lnTo>
                      <a:lnTo>
                        <a:pt x="2234" y="386"/>
                      </a:lnTo>
                      <a:lnTo>
                        <a:pt x="2242" y="388"/>
                      </a:lnTo>
                      <a:lnTo>
                        <a:pt x="2250" y="386"/>
                      </a:lnTo>
                      <a:lnTo>
                        <a:pt x="2268" y="382"/>
                      </a:lnTo>
                      <a:lnTo>
                        <a:pt x="2288" y="378"/>
                      </a:lnTo>
                      <a:lnTo>
                        <a:pt x="2296" y="378"/>
                      </a:lnTo>
                      <a:lnTo>
                        <a:pt x="2304" y="378"/>
                      </a:lnTo>
                      <a:lnTo>
                        <a:pt x="2304" y="378"/>
                      </a:lnTo>
                      <a:lnTo>
                        <a:pt x="2314" y="372"/>
                      </a:lnTo>
                      <a:lnTo>
                        <a:pt x="2326" y="366"/>
                      </a:lnTo>
                      <a:lnTo>
                        <a:pt x="2340" y="364"/>
                      </a:lnTo>
                      <a:lnTo>
                        <a:pt x="2346" y="364"/>
                      </a:lnTo>
                      <a:lnTo>
                        <a:pt x="2352" y="366"/>
                      </a:lnTo>
                      <a:lnTo>
                        <a:pt x="2352" y="366"/>
                      </a:lnTo>
                      <a:lnTo>
                        <a:pt x="2348" y="370"/>
                      </a:lnTo>
                      <a:lnTo>
                        <a:pt x="2350" y="370"/>
                      </a:lnTo>
                      <a:lnTo>
                        <a:pt x="2352" y="372"/>
                      </a:lnTo>
                      <a:lnTo>
                        <a:pt x="2354" y="376"/>
                      </a:lnTo>
                      <a:lnTo>
                        <a:pt x="2354" y="376"/>
                      </a:lnTo>
                      <a:lnTo>
                        <a:pt x="2346" y="378"/>
                      </a:lnTo>
                      <a:lnTo>
                        <a:pt x="2340" y="380"/>
                      </a:lnTo>
                      <a:lnTo>
                        <a:pt x="2336" y="384"/>
                      </a:lnTo>
                      <a:lnTo>
                        <a:pt x="2332" y="390"/>
                      </a:lnTo>
                      <a:lnTo>
                        <a:pt x="2332" y="390"/>
                      </a:lnTo>
                      <a:lnTo>
                        <a:pt x="2320" y="394"/>
                      </a:lnTo>
                      <a:lnTo>
                        <a:pt x="2308" y="396"/>
                      </a:lnTo>
                      <a:lnTo>
                        <a:pt x="2284" y="398"/>
                      </a:lnTo>
                      <a:lnTo>
                        <a:pt x="2284" y="398"/>
                      </a:lnTo>
                      <a:lnTo>
                        <a:pt x="2280" y="398"/>
                      </a:lnTo>
                      <a:lnTo>
                        <a:pt x="2278" y="400"/>
                      </a:lnTo>
                      <a:lnTo>
                        <a:pt x="2272" y="406"/>
                      </a:lnTo>
                      <a:lnTo>
                        <a:pt x="2272" y="406"/>
                      </a:lnTo>
                      <a:lnTo>
                        <a:pt x="2248" y="416"/>
                      </a:lnTo>
                      <a:lnTo>
                        <a:pt x="2222" y="424"/>
                      </a:lnTo>
                      <a:lnTo>
                        <a:pt x="2194" y="430"/>
                      </a:lnTo>
                      <a:lnTo>
                        <a:pt x="2178" y="430"/>
                      </a:lnTo>
                      <a:lnTo>
                        <a:pt x="2160" y="430"/>
                      </a:lnTo>
                      <a:lnTo>
                        <a:pt x="2160" y="430"/>
                      </a:lnTo>
                      <a:lnTo>
                        <a:pt x="2162" y="428"/>
                      </a:lnTo>
                      <a:lnTo>
                        <a:pt x="2166" y="426"/>
                      </a:lnTo>
                      <a:lnTo>
                        <a:pt x="2170" y="424"/>
                      </a:lnTo>
                      <a:lnTo>
                        <a:pt x="2172" y="420"/>
                      </a:lnTo>
                      <a:lnTo>
                        <a:pt x="2172" y="420"/>
                      </a:lnTo>
                      <a:lnTo>
                        <a:pt x="2158" y="426"/>
                      </a:lnTo>
                      <a:lnTo>
                        <a:pt x="2152" y="430"/>
                      </a:lnTo>
                      <a:lnTo>
                        <a:pt x="2144" y="432"/>
                      </a:lnTo>
                      <a:lnTo>
                        <a:pt x="2144" y="432"/>
                      </a:lnTo>
                      <a:lnTo>
                        <a:pt x="2150" y="428"/>
                      </a:lnTo>
                      <a:lnTo>
                        <a:pt x="2150" y="428"/>
                      </a:lnTo>
                      <a:lnTo>
                        <a:pt x="2150" y="426"/>
                      </a:lnTo>
                      <a:lnTo>
                        <a:pt x="2146" y="426"/>
                      </a:lnTo>
                      <a:lnTo>
                        <a:pt x="2144" y="426"/>
                      </a:lnTo>
                      <a:lnTo>
                        <a:pt x="2142" y="428"/>
                      </a:lnTo>
                      <a:lnTo>
                        <a:pt x="2142" y="428"/>
                      </a:lnTo>
                      <a:lnTo>
                        <a:pt x="2140" y="428"/>
                      </a:lnTo>
                      <a:lnTo>
                        <a:pt x="2142" y="426"/>
                      </a:lnTo>
                      <a:lnTo>
                        <a:pt x="2144" y="424"/>
                      </a:lnTo>
                      <a:lnTo>
                        <a:pt x="2140" y="422"/>
                      </a:lnTo>
                      <a:lnTo>
                        <a:pt x="2140" y="422"/>
                      </a:lnTo>
                      <a:lnTo>
                        <a:pt x="2148" y="418"/>
                      </a:lnTo>
                      <a:lnTo>
                        <a:pt x="2156" y="416"/>
                      </a:lnTo>
                      <a:lnTo>
                        <a:pt x="2156" y="416"/>
                      </a:lnTo>
                      <a:lnTo>
                        <a:pt x="2154" y="414"/>
                      </a:lnTo>
                      <a:lnTo>
                        <a:pt x="2150" y="414"/>
                      </a:lnTo>
                      <a:lnTo>
                        <a:pt x="2148" y="414"/>
                      </a:lnTo>
                      <a:lnTo>
                        <a:pt x="2150" y="410"/>
                      </a:lnTo>
                      <a:lnTo>
                        <a:pt x="2150" y="410"/>
                      </a:lnTo>
                      <a:lnTo>
                        <a:pt x="2134" y="418"/>
                      </a:lnTo>
                      <a:lnTo>
                        <a:pt x="2114" y="422"/>
                      </a:lnTo>
                      <a:lnTo>
                        <a:pt x="2092" y="424"/>
                      </a:lnTo>
                      <a:lnTo>
                        <a:pt x="2070" y="424"/>
                      </a:lnTo>
                      <a:lnTo>
                        <a:pt x="2070" y="424"/>
                      </a:lnTo>
                      <a:lnTo>
                        <a:pt x="2074" y="418"/>
                      </a:lnTo>
                      <a:lnTo>
                        <a:pt x="2082" y="412"/>
                      </a:lnTo>
                      <a:lnTo>
                        <a:pt x="2094" y="404"/>
                      </a:lnTo>
                      <a:lnTo>
                        <a:pt x="2094" y="404"/>
                      </a:lnTo>
                      <a:lnTo>
                        <a:pt x="2094" y="402"/>
                      </a:lnTo>
                      <a:lnTo>
                        <a:pt x="2092" y="402"/>
                      </a:lnTo>
                      <a:lnTo>
                        <a:pt x="2088" y="400"/>
                      </a:lnTo>
                      <a:lnTo>
                        <a:pt x="2088" y="398"/>
                      </a:lnTo>
                      <a:lnTo>
                        <a:pt x="2088" y="398"/>
                      </a:lnTo>
                      <a:lnTo>
                        <a:pt x="2084" y="404"/>
                      </a:lnTo>
                      <a:lnTo>
                        <a:pt x="2076" y="408"/>
                      </a:lnTo>
                      <a:lnTo>
                        <a:pt x="2062" y="416"/>
                      </a:lnTo>
                      <a:lnTo>
                        <a:pt x="2062" y="416"/>
                      </a:lnTo>
                      <a:lnTo>
                        <a:pt x="2064" y="420"/>
                      </a:lnTo>
                      <a:lnTo>
                        <a:pt x="2066" y="424"/>
                      </a:lnTo>
                      <a:lnTo>
                        <a:pt x="2068" y="426"/>
                      </a:lnTo>
                      <a:lnTo>
                        <a:pt x="2070" y="430"/>
                      </a:lnTo>
                      <a:lnTo>
                        <a:pt x="2070" y="430"/>
                      </a:lnTo>
                      <a:lnTo>
                        <a:pt x="2022" y="438"/>
                      </a:lnTo>
                      <a:lnTo>
                        <a:pt x="1998" y="440"/>
                      </a:lnTo>
                      <a:lnTo>
                        <a:pt x="1988" y="440"/>
                      </a:lnTo>
                      <a:lnTo>
                        <a:pt x="1982" y="438"/>
                      </a:lnTo>
                      <a:lnTo>
                        <a:pt x="1982" y="438"/>
                      </a:lnTo>
                      <a:lnTo>
                        <a:pt x="1980" y="436"/>
                      </a:lnTo>
                      <a:lnTo>
                        <a:pt x="1982" y="432"/>
                      </a:lnTo>
                      <a:lnTo>
                        <a:pt x="1990" y="430"/>
                      </a:lnTo>
                      <a:lnTo>
                        <a:pt x="1990" y="430"/>
                      </a:lnTo>
                      <a:lnTo>
                        <a:pt x="1980" y="430"/>
                      </a:lnTo>
                      <a:lnTo>
                        <a:pt x="1972" y="432"/>
                      </a:lnTo>
                      <a:lnTo>
                        <a:pt x="1962" y="436"/>
                      </a:lnTo>
                      <a:lnTo>
                        <a:pt x="1948" y="436"/>
                      </a:lnTo>
                      <a:lnTo>
                        <a:pt x="1948" y="436"/>
                      </a:lnTo>
                      <a:lnTo>
                        <a:pt x="1946" y="432"/>
                      </a:lnTo>
                      <a:lnTo>
                        <a:pt x="1946" y="430"/>
                      </a:lnTo>
                      <a:lnTo>
                        <a:pt x="1946" y="426"/>
                      </a:lnTo>
                      <a:lnTo>
                        <a:pt x="1946" y="426"/>
                      </a:lnTo>
                      <a:lnTo>
                        <a:pt x="1942" y="428"/>
                      </a:lnTo>
                      <a:lnTo>
                        <a:pt x="1940" y="430"/>
                      </a:lnTo>
                      <a:lnTo>
                        <a:pt x="1938" y="436"/>
                      </a:lnTo>
                      <a:lnTo>
                        <a:pt x="1938" y="436"/>
                      </a:lnTo>
                      <a:lnTo>
                        <a:pt x="1924" y="440"/>
                      </a:lnTo>
                      <a:lnTo>
                        <a:pt x="1910" y="444"/>
                      </a:lnTo>
                      <a:lnTo>
                        <a:pt x="1904" y="444"/>
                      </a:lnTo>
                      <a:lnTo>
                        <a:pt x="1898" y="442"/>
                      </a:lnTo>
                      <a:lnTo>
                        <a:pt x="1894" y="440"/>
                      </a:lnTo>
                      <a:lnTo>
                        <a:pt x="1890" y="434"/>
                      </a:lnTo>
                      <a:lnTo>
                        <a:pt x="1890" y="434"/>
                      </a:lnTo>
                      <a:lnTo>
                        <a:pt x="1882" y="438"/>
                      </a:lnTo>
                      <a:lnTo>
                        <a:pt x="1878" y="442"/>
                      </a:lnTo>
                      <a:lnTo>
                        <a:pt x="1878" y="442"/>
                      </a:lnTo>
                      <a:lnTo>
                        <a:pt x="1876" y="440"/>
                      </a:lnTo>
                      <a:lnTo>
                        <a:pt x="1874" y="438"/>
                      </a:lnTo>
                      <a:lnTo>
                        <a:pt x="1866" y="440"/>
                      </a:lnTo>
                      <a:lnTo>
                        <a:pt x="1848" y="444"/>
                      </a:lnTo>
                      <a:lnTo>
                        <a:pt x="1848" y="444"/>
                      </a:lnTo>
                      <a:lnTo>
                        <a:pt x="1850" y="442"/>
                      </a:lnTo>
                      <a:lnTo>
                        <a:pt x="1852" y="442"/>
                      </a:lnTo>
                      <a:lnTo>
                        <a:pt x="1852" y="442"/>
                      </a:lnTo>
                      <a:lnTo>
                        <a:pt x="1800" y="446"/>
                      </a:lnTo>
                      <a:lnTo>
                        <a:pt x="1744" y="454"/>
                      </a:lnTo>
                      <a:lnTo>
                        <a:pt x="1686" y="466"/>
                      </a:lnTo>
                      <a:lnTo>
                        <a:pt x="1658" y="474"/>
                      </a:lnTo>
                      <a:lnTo>
                        <a:pt x="1630" y="484"/>
                      </a:lnTo>
                      <a:lnTo>
                        <a:pt x="1630" y="484"/>
                      </a:lnTo>
                      <a:lnTo>
                        <a:pt x="1628" y="488"/>
                      </a:lnTo>
                      <a:lnTo>
                        <a:pt x="1630" y="490"/>
                      </a:lnTo>
                      <a:lnTo>
                        <a:pt x="1632" y="492"/>
                      </a:lnTo>
                      <a:lnTo>
                        <a:pt x="1632" y="498"/>
                      </a:lnTo>
                      <a:lnTo>
                        <a:pt x="1632" y="498"/>
                      </a:lnTo>
                      <a:lnTo>
                        <a:pt x="1574" y="520"/>
                      </a:lnTo>
                      <a:lnTo>
                        <a:pt x="1518" y="542"/>
                      </a:lnTo>
                      <a:lnTo>
                        <a:pt x="1464" y="568"/>
                      </a:lnTo>
                      <a:lnTo>
                        <a:pt x="1412" y="596"/>
                      </a:lnTo>
                      <a:lnTo>
                        <a:pt x="1412" y="596"/>
                      </a:lnTo>
                      <a:lnTo>
                        <a:pt x="1440" y="582"/>
                      </a:lnTo>
                      <a:lnTo>
                        <a:pt x="1470" y="568"/>
                      </a:lnTo>
                      <a:lnTo>
                        <a:pt x="1530" y="538"/>
                      </a:lnTo>
                      <a:lnTo>
                        <a:pt x="1530" y="538"/>
                      </a:lnTo>
                      <a:lnTo>
                        <a:pt x="1542" y="542"/>
                      </a:lnTo>
                      <a:lnTo>
                        <a:pt x="1548" y="544"/>
                      </a:lnTo>
                      <a:lnTo>
                        <a:pt x="1554" y="548"/>
                      </a:lnTo>
                      <a:lnTo>
                        <a:pt x="1554" y="548"/>
                      </a:lnTo>
                      <a:lnTo>
                        <a:pt x="1548" y="558"/>
                      </a:lnTo>
                      <a:lnTo>
                        <a:pt x="1542" y="566"/>
                      </a:lnTo>
                      <a:lnTo>
                        <a:pt x="1528" y="584"/>
                      </a:lnTo>
                      <a:lnTo>
                        <a:pt x="1512" y="596"/>
                      </a:lnTo>
                      <a:lnTo>
                        <a:pt x="1494" y="608"/>
                      </a:lnTo>
                      <a:lnTo>
                        <a:pt x="1494" y="608"/>
                      </a:lnTo>
                      <a:lnTo>
                        <a:pt x="1494" y="616"/>
                      </a:lnTo>
                      <a:lnTo>
                        <a:pt x="1492" y="622"/>
                      </a:lnTo>
                      <a:lnTo>
                        <a:pt x="1490" y="626"/>
                      </a:lnTo>
                      <a:lnTo>
                        <a:pt x="1486" y="632"/>
                      </a:lnTo>
                      <a:lnTo>
                        <a:pt x="1476" y="642"/>
                      </a:lnTo>
                      <a:lnTo>
                        <a:pt x="1472" y="646"/>
                      </a:lnTo>
                      <a:lnTo>
                        <a:pt x="1470" y="652"/>
                      </a:lnTo>
                      <a:lnTo>
                        <a:pt x="1470" y="652"/>
                      </a:lnTo>
                      <a:lnTo>
                        <a:pt x="1476" y="656"/>
                      </a:lnTo>
                      <a:lnTo>
                        <a:pt x="1478" y="658"/>
                      </a:lnTo>
                      <a:lnTo>
                        <a:pt x="1480" y="666"/>
                      </a:lnTo>
                      <a:lnTo>
                        <a:pt x="1480" y="672"/>
                      </a:lnTo>
                      <a:lnTo>
                        <a:pt x="1482" y="676"/>
                      </a:lnTo>
                      <a:lnTo>
                        <a:pt x="1484" y="676"/>
                      </a:lnTo>
                      <a:lnTo>
                        <a:pt x="1484" y="676"/>
                      </a:lnTo>
                      <a:lnTo>
                        <a:pt x="1470" y="686"/>
                      </a:lnTo>
                      <a:lnTo>
                        <a:pt x="1454" y="692"/>
                      </a:lnTo>
                      <a:lnTo>
                        <a:pt x="1418" y="706"/>
                      </a:lnTo>
                      <a:lnTo>
                        <a:pt x="1418" y="706"/>
                      </a:lnTo>
                      <a:lnTo>
                        <a:pt x="1392" y="718"/>
                      </a:lnTo>
                      <a:lnTo>
                        <a:pt x="1366" y="732"/>
                      </a:lnTo>
                      <a:lnTo>
                        <a:pt x="1342" y="746"/>
                      </a:lnTo>
                      <a:lnTo>
                        <a:pt x="1320" y="764"/>
                      </a:lnTo>
                      <a:lnTo>
                        <a:pt x="1320" y="764"/>
                      </a:lnTo>
                      <a:lnTo>
                        <a:pt x="1316" y="762"/>
                      </a:lnTo>
                      <a:lnTo>
                        <a:pt x="1314" y="762"/>
                      </a:lnTo>
                      <a:lnTo>
                        <a:pt x="1314" y="762"/>
                      </a:lnTo>
                      <a:lnTo>
                        <a:pt x="1304" y="778"/>
                      </a:lnTo>
                      <a:lnTo>
                        <a:pt x="1298" y="786"/>
                      </a:lnTo>
                      <a:lnTo>
                        <a:pt x="1292" y="792"/>
                      </a:lnTo>
                      <a:lnTo>
                        <a:pt x="1284" y="798"/>
                      </a:lnTo>
                      <a:lnTo>
                        <a:pt x="1276" y="802"/>
                      </a:lnTo>
                      <a:lnTo>
                        <a:pt x="1266" y="804"/>
                      </a:lnTo>
                      <a:lnTo>
                        <a:pt x="1254" y="804"/>
                      </a:lnTo>
                      <a:lnTo>
                        <a:pt x="1254" y="804"/>
                      </a:lnTo>
                      <a:lnTo>
                        <a:pt x="1258" y="806"/>
                      </a:lnTo>
                      <a:lnTo>
                        <a:pt x="1262" y="806"/>
                      </a:lnTo>
                      <a:lnTo>
                        <a:pt x="1268" y="808"/>
                      </a:lnTo>
                      <a:lnTo>
                        <a:pt x="1272" y="808"/>
                      </a:lnTo>
                      <a:lnTo>
                        <a:pt x="1272" y="808"/>
                      </a:lnTo>
                      <a:lnTo>
                        <a:pt x="1270" y="812"/>
                      </a:lnTo>
                      <a:lnTo>
                        <a:pt x="1270" y="814"/>
                      </a:lnTo>
                      <a:lnTo>
                        <a:pt x="1268" y="818"/>
                      </a:lnTo>
                      <a:lnTo>
                        <a:pt x="1268" y="818"/>
                      </a:lnTo>
                      <a:lnTo>
                        <a:pt x="1284" y="812"/>
                      </a:lnTo>
                      <a:lnTo>
                        <a:pt x="1292" y="810"/>
                      </a:lnTo>
                      <a:lnTo>
                        <a:pt x="1302" y="810"/>
                      </a:lnTo>
                      <a:lnTo>
                        <a:pt x="1302" y="810"/>
                      </a:lnTo>
                      <a:lnTo>
                        <a:pt x="1298" y="814"/>
                      </a:lnTo>
                      <a:lnTo>
                        <a:pt x="1294" y="816"/>
                      </a:lnTo>
                      <a:lnTo>
                        <a:pt x="1294" y="818"/>
                      </a:lnTo>
                      <a:lnTo>
                        <a:pt x="1294" y="818"/>
                      </a:lnTo>
                      <a:lnTo>
                        <a:pt x="1298" y="820"/>
                      </a:lnTo>
                      <a:lnTo>
                        <a:pt x="1300" y="820"/>
                      </a:lnTo>
                      <a:lnTo>
                        <a:pt x="1304" y="816"/>
                      </a:lnTo>
                      <a:lnTo>
                        <a:pt x="1308" y="812"/>
                      </a:lnTo>
                      <a:lnTo>
                        <a:pt x="1314" y="808"/>
                      </a:lnTo>
                      <a:lnTo>
                        <a:pt x="1314" y="808"/>
                      </a:lnTo>
                      <a:lnTo>
                        <a:pt x="1326" y="808"/>
                      </a:lnTo>
                      <a:lnTo>
                        <a:pt x="1342" y="804"/>
                      </a:lnTo>
                      <a:lnTo>
                        <a:pt x="1356" y="798"/>
                      </a:lnTo>
                      <a:lnTo>
                        <a:pt x="1360" y="792"/>
                      </a:lnTo>
                      <a:lnTo>
                        <a:pt x="1366" y="788"/>
                      </a:lnTo>
                      <a:lnTo>
                        <a:pt x="1366" y="788"/>
                      </a:lnTo>
                      <a:lnTo>
                        <a:pt x="1426" y="756"/>
                      </a:lnTo>
                      <a:lnTo>
                        <a:pt x="1454" y="738"/>
                      </a:lnTo>
                      <a:lnTo>
                        <a:pt x="1482" y="720"/>
                      </a:lnTo>
                      <a:lnTo>
                        <a:pt x="1482" y="720"/>
                      </a:lnTo>
                      <a:lnTo>
                        <a:pt x="1514" y="722"/>
                      </a:lnTo>
                      <a:lnTo>
                        <a:pt x="1544" y="722"/>
                      </a:lnTo>
                      <a:lnTo>
                        <a:pt x="1576" y="718"/>
                      </a:lnTo>
                      <a:lnTo>
                        <a:pt x="1606" y="710"/>
                      </a:lnTo>
                      <a:lnTo>
                        <a:pt x="1634" y="702"/>
                      </a:lnTo>
                      <a:lnTo>
                        <a:pt x="1660" y="690"/>
                      </a:lnTo>
                      <a:lnTo>
                        <a:pt x="1684" y="676"/>
                      </a:lnTo>
                      <a:lnTo>
                        <a:pt x="1704" y="662"/>
                      </a:lnTo>
                      <a:lnTo>
                        <a:pt x="1704" y="662"/>
                      </a:lnTo>
                      <a:lnTo>
                        <a:pt x="1716" y="652"/>
                      </a:lnTo>
                      <a:lnTo>
                        <a:pt x="1726" y="640"/>
                      </a:lnTo>
                      <a:lnTo>
                        <a:pt x="1738" y="630"/>
                      </a:lnTo>
                      <a:lnTo>
                        <a:pt x="1744" y="626"/>
                      </a:lnTo>
                      <a:lnTo>
                        <a:pt x="1752" y="622"/>
                      </a:lnTo>
                      <a:lnTo>
                        <a:pt x="1752" y="622"/>
                      </a:lnTo>
                      <a:lnTo>
                        <a:pt x="1772" y="620"/>
                      </a:lnTo>
                      <a:lnTo>
                        <a:pt x="1792" y="616"/>
                      </a:lnTo>
                      <a:lnTo>
                        <a:pt x="1810" y="610"/>
                      </a:lnTo>
                      <a:lnTo>
                        <a:pt x="1830" y="606"/>
                      </a:lnTo>
                      <a:lnTo>
                        <a:pt x="1830" y="606"/>
                      </a:lnTo>
                      <a:lnTo>
                        <a:pt x="1832" y="604"/>
                      </a:lnTo>
                      <a:lnTo>
                        <a:pt x="1832" y="604"/>
                      </a:lnTo>
                      <a:lnTo>
                        <a:pt x="1832" y="602"/>
                      </a:lnTo>
                      <a:lnTo>
                        <a:pt x="1832" y="602"/>
                      </a:lnTo>
                      <a:lnTo>
                        <a:pt x="1842" y="598"/>
                      </a:lnTo>
                      <a:lnTo>
                        <a:pt x="1854" y="594"/>
                      </a:lnTo>
                      <a:lnTo>
                        <a:pt x="1866" y="588"/>
                      </a:lnTo>
                      <a:lnTo>
                        <a:pt x="1870" y="584"/>
                      </a:lnTo>
                      <a:lnTo>
                        <a:pt x="1874" y="578"/>
                      </a:lnTo>
                      <a:lnTo>
                        <a:pt x="1874" y="578"/>
                      </a:lnTo>
                      <a:lnTo>
                        <a:pt x="1890" y="576"/>
                      </a:lnTo>
                      <a:lnTo>
                        <a:pt x="1904" y="572"/>
                      </a:lnTo>
                      <a:lnTo>
                        <a:pt x="1928" y="560"/>
                      </a:lnTo>
                      <a:lnTo>
                        <a:pt x="1954" y="550"/>
                      </a:lnTo>
                      <a:lnTo>
                        <a:pt x="1968" y="546"/>
                      </a:lnTo>
                      <a:lnTo>
                        <a:pt x="1984" y="544"/>
                      </a:lnTo>
                      <a:lnTo>
                        <a:pt x="1984" y="544"/>
                      </a:lnTo>
                      <a:lnTo>
                        <a:pt x="1986" y="558"/>
                      </a:lnTo>
                      <a:lnTo>
                        <a:pt x="1988" y="568"/>
                      </a:lnTo>
                      <a:lnTo>
                        <a:pt x="1988" y="568"/>
                      </a:lnTo>
                      <a:lnTo>
                        <a:pt x="1994" y="572"/>
                      </a:lnTo>
                      <a:lnTo>
                        <a:pt x="1998" y="572"/>
                      </a:lnTo>
                      <a:lnTo>
                        <a:pt x="2012" y="570"/>
                      </a:lnTo>
                      <a:lnTo>
                        <a:pt x="2012" y="570"/>
                      </a:lnTo>
                      <a:lnTo>
                        <a:pt x="2010" y="576"/>
                      </a:lnTo>
                      <a:lnTo>
                        <a:pt x="2008" y="580"/>
                      </a:lnTo>
                      <a:lnTo>
                        <a:pt x="2000" y="588"/>
                      </a:lnTo>
                      <a:lnTo>
                        <a:pt x="1992" y="596"/>
                      </a:lnTo>
                      <a:lnTo>
                        <a:pt x="1988" y="602"/>
                      </a:lnTo>
                      <a:lnTo>
                        <a:pt x="1988" y="606"/>
                      </a:lnTo>
                      <a:lnTo>
                        <a:pt x="1988" y="606"/>
                      </a:lnTo>
                      <a:lnTo>
                        <a:pt x="1980" y="608"/>
                      </a:lnTo>
                      <a:lnTo>
                        <a:pt x="1976" y="610"/>
                      </a:lnTo>
                      <a:lnTo>
                        <a:pt x="1970" y="614"/>
                      </a:lnTo>
                      <a:lnTo>
                        <a:pt x="1962" y="616"/>
                      </a:lnTo>
                      <a:lnTo>
                        <a:pt x="1962" y="616"/>
                      </a:lnTo>
                      <a:lnTo>
                        <a:pt x="1964" y="624"/>
                      </a:lnTo>
                      <a:lnTo>
                        <a:pt x="1966" y="628"/>
                      </a:lnTo>
                      <a:lnTo>
                        <a:pt x="1972" y="630"/>
                      </a:lnTo>
                      <a:lnTo>
                        <a:pt x="1972" y="630"/>
                      </a:lnTo>
                      <a:lnTo>
                        <a:pt x="1966" y="634"/>
                      </a:lnTo>
                      <a:lnTo>
                        <a:pt x="1960" y="638"/>
                      </a:lnTo>
                      <a:lnTo>
                        <a:pt x="1960" y="638"/>
                      </a:lnTo>
                      <a:lnTo>
                        <a:pt x="1962" y="638"/>
                      </a:lnTo>
                      <a:lnTo>
                        <a:pt x="1966" y="638"/>
                      </a:lnTo>
                      <a:lnTo>
                        <a:pt x="1972" y="636"/>
                      </a:lnTo>
                      <a:lnTo>
                        <a:pt x="1976" y="636"/>
                      </a:lnTo>
                      <a:lnTo>
                        <a:pt x="1976" y="636"/>
                      </a:lnTo>
                      <a:lnTo>
                        <a:pt x="1960" y="644"/>
                      </a:lnTo>
                      <a:lnTo>
                        <a:pt x="1944" y="650"/>
                      </a:lnTo>
                      <a:lnTo>
                        <a:pt x="1912" y="664"/>
                      </a:lnTo>
                      <a:lnTo>
                        <a:pt x="1912" y="664"/>
                      </a:lnTo>
                      <a:lnTo>
                        <a:pt x="1914" y="662"/>
                      </a:lnTo>
                      <a:lnTo>
                        <a:pt x="1912" y="660"/>
                      </a:lnTo>
                      <a:lnTo>
                        <a:pt x="1906" y="658"/>
                      </a:lnTo>
                      <a:lnTo>
                        <a:pt x="1906" y="658"/>
                      </a:lnTo>
                      <a:lnTo>
                        <a:pt x="1906" y="662"/>
                      </a:lnTo>
                      <a:lnTo>
                        <a:pt x="1908" y="662"/>
                      </a:lnTo>
                      <a:lnTo>
                        <a:pt x="1910" y="664"/>
                      </a:lnTo>
                      <a:lnTo>
                        <a:pt x="1910" y="666"/>
                      </a:lnTo>
                      <a:lnTo>
                        <a:pt x="1910" y="666"/>
                      </a:lnTo>
                      <a:lnTo>
                        <a:pt x="1902" y="672"/>
                      </a:lnTo>
                      <a:lnTo>
                        <a:pt x="1894" y="676"/>
                      </a:lnTo>
                      <a:lnTo>
                        <a:pt x="1884" y="680"/>
                      </a:lnTo>
                      <a:lnTo>
                        <a:pt x="1876" y="684"/>
                      </a:lnTo>
                      <a:lnTo>
                        <a:pt x="1876" y="684"/>
                      </a:lnTo>
                      <a:lnTo>
                        <a:pt x="1878" y="686"/>
                      </a:lnTo>
                      <a:lnTo>
                        <a:pt x="1882" y="686"/>
                      </a:lnTo>
                      <a:lnTo>
                        <a:pt x="1882" y="686"/>
                      </a:lnTo>
                      <a:lnTo>
                        <a:pt x="1876" y="690"/>
                      </a:lnTo>
                      <a:lnTo>
                        <a:pt x="1870" y="692"/>
                      </a:lnTo>
                      <a:lnTo>
                        <a:pt x="1862" y="694"/>
                      </a:lnTo>
                      <a:lnTo>
                        <a:pt x="1854" y="698"/>
                      </a:lnTo>
                      <a:lnTo>
                        <a:pt x="1854" y="698"/>
                      </a:lnTo>
                      <a:lnTo>
                        <a:pt x="1866" y="702"/>
                      </a:lnTo>
                      <a:lnTo>
                        <a:pt x="1866" y="702"/>
                      </a:lnTo>
                      <a:lnTo>
                        <a:pt x="1864" y="708"/>
                      </a:lnTo>
                      <a:lnTo>
                        <a:pt x="1860" y="712"/>
                      </a:lnTo>
                      <a:lnTo>
                        <a:pt x="1850" y="716"/>
                      </a:lnTo>
                      <a:lnTo>
                        <a:pt x="1850" y="716"/>
                      </a:lnTo>
                      <a:lnTo>
                        <a:pt x="1852" y="720"/>
                      </a:lnTo>
                      <a:lnTo>
                        <a:pt x="1850" y="724"/>
                      </a:lnTo>
                      <a:lnTo>
                        <a:pt x="1840" y="732"/>
                      </a:lnTo>
                      <a:lnTo>
                        <a:pt x="1840" y="732"/>
                      </a:lnTo>
                      <a:lnTo>
                        <a:pt x="1850" y="732"/>
                      </a:lnTo>
                      <a:lnTo>
                        <a:pt x="1864" y="730"/>
                      </a:lnTo>
                      <a:lnTo>
                        <a:pt x="1878" y="728"/>
                      </a:lnTo>
                      <a:lnTo>
                        <a:pt x="1890" y="722"/>
                      </a:lnTo>
                      <a:lnTo>
                        <a:pt x="1890" y="722"/>
                      </a:lnTo>
                      <a:lnTo>
                        <a:pt x="1892" y="724"/>
                      </a:lnTo>
                      <a:lnTo>
                        <a:pt x="1890" y="728"/>
                      </a:lnTo>
                      <a:lnTo>
                        <a:pt x="1886" y="732"/>
                      </a:lnTo>
                      <a:lnTo>
                        <a:pt x="1886" y="732"/>
                      </a:lnTo>
                      <a:lnTo>
                        <a:pt x="1900" y="724"/>
                      </a:lnTo>
                      <a:lnTo>
                        <a:pt x="1908" y="724"/>
                      </a:lnTo>
                      <a:lnTo>
                        <a:pt x="1916" y="724"/>
                      </a:lnTo>
                      <a:lnTo>
                        <a:pt x="1916" y="724"/>
                      </a:lnTo>
                      <a:lnTo>
                        <a:pt x="1924" y="716"/>
                      </a:lnTo>
                      <a:lnTo>
                        <a:pt x="1934" y="712"/>
                      </a:lnTo>
                      <a:lnTo>
                        <a:pt x="1956" y="702"/>
                      </a:lnTo>
                      <a:lnTo>
                        <a:pt x="1982" y="694"/>
                      </a:lnTo>
                      <a:lnTo>
                        <a:pt x="2006" y="684"/>
                      </a:lnTo>
                      <a:lnTo>
                        <a:pt x="2006" y="684"/>
                      </a:lnTo>
                      <a:lnTo>
                        <a:pt x="2004" y="688"/>
                      </a:lnTo>
                      <a:lnTo>
                        <a:pt x="2002" y="692"/>
                      </a:lnTo>
                      <a:lnTo>
                        <a:pt x="1994" y="696"/>
                      </a:lnTo>
                      <a:lnTo>
                        <a:pt x="1988" y="698"/>
                      </a:lnTo>
                      <a:lnTo>
                        <a:pt x="1986" y="702"/>
                      </a:lnTo>
                      <a:lnTo>
                        <a:pt x="1986" y="704"/>
                      </a:lnTo>
                      <a:lnTo>
                        <a:pt x="1986" y="704"/>
                      </a:lnTo>
                      <a:lnTo>
                        <a:pt x="1968" y="712"/>
                      </a:lnTo>
                      <a:lnTo>
                        <a:pt x="1968" y="712"/>
                      </a:lnTo>
                      <a:lnTo>
                        <a:pt x="1964" y="720"/>
                      </a:lnTo>
                      <a:lnTo>
                        <a:pt x="1956" y="732"/>
                      </a:lnTo>
                      <a:lnTo>
                        <a:pt x="1946" y="742"/>
                      </a:lnTo>
                      <a:lnTo>
                        <a:pt x="1940" y="744"/>
                      </a:lnTo>
                      <a:lnTo>
                        <a:pt x="1936" y="746"/>
                      </a:lnTo>
                      <a:lnTo>
                        <a:pt x="1936" y="746"/>
                      </a:lnTo>
                      <a:lnTo>
                        <a:pt x="1938" y="748"/>
                      </a:lnTo>
                      <a:lnTo>
                        <a:pt x="1940" y="748"/>
                      </a:lnTo>
                      <a:lnTo>
                        <a:pt x="1940" y="750"/>
                      </a:lnTo>
                      <a:lnTo>
                        <a:pt x="1940" y="750"/>
                      </a:lnTo>
                      <a:lnTo>
                        <a:pt x="1926" y="756"/>
                      </a:lnTo>
                      <a:lnTo>
                        <a:pt x="1918" y="756"/>
                      </a:lnTo>
                      <a:lnTo>
                        <a:pt x="1910" y="756"/>
                      </a:lnTo>
                      <a:lnTo>
                        <a:pt x="1910" y="756"/>
                      </a:lnTo>
                      <a:lnTo>
                        <a:pt x="1918" y="760"/>
                      </a:lnTo>
                      <a:lnTo>
                        <a:pt x="1926" y="762"/>
                      </a:lnTo>
                      <a:lnTo>
                        <a:pt x="1926" y="762"/>
                      </a:lnTo>
                      <a:lnTo>
                        <a:pt x="1918" y="768"/>
                      </a:lnTo>
                      <a:lnTo>
                        <a:pt x="1914" y="770"/>
                      </a:lnTo>
                      <a:lnTo>
                        <a:pt x="1908" y="770"/>
                      </a:lnTo>
                      <a:lnTo>
                        <a:pt x="1908" y="770"/>
                      </a:lnTo>
                      <a:lnTo>
                        <a:pt x="1906" y="778"/>
                      </a:lnTo>
                      <a:lnTo>
                        <a:pt x="1902" y="786"/>
                      </a:lnTo>
                      <a:lnTo>
                        <a:pt x="1896" y="790"/>
                      </a:lnTo>
                      <a:lnTo>
                        <a:pt x="1892" y="796"/>
                      </a:lnTo>
                      <a:lnTo>
                        <a:pt x="1892" y="796"/>
                      </a:lnTo>
                      <a:lnTo>
                        <a:pt x="1882" y="796"/>
                      </a:lnTo>
                      <a:lnTo>
                        <a:pt x="1878" y="796"/>
                      </a:lnTo>
                      <a:lnTo>
                        <a:pt x="1874" y="794"/>
                      </a:lnTo>
                      <a:lnTo>
                        <a:pt x="1874" y="794"/>
                      </a:lnTo>
                      <a:lnTo>
                        <a:pt x="1874" y="802"/>
                      </a:lnTo>
                      <a:lnTo>
                        <a:pt x="1874" y="808"/>
                      </a:lnTo>
                      <a:lnTo>
                        <a:pt x="1872" y="812"/>
                      </a:lnTo>
                      <a:lnTo>
                        <a:pt x="1866" y="818"/>
                      </a:lnTo>
                      <a:lnTo>
                        <a:pt x="1856" y="826"/>
                      </a:lnTo>
                      <a:lnTo>
                        <a:pt x="1846" y="834"/>
                      </a:lnTo>
                      <a:lnTo>
                        <a:pt x="1846" y="834"/>
                      </a:lnTo>
                      <a:lnTo>
                        <a:pt x="1844" y="832"/>
                      </a:lnTo>
                      <a:lnTo>
                        <a:pt x="1840" y="830"/>
                      </a:lnTo>
                      <a:lnTo>
                        <a:pt x="1836" y="832"/>
                      </a:lnTo>
                      <a:lnTo>
                        <a:pt x="1830" y="836"/>
                      </a:lnTo>
                      <a:lnTo>
                        <a:pt x="1826" y="836"/>
                      </a:lnTo>
                      <a:lnTo>
                        <a:pt x="1824" y="836"/>
                      </a:lnTo>
                      <a:lnTo>
                        <a:pt x="1824" y="836"/>
                      </a:lnTo>
                      <a:lnTo>
                        <a:pt x="1822" y="840"/>
                      </a:lnTo>
                      <a:lnTo>
                        <a:pt x="1820" y="844"/>
                      </a:lnTo>
                      <a:lnTo>
                        <a:pt x="1816" y="844"/>
                      </a:lnTo>
                      <a:lnTo>
                        <a:pt x="1816" y="844"/>
                      </a:lnTo>
                      <a:lnTo>
                        <a:pt x="1818" y="848"/>
                      </a:lnTo>
                      <a:lnTo>
                        <a:pt x="1820" y="848"/>
                      </a:lnTo>
                      <a:lnTo>
                        <a:pt x="1820" y="850"/>
                      </a:lnTo>
                      <a:lnTo>
                        <a:pt x="1820" y="850"/>
                      </a:lnTo>
                      <a:lnTo>
                        <a:pt x="1814" y="854"/>
                      </a:lnTo>
                      <a:lnTo>
                        <a:pt x="1806" y="856"/>
                      </a:lnTo>
                      <a:lnTo>
                        <a:pt x="1806" y="856"/>
                      </a:lnTo>
                      <a:lnTo>
                        <a:pt x="1808" y="862"/>
                      </a:lnTo>
                      <a:lnTo>
                        <a:pt x="1810" y="866"/>
                      </a:lnTo>
                      <a:lnTo>
                        <a:pt x="1810" y="870"/>
                      </a:lnTo>
                      <a:lnTo>
                        <a:pt x="1812" y="874"/>
                      </a:lnTo>
                      <a:lnTo>
                        <a:pt x="1812" y="874"/>
                      </a:lnTo>
                      <a:lnTo>
                        <a:pt x="1800" y="882"/>
                      </a:lnTo>
                      <a:lnTo>
                        <a:pt x="1794" y="888"/>
                      </a:lnTo>
                      <a:lnTo>
                        <a:pt x="1786" y="890"/>
                      </a:lnTo>
                      <a:lnTo>
                        <a:pt x="1786" y="890"/>
                      </a:lnTo>
                      <a:lnTo>
                        <a:pt x="1786" y="892"/>
                      </a:lnTo>
                      <a:lnTo>
                        <a:pt x="1790" y="894"/>
                      </a:lnTo>
                      <a:lnTo>
                        <a:pt x="1792" y="894"/>
                      </a:lnTo>
                      <a:lnTo>
                        <a:pt x="1790" y="894"/>
                      </a:lnTo>
                      <a:lnTo>
                        <a:pt x="1790" y="894"/>
                      </a:lnTo>
                      <a:lnTo>
                        <a:pt x="1792" y="896"/>
                      </a:lnTo>
                      <a:lnTo>
                        <a:pt x="1794" y="894"/>
                      </a:lnTo>
                      <a:lnTo>
                        <a:pt x="1796" y="892"/>
                      </a:lnTo>
                      <a:lnTo>
                        <a:pt x="1800" y="894"/>
                      </a:lnTo>
                      <a:lnTo>
                        <a:pt x="1800" y="894"/>
                      </a:lnTo>
                      <a:lnTo>
                        <a:pt x="1798" y="898"/>
                      </a:lnTo>
                      <a:lnTo>
                        <a:pt x="1794" y="898"/>
                      </a:lnTo>
                      <a:lnTo>
                        <a:pt x="1792" y="898"/>
                      </a:lnTo>
                      <a:lnTo>
                        <a:pt x="1790" y="900"/>
                      </a:lnTo>
                      <a:lnTo>
                        <a:pt x="1790" y="900"/>
                      </a:lnTo>
                      <a:lnTo>
                        <a:pt x="1796" y="902"/>
                      </a:lnTo>
                      <a:lnTo>
                        <a:pt x="1790" y="904"/>
                      </a:lnTo>
                      <a:lnTo>
                        <a:pt x="1790" y="904"/>
                      </a:lnTo>
                      <a:lnTo>
                        <a:pt x="1792" y="906"/>
                      </a:lnTo>
                      <a:lnTo>
                        <a:pt x="1796" y="906"/>
                      </a:lnTo>
                      <a:lnTo>
                        <a:pt x="1800" y="904"/>
                      </a:lnTo>
                      <a:lnTo>
                        <a:pt x="1804" y="902"/>
                      </a:lnTo>
                      <a:lnTo>
                        <a:pt x="1804" y="902"/>
                      </a:lnTo>
                      <a:lnTo>
                        <a:pt x="1800" y="910"/>
                      </a:lnTo>
                      <a:lnTo>
                        <a:pt x="1796" y="916"/>
                      </a:lnTo>
                      <a:lnTo>
                        <a:pt x="1792" y="920"/>
                      </a:lnTo>
                      <a:lnTo>
                        <a:pt x="1792" y="924"/>
                      </a:lnTo>
                      <a:lnTo>
                        <a:pt x="1792" y="924"/>
                      </a:lnTo>
                      <a:lnTo>
                        <a:pt x="1792" y="926"/>
                      </a:lnTo>
                      <a:lnTo>
                        <a:pt x="1794" y="928"/>
                      </a:lnTo>
                      <a:lnTo>
                        <a:pt x="1800" y="926"/>
                      </a:lnTo>
                      <a:lnTo>
                        <a:pt x="1810" y="924"/>
                      </a:lnTo>
                      <a:lnTo>
                        <a:pt x="1810" y="924"/>
                      </a:lnTo>
                      <a:lnTo>
                        <a:pt x="1808" y="928"/>
                      </a:lnTo>
                      <a:lnTo>
                        <a:pt x="1806" y="930"/>
                      </a:lnTo>
                      <a:lnTo>
                        <a:pt x="1802" y="934"/>
                      </a:lnTo>
                      <a:lnTo>
                        <a:pt x="1802" y="940"/>
                      </a:lnTo>
                      <a:lnTo>
                        <a:pt x="1802" y="940"/>
                      </a:lnTo>
                      <a:lnTo>
                        <a:pt x="1800" y="944"/>
                      </a:lnTo>
                      <a:lnTo>
                        <a:pt x="1796" y="946"/>
                      </a:lnTo>
                      <a:lnTo>
                        <a:pt x="1786" y="946"/>
                      </a:lnTo>
                      <a:lnTo>
                        <a:pt x="1776" y="946"/>
                      </a:lnTo>
                      <a:lnTo>
                        <a:pt x="1766" y="946"/>
                      </a:lnTo>
                      <a:lnTo>
                        <a:pt x="1766" y="946"/>
                      </a:lnTo>
                      <a:lnTo>
                        <a:pt x="1772" y="950"/>
                      </a:lnTo>
                      <a:lnTo>
                        <a:pt x="1780" y="954"/>
                      </a:lnTo>
                      <a:lnTo>
                        <a:pt x="1780" y="954"/>
                      </a:lnTo>
                      <a:lnTo>
                        <a:pt x="1780" y="962"/>
                      </a:lnTo>
                      <a:lnTo>
                        <a:pt x="1776" y="966"/>
                      </a:lnTo>
                      <a:lnTo>
                        <a:pt x="1772" y="970"/>
                      </a:lnTo>
                      <a:lnTo>
                        <a:pt x="1766" y="974"/>
                      </a:lnTo>
                      <a:lnTo>
                        <a:pt x="1756" y="978"/>
                      </a:lnTo>
                      <a:lnTo>
                        <a:pt x="1750" y="980"/>
                      </a:lnTo>
                      <a:lnTo>
                        <a:pt x="1748" y="986"/>
                      </a:lnTo>
                      <a:lnTo>
                        <a:pt x="1748" y="986"/>
                      </a:lnTo>
                      <a:lnTo>
                        <a:pt x="1754" y="982"/>
                      </a:lnTo>
                      <a:lnTo>
                        <a:pt x="1760" y="980"/>
                      </a:lnTo>
                      <a:lnTo>
                        <a:pt x="1766" y="978"/>
                      </a:lnTo>
                      <a:lnTo>
                        <a:pt x="1774" y="980"/>
                      </a:lnTo>
                      <a:lnTo>
                        <a:pt x="1774" y="980"/>
                      </a:lnTo>
                      <a:lnTo>
                        <a:pt x="1772" y="984"/>
                      </a:lnTo>
                      <a:lnTo>
                        <a:pt x="1772" y="986"/>
                      </a:lnTo>
                      <a:lnTo>
                        <a:pt x="1776" y="990"/>
                      </a:lnTo>
                      <a:lnTo>
                        <a:pt x="1776" y="996"/>
                      </a:lnTo>
                      <a:lnTo>
                        <a:pt x="1776" y="996"/>
                      </a:lnTo>
                      <a:lnTo>
                        <a:pt x="1772" y="996"/>
                      </a:lnTo>
                      <a:lnTo>
                        <a:pt x="1774" y="994"/>
                      </a:lnTo>
                      <a:lnTo>
                        <a:pt x="1774" y="992"/>
                      </a:lnTo>
                      <a:lnTo>
                        <a:pt x="1772" y="990"/>
                      </a:lnTo>
                      <a:lnTo>
                        <a:pt x="1772" y="990"/>
                      </a:lnTo>
                      <a:lnTo>
                        <a:pt x="1770" y="998"/>
                      </a:lnTo>
                      <a:lnTo>
                        <a:pt x="1770" y="1004"/>
                      </a:lnTo>
                      <a:lnTo>
                        <a:pt x="1770" y="1004"/>
                      </a:lnTo>
                      <a:lnTo>
                        <a:pt x="1762" y="1008"/>
                      </a:lnTo>
                      <a:lnTo>
                        <a:pt x="1752" y="1016"/>
                      </a:lnTo>
                      <a:lnTo>
                        <a:pt x="1744" y="1020"/>
                      </a:lnTo>
                      <a:lnTo>
                        <a:pt x="1740" y="1022"/>
                      </a:lnTo>
                      <a:lnTo>
                        <a:pt x="1736" y="1022"/>
                      </a:lnTo>
                      <a:lnTo>
                        <a:pt x="1736" y="1022"/>
                      </a:lnTo>
                      <a:lnTo>
                        <a:pt x="1732" y="1028"/>
                      </a:lnTo>
                      <a:lnTo>
                        <a:pt x="1728" y="1032"/>
                      </a:lnTo>
                      <a:lnTo>
                        <a:pt x="1724" y="1036"/>
                      </a:lnTo>
                      <a:lnTo>
                        <a:pt x="1724" y="1042"/>
                      </a:lnTo>
                      <a:lnTo>
                        <a:pt x="1724" y="1042"/>
                      </a:lnTo>
                      <a:lnTo>
                        <a:pt x="1720" y="1042"/>
                      </a:lnTo>
                      <a:lnTo>
                        <a:pt x="1718" y="1040"/>
                      </a:lnTo>
                      <a:lnTo>
                        <a:pt x="1718" y="1040"/>
                      </a:lnTo>
                      <a:lnTo>
                        <a:pt x="1712" y="1048"/>
                      </a:lnTo>
                      <a:lnTo>
                        <a:pt x="1704" y="1054"/>
                      </a:lnTo>
                      <a:lnTo>
                        <a:pt x="1694" y="1058"/>
                      </a:lnTo>
                      <a:lnTo>
                        <a:pt x="1684" y="1060"/>
                      </a:lnTo>
                      <a:lnTo>
                        <a:pt x="1662" y="1064"/>
                      </a:lnTo>
                      <a:lnTo>
                        <a:pt x="1652" y="1066"/>
                      </a:lnTo>
                      <a:lnTo>
                        <a:pt x="1642" y="1070"/>
                      </a:lnTo>
                      <a:lnTo>
                        <a:pt x="1642" y="1070"/>
                      </a:lnTo>
                      <a:lnTo>
                        <a:pt x="1642" y="1066"/>
                      </a:lnTo>
                      <a:lnTo>
                        <a:pt x="1640" y="1064"/>
                      </a:lnTo>
                      <a:lnTo>
                        <a:pt x="1638" y="1062"/>
                      </a:lnTo>
                      <a:lnTo>
                        <a:pt x="1636" y="1060"/>
                      </a:lnTo>
                      <a:lnTo>
                        <a:pt x="1636" y="1060"/>
                      </a:lnTo>
                      <a:lnTo>
                        <a:pt x="1620" y="1062"/>
                      </a:lnTo>
                      <a:lnTo>
                        <a:pt x="1602" y="1062"/>
                      </a:lnTo>
                      <a:lnTo>
                        <a:pt x="1594" y="1062"/>
                      </a:lnTo>
                      <a:lnTo>
                        <a:pt x="1586" y="1064"/>
                      </a:lnTo>
                      <a:lnTo>
                        <a:pt x="1578" y="1068"/>
                      </a:lnTo>
                      <a:lnTo>
                        <a:pt x="1570" y="1076"/>
                      </a:lnTo>
                      <a:lnTo>
                        <a:pt x="1570" y="1076"/>
                      </a:lnTo>
                      <a:lnTo>
                        <a:pt x="1570" y="1074"/>
                      </a:lnTo>
                      <a:lnTo>
                        <a:pt x="1570" y="1074"/>
                      </a:lnTo>
                      <a:lnTo>
                        <a:pt x="1572" y="1072"/>
                      </a:lnTo>
                      <a:lnTo>
                        <a:pt x="1572" y="1072"/>
                      </a:lnTo>
                      <a:lnTo>
                        <a:pt x="1566" y="1072"/>
                      </a:lnTo>
                      <a:lnTo>
                        <a:pt x="1560" y="1074"/>
                      </a:lnTo>
                      <a:lnTo>
                        <a:pt x="1548" y="1078"/>
                      </a:lnTo>
                      <a:lnTo>
                        <a:pt x="1534" y="1084"/>
                      </a:lnTo>
                      <a:lnTo>
                        <a:pt x="1526" y="1084"/>
                      </a:lnTo>
                      <a:lnTo>
                        <a:pt x="1516" y="1084"/>
                      </a:lnTo>
                      <a:lnTo>
                        <a:pt x="1516" y="1084"/>
                      </a:lnTo>
                      <a:lnTo>
                        <a:pt x="1514" y="1082"/>
                      </a:lnTo>
                      <a:lnTo>
                        <a:pt x="1506" y="1078"/>
                      </a:lnTo>
                      <a:lnTo>
                        <a:pt x="1494" y="1072"/>
                      </a:lnTo>
                      <a:lnTo>
                        <a:pt x="1490" y="1072"/>
                      </a:lnTo>
                      <a:lnTo>
                        <a:pt x="1484" y="1074"/>
                      </a:lnTo>
                      <a:lnTo>
                        <a:pt x="1484" y="1074"/>
                      </a:lnTo>
                      <a:lnTo>
                        <a:pt x="1480" y="1064"/>
                      </a:lnTo>
                      <a:lnTo>
                        <a:pt x="1476" y="1054"/>
                      </a:lnTo>
                      <a:lnTo>
                        <a:pt x="1472" y="1052"/>
                      </a:lnTo>
                      <a:lnTo>
                        <a:pt x="1468" y="1050"/>
                      </a:lnTo>
                      <a:lnTo>
                        <a:pt x="1462" y="1050"/>
                      </a:lnTo>
                      <a:lnTo>
                        <a:pt x="1458" y="1050"/>
                      </a:lnTo>
                      <a:lnTo>
                        <a:pt x="1458" y="1050"/>
                      </a:lnTo>
                      <a:lnTo>
                        <a:pt x="1450" y="1040"/>
                      </a:lnTo>
                      <a:lnTo>
                        <a:pt x="1440" y="1032"/>
                      </a:lnTo>
                      <a:lnTo>
                        <a:pt x="1428" y="1026"/>
                      </a:lnTo>
                      <a:lnTo>
                        <a:pt x="1414" y="1022"/>
                      </a:lnTo>
                      <a:lnTo>
                        <a:pt x="1414" y="1022"/>
                      </a:lnTo>
                      <a:lnTo>
                        <a:pt x="1414" y="1016"/>
                      </a:lnTo>
                      <a:lnTo>
                        <a:pt x="1414" y="1016"/>
                      </a:lnTo>
                      <a:lnTo>
                        <a:pt x="1402" y="1014"/>
                      </a:lnTo>
                      <a:lnTo>
                        <a:pt x="1392" y="1014"/>
                      </a:lnTo>
                      <a:lnTo>
                        <a:pt x="1372" y="1018"/>
                      </a:lnTo>
                      <a:lnTo>
                        <a:pt x="1354" y="1026"/>
                      </a:lnTo>
                      <a:lnTo>
                        <a:pt x="1334" y="1034"/>
                      </a:lnTo>
                      <a:lnTo>
                        <a:pt x="1334" y="1034"/>
                      </a:lnTo>
                      <a:lnTo>
                        <a:pt x="1326" y="1030"/>
                      </a:lnTo>
                      <a:lnTo>
                        <a:pt x="1320" y="1026"/>
                      </a:lnTo>
                      <a:lnTo>
                        <a:pt x="1320" y="1026"/>
                      </a:lnTo>
                      <a:lnTo>
                        <a:pt x="1278" y="1036"/>
                      </a:lnTo>
                      <a:lnTo>
                        <a:pt x="1230" y="1050"/>
                      </a:lnTo>
                      <a:lnTo>
                        <a:pt x="1182" y="1064"/>
                      </a:lnTo>
                      <a:lnTo>
                        <a:pt x="1130" y="1080"/>
                      </a:lnTo>
                      <a:lnTo>
                        <a:pt x="1130" y="1080"/>
                      </a:lnTo>
                      <a:lnTo>
                        <a:pt x="1158" y="1076"/>
                      </a:lnTo>
                      <a:lnTo>
                        <a:pt x="1186" y="1070"/>
                      </a:lnTo>
                      <a:lnTo>
                        <a:pt x="1216" y="1062"/>
                      </a:lnTo>
                      <a:lnTo>
                        <a:pt x="1246" y="1056"/>
                      </a:lnTo>
                      <a:lnTo>
                        <a:pt x="1278" y="1050"/>
                      </a:lnTo>
                      <a:lnTo>
                        <a:pt x="1294" y="1050"/>
                      </a:lnTo>
                      <a:lnTo>
                        <a:pt x="1310" y="1050"/>
                      </a:lnTo>
                      <a:lnTo>
                        <a:pt x="1324" y="1052"/>
                      </a:lnTo>
                      <a:lnTo>
                        <a:pt x="1340" y="1054"/>
                      </a:lnTo>
                      <a:lnTo>
                        <a:pt x="1356" y="1060"/>
                      </a:lnTo>
                      <a:lnTo>
                        <a:pt x="1370" y="1068"/>
                      </a:lnTo>
                      <a:lnTo>
                        <a:pt x="1370" y="1068"/>
                      </a:lnTo>
                      <a:lnTo>
                        <a:pt x="1372" y="1076"/>
                      </a:lnTo>
                      <a:lnTo>
                        <a:pt x="1370" y="1084"/>
                      </a:lnTo>
                      <a:lnTo>
                        <a:pt x="1366" y="1090"/>
                      </a:lnTo>
                      <a:lnTo>
                        <a:pt x="1362" y="1094"/>
                      </a:lnTo>
                      <a:lnTo>
                        <a:pt x="1362" y="1094"/>
                      </a:lnTo>
                      <a:lnTo>
                        <a:pt x="1360" y="1094"/>
                      </a:lnTo>
                      <a:lnTo>
                        <a:pt x="1360" y="1090"/>
                      </a:lnTo>
                      <a:lnTo>
                        <a:pt x="1360" y="1090"/>
                      </a:lnTo>
                      <a:lnTo>
                        <a:pt x="1354" y="1098"/>
                      </a:lnTo>
                      <a:lnTo>
                        <a:pt x="1348" y="1102"/>
                      </a:lnTo>
                      <a:lnTo>
                        <a:pt x="1340" y="1106"/>
                      </a:lnTo>
                      <a:lnTo>
                        <a:pt x="1332" y="1108"/>
                      </a:lnTo>
                      <a:lnTo>
                        <a:pt x="1312" y="1110"/>
                      </a:lnTo>
                      <a:lnTo>
                        <a:pt x="1294" y="1112"/>
                      </a:lnTo>
                      <a:lnTo>
                        <a:pt x="1294" y="1112"/>
                      </a:lnTo>
                      <a:lnTo>
                        <a:pt x="1296" y="1108"/>
                      </a:lnTo>
                      <a:lnTo>
                        <a:pt x="1294" y="1104"/>
                      </a:lnTo>
                      <a:lnTo>
                        <a:pt x="1294" y="1100"/>
                      </a:lnTo>
                      <a:lnTo>
                        <a:pt x="1296" y="1096"/>
                      </a:lnTo>
                      <a:lnTo>
                        <a:pt x="1296" y="1096"/>
                      </a:lnTo>
                      <a:lnTo>
                        <a:pt x="1288" y="1098"/>
                      </a:lnTo>
                      <a:lnTo>
                        <a:pt x="1280" y="1096"/>
                      </a:lnTo>
                      <a:lnTo>
                        <a:pt x="1280" y="1096"/>
                      </a:lnTo>
                      <a:lnTo>
                        <a:pt x="1280" y="1108"/>
                      </a:lnTo>
                      <a:lnTo>
                        <a:pt x="1278" y="1114"/>
                      </a:lnTo>
                      <a:lnTo>
                        <a:pt x="1272" y="1120"/>
                      </a:lnTo>
                      <a:lnTo>
                        <a:pt x="1272" y="1120"/>
                      </a:lnTo>
                      <a:lnTo>
                        <a:pt x="1284" y="1120"/>
                      </a:lnTo>
                      <a:lnTo>
                        <a:pt x="1294" y="1124"/>
                      </a:lnTo>
                      <a:lnTo>
                        <a:pt x="1294" y="1124"/>
                      </a:lnTo>
                      <a:lnTo>
                        <a:pt x="1290" y="1128"/>
                      </a:lnTo>
                      <a:lnTo>
                        <a:pt x="1286" y="1134"/>
                      </a:lnTo>
                      <a:lnTo>
                        <a:pt x="1274" y="1140"/>
                      </a:lnTo>
                      <a:lnTo>
                        <a:pt x="1260" y="1144"/>
                      </a:lnTo>
                      <a:lnTo>
                        <a:pt x="1246" y="1146"/>
                      </a:lnTo>
                      <a:lnTo>
                        <a:pt x="1246" y="1146"/>
                      </a:lnTo>
                      <a:lnTo>
                        <a:pt x="1248" y="1150"/>
                      </a:lnTo>
                      <a:lnTo>
                        <a:pt x="1250" y="1152"/>
                      </a:lnTo>
                      <a:lnTo>
                        <a:pt x="1254" y="1152"/>
                      </a:lnTo>
                      <a:lnTo>
                        <a:pt x="1254" y="1152"/>
                      </a:lnTo>
                      <a:lnTo>
                        <a:pt x="1234" y="1172"/>
                      </a:lnTo>
                      <a:lnTo>
                        <a:pt x="1214" y="1192"/>
                      </a:lnTo>
                      <a:lnTo>
                        <a:pt x="1214" y="1192"/>
                      </a:lnTo>
                      <a:lnTo>
                        <a:pt x="1218" y="1198"/>
                      </a:lnTo>
                      <a:lnTo>
                        <a:pt x="1224" y="1202"/>
                      </a:lnTo>
                      <a:lnTo>
                        <a:pt x="1224" y="1202"/>
                      </a:lnTo>
                      <a:lnTo>
                        <a:pt x="1216" y="1212"/>
                      </a:lnTo>
                      <a:lnTo>
                        <a:pt x="1212" y="1218"/>
                      </a:lnTo>
                      <a:lnTo>
                        <a:pt x="1212" y="1226"/>
                      </a:lnTo>
                      <a:lnTo>
                        <a:pt x="1212" y="1226"/>
                      </a:lnTo>
                      <a:lnTo>
                        <a:pt x="1214" y="1228"/>
                      </a:lnTo>
                      <a:lnTo>
                        <a:pt x="1218" y="1232"/>
                      </a:lnTo>
                      <a:lnTo>
                        <a:pt x="1224" y="1234"/>
                      </a:lnTo>
                      <a:lnTo>
                        <a:pt x="1226" y="1236"/>
                      </a:lnTo>
                      <a:lnTo>
                        <a:pt x="1226" y="1236"/>
                      </a:lnTo>
                      <a:lnTo>
                        <a:pt x="1224" y="1240"/>
                      </a:lnTo>
                      <a:lnTo>
                        <a:pt x="1220" y="1240"/>
                      </a:lnTo>
                      <a:lnTo>
                        <a:pt x="1220" y="1240"/>
                      </a:lnTo>
                      <a:lnTo>
                        <a:pt x="1224" y="1244"/>
                      </a:lnTo>
                      <a:lnTo>
                        <a:pt x="1230" y="1246"/>
                      </a:lnTo>
                      <a:lnTo>
                        <a:pt x="1246" y="1244"/>
                      </a:lnTo>
                      <a:lnTo>
                        <a:pt x="1246" y="1244"/>
                      </a:lnTo>
                      <a:lnTo>
                        <a:pt x="1238" y="1256"/>
                      </a:lnTo>
                      <a:lnTo>
                        <a:pt x="1238" y="1256"/>
                      </a:lnTo>
                      <a:lnTo>
                        <a:pt x="1240" y="1258"/>
                      </a:lnTo>
                      <a:lnTo>
                        <a:pt x="1242" y="1258"/>
                      </a:lnTo>
                      <a:lnTo>
                        <a:pt x="1248" y="1258"/>
                      </a:lnTo>
                      <a:lnTo>
                        <a:pt x="1248" y="1258"/>
                      </a:lnTo>
                      <a:lnTo>
                        <a:pt x="1268" y="1242"/>
                      </a:lnTo>
                      <a:lnTo>
                        <a:pt x="1292" y="1230"/>
                      </a:lnTo>
                      <a:lnTo>
                        <a:pt x="1318" y="1220"/>
                      </a:lnTo>
                      <a:lnTo>
                        <a:pt x="1342" y="1214"/>
                      </a:lnTo>
                      <a:lnTo>
                        <a:pt x="1342" y="1214"/>
                      </a:lnTo>
                      <a:lnTo>
                        <a:pt x="1336" y="1218"/>
                      </a:lnTo>
                      <a:lnTo>
                        <a:pt x="1334" y="1226"/>
                      </a:lnTo>
                      <a:lnTo>
                        <a:pt x="1334" y="1226"/>
                      </a:lnTo>
                      <a:lnTo>
                        <a:pt x="1326" y="1230"/>
                      </a:lnTo>
                      <a:lnTo>
                        <a:pt x="1318" y="1234"/>
                      </a:lnTo>
                      <a:lnTo>
                        <a:pt x="1310" y="1238"/>
                      </a:lnTo>
                      <a:lnTo>
                        <a:pt x="1302" y="1242"/>
                      </a:lnTo>
                      <a:lnTo>
                        <a:pt x="1302" y="1242"/>
                      </a:lnTo>
                      <a:lnTo>
                        <a:pt x="1306" y="1248"/>
                      </a:lnTo>
                      <a:lnTo>
                        <a:pt x="1310" y="1256"/>
                      </a:lnTo>
                      <a:lnTo>
                        <a:pt x="1310" y="1256"/>
                      </a:lnTo>
                      <a:lnTo>
                        <a:pt x="1302" y="1264"/>
                      </a:lnTo>
                      <a:lnTo>
                        <a:pt x="1294" y="1270"/>
                      </a:lnTo>
                      <a:lnTo>
                        <a:pt x="1284" y="1272"/>
                      </a:lnTo>
                      <a:lnTo>
                        <a:pt x="1274" y="1272"/>
                      </a:lnTo>
                      <a:lnTo>
                        <a:pt x="1252" y="1270"/>
                      </a:lnTo>
                      <a:lnTo>
                        <a:pt x="1242" y="1268"/>
                      </a:lnTo>
                      <a:lnTo>
                        <a:pt x="1234" y="1270"/>
                      </a:lnTo>
                      <a:lnTo>
                        <a:pt x="1234" y="1270"/>
                      </a:lnTo>
                      <a:lnTo>
                        <a:pt x="1234" y="1274"/>
                      </a:lnTo>
                      <a:lnTo>
                        <a:pt x="1236" y="1276"/>
                      </a:lnTo>
                      <a:lnTo>
                        <a:pt x="1240" y="1278"/>
                      </a:lnTo>
                      <a:lnTo>
                        <a:pt x="1240" y="1278"/>
                      </a:lnTo>
                      <a:lnTo>
                        <a:pt x="1214" y="1280"/>
                      </a:lnTo>
                      <a:lnTo>
                        <a:pt x="1184" y="1282"/>
                      </a:lnTo>
                      <a:lnTo>
                        <a:pt x="1184" y="1282"/>
                      </a:lnTo>
                      <a:lnTo>
                        <a:pt x="1170" y="1280"/>
                      </a:lnTo>
                      <a:lnTo>
                        <a:pt x="1170" y="1280"/>
                      </a:lnTo>
                      <a:lnTo>
                        <a:pt x="1152" y="1278"/>
                      </a:lnTo>
                      <a:lnTo>
                        <a:pt x="1144" y="1278"/>
                      </a:lnTo>
                      <a:lnTo>
                        <a:pt x="1136" y="1282"/>
                      </a:lnTo>
                      <a:lnTo>
                        <a:pt x="1136" y="1282"/>
                      </a:lnTo>
                      <a:lnTo>
                        <a:pt x="1136" y="1276"/>
                      </a:lnTo>
                      <a:lnTo>
                        <a:pt x="1136" y="1274"/>
                      </a:lnTo>
                      <a:lnTo>
                        <a:pt x="1142" y="1268"/>
                      </a:lnTo>
                      <a:lnTo>
                        <a:pt x="1142" y="1268"/>
                      </a:lnTo>
                      <a:lnTo>
                        <a:pt x="1138" y="1268"/>
                      </a:lnTo>
                      <a:lnTo>
                        <a:pt x="1134" y="1270"/>
                      </a:lnTo>
                      <a:lnTo>
                        <a:pt x="1130" y="1270"/>
                      </a:lnTo>
                      <a:lnTo>
                        <a:pt x="1128" y="1268"/>
                      </a:lnTo>
                      <a:lnTo>
                        <a:pt x="1128" y="1268"/>
                      </a:lnTo>
                      <a:lnTo>
                        <a:pt x="1122" y="1270"/>
                      </a:lnTo>
                      <a:lnTo>
                        <a:pt x="1120" y="1274"/>
                      </a:lnTo>
                      <a:lnTo>
                        <a:pt x="1116" y="1278"/>
                      </a:lnTo>
                      <a:lnTo>
                        <a:pt x="1112" y="1280"/>
                      </a:lnTo>
                      <a:lnTo>
                        <a:pt x="1112" y="1280"/>
                      </a:lnTo>
                      <a:lnTo>
                        <a:pt x="1102" y="1280"/>
                      </a:lnTo>
                      <a:lnTo>
                        <a:pt x="1090" y="1284"/>
                      </a:lnTo>
                      <a:lnTo>
                        <a:pt x="1066" y="1294"/>
                      </a:lnTo>
                      <a:lnTo>
                        <a:pt x="1066" y="1294"/>
                      </a:lnTo>
                      <a:lnTo>
                        <a:pt x="1064" y="1294"/>
                      </a:lnTo>
                      <a:lnTo>
                        <a:pt x="1064" y="1292"/>
                      </a:lnTo>
                      <a:lnTo>
                        <a:pt x="1068" y="1290"/>
                      </a:lnTo>
                      <a:lnTo>
                        <a:pt x="1068" y="1290"/>
                      </a:lnTo>
                      <a:lnTo>
                        <a:pt x="1064" y="1290"/>
                      </a:lnTo>
                      <a:lnTo>
                        <a:pt x="1058" y="1292"/>
                      </a:lnTo>
                      <a:lnTo>
                        <a:pt x="1052" y="1294"/>
                      </a:lnTo>
                      <a:lnTo>
                        <a:pt x="1046" y="1296"/>
                      </a:lnTo>
                      <a:lnTo>
                        <a:pt x="1046" y="1296"/>
                      </a:lnTo>
                      <a:lnTo>
                        <a:pt x="1048" y="1292"/>
                      </a:lnTo>
                      <a:lnTo>
                        <a:pt x="1042" y="1292"/>
                      </a:lnTo>
                      <a:lnTo>
                        <a:pt x="1042" y="1292"/>
                      </a:lnTo>
                      <a:lnTo>
                        <a:pt x="1048" y="1284"/>
                      </a:lnTo>
                      <a:lnTo>
                        <a:pt x="1056" y="1276"/>
                      </a:lnTo>
                      <a:lnTo>
                        <a:pt x="1056" y="1276"/>
                      </a:lnTo>
                      <a:lnTo>
                        <a:pt x="1054" y="1276"/>
                      </a:lnTo>
                      <a:lnTo>
                        <a:pt x="1052" y="1276"/>
                      </a:lnTo>
                      <a:lnTo>
                        <a:pt x="1048" y="1278"/>
                      </a:lnTo>
                      <a:lnTo>
                        <a:pt x="1048" y="1278"/>
                      </a:lnTo>
                      <a:lnTo>
                        <a:pt x="1056" y="1270"/>
                      </a:lnTo>
                      <a:lnTo>
                        <a:pt x="1068" y="1258"/>
                      </a:lnTo>
                      <a:lnTo>
                        <a:pt x="1082" y="1246"/>
                      </a:lnTo>
                      <a:lnTo>
                        <a:pt x="1090" y="1242"/>
                      </a:lnTo>
                      <a:lnTo>
                        <a:pt x="1096" y="1238"/>
                      </a:lnTo>
                      <a:lnTo>
                        <a:pt x="1096" y="1238"/>
                      </a:lnTo>
                      <a:lnTo>
                        <a:pt x="1110" y="1240"/>
                      </a:lnTo>
                      <a:lnTo>
                        <a:pt x="1110" y="1240"/>
                      </a:lnTo>
                      <a:lnTo>
                        <a:pt x="1140" y="1236"/>
                      </a:lnTo>
                      <a:lnTo>
                        <a:pt x="1166" y="1230"/>
                      </a:lnTo>
                      <a:lnTo>
                        <a:pt x="1166" y="1230"/>
                      </a:lnTo>
                      <a:lnTo>
                        <a:pt x="1168" y="1234"/>
                      </a:lnTo>
                      <a:lnTo>
                        <a:pt x="1168" y="1234"/>
                      </a:lnTo>
                      <a:lnTo>
                        <a:pt x="1164" y="1238"/>
                      </a:lnTo>
                      <a:lnTo>
                        <a:pt x="1160" y="1240"/>
                      </a:lnTo>
                      <a:lnTo>
                        <a:pt x="1158" y="1244"/>
                      </a:lnTo>
                      <a:lnTo>
                        <a:pt x="1158" y="1244"/>
                      </a:lnTo>
                      <a:lnTo>
                        <a:pt x="1164" y="1242"/>
                      </a:lnTo>
                      <a:lnTo>
                        <a:pt x="1172" y="1242"/>
                      </a:lnTo>
                      <a:lnTo>
                        <a:pt x="1186" y="1244"/>
                      </a:lnTo>
                      <a:lnTo>
                        <a:pt x="1186" y="1244"/>
                      </a:lnTo>
                      <a:lnTo>
                        <a:pt x="1186" y="1240"/>
                      </a:lnTo>
                      <a:lnTo>
                        <a:pt x="1184" y="1238"/>
                      </a:lnTo>
                      <a:lnTo>
                        <a:pt x="1182" y="1238"/>
                      </a:lnTo>
                      <a:lnTo>
                        <a:pt x="1180" y="1240"/>
                      </a:lnTo>
                      <a:lnTo>
                        <a:pt x="1180" y="1240"/>
                      </a:lnTo>
                      <a:lnTo>
                        <a:pt x="1180" y="1236"/>
                      </a:lnTo>
                      <a:lnTo>
                        <a:pt x="1178" y="1234"/>
                      </a:lnTo>
                      <a:lnTo>
                        <a:pt x="1172" y="1228"/>
                      </a:lnTo>
                      <a:lnTo>
                        <a:pt x="1166" y="1226"/>
                      </a:lnTo>
                      <a:lnTo>
                        <a:pt x="1158" y="1226"/>
                      </a:lnTo>
                      <a:lnTo>
                        <a:pt x="1158" y="1226"/>
                      </a:lnTo>
                      <a:lnTo>
                        <a:pt x="1162" y="1224"/>
                      </a:lnTo>
                      <a:lnTo>
                        <a:pt x="1166" y="1222"/>
                      </a:lnTo>
                      <a:lnTo>
                        <a:pt x="1178" y="1218"/>
                      </a:lnTo>
                      <a:lnTo>
                        <a:pt x="1190" y="1214"/>
                      </a:lnTo>
                      <a:lnTo>
                        <a:pt x="1194" y="1210"/>
                      </a:lnTo>
                      <a:lnTo>
                        <a:pt x="1196" y="1206"/>
                      </a:lnTo>
                      <a:lnTo>
                        <a:pt x="1196" y="1206"/>
                      </a:lnTo>
                      <a:lnTo>
                        <a:pt x="1190" y="1210"/>
                      </a:lnTo>
                      <a:lnTo>
                        <a:pt x="1182" y="1212"/>
                      </a:lnTo>
                      <a:lnTo>
                        <a:pt x="1168" y="1214"/>
                      </a:lnTo>
                      <a:lnTo>
                        <a:pt x="1152" y="1216"/>
                      </a:lnTo>
                      <a:lnTo>
                        <a:pt x="1134" y="1218"/>
                      </a:lnTo>
                      <a:lnTo>
                        <a:pt x="1134" y="1218"/>
                      </a:lnTo>
                      <a:lnTo>
                        <a:pt x="1132" y="1214"/>
                      </a:lnTo>
                      <a:lnTo>
                        <a:pt x="1128" y="1212"/>
                      </a:lnTo>
                      <a:lnTo>
                        <a:pt x="1122" y="1212"/>
                      </a:lnTo>
                      <a:lnTo>
                        <a:pt x="1118" y="1216"/>
                      </a:lnTo>
                      <a:lnTo>
                        <a:pt x="1118" y="1216"/>
                      </a:lnTo>
                      <a:lnTo>
                        <a:pt x="1116" y="1214"/>
                      </a:lnTo>
                      <a:lnTo>
                        <a:pt x="1116" y="1212"/>
                      </a:lnTo>
                      <a:lnTo>
                        <a:pt x="1118" y="1210"/>
                      </a:lnTo>
                      <a:lnTo>
                        <a:pt x="1118" y="1210"/>
                      </a:lnTo>
                      <a:lnTo>
                        <a:pt x="1114" y="1210"/>
                      </a:lnTo>
                      <a:lnTo>
                        <a:pt x="1112" y="1210"/>
                      </a:lnTo>
                      <a:lnTo>
                        <a:pt x="1110" y="1212"/>
                      </a:lnTo>
                      <a:lnTo>
                        <a:pt x="1108" y="1212"/>
                      </a:lnTo>
                      <a:lnTo>
                        <a:pt x="1108" y="1212"/>
                      </a:lnTo>
                      <a:lnTo>
                        <a:pt x="1106" y="1210"/>
                      </a:lnTo>
                      <a:lnTo>
                        <a:pt x="1106" y="1208"/>
                      </a:lnTo>
                      <a:lnTo>
                        <a:pt x="1110" y="1204"/>
                      </a:lnTo>
                      <a:lnTo>
                        <a:pt x="1110" y="1204"/>
                      </a:lnTo>
                      <a:lnTo>
                        <a:pt x="1104" y="1206"/>
                      </a:lnTo>
                      <a:lnTo>
                        <a:pt x="1106" y="1204"/>
                      </a:lnTo>
                      <a:lnTo>
                        <a:pt x="1106" y="1204"/>
                      </a:lnTo>
                      <a:lnTo>
                        <a:pt x="1096" y="1210"/>
                      </a:lnTo>
                      <a:lnTo>
                        <a:pt x="1084" y="1218"/>
                      </a:lnTo>
                      <a:lnTo>
                        <a:pt x="1078" y="1220"/>
                      </a:lnTo>
                      <a:lnTo>
                        <a:pt x="1070" y="1220"/>
                      </a:lnTo>
                      <a:lnTo>
                        <a:pt x="1066" y="1220"/>
                      </a:lnTo>
                      <a:lnTo>
                        <a:pt x="1062" y="1216"/>
                      </a:lnTo>
                      <a:lnTo>
                        <a:pt x="1062" y="1216"/>
                      </a:lnTo>
                      <a:lnTo>
                        <a:pt x="1054" y="1218"/>
                      </a:lnTo>
                      <a:lnTo>
                        <a:pt x="1044" y="1222"/>
                      </a:lnTo>
                      <a:lnTo>
                        <a:pt x="1044" y="1222"/>
                      </a:lnTo>
                      <a:lnTo>
                        <a:pt x="1046" y="1218"/>
                      </a:lnTo>
                      <a:lnTo>
                        <a:pt x="1048" y="1216"/>
                      </a:lnTo>
                      <a:lnTo>
                        <a:pt x="1048" y="1216"/>
                      </a:lnTo>
                      <a:lnTo>
                        <a:pt x="1048" y="1214"/>
                      </a:lnTo>
                      <a:lnTo>
                        <a:pt x="1046" y="1214"/>
                      </a:lnTo>
                      <a:lnTo>
                        <a:pt x="1044" y="1218"/>
                      </a:lnTo>
                      <a:lnTo>
                        <a:pt x="1040" y="1220"/>
                      </a:lnTo>
                      <a:lnTo>
                        <a:pt x="1034" y="1222"/>
                      </a:lnTo>
                      <a:lnTo>
                        <a:pt x="1034" y="1222"/>
                      </a:lnTo>
                      <a:lnTo>
                        <a:pt x="1036" y="1216"/>
                      </a:lnTo>
                      <a:lnTo>
                        <a:pt x="1040" y="1214"/>
                      </a:lnTo>
                      <a:lnTo>
                        <a:pt x="1046" y="1212"/>
                      </a:lnTo>
                      <a:lnTo>
                        <a:pt x="1048" y="1208"/>
                      </a:lnTo>
                      <a:lnTo>
                        <a:pt x="1048" y="1208"/>
                      </a:lnTo>
                      <a:lnTo>
                        <a:pt x="1042" y="1208"/>
                      </a:lnTo>
                      <a:lnTo>
                        <a:pt x="1038" y="1212"/>
                      </a:lnTo>
                      <a:lnTo>
                        <a:pt x="1034" y="1216"/>
                      </a:lnTo>
                      <a:lnTo>
                        <a:pt x="1032" y="1216"/>
                      </a:lnTo>
                      <a:lnTo>
                        <a:pt x="1032" y="1216"/>
                      </a:lnTo>
                      <a:lnTo>
                        <a:pt x="1032" y="1210"/>
                      </a:lnTo>
                      <a:lnTo>
                        <a:pt x="1034" y="1208"/>
                      </a:lnTo>
                      <a:lnTo>
                        <a:pt x="1038" y="1206"/>
                      </a:lnTo>
                      <a:lnTo>
                        <a:pt x="1038" y="1202"/>
                      </a:lnTo>
                      <a:lnTo>
                        <a:pt x="1038" y="1202"/>
                      </a:lnTo>
                      <a:lnTo>
                        <a:pt x="1026" y="1208"/>
                      </a:lnTo>
                      <a:lnTo>
                        <a:pt x="1014" y="1214"/>
                      </a:lnTo>
                      <a:lnTo>
                        <a:pt x="1004" y="1220"/>
                      </a:lnTo>
                      <a:lnTo>
                        <a:pt x="1002" y="1218"/>
                      </a:lnTo>
                      <a:lnTo>
                        <a:pt x="1000" y="1216"/>
                      </a:lnTo>
                      <a:lnTo>
                        <a:pt x="1000" y="1216"/>
                      </a:lnTo>
                      <a:lnTo>
                        <a:pt x="996" y="1218"/>
                      </a:lnTo>
                      <a:lnTo>
                        <a:pt x="994" y="1218"/>
                      </a:lnTo>
                      <a:lnTo>
                        <a:pt x="990" y="1220"/>
                      </a:lnTo>
                      <a:lnTo>
                        <a:pt x="990" y="1220"/>
                      </a:lnTo>
                      <a:lnTo>
                        <a:pt x="990" y="1216"/>
                      </a:lnTo>
                      <a:lnTo>
                        <a:pt x="990" y="1216"/>
                      </a:lnTo>
                      <a:lnTo>
                        <a:pt x="994" y="1212"/>
                      </a:lnTo>
                      <a:lnTo>
                        <a:pt x="994" y="1212"/>
                      </a:lnTo>
                      <a:lnTo>
                        <a:pt x="990" y="1214"/>
                      </a:lnTo>
                      <a:lnTo>
                        <a:pt x="988" y="1216"/>
                      </a:lnTo>
                      <a:lnTo>
                        <a:pt x="984" y="1218"/>
                      </a:lnTo>
                      <a:lnTo>
                        <a:pt x="978" y="1218"/>
                      </a:lnTo>
                      <a:lnTo>
                        <a:pt x="978" y="1218"/>
                      </a:lnTo>
                      <a:lnTo>
                        <a:pt x="978" y="1216"/>
                      </a:lnTo>
                      <a:lnTo>
                        <a:pt x="978" y="1214"/>
                      </a:lnTo>
                      <a:lnTo>
                        <a:pt x="980" y="1214"/>
                      </a:lnTo>
                      <a:lnTo>
                        <a:pt x="982" y="1212"/>
                      </a:lnTo>
                      <a:lnTo>
                        <a:pt x="982" y="1212"/>
                      </a:lnTo>
                      <a:lnTo>
                        <a:pt x="960" y="1220"/>
                      </a:lnTo>
                      <a:lnTo>
                        <a:pt x="940" y="1226"/>
                      </a:lnTo>
                      <a:lnTo>
                        <a:pt x="930" y="1230"/>
                      </a:lnTo>
                      <a:lnTo>
                        <a:pt x="922" y="1236"/>
                      </a:lnTo>
                      <a:lnTo>
                        <a:pt x="914" y="1242"/>
                      </a:lnTo>
                      <a:lnTo>
                        <a:pt x="908" y="1248"/>
                      </a:lnTo>
                      <a:lnTo>
                        <a:pt x="908" y="1248"/>
                      </a:lnTo>
                      <a:lnTo>
                        <a:pt x="894" y="1252"/>
                      </a:lnTo>
                      <a:lnTo>
                        <a:pt x="884" y="1258"/>
                      </a:lnTo>
                      <a:lnTo>
                        <a:pt x="884" y="1258"/>
                      </a:lnTo>
                      <a:lnTo>
                        <a:pt x="882" y="1264"/>
                      </a:lnTo>
                      <a:lnTo>
                        <a:pt x="880" y="1268"/>
                      </a:lnTo>
                      <a:lnTo>
                        <a:pt x="874" y="1276"/>
                      </a:lnTo>
                      <a:lnTo>
                        <a:pt x="866" y="1282"/>
                      </a:lnTo>
                      <a:lnTo>
                        <a:pt x="864" y="1286"/>
                      </a:lnTo>
                      <a:lnTo>
                        <a:pt x="862" y="1292"/>
                      </a:lnTo>
                      <a:lnTo>
                        <a:pt x="862" y="1292"/>
                      </a:lnTo>
                      <a:lnTo>
                        <a:pt x="868" y="1294"/>
                      </a:lnTo>
                      <a:lnTo>
                        <a:pt x="872" y="1294"/>
                      </a:lnTo>
                      <a:lnTo>
                        <a:pt x="878" y="1290"/>
                      </a:lnTo>
                      <a:lnTo>
                        <a:pt x="880" y="1286"/>
                      </a:lnTo>
                      <a:lnTo>
                        <a:pt x="880" y="1286"/>
                      </a:lnTo>
                      <a:lnTo>
                        <a:pt x="880" y="1290"/>
                      </a:lnTo>
                      <a:lnTo>
                        <a:pt x="880" y="1292"/>
                      </a:lnTo>
                      <a:lnTo>
                        <a:pt x="876" y="1296"/>
                      </a:lnTo>
                      <a:lnTo>
                        <a:pt x="870" y="1298"/>
                      </a:lnTo>
                      <a:lnTo>
                        <a:pt x="868" y="1300"/>
                      </a:lnTo>
                      <a:lnTo>
                        <a:pt x="866" y="1304"/>
                      </a:lnTo>
                      <a:lnTo>
                        <a:pt x="866" y="1304"/>
                      </a:lnTo>
                      <a:lnTo>
                        <a:pt x="862" y="1302"/>
                      </a:lnTo>
                      <a:lnTo>
                        <a:pt x="858" y="1298"/>
                      </a:lnTo>
                      <a:lnTo>
                        <a:pt x="854" y="1296"/>
                      </a:lnTo>
                      <a:lnTo>
                        <a:pt x="848" y="1296"/>
                      </a:lnTo>
                      <a:lnTo>
                        <a:pt x="848" y="1296"/>
                      </a:lnTo>
                      <a:lnTo>
                        <a:pt x="850" y="1294"/>
                      </a:lnTo>
                      <a:lnTo>
                        <a:pt x="850" y="1292"/>
                      </a:lnTo>
                      <a:lnTo>
                        <a:pt x="856" y="1290"/>
                      </a:lnTo>
                      <a:lnTo>
                        <a:pt x="856" y="1290"/>
                      </a:lnTo>
                      <a:lnTo>
                        <a:pt x="852" y="1288"/>
                      </a:lnTo>
                      <a:lnTo>
                        <a:pt x="846" y="1290"/>
                      </a:lnTo>
                      <a:lnTo>
                        <a:pt x="834" y="1290"/>
                      </a:lnTo>
                      <a:lnTo>
                        <a:pt x="834" y="1290"/>
                      </a:lnTo>
                      <a:lnTo>
                        <a:pt x="838" y="1284"/>
                      </a:lnTo>
                      <a:lnTo>
                        <a:pt x="842" y="1282"/>
                      </a:lnTo>
                      <a:lnTo>
                        <a:pt x="846" y="1280"/>
                      </a:lnTo>
                      <a:lnTo>
                        <a:pt x="846" y="1280"/>
                      </a:lnTo>
                      <a:lnTo>
                        <a:pt x="844" y="1278"/>
                      </a:lnTo>
                      <a:lnTo>
                        <a:pt x="844" y="1278"/>
                      </a:lnTo>
                      <a:lnTo>
                        <a:pt x="842" y="1274"/>
                      </a:lnTo>
                      <a:lnTo>
                        <a:pt x="842" y="1274"/>
                      </a:lnTo>
                      <a:lnTo>
                        <a:pt x="836" y="1280"/>
                      </a:lnTo>
                      <a:lnTo>
                        <a:pt x="830" y="1286"/>
                      </a:lnTo>
                      <a:lnTo>
                        <a:pt x="822" y="1288"/>
                      </a:lnTo>
                      <a:lnTo>
                        <a:pt x="812" y="1286"/>
                      </a:lnTo>
                      <a:lnTo>
                        <a:pt x="812" y="1286"/>
                      </a:lnTo>
                      <a:lnTo>
                        <a:pt x="810" y="1282"/>
                      </a:lnTo>
                      <a:lnTo>
                        <a:pt x="808" y="1278"/>
                      </a:lnTo>
                      <a:lnTo>
                        <a:pt x="802" y="1274"/>
                      </a:lnTo>
                      <a:lnTo>
                        <a:pt x="796" y="1272"/>
                      </a:lnTo>
                      <a:lnTo>
                        <a:pt x="780" y="1268"/>
                      </a:lnTo>
                      <a:lnTo>
                        <a:pt x="766" y="1268"/>
                      </a:lnTo>
                      <a:lnTo>
                        <a:pt x="766" y="1268"/>
                      </a:lnTo>
                      <a:lnTo>
                        <a:pt x="772" y="1276"/>
                      </a:lnTo>
                      <a:lnTo>
                        <a:pt x="778" y="1284"/>
                      </a:lnTo>
                      <a:lnTo>
                        <a:pt x="786" y="1290"/>
                      </a:lnTo>
                      <a:lnTo>
                        <a:pt x="794" y="1292"/>
                      </a:lnTo>
                      <a:lnTo>
                        <a:pt x="794" y="1292"/>
                      </a:lnTo>
                      <a:lnTo>
                        <a:pt x="780" y="1292"/>
                      </a:lnTo>
                      <a:lnTo>
                        <a:pt x="764" y="1290"/>
                      </a:lnTo>
                      <a:lnTo>
                        <a:pt x="752" y="1286"/>
                      </a:lnTo>
                      <a:lnTo>
                        <a:pt x="742" y="1278"/>
                      </a:lnTo>
                      <a:lnTo>
                        <a:pt x="742" y="1278"/>
                      </a:lnTo>
                      <a:lnTo>
                        <a:pt x="742" y="1276"/>
                      </a:lnTo>
                      <a:lnTo>
                        <a:pt x="744" y="1276"/>
                      </a:lnTo>
                      <a:lnTo>
                        <a:pt x="746" y="1274"/>
                      </a:lnTo>
                      <a:lnTo>
                        <a:pt x="746" y="1274"/>
                      </a:lnTo>
                      <a:lnTo>
                        <a:pt x="746" y="1274"/>
                      </a:lnTo>
                      <a:lnTo>
                        <a:pt x="740" y="1274"/>
                      </a:lnTo>
                      <a:lnTo>
                        <a:pt x="734" y="1278"/>
                      </a:lnTo>
                      <a:lnTo>
                        <a:pt x="730" y="1282"/>
                      </a:lnTo>
                      <a:lnTo>
                        <a:pt x="732" y="1288"/>
                      </a:lnTo>
                      <a:lnTo>
                        <a:pt x="732" y="1288"/>
                      </a:lnTo>
                      <a:lnTo>
                        <a:pt x="710" y="1302"/>
                      </a:lnTo>
                      <a:lnTo>
                        <a:pt x="690" y="1312"/>
                      </a:lnTo>
                      <a:lnTo>
                        <a:pt x="646" y="1332"/>
                      </a:lnTo>
                      <a:lnTo>
                        <a:pt x="646" y="1332"/>
                      </a:lnTo>
                      <a:lnTo>
                        <a:pt x="648" y="1326"/>
                      </a:lnTo>
                      <a:lnTo>
                        <a:pt x="652" y="1322"/>
                      </a:lnTo>
                      <a:lnTo>
                        <a:pt x="656" y="1316"/>
                      </a:lnTo>
                      <a:lnTo>
                        <a:pt x="656" y="1308"/>
                      </a:lnTo>
                      <a:lnTo>
                        <a:pt x="656" y="1308"/>
                      </a:lnTo>
                      <a:lnTo>
                        <a:pt x="652" y="1310"/>
                      </a:lnTo>
                      <a:lnTo>
                        <a:pt x="648" y="1312"/>
                      </a:lnTo>
                      <a:lnTo>
                        <a:pt x="642" y="1322"/>
                      </a:lnTo>
                      <a:lnTo>
                        <a:pt x="634" y="1332"/>
                      </a:lnTo>
                      <a:lnTo>
                        <a:pt x="630" y="1336"/>
                      </a:lnTo>
                      <a:lnTo>
                        <a:pt x="624" y="1338"/>
                      </a:lnTo>
                      <a:lnTo>
                        <a:pt x="624" y="1338"/>
                      </a:lnTo>
                      <a:lnTo>
                        <a:pt x="620" y="1346"/>
                      </a:lnTo>
                      <a:lnTo>
                        <a:pt x="612" y="1352"/>
                      </a:lnTo>
                      <a:lnTo>
                        <a:pt x="604" y="1358"/>
                      </a:lnTo>
                      <a:lnTo>
                        <a:pt x="596" y="1362"/>
                      </a:lnTo>
                      <a:lnTo>
                        <a:pt x="580" y="1368"/>
                      </a:lnTo>
                      <a:lnTo>
                        <a:pt x="572" y="1372"/>
                      </a:lnTo>
                      <a:lnTo>
                        <a:pt x="566" y="1378"/>
                      </a:lnTo>
                      <a:lnTo>
                        <a:pt x="566" y="1378"/>
                      </a:lnTo>
                      <a:lnTo>
                        <a:pt x="560" y="1378"/>
                      </a:lnTo>
                      <a:lnTo>
                        <a:pt x="552" y="1382"/>
                      </a:lnTo>
                      <a:lnTo>
                        <a:pt x="542" y="1390"/>
                      </a:lnTo>
                      <a:lnTo>
                        <a:pt x="542" y="1390"/>
                      </a:lnTo>
                      <a:lnTo>
                        <a:pt x="548" y="1382"/>
                      </a:lnTo>
                      <a:lnTo>
                        <a:pt x="556" y="1374"/>
                      </a:lnTo>
                      <a:lnTo>
                        <a:pt x="568" y="1366"/>
                      </a:lnTo>
                      <a:lnTo>
                        <a:pt x="582" y="1362"/>
                      </a:lnTo>
                      <a:lnTo>
                        <a:pt x="582" y="1362"/>
                      </a:lnTo>
                      <a:lnTo>
                        <a:pt x="584" y="1354"/>
                      </a:lnTo>
                      <a:lnTo>
                        <a:pt x="588" y="1350"/>
                      </a:lnTo>
                      <a:lnTo>
                        <a:pt x="592" y="1346"/>
                      </a:lnTo>
                      <a:lnTo>
                        <a:pt x="598" y="1342"/>
                      </a:lnTo>
                      <a:lnTo>
                        <a:pt x="598" y="1342"/>
                      </a:lnTo>
                      <a:lnTo>
                        <a:pt x="596" y="1336"/>
                      </a:lnTo>
                      <a:lnTo>
                        <a:pt x="596" y="1332"/>
                      </a:lnTo>
                      <a:lnTo>
                        <a:pt x="598" y="1328"/>
                      </a:lnTo>
                      <a:lnTo>
                        <a:pt x="600" y="1326"/>
                      </a:lnTo>
                      <a:lnTo>
                        <a:pt x="606" y="1322"/>
                      </a:lnTo>
                      <a:lnTo>
                        <a:pt x="614" y="1320"/>
                      </a:lnTo>
                      <a:lnTo>
                        <a:pt x="614" y="1320"/>
                      </a:lnTo>
                      <a:lnTo>
                        <a:pt x="614" y="1316"/>
                      </a:lnTo>
                      <a:lnTo>
                        <a:pt x="614" y="1312"/>
                      </a:lnTo>
                      <a:lnTo>
                        <a:pt x="618" y="1312"/>
                      </a:lnTo>
                      <a:lnTo>
                        <a:pt x="624" y="1312"/>
                      </a:lnTo>
                      <a:lnTo>
                        <a:pt x="624" y="1312"/>
                      </a:lnTo>
                      <a:lnTo>
                        <a:pt x="626" y="1310"/>
                      </a:lnTo>
                      <a:lnTo>
                        <a:pt x="624" y="1306"/>
                      </a:lnTo>
                      <a:lnTo>
                        <a:pt x="624" y="1304"/>
                      </a:lnTo>
                      <a:lnTo>
                        <a:pt x="626" y="1302"/>
                      </a:lnTo>
                      <a:lnTo>
                        <a:pt x="626" y="1302"/>
                      </a:lnTo>
                      <a:lnTo>
                        <a:pt x="634" y="1300"/>
                      </a:lnTo>
                      <a:lnTo>
                        <a:pt x="642" y="1296"/>
                      </a:lnTo>
                      <a:lnTo>
                        <a:pt x="658" y="1286"/>
                      </a:lnTo>
                      <a:lnTo>
                        <a:pt x="658" y="1286"/>
                      </a:lnTo>
                      <a:lnTo>
                        <a:pt x="654" y="1286"/>
                      </a:lnTo>
                      <a:lnTo>
                        <a:pt x="648" y="1288"/>
                      </a:lnTo>
                      <a:lnTo>
                        <a:pt x="642" y="1290"/>
                      </a:lnTo>
                      <a:lnTo>
                        <a:pt x="638" y="1288"/>
                      </a:lnTo>
                      <a:lnTo>
                        <a:pt x="638" y="1288"/>
                      </a:lnTo>
                      <a:lnTo>
                        <a:pt x="610" y="1314"/>
                      </a:lnTo>
                      <a:lnTo>
                        <a:pt x="596" y="1326"/>
                      </a:lnTo>
                      <a:lnTo>
                        <a:pt x="584" y="1340"/>
                      </a:lnTo>
                      <a:lnTo>
                        <a:pt x="584" y="1340"/>
                      </a:lnTo>
                      <a:lnTo>
                        <a:pt x="582" y="1334"/>
                      </a:lnTo>
                      <a:lnTo>
                        <a:pt x="584" y="1326"/>
                      </a:lnTo>
                      <a:lnTo>
                        <a:pt x="588" y="1320"/>
                      </a:lnTo>
                      <a:lnTo>
                        <a:pt x="592" y="1316"/>
                      </a:lnTo>
                      <a:lnTo>
                        <a:pt x="592" y="1316"/>
                      </a:lnTo>
                      <a:lnTo>
                        <a:pt x="588" y="1316"/>
                      </a:lnTo>
                      <a:lnTo>
                        <a:pt x="584" y="1320"/>
                      </a:lnTo>
                      <a:lnTo>
                        <a:pt x="580" y="1328"/>
                      </a:lnTo>
                      <a:lnTo>
                        <a:pt x="576" y="1340"/>
                      </a:lnTo>
                      <a:lnTo>
                        <a:pt x="576" y="1350"/>
                      </a:lnTo>
                      <a:lnTo>
                        <a:pt x="576" y="1350"/>
                      </a:lnTo>
                      <a:lnTo>
                        <a:pt x="570" y="1352"/>
                      </a:lnTo>
                      <a:lnTo>
                        <a:pt x="566" y="1354"/>
                      </a:lnTo>
                      <a:lnTo>
                        <a:pt x="558" y="1362"/>
                      </a:lnTo>
                      <a:lnTo>
                        <a:pt x="552" y="1368"/>
                      </a:lnTo>
                      <a:lnTo>
                        <a:pt x="544" y="1374"/>
                      </a:lnTo>
                      <a:lnTo>
                        <a:pt x="544" y="1374"/>
                      </a:lnTo>
                      <a:lnTo>
                        <a:pt x="544" y="1372"/>
                      </a:lnTo>
                      <a:lnTo>
                        <a:pt x="546" y="1370"/>
                      </a:lnTo>
                      <a:lnTo>
                        <a:pt x="548" y="1370"/>
                      </a:lnTo>
                      <a:lnTo>
                        <a:pt x="550" y="1368"/>
                      </a:lnTo>
                      <a:lnTo>
                        <a:pt x="550" y="1368"/>
                      </a:lnTo>
                      <a:lnTo>
                        <a:pt x="540" y="1374"/>
                      </a:lnTo>
                      <a:lnTo>
                        <a:pt x="536" y="1380"/>
                      </a:lnTo>
                      <a:lnTo>
                        <a:pt x="534" y="1386"/>
                      </a:lnTo>
                      <a:lnTo>
                        <a:pt x="534" y="1386"/>
                      </a:lnTo>
                      <a:lnTo>
                        <a:pt x="526" y="1386"/>
                      </a:lnTo>
                      <a:lnTo>
                        <a:pt x="520" y="1388"/>
                      </a:lnTo>
                      <a:lnTo>
                        <a:pt x="520" y="1388"/>
                      </a:lnTo>
                      <a:lnTo>
                        <a:pt x="522" y="1390"/>
                      </a:lnTo>
                      <a:lnTo>
                        <a:pt x="524" y="1392"/>
                      </a:lnTo>
                      <a:lnTo>
                        <a:pt x="526" y="1394"/>
                      </a:lnTo>
                      <a:lnTo>
                        <a:pt x="528" y="1396"/>
                      </a:lnTo>
                      <a:lnTo>
                        <a:pt x="528" y="1396"/>
                      </a:lnTo>
                      <a:lnTo>
                        <a:pt x="522" y="1406"/>
                      </a:lnTo>
                      <a:lnTo>
                        <a:pt x="516" y="1416"/>
                      </a:lnTo>
                      <a:lnTo>
                        <a:pt x="500" y="1430"/>
                      </a:lnTo>
                      <a:lnTo>
                        <a:pt x="500" y="1430"/>
                      </a:lnTo>
                      <a:lnTo>
                        <a:pt x="502" y="1426"/>
                      </a:lnTo>
                      <a:lnTo>
                        <a:pt x="508" y="1418"/>
                      </a:lnTo>
                      <a:lnTo>
                        <a:pt x="508" y="1418"/>
                      </a:lnTo>
                      <a:lnTo>
                        <a:pt x="506" y="1420"/>
                      </a:lnTo>
                      <a:lnTo>
                        <a:pt x="502" y="1422"/>
                      </a:lnTo>
                      <a:lnTo>
                        <a:pt x="496" y="1432"/>
                      </a:lnTo>
                      <a:lnTo>
                        <a:pt x="496" y="1432"/>
                      </a:lnTo>
                      <a:lnTo>
                        <a:pt x="494" y="1430"/>
                      </a:lnTo>
                      <a:lnTo>
                        <a:pt x="492" y="1428"/>
                      </a:lnTo>
                      <a:lnTo>
                        <a:pt x="488" y="1428"/>
                      </a:lnTo>
                      <a:lnTo>
                        <a:pt x="484" y="1430"/>
                      </a:lnTo>
                      <a:lnTo>
                        <a:pt x="482" y="1428"/>
                      </a:lnTo>
                      <a:lnTo>
                        <a:pt x="480" y="1426"/>
                      </a:lnTo>
                      <a:lnTo>
                        <a:pt x="480" y="1426"/>
                      </a:lnTo>
                      <a:lnTo>
                        <a:pt x="480" y="1438"/>
                      </a:lnTo>
                      <a:lnTo>
                        <a:pt x="478" y="1442"/>
                      </a:lnTo>
                      <a:lnTo>
                        <a:pt x="472" y="1446"/>
                      </a:lnTo>
                      <a:lnTo>
                        <a:pt x="472" y="1446"/>
                      </a:lnTo>
                      <a:lnTo>
                        <a:pt x="474" y="1448"/>
                      </a:lnTo>
                      <a:lnTo>
                        <a:pt x="476" y="1446"/>
                      </a:lnTo>
                      <a:lnTo>
                        <a:pt x="478" y="1446"/>
                      </a:lnTo>
                      <a:lnTo>
                        <a:pt x="482" y="1446"/>
                      </a:lnTo>
                      <a:lnTo>
                        <a:pt x="482" y="1446"/>
                      </a:lnTo>
                      <a:lnTo>
                        <a:pt x="476" y="1454"/>
                      </a:lnTo>
                      <a:lnTo>
                        <a:pt x="470" y="1458"/>
                      </a:lnTo>
                      <a:lnTo>
                        <a:pt x="454" y="1464"/>
                      </a:lnTo>
                      <a:lnTo>
                        <a:pt x="454" y="1464"/>
                      </a:lnTo>
                      <a:lnTo>
                        <a:pt x="452" y="1460"/>
                      </a:lnTo>
                      <a:lnTo>
                        <a:pt x="450" y="1458"/>
                      </a:lnTo>
                      <a:lnTo>
                        <a:pt x="448" y="1456"/>
                      </a:lnTo>
                      <a:lnTo>
                        <a:pt x="450" y="1454"/>
                      </a:lnTo>
                      <a:lnTo>
                        <a:pt x="450" y="1454"/>
                      </a:lnTo>
                      <a:lnTo>
                        <a:pt x="444" y="1460"/>
                      </a:lnTo>
                      <a:lnTo>
                        <a:pt x="438" y="1464"/>
                      </a:lnTo>
                      <a:lnTo>
                        <a:pt x="432" y="1466"/>
                      </a:lnTo>
                      <a:lnTo>
                        <a:pt x="430" y="1466"/>
                      </a:lnTo>
                      <a:lnTo>
                        <a:pt x="428" y="1464"/>
                      </a:lnTo>
                      <a:lnTo>
                        <a:pt x="428" y="1464"/>
                      </a:lnTo>
                      <a:lnTo>
                        <a:pt x="426" y="1464"/>
                      </a:lnTo>
                      <a:lnTo>
                        <a:pt x="424" y="1466"/>
                      </a:lnTo>
                      <a:lnTo>
                        <a:pt x="424" y="1466"/>
                      </a:lnTo>
                      <a:lnTo>
                        <a:pt x="424" y="1470"/>
                      </a:lnTo>
                      <a:lnTo>
                        <a:pt x="428" y="1472"/>
                      </a:lnTo>
                      <a:lnTo>
                        <a:pt x="432" y="1472"/>
                      </a:lnTo>
                      <a:lnTo>
                        <a:pt x="434" y="1472"/>
                      </a:lnTo>
                      <a:lnTo>
                        <a:pt x="434" y="1472"/>
                      </a:lnTo>
                      <a:lnTo>
                        <a:pt x="432" y="1476"/>
                      </a:lnTo>
                      <a:lnTo>
                        <a:pt x="430" y="1478"/>
                      </a:lnTo>
                      <a:lnTo>
                        <a:pt x="428" y="1480"/>
                      </a:lnTo>
                      <a:lnTo>
                        <a:pt x="430" y="1482"/>
                      </a:lnTo>
                      <a:lnTo>
                        <a:pt x="430" y="1482"/>
                      </a:lnTo>
                      <a:lnTo>
                        <a:pt x="424" y="1486"/>
                      </a:lnTo>
                      <a:lnTo>
                        <a:pt x="414" y="1488"/>
                      </a:lnTo>
                      <a:lnTo>
                        <a:pt x="414" y="1488"/>
                      </a:lnTo>
                      <a:lnTo>
                        <a:pt x="416" y="1486"/>
                      </a:lnTo>
                      <a:lnTo>
                        <a:pt x="418" y="1484"/>
                      </a:lnTo>
                      <a:lnTo>
                        <a:pt x="418" y="1480"/>
                      </a:lnTo>
                      <a:lnTo>
                        <a:pt x="418" y="1480"/>
                      </a:lnTo>
                      <a:lnTo>
                        <a:pt x="412" y="1476"/>
                      </a:lnTo>
                      <a:lnTo>
                        <a:pt x="406" y="1476"/>
                      </a:lnTo>
                      <a:lnTo>
                        <a:pt x="398" y="1476"/>
                      </a:lnTo>
                      <a:lnTo>
                        <a:pt x="390" y="1478"/>
                      </a:lnTo>
                      <a:lnTo>
                        <a:pt x="376" y="1486"/>
                      </a:lnTo>
                      <a:lnTo>
                        <a:pt x="364" y="1494"/>
                      </a:lnTo>
                      <a:lnTo>
                        <a:pt x="364" y="1494"/>
                      </a:lnTo>
                      <a:lnTo>
                        <a:pt x="362" y="1492"/>
                      </a:lnTo>
                      <a:lnTo>
                        <a:pt x="362" y="1488"/>
                      </a:lnTo>
                      <a:lnTo>
                        <a:pt x="360" y="1482"/>
                      </a:lnTo>
                      <a:lnTo>
                        <a:pt x="360" y="1482"/>
                      </a:lnTo>
                      <a:lnTo>
                        <a:pt x="350" y="1484"/>
                      </a:lnTo>
                      <a:lnTo>
                        <a:pt x="338" y="1490"/>
                      </a:lnTo>
                      <a:lnTo>
                        <a:pt x="314" y="1506"/>
                      </a:lnTo>
                      <a:lnTo>
                        <a:pt x="314" y="1506"/>
                      </a:lnTo>
                      <a:lnTo>
                        <a:pt x="310" y="1504"/>
                      </a:lnTo>
                      <a:lnTo>
                        <a:pt x="306" y="1504"/>
                      </a:lnTo>
                      <a:lnTo>
                        <a:pt x="296" y="1508"/>
                      </a:lnTo>
                      <a:lnTo>
                        <a:pt x="286" y="1512"/>
                      </a:lnTo>
                      <a:lnTo>
                        <a:pt x="282" y="1510"/>
                      </a:lnTo>
                      <a:lnTo>
                        <a:pt x="280" y="1508"/>
                      </a:lnTo>
                      <a:lnTo>
                        <a:pt x="280" y="1508"/>
                      </a:lnTo>
                      <a:lnTo>
                        <a:pt x="278" y="1508"/>
                      </a:lnTo>
                      <a:lnTo>
                        <a:pt x="276" y="1512"/>
                      </a:lnTo>
                      <a:lnTo>
                        <a:pt x="272" y="1516"/>
                      </a:lnTo>
                      <a:lnTo>
                        <a:pt x="272" y="1516"/>
                      </a:lnTo>
                      <a:lnTo>
                        <a:pt x="260" y="1520"/>
                      </a:lnTo>
                      <a:lnTo>
                        <a:pt x="248" y="1526"/>
                      </a:lnTo>
                      <a:lnTo>
                        <a:pt x="238" y="1532"/>
                      </a:lnTo>
                      <a:lnTo>
                        <a:pt x="228" y="1540"/>
                      </a:lnTo>
                      <a:lnTo>
                        <a:pt x="228" y="1540"/>
                      </a:lnTo>
                      <a:lnTo>
                        <a:pt x="212" y="1556"/>
                      </a:lnTo>
                      <a:lnTo>
                        <a:pt x="196" y="1574"/>
                      </a:lnTo>
                      <a:lnTo>
                        <a:pt x="182" y="1594"/>
                      </a:lnTo>
                      <a:lnTo>
                        <a:pt x="168" y="1616"/>
                      </a:lnTo>
                      <a:lnTo>
                        <a:pt x="142" y="1658"/>
                      </a:lnTo>
                      <a:lnTo>
                        <a:pt x="130" y="1678"/>
                      </a:lnTo>
                      <a:lnTo>
                        <a:pt x="118" y="1696"/>
                      </a:lnTo>
                      <a:lnTo>
                        <a:pt x="118" y="1696"/>
                      </a:lnTo>
                      <a:lnTo>
                        <a:pt x="118" y="1696"/>
                      </a:lnTo>
                      <a:lnTo>
                        <a:pt x="120" y="1696"/>
                      </a:lnTo>
                      <a:lnTo>
                        <a:pt x="120" y="1696"/>
                      </a:lnTo>
                      <a:lnTo>
                        <a:pt x="120" y="1696"/>
                      </a:lnTo>
                      <a:lnTo>
                        <a:pt x="120" y="1698"/>
                      </a:lnTo>
                      <a:lnTo>
                        <a:pt x="118" y="1700"/>
                      </a:lnTo>
                      <a:lnTo>
                        <a:pt x="118" y="1698"/>
                      </a:lnTo>
                      <a:lnTo>
                        <a:pt x="118" y="1698"/>
                      </a:lnTo>
                      <a:lnTo>
                        <a:pt x="94" y="1738"/>
                      </a:lnTo>
                      <a:lnTo>
                        <a:pt x="70" y="1780"/>
                      </a:lnTo>
                      <a:lnTo>
                        <a:pt x="58" y="1800"/>
                      </a:lnTo>
                      <a:lnTo>
                        <a:pt x="46" y="1820"/>
                      </a:lnTo>
                      <a:lnTo>
                        <a:pt x="32" y="1838"/>
                      </a:lnTo>
                      <a:lnTo>
                        <a:pt x="16" y="1854"/>
                      </a:lnTo>
                      <a:lnTo>
                        <a:pt x="16" y="1854"/>
                      </a:lnTo>
                      <a:lnTo>
                        <a:pt x="16" y="1860"/>
                      </a:lnTo>
                      <a:lnTo>
                        <a:pt x="14" y="1860"/>
                      </a:lnTo>
                      <a:lnTo>
                        <a:pt x="12" y="1862"/>
                      </a:lnTo>
                      <a:lnTo>
                        <a:pt x="12" y="1868"/>
                      </a:lnTo>
                      <a:lnTo>
                        <a:pt x="12" y="1868"/>
                      </a:lnTo>
                      <a:lnTo>
                        <a:pt x="8" y="1864"/>
                      </a:lnTo>
                      <a:lnTo>
                        <a:pt x="6" y="1864"/>
                      </a:lnTo>
                      <a:lnTo>
                        <a:pt x="4" y="1866"/>
                      </a:lnTo>
                      <a:lnTo>
                        <a:pt x="4" y="1866"/>
                      </a:lnTo>
                      <a:lnTo>
                        <a:pt x="2" y="1864"/>
                      </a:lnTo>
                      <a:lnTo>
                        <a:pt x="0" y="1860"/>
                      </a:lnTo>
                      <a:lnTo>
                        <a:pt x="2" y="1850"/>
                      </a:lnTo>
                      <a:lnTo>
                        <a:pt x="2" y="1850"/>
                      </a:lnTo>
                      <a:lnTo>
                        <a:pt x="4" y="1852"/>
                      </a:lnTo>
                      <a:lnTo>
                        <a:pt x="4" y="1854"/>
                      </a:lnTo>
                      <a:lnTo>
                        <a:pt x="4" y="1854"/>
                      </a:lnTo>
                      <a:lnTo>
                        <a:pt x="20" y="1814"/>
                      </a:lnTo>
                      <a:lnTo>
                        <a:pt x="36" y="1776"/>
                      </a:lnTo>
                      <a:lnTo>
                        <a:pt x="72" y="1700"/>
                      </a:lnTo>
                      <a:lnTo>
                        <a:pt x="72" y="1700"/>
                      </a:lnTo>
                      <a:lnTo>
                        <a:pt x="80" y="1694"/>
                      </a:lnTo>
                      <a:lnTo>
                        <a:pt x="86" y="1688"/>
                      </a:lnTo>
                      <a:lnTo>
                        <a:pt x="86" y="1688"/>
                      </a:lnTo>
                      <a:lnTo>
                        <a:pt x="84" y="1686"/>
                      </a:lnTo>
                      <a:lnTo>
                        <a:pt x="82" y="1688"/>
                      </a:lnTo>
                      <a:lnTo>
                        <a:pt x="78" y="1692"/>
                      </a:lnTo>
                      <a:lnTo>
                        <a:pt x="78" y="1692"/>
                      </a:lnTo>
                      <a:lnTo>
                        <a:pt x="102" y="1660"/>
                      </a:lnTo>
                      <a:lnTo>
                        <a:pt x="124" y="1624"/>
                      </a:lnTo>
                      <a:lnTo>
                        <a:pt x="136" y="1606"/>
                      </a:lnTo>
                      <a:lnTo>
                        <a:pt x="146" y="1586"/>
                      </a:lnTo>
                      <a:lnTo>
                        <a:pt x="154" y="1566"/>
                      </a:lnTo>
                      <a:lnTo>
                        <a:pt x="162" y="1544"/>
                      </a:lnTo>
                      <a:lnTo>
                        <a:pt x="162" y="1544"/>
                      </a:lnTo>
                      <a:lnTo>
                        <a:pt x="154" y="1546"/>
                      </a:lnTo>
                      <a:lnTo>
                        <a:pt x="148" y="1548"/>
                      </a:lnTo>
                      <a:lnTo>
                        <a:pt x="148" y="1548"/>
                      </a:lnTo>
                      <a:lnTo>
                        <a:pt x="146" y="1546"/>
                      </a:lnTo>
                      <a:lnTo>
                        <a:pt x="146" y="1544"/>
                      </a:lnTo>
                      <a:lnTo>
                        <a:pt x="146" y="1542"/>
                      </a:lnTo>
                      <a:lnTo>
                        <a:pt x="142" y="1542"/>
                      </a:lnTo>
                      <a:lnTo>
                        <a:pt x="142" y="1542"/>
                      </a:lnTo>
                      <a:lnTo>
                        <a:pt x="158" y="1516"/>
                      </a:lnTo>
                      <a:lnTo>
                        <a:pt x="164" y="1502"/>
                      </a:lnTo>
                      <a:lnTo>
                        <a:pt x="168" y="1484"/>
                      </a:lnTo>
                      <a:lnTo>
                        <a:pt x="168" y="1484"/>
                      </a:lnTo>
                      <a:lnTo>
                        <a:pt x="172" y="1484"/>
                      </a:lnTo>
                      <a:lnTo>
                        <a:pt x="172" y="1484"/>
                      </a:lnTo>
                      <a:lnTo>
                        <a:pt x="170" y="1480"/>
                      </a:lnTo>
                      <a:lnTo>
                        <a:pt x="168" y="1472"/>
                      </a:lnTo>
                      <a:lnTo>
                        <a:pt x="166" y="1466"/>
                      </a:lnTo>
                      <a:lnTo>
                        <a:pt x="164" y="1466"/>
                      </a:lnTo>
                      <a:lnTo>
                        <a:pt x="164" y="1466"/>
                      </a:lnTo>
                      <a:lnTo>
                        <a:pt x="162" y="1462"/>
                      </a:lnTo>
                      <a:lnTo>
                        <a:pt x="164" y="1458"/>
                      </a:lnTo>
                      <a:lnTo>
                        <a:pt x="168" y="1452"/>
                      </a:lnTo>
                      <a:lnTo>
                        <a:pt x="178" y="1440"/>
                      </a:lnTo>
                      <a:lnTo>
                        <a:pt x="178" y="1440"/>
                      </a:lnTo>
                      <a:lnTo>
                        <a:pt x="178" y="1440"/>
                      </a:lnTo>
                      <a:lnTo>
                        <a:pt x="176" y="1440"/>
                      </a:lnTo>
                      <a:lnTo>
                        <a:pt x="172" y="1444"/>
                      </a:lnTo>
                      <a:lnTo>
                        <a:pt x="168" y="1452"/>
                      </a:lnTo>
                      <a:lnTo>
                        <a:pt x="168" y="1452"/>
                      </a:lnTo>
                      <a:lnTo>
                        <a:pt x="166" y="1444"/>
                      </a:lnTo>
                      <a:lnTo>
                        <a:pt x="168" y="1430"/>
                      </a:lnTo>
                      <a:lnTo>
                        <a:pt x="168" y="1430"/>
                      </a:lnTo>
                      <a:lnTo>
                        <a:pt x="164" y="1430"/>
                      </a:lnTo>
                      <a:lnTo>
                        <a:pt x="160" y="1432"/>
                      </a:lnTo>
                      <a:lnTo>
                        <a:pt x="156" y="1436"/>
                      </a:lnTo>
                      <a:lnTo>
                        <a:pt x="152" y="1440"/>
                      </a:lnTo>
                      <a:lnTo>
                        <a:pt x="152" y="1440"/>
                      </a:lnTo>
                      <a:lnTo>
                        <a:pt x="156" y="1438"/>
                      </a:lnTo>
                      <a:lnTo>
                        <a:pt x="158" y="1438"/>
                      </a:lnTo>
                      <a:lnTo>
                        <a:pt x="156" y="1442"/>
                      </a:lnTo>
                      <a:lnTo>
                        <a:pt x="150" y="1448"/>
                      </a:lnTo>
                      <a:lnTo>
                        <a:pt x="140" y="1454"/>
                      </a:lnTo>
                      <a:lnTo>
                        <a:pt x="140" y="1454"/>
                      </a:lnTo>
                      <a:lnTo>
                        <a:pt x="132" y="1470"/>
                      </a:lnTo>
                      <a:lnTo>
                        <a:pt x="128" y="1480"/>
                      </a:lnTo>
                      <a:lnTo>
                        <a:pt x="122" y="1488"/>
                      </a:lnTo>
                      <a:lnTo>
                        <a:pt x="122" y="1488"/>
                      </a:lnTo>
                      <a:lnTo>
                        <a:pt x="122" y="1486"/>
                      </a:lnTo>
                      <a:lnTo>
                        <a:pt x="122" y="1482"/>
                      </a:lnTo>
                      <a:lnTo>
                        <a:pt x="126" y="1474"/>
                      </a:lnTo>
                      <a:lnTo>
                        <a:pt x="136" y="1456"/>
                      </a:lnTo>
                      <a:lnTo>
                        <a:pt x="136" y="1456"/>
                      </a:lnTo>
                      <a:lnTo>
                        <a:pt x="136" y="1454"/>
                      </a:lnTo>
                      <a:lnTo>
                        <a:pt x="134" y="1456"/>
                      </a:lnTo>
                      <a:lnTo>
                        <a:pt x="132" y="1458"/>
                      </a:lnTo>
                      <a:lnTo>
                        <a:pt x="126" y="1466"/>
                      </a:lnTo>
                      <a:lnTo>
                        <a:pt x="126" y="1466"/>
                      </a:lnTo>
                      <a:lnTo>
                        <a:pt x="126" y="1466"/>
                      </a:lnTo>
                      <a:lnTo>
                        <a:pt x="126" y="1462"/>
                      </a:lnTo>
                      <a:lnTo>
                        <a:pt x="130" y="1456"/>
                      </a:lnTo>
                      <a:lnTo>
                        <a:pt x="130" y="1456"/>
                      </a:lnTo>
                      <a:lnTo>
                        <a:pt x="130" y="1454"/>
                      </a:lnTo>
                      <a:lnTo>
                        <a:pt x="128" y="1456"/>
                      </a:lnTo>
                      <a:lnTo>
                        <a:pt x="128" y="1456"/>
                      </a:lnTo>
                      <a:lnTo>
                        <a:pt x="134" y="1438"/>
                      </a:lnTo>
                      <a:lnTo>
                        <a:pt x="140" y="1424"/>
                      </a:lnTo>
                      <a:lnTo>
                        <a:pt x="156" y="1400"/>
                      </a:lnTo>
                      <a:lnTo>
                        <a:pt x="156" y="1400"/>
                      </a:lnTo>
                      <a:lnTo>
                        <a:pt x="154" y="1398"/>
                      </a:lnTo>
                      <a:lnTo>
                        <a:pt x="152" y="1402"/>
                      </a:lnTo>
                      <a:lnTo>
                        <a:pt x="150" y="1406"/>
                      </a:lnTo>
                      <a:lnTo>
                        <a:pt x="150" y="1410"/>
                      </a:lnTo>
                      <a:lnTo>
                        <a:pt x="150" y="1410"/>
                      </a:lnTo>
                      <a:lnTo>
                        <a:pt x="148" y="1404"/>
                      </a:lnTo>
                      <a:lnTo>
                        <a:pt x="150" y="1398"/>
                      </a:lnTo>
                      <a:lnTo>
                        <a:pt x="154" y="1388"/>
                      </a:lnTo>
                      <a:lnTo>
                        <a:pt x="160" y="1378"/>
                      </a:lnTo>
                      <a:lnTo>
                        <a:pt x="162" y="1370"/>
                      </a:lnTo>
                      <a:lnTo>
                        <a:pt x="162" y="1364"/>
                      </a:lnTo>
                      <a:lnTo>
                        <a:pt x="162" y="1364"/>
                      </a:lnTo>
                      <a:lnTo>
                        <a:pt x="146" y="1372"/>
                      </a:lnTo>
                      <a:lnTo>
                        <a:pt x="138" y="1376"/>
                      </a:lnTo>
                      <a:lnTo>
                        <a:pt x="132" y="1382"/>
                      </a:lnTo>
                      <a:lnTo>
                        <a:pt x="132" y="1382"/>
                      </a:lnTo>
                      <a:lnTo>
                        <a:pt x="178" y="1310"/>
                      </a:lnTo>
                      <a:lnTo>
                        <a:pt x="226" y="1238"/>
                      </a:lnTo>
                      <a:lnTo>
                        <a:pt x="276" y="1170"/>
                      </a:lnTo>
                      <a:lnTo>
                        <a:pt x="330" y="1104"/>
                      </a:lnTo>
                      <a:lnTo>
                        <a:pt x="384" y="1038"/>
                      </a:lnTo>
                      <a:lnTo>
                        <a:pt x="440" y="974"/>
                      </a:lnTo>
                      <a:lnTo>
                        <a:pt x="498" y="912"/>
                      </a:lnTo>
                      <a:lnTo>
                        <a:pt x="558" y="850"/>
                      </a:lnTo>
                      <a:lnTo>
                        <a:pt x="558" y="850"/>
                      </a:lnTo>
                      <a:lnTo>
                        <a:pt x="622" y="788"/>
                      </a:lnTo>
                      <a:lnTo>
                        <a:pt x="686" y="728"/>
                      </a:lnTo>
                      <a:lnTo>
                        <a:pt x="686" y="728"/>
                      </a:lnTo>
                      <a:lnTo>
                        <a:pt x="716" y="700"/>
                      </a:lnTo>
                      <a:lnTo>
                        <a:pt x="748" y="674"/>
                      </a:lnTo>
                      <a:lnTo>
                        <a:pt x="814" y="622"/>
                      </a:lnTo>
                      <a:lnTo>
                        <a:pt x="882" y="572"/>
                      </a:lnTo>
                      <a:lnTo>
                        <a:pt x="950" y="522"/>
                      </a:lnTo>
                      <a:lnTo>
                        <a:pt x="950" y="522"/>
                      </a:lnTo>
                      <a:lnTo>
                        <a:pt x="1022" y="472"/>
                      </a:lnTo>
                      <a:lnTo>
                        <a:pt x="1092" y="426"/>
                      </a:lnTo>
                      <a:lnTo>
                        <a:pt x="1164" y="382"/>
                      </a:lnTo>
                      <a:lnTo>
                        <a:pt x="1238" y="342"/>
                      </a:lnTo>
                      <a:lnTo>
                        <a:pt x="1238" y="342"/>
                      </a:lnTo>
                      <a:lnTo>
                        <a:pt x="1304" y="308"/>
                      </a:lnTo>
                      <a:lnTo>
                        <a:pt x="1336" y="290"/>
                      </a:lnTo>
                      <a:lnTo>
                        <a:pt x="1370" y="272"/>
                      </a:lnTo>
                      <a:lnTo>
                        <a:pt x="1370" y="272"/>
                      </a:lnTo>
                      <a:lnTo>
                        <a:pt x="1374" y="274"/>
                      </a:lnTo>
                      <a:lnTo>
                        <a:pt x="1374" y="274"/>
                      </a:lnTo>
                      <a:lnTo>
                        <a:pt x="1368" y="276"/>
                      </a:lnTo>
                      <a:lnTo>
                        <a:pt x="1368" y="276"/>
                      </a:lnTo>
                      <a:close/>
                      <a:moveTo>
                        <a:pt x="1670" y="170"/>
                      </a:moveTo>
                      <a:lnTo>
                        <a:pt x="1670" y="170"/>
                      </a:lnTo>
                      <a:lnTo>
                        <a:pt x="1672" y="176"/>
                      </a:lnTo>
                      <a:lnTo>
                        <a:pt x="1674" y="178"/>
                      </a:lnTo>
                      <a:lnTo>
                        <a:pt x="1684" y="176"/>
                      </a:lnTo>
                      <a:lnTo>
                        <a:pt x="1684" y="176"/>
                      </a:lnTo>
                      <a:lnTo>
                        <a:pt x="1684" y="174"/>
                      </a:lnTo>
                      <a:lnTo>
                        <a:pt x="1680" y="172"/>
                      </a:lnTo>
                      <a:lnTo>
                        <a:pt x="1678" y="172"/>
                      </a:lnTo>
                      <a:lnTo>
                        <a:pt x="1678" y="170"/>
                      </a:lnTo>
                      <a:lnTo>
                        <a:pt x="1678" y="170"/>
                      </a:lnTo>
                      <a:lnTo>
                        <a:pt x="1674" y="170"/>
                      </a:lnTo>
                      <a:lnTo>
                        <a:pt x="1670" y="170"/>
                      </a:lnTo>
                      <a:lnTo>
                        <a:pt x="1670" y="170"/>
                      </a:lnTo>
                      <a:close/>
                      <a:moveTo>
                        <a:pt x="2088" y="292"/>
                      </a:moveTo>
                      <a:lnTo>
                        <a:pt x="2088" y="292"/>
                      </a:lnTo>
                      <a:lnTo>
                        <a:pt x="2094" y="292"/>
                      </a:lnTo>
                      <a:lnTo>
                        <a:pt x="2100" y="292"/>
                      </a:lnTo>
                      <a:lnTo>
                        <a:pt x="2108" y="292"/>
                      </a:lnTo>
                      <a:lnTo>
                        <a:pt x="2114" y="288"/>
                      </a:lnTo>
                      <a:lnTo>
                        <a:pt x="2114" y="288"/>
                      </a:lnTo>
                      <a:lnTo>
                        <a:pt x="2096" y="288"/>
                      </a:lnTo>
                      <a:lnTo>
                        <a:pt x="2090" y="290"/>
                      </a:lnTo>
                      <a:lnTo>
                        <a:pt x="2088" y="290"/>
                      </a:lnTo>
                      <a:lnTo>
                        <a:pt x="2088" y="292"/>
                      </a:lnTo>
                      <a:lnTo>
                        <a:pt x="2088" y="292"/>
                      </a:lnTo>
                      <a:close/>
                      <a:moveTo>
                        <a:pt x="1254" y="342"/>
                      </a:moveTo>
                      <a:lnTo>
                        <a:pt x="1254" y="342"/>
                      </a:lnTo>
                      <a:lnTo>
                        <a:pt x="1266" y="332"/>
                      </a:lnTo>
                      <a:lnTo>
                        <a:pt x="1266" y="332"/>
                      </a:lnTo>
                      <a:lnTo>
                        <a:pt x="1250" y="340"/>
                      </a:lnTo>
                      <a:lnTo>
                        <a:pt x="1242" y="344"/>
                      </a:lnTo>
                      <a:lnTo>
                        <a:pt x="1242" y="346"/>
                      </a:lnTo>
                      <a:lnTo>
                        <a:pt x="1244" y="346"/>
                      </a:lnTo>
                      <a:lnTo>
                        <a:pt x="1254" y="342"/>
                      </a:lnTo>
                      <a:lnTo>
                        <a:pt x="1254" y="342"/>
                      </a:lnTo>
                      <a:close/>
                      <a:moveTo>
                        <a:pt x="2162" y="338"/>
                      </a:moveTo>
                      <a:lnTo>
                        <a:pt x="2162" y="338"/>
                      </a:lnTo>
                      <a:lnTo>
                        <a:pt x="2172" y="336"/>
                      </a:lnTo>
                      <a:lnTo>
                        <a:pt x="2176" y="334"/>
                      </a:lnTo>
                      <a:lnTo>
                        <a:pt x="2180" y="330"/>
                      </a:lnTo>
                      <a:lnTo>
                        <a:pt x="2180" y="330"/>
                      </a:lnTo>
                      <a:lnTo>
                        <a:pt x="2168" y="332"/>
                      </a:lnTo>
                      <a:lnTo>
                        <a:pt x="2164" y="334"/>
                      </a:lnTo>
                      <a:lnTo>
                        <a:pt x="2162" y="338"/>
                      </a:lnTo>
                      <a:lnTo>
                        <a:pt x="2162" y="338"/>
                      </a:lnTo>
                      <a:close/>
                      <a:moveTo>
                        <a:pt x="1208" y="362"/>
                      </a:moveTo>
                      <a:lnTo>
                        <a:pt x="1208" y="362"/>
                      </a:lnTo>
                      <a:lnTo>
                        <a:pt x="1210" y="362"/>
                      </a:lnTo>
                      <a:lnTo>
                        <a:pt x="1214" y="360"/>
                      </a:lnTo>
                      <a:lnTo>
                        <a:pt x="1216" y="360"/>
                      </a:lnTo>
                      <a:lnTo>
                        <a:pt x="1218" y="356"/>
                      </a:lnTo>
                      <a:lnTo>
                        <a:pt x="1218" y="356"/>
                      </a:lnTo>
                      <a:lnTo>
                        <a:pt x="1210" y="358"/>
                      </a:lnTo>
                      <a:lnTo>
                        <a:pt x="1208" y="362"/>
                      </a:lnTo>
                      <a:lnTo>
                        <a:pt x="1208" y="362"/>
                      </a:lnTo>
                      <a:lnTo>
                        <a:pt x="1208" y="362"/>
                      </a:lnTo>
                      <a:close/>
                      <a:moveTo>
                        <a:pt x="1390" y="608"/>
                      </a:moveTo>
                      <a:lnTo>
                        <a:pt x="1390" y="608"/>
                      </a:lnTo>
                      <a:lnTo>
                        <a:pt x="1402" y="602"/>
                      </a:lnTo>
                      <a:lnTo>
                        <a:pt x="1408" y="600"/>
                      </a:lnTo>
                      <a:lnTo>
                        <a:pt x="1408" y="600"/>
                      </a:lnTo>
                      <a:lnTo>
                        <a:pt x="1400" y="602"/>
                      </a:lnTo>
                      <a:lnTo>
                        <a:pt x="1394" y="606"/>
                      </a:lnTo>
                      <a:lnTo>
                        <a:pt x="1388" y="608"/>
                      </a:lnTo>
                      <a:lnTo>
                        <a:pt x="1388" y="610"/>
                      </a:lnTo>
                      <a:lnTo>
                        <a:pt x="1390" y="608"/>
                      </a:lnTo>
                      <a:lnTo>
                        <a:pt x="1390" y="60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1" name="Freeform 247"/>
                <p:cNvSpPr>
                  <a:spLocks/>
                </p:cNvSpPr>
                <p:nvPr userDrawn="1"/>
              </p:nvSpPr>
              <p:spPr bwMode="auto">
                <a:xfrm>
                  <a:off x="3665" y="189"/>
                  <a:ext cx="10" cy="3"/>
                </a:xfrm>
                <a:custGeom>
                  <a:avLst/>
                  <a:gdLst/>
                  <a:ahLst/>
                  <a:cxnLst>
                    <a:cxn ang="0">
                      <a:pos x="36" y="0"/>
                    </a:cxn>
                    <a:cxn ang="0">
                      <a:pos x="36" y="0"/>
                    </a:cxn>
                    <a:cxn ang="0">
                      <a:pos x="28" y="6"/>
                    </a:cxn>
                    <a:cxn ang="0">
                      <a:pos x="20" y="10"/>
                    </a:cxn>
                    <a:cxn ang="0">
                      <a:pos x="10" y="12"/>
                    </a:cxn>
                    <a:cxn ang="0">
                      <a:pos x="0" y="14"/>
                    </a:cxn>
                    <a:cxn ang="0">
                      <a:pos x="0" y="14"/>
                    </a:cxn>
                    <a:cxn ang="0">
                      <a:pos x="0" y="12"/>
                    </a:cxn>
                    <a:cxn ang="0">
                      <a:pos x="4" y="8"/>
                    </a:cxn>
                    <a:cxn ang="0">
                      <a:pos x="14" y="4"/>
                    </a:cxn>
                    <a:cxn ang="0">
                      <a:pos x="36" y="0"/>
                    </a:cxn>
                    <a:cxn ang="0">
                      <a:pos x="36" y="0"/>
                    </a:cxn>
                  </a:cxnLst>
                  <a:rect l="0" t="0" r="r" b="b"/>
                  <a:pathLst>
                    <a:path w="36" h="14">
                      <a:moveTo>
                        <a:pt x="36" y="0"/>
                      </a:moveTo>
                      <a:lnTo>
                        <a:pt x="36" y="0"/>
                      </a:lnTo>
                      <a:lnTo>
                        <a:pt x="28" y="6"/>
                      </a:lnTo>
                      <a:lnTo>
                        <a:pt x="20" y="10"/>
                      </a:lnTo>
                      <a:lnTo>
                        <a:pt x="10" y="12"/>
                      </a:lnTo>
                      <a:lnTo>
                        <a:pt x="0" y="14"/>
                      </a:lnTo>
                      <a:lnTo>
                        <a:pt x="0" y="14"/>
                      </a:lnTo>
                      <a:lnTo>
                        <a:pt x="0" y="12"/>
                      </a:lnTo>
                      <a:lnTo>
                        <a:pt x="4" y="8"/>
                      </a:lnTo>
                      <a:lnTo>
                        <a:pt x="14" y="4"/>
                      </a:lnTo>
                      <a:lnTo>
                        <a:pt x="36" y="0"/>
                      </a:lnTo>
                      <a:lnTo>
                        <a:pt x="3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2" name="Freeform 248"/>
                <p:cNvSpPr>
                  <a:spLocks/>
                </p:cNvSpPr>
                <p:nvPr userDrawn="1"/>
              </p:nvSpPr>
              <p:spPr bwMode="auto">
                <a:xfrm>
                  <a:off x="4037" y="217"/>
                  <a:ext cx="10" cy="3"/>
                </a:xfrm>
                <a:custGeom>
                  <a:avLst/>
                  <a:gdLst/>
                  <a:ahLst/>
                  <a:cxnLst>
                    <a:cxn ang="0">
                      <a:pos x="32" y="0"/>
                    </a:cxn>
                    <a:cxn ang="0">
                      <a:pos x="32" y="0"/>
                    </a:cxn>
                    <a:cxn ang="0">
                      <a:pos x="32" y="2"/>
                    </a:cxn>
                    <a:cxn ang="0">
                      <a:pos x="32" y="4"/>
                    </a:cxn>
                    <a:cxn ang="0">
                      <a:pos x="34" y="6"/>
                    </a:cxn>
                    <a:cxn ang="0">
                      <a:pos x="34" y="8"/>
                    </a:cxn>
                    <a:cxn ang="0">
                      <a:pos x="34" y="8"/>
                    </a:cxn>
                    <a:cxn ang="0">
                      <a:pos x="0" y="14"/>
                    </a:cxn>
                    <a:cxn ang="0">
                      <a:pos x="0" y="14"/>
                    </a:cxn>
                    <a:cxn ang="0">
                      <a:pos x="8" y="10"/>
                    </a:cxn>
                    <a:cxn ang="0">
                      <a:pos x="14" y="6"/>
                    </a:cxn>
                    <a:cxn ang="0">
                      <a:pos x="20" y="2"/>
                    </a:cxn>
                    <a:cxn ang="0">
                      <a:pos x="32" y="0"/>
                    </a:cxn>
                    <a:cxn ang="0">
                      <a:pos x="32" y="0"/>
                    </a:cxn>
                  </a:cxnLst>
                  <a:rect l="0" t="0" r="r" b="b"/>
                  <a:pathLst>
                    <a:path w="34" h="14">
                      <a:moveTo>
                        <a:pt x="32" y="0"/>
                      </a:moveTo>
                      <a:lnTo>
                        <a:pt x="32" y="0"/>
                      </a:lnTo>
                      <a:lnTo>
                        <a:pt x="32" y="2"/>
                      </a:lnTo>
                      <a:lnTo>
                        <a:pt x="32" y="4"/>
                      </a:lnTo>
                      <a:lnTo>
                        <a:pt x="34" y="6"/>
                      </a:lnTo>
                      <a:lnTo>
                        <a:pt x="34" y="8"/>
                      </a:lnTo>
                      <a:lnTo>
                        <a:pt x="34" y="8"/>
                      </a:lnTo>
                      <a:lnTo>
                        <a:pt x="0" y="14"/>
                      </a:lnTo>
                      <a:lnTo>
                        <a:pt x="0" y="14"/>
                      </a:lnTo>
                      <a:lnTo>
                        <a:pt x="8" y="10"/>
                      </a:lnTo>
                      <a:lnTo>
                        <a:pt x="14" y="6"/>
                      </a:lnTo>
                      <a:lnTo>
                        <a:pt x="20" y="2"/>
                      </a:lnTo>
                      <a:lnTo>
                        <a:pt x="32" y="0"/>
                      </a:lnTo>
                      <a:lnTo>
                        <a:pt x="3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3" name="Freeform 249"/>
                <p:cNvSpPr>
                  <a:spLocks noEditPoints="1"/>
                </p:cNvSpPr>
                <p:nvPr userDrawn="1"/>
              </p:nvSpPr>
              <p:spPr bwMode="auto">
                <a:xfrm>
                  <a:off x="3748" y="227"/>
                  <a:ext cx="190" cy="170"/>
                </a:xfrm>
                <a:custGeom>
                  <a:avLst/>
                  <a:gdLst/>
                  <a:ahLst/>
                  <a:cxnLst>
                    <a:cxn ang="0">
                      <a:pos x="702" y="30"/>
                    </a:cxn>
                    <a:cxn ang="0">
                      <a:pos x="702" y="68"/>
                    </a:cxn>
                    <a:cxn ang="0">
                      <a:pos x="688" y="118"/>
                    </a:cxn>
                    <a:cxn ang="0">
                      <a:pos x="686" y="132"/>
                    </a:cxn>
                    <a:cxn ang="0">
                      <a:pos x="678" y="180"/>
                    </a:cxn>
                    <a:cxn ang="0">
                      <a:pos x="670" y="198"/>
                    </a:cxn>
                    <a:cxn ang="0">
                      <a:pos x="644" y="236"/>
                    </a:cxn>
                    <a:cxn ang="0">
                      <a:pos x="636" y="232"/>
                    </a:cxn>
                    <a:cxn ang="0">
                      <a:pos x="624" y="288"/>
                    </a:cxn>
                    <a:cxn ang="0">
                      <a:pos x="608" y="322"/>
                    </a:cxn>
                    <a:cxn ang="0">
                      <a:pos x="590" y="294"/>
                    </a:cxn>
                    <a:cxn ang="0">
                      <a:pos x="560" y="324"/>
                    </a:cxn>
                    <a:cxn ang="0">
                      <a:pos x="580" y="318"/>
                    </a:cxn>
                    <a:cxn ang="0">
                      <a:pos x="588" y="346"/>
                    </a:cxn>
                    <a:cxn ang="0">
                      <a:pos x="498" y="380"/>
                    </a:cxn>
                    <a:cxn ang="0">
                      <a:pos x="466" y="384"/>
                    </a:cxn>
                    <a:cxn ang="0">
                      <a:pos x="328" y="458"/>
                    </a:cxn>
                    <a:cxn ang="0">
                      <a:pos x="330" y="452"/>
                    </a:cxn>
                    <a:cxn ang="0">
                      <a:pos x="278" y="462"/>
                    </a:cxn>
                    <a:cxn ang="0">
                      <a:pos x="260" y="488"/>
                    </a:cxn>
                    <a:cxn ang="0">
                      <a:pos x="224" y="516"/>
                    </a:cxn>
                    <a:cxn ang="0">
                      <a:pos x="176" y="544"/>
                    </a:cxn>
                    <a:cxn ang="0">
                      <a:pos x="134" y="576"/>
                    </a:cxn>
                    <a:cxn ang="0">
                      <a:pos x="90" y="606"/>
                    </a:cxn>
                    <a:cxn ang="0">
                      <a:pos x="32" y="644"/>
                    </a:cxn>
                    <a:cxn ang="0">
                      <a:pos x="26" y="630"/>
                    </a:cxn>
                    <a:cxn ang="0">
                      <a:pos x="40" y="614"/>
                    </a:cxn>
                    <a:cxn ang="0">
                      <a:pos x="30" y="592"/>
                    </a:cxn>
                    <a:cxn ang="0">
                      <a:pos x="30" y="588"/>
                    </a:cxn>
                    <a:cxn ang="0">
                      <a:pos x="20" y="578"/>
                    </a:cxn>
                    <a:cxn ang="0">
                      <a:pos x="32" y="548"/>
                    </a:cxn>
                    <a:cxn ang="0">
                      <a:pos x="40" y="524"/>
                    </a:cxn>
                    <a:cxn ang="0">
                      <a:pos x="64" y="488"/>
                    </a:cxn>
                    <a:cxn ang="0">
                      <a:pos x="112" y="450"/>
                    </a:cxn>
                    <a:cxn ang="0">
                      <a:pos x="140" y="438"/>
                    </a:cxn>
                    <a:cxn ang="0">
                      <a:pos x="116" y="434"/>
                    </a:cxn>
                    <a:cxn ang="0">
                      <a:pos x="164" y="380"/>
                    </a:cxn>
                    <a:cxn ang="0">
                      <a:pos x="196" y="360"/>
                    </a:cxn>
                    <a:cxn ang="0">
                      <a:pos x="232" y="334"/>
                    </a:cxn>
                    <a:cxn ang="0">
                      <a:pos x="276" y="320"/>
                    </a:cxn>
                    <a:cxn ang="0">
                      <a:pos x="314" y="308"/>
                    </a:cxn>
                    <a:cxn ang="0">
                      <a:pos x="340" y="252"/>
                    </a:cxn>
                    <a:cxn ang="0">
                      <a:pos x="370" y="248"/>
                    </a:cxn>
                    <a:cxn ang="0">
                      <a:pos x="374" y="234"/>
                    </a:cxn>
                    <a:cxn ang="0">
                      <a:pos x="402" y="210"/>
                    </a:cxn>
                    <a:cxn ang="0">
                      <a:pos x="474" y="106"/>
                    </a:cxn>
                    <a:cxn ang="0">
                      <a:pos x="534" y="84"/>
                    </a:cxn>
                    <a:cxn ang="0">
                      <a:pos x="622" y="40"/>
                    </a:cxn>
                    <a:cxn ang="0">
                      <a:pos x="576" y="50"/>
                    </a:cxn>
                    <a:cxn ang="0">
                      <a:pos x="436" y="90"/>
                    </a:cxn>
                    <a:cxn ang="0">
                      <a:pos x="422" y="72"/>
                    </a:cxn>
                    <a:cxn ang="0">
                      <a:pos x="414" y="90"/>
                    </a:cxn>
                    <a:cxn ang="0">
                      <a:pos x="350" y="108"/>
                    </a:cxn>
                    <a:cxn ang="0">
                      <a:pos x="342" y="82"/>
                    </a:cxn>
                    <a:cxn ang="0">
                      <a:pos x="434" y="60"/>
                    </a:cxn>
                    <a:cxn ang="0">
                      <a:pos x="492" y="60"/>
                    </a:cxn>
                    <a:cxn ang="0">
                      <a:pos x="554" y="32"/>
                    </a:cxn>
                    <a:cxn ang="0">
                      <a:pos x="698" y="2"/>
                    </a:cxn>
                    <a:cxn ang="0">
                      <a:pos x="664" y="26"/>
                    </a:cxn>
                    <a:cxn ang="0">
                      <a:pos x="610" y="28"/>
                    </a:cxn>
                    <a:cxn ang="0">
                      <a:pos x="552" y="44"/>
                    </a:cxn>
                    <a:cxn ang="0">
                      <a:pos x="584" y="278"/>
                    </a:cxn>
                    <a:cxn ang="0">
                      <a:pos x="236" y="494"/>
                    </a:cxn>
                  </a:cxnLst>
                  <a:rect l="0" t="0" r="r" b="b"/>
                  <a:pathLst>
                    <a:path w="714" h="644">
                      <a:moveTo>
                        <a:pt x="706" y="0"/>
                      </a:moveTo>
                      <a:lnTo>
                        <a:pt x="706" y="0"/>
                      </a:lnTo>
                      <a:lnTo>
                        <a:pt x="708" y="2"/>
                      </a:lnTo>
                      <a:lnTo>
                        <a:pt x="706" y="6"/>
                      </a:lnTo>
                      <a:lnTo>
                        <a:pt x="706" y="12"/>
                      </a:lnTo>
                      <a:lnTo>
                        <a:pt x="706" y="18"/>
                      </a:lnTo>
                      <a:lnTo>
                        <a:pt x="706" y="18"/>
                      </a:lnTo>
                      <a:lnTo>
                        <a:pt x="702" y="20"/>
                      </a:lnTo>
                      <a:lnTo>
                        <a:pt x="696" y="24"/>
                      </a:lnTo>
                      <a:lnTo>
                        <a:pt x="696" y="24"/>
                      </a:lnTo>
                      <a:lnTo>
                        <a:pt x="702" y="24"/>
                      </a:lnTo>
                      <a:lnTo>
                        <a:pt x="704" y="26"/>
                      </a:lnTo>
                      <a:lnTo>
                        <a:pt x="702" y="30"/>
                      </a:lnTo>
                      <a:lnTo>
                        <a:pt x="702" y="30"/>
                      </a:lnTo>
                      <a:lnTo>
                        <a:pt x="706" y="32"/>
                      </a:lnTo>
                      <a:lnTo>
                        <a:pt x="708" y="30"/>
                      </a:lnTo>
                      <a:lnTo>
                        <a:pt x="708" y="28"/>
                      </a:lnTo>
                      <a:lnTo>
                        <a:pt x="708" y="26"/>
                      </a:lnTo>
                      <a:lnTo>
                        <a:pt x="708" y="26"/>
                      </a:lnTo>
                      <a:lnTo>
                        <a:pt x="712" y="28"/>
                      </a:lnTo>
                      <a:lnTo>
                        <a:pt x="714" y="30"/>
                      </a:lnTo>
                      <a:lnTo>
                        <a:pt x="714" y="38"/>
                      </a:lnTo>
                      <a:lnTo>
                        <a:pt x="710" y="46"/>
                      </a:lnTo>
                      <a:lnTo>
                        <a:pt x="704" y="50"/>
                      </a:lnTo>
                      <a:lnTo>
                        <a:pt x="704" y="50"/>
                      </a:lnTo>
                      <a:lnTo>
                        <a:pt x="706" y="54"/>
                      </a:lnTo>
                      <a:lnTo>
                        <a:pt x="706" y="58"/>
                      </a:lnTo>
                      <a:lnTo>
                        <a:pt x="702" y="68"/>
                      </a:lnTo>
                      <a:lnTo>
                        <a:pt x="698" y="78"/>
                      </a:lnTo>
                      <a:lnTo>
                        <a:pt x="698" y="82"/>
                      </a:lnTo>
                      <a:lnTo>
                        <a:pt x="698" y="86"/>
                      </a:lnTo>
                      <a:lnTo>
                        <a:pt x="698" y="86"/>
                      </a:lnTo>
                      <a:lnTo>
                        <a:pt x="696" y="88"/>
                      </a:lnTo>
                      <a:lnTo>
                        <a:pt x="692" y="94"/>
                      </a:lnTo>
                      <a:lnTo>
                        <a:pt x="688" y="106"/>
                      </a:lnTo>
                      <a:lnTo>
                        <a:pt x="688" y="106"/>
                      </a:lnTo>
                      <a:lnTo>
                        <a:pt x="692" y="110"/>
                      </a:lnTo>
                      <a:lnTo>
                        <a:pt x="694" y="114"/>
                      </a:lnTo>
                      <a:lnTo>
                        <a:pt x="694" y="120"/>
                      </a:lnTo>
                      <a:lnTo>
                        <a:pt x="694" y="120"/>
                      </a:lnTo>
                      <a:lnTo>
                        <a:pt x="690" y="118"/>
                      </a:lnTo>
                      <a:lnTo>
                        <a:pt x="688" y="118"/>
                      </a:lnTo>
                      <a:lnTo>
                        <a:pt x="688" y="118"/>
                      </a:lnTo>
                      <a:lnTo>
                        <a:pt x="686" y="122"/>
                      </a:lnTo>
                      <a:lnTo>
                        <a:pt x="688" y="126"/>
                      </a:lnTo>
                      <a:lnTo>
                        <a:pt x="690" y="126"/>
                      </a:lnTo>
                      <a:lnTo>
                        <a:pt x="694" y="124"/>
                      </a:lnTo>
                      <a:lnTo>
                        <a:pt x="694" y="124"/>
                      </a:lnTo>
                      <a:lnTo>
                        <a:pt x="694" y="128"/>
                      </a:lnTo>
                      <a:lnTo>
                        <a:pt x="694" y="132"/>
                      </a:lnTo>
                      <a:lnTo>
                        <a:pt x="692" y="136"/>
                      </a:lnTo>
                      <a:lnTo>
                        <a:pt x="694" y="140"/>
                      </a:lnTo>
                      <a:lnTo>
                        <a:pt x="694" y="140"/>
                      </a:lnTo>
                      <a:lnTo>
                        <a:pt x="688" y="138"/>
                      </a:lnTo>
                      <a:lnTo>
                        <a:pt x="686" y="132"/>
                      </a:lnTo>
                      <a:lnTo>
                        <a:pt x="686" y="132"/>
                      </a:lnTo>
                      <a:lnTo>
                        <a:pt x="680" y="138"/>
                      </a:lnTo>
                      <a:lnTo>
                        <a:pt x="678" y="138"/>
                      </a:lnTo>
                      <a:lnTo>
                        <a:pt x="674" y="136"/>
                      </a:lnTo>
                      <a:lnTo>
                        <a:pt x="674" y="136"/>
                      </a:lnTo>
                      <a:lnTo>
                        <a:pt x="676" y="144"/>
                      </a:lnTo>
                      <a:lnTo>
                        <a:pt x="674" y="150"/>
                      </a:lnTo>
                      <a:lnTo>
                        <a:pt x="674" y="150"/>
                      </a:lnTo>
                      <a:lnTo>
                        <a:pt x="676" y="152"/>
                      </a:lnTo>
                      <a:lnTo>
                        <a:pt x="682" y="154"/>
                      </a:lnTo>
                      <a:lnTo>
                        <a:pt x="682" y="154"/>
                      </a:lnTo>
                      <a:lnTo>
                        <a:pt x="680" y="166"/>
                      </a:lnTo>
                      <a:lnTo>
                        <a:pt x="680" y="174"/>
                      </a:lnTo>
                      <a:lnTo>
                        <a:pt x="678" y="180"/>
                      </a:lnTo>
                      <a:lnTo>
                        <a:pt x="678" y="180"/>
                      </a:lnTo>
                      <a:lnTo>
                        <a:pt x="674" y="180"/>
                      </a:lnTo>
                      <a:lnTo>
                        <a:pt x="674" y="178"/>
                      </a:lnTo>
                      <a:lnTo>
                        <a:pt x="672" y="176"/>
                      </a:lnTo>
                      <a:lnTo>
                        <a:pt x="670" y="174"/>
                      </a:lnTo>
                      <a:lnTo>
                        <a:pt x="670" y="174"/>
                      </a:lnTo>
                      <a:lnTo>
                        <a:pt x="670" y="178"/>
                      </a:lnTo>
                      <a:lnTo>
                        <a:pt x="670" y="182"/>
                      </a:lnTo>
                      <a:lnTo>
                        <a:pt x="674" y="192"/>
                      </a:lnTo>
                      <a:lnTo>
                        <a:pt x="674" y="192"/>
                      </a:lnTo>
                      <a:lnTo>
                        <a:pt x="672" y="194"/>
                      </a:lnTo>
                      <a:lnTo>
                        <a:pt x="668" y="194"/>
                      </a:lnTo>
                      <a:lnTo>
                        <a:pt x="668" y="194"/>
                      </a:lnTo>
                      <a:lnTo>
                        <a:pt x="670" y="196"/>
                      </a:lnTo>
                      <a:lnTo>
                        <a:pt x="670" y="198"/>
                      </a:lnTo>
                      <a:lnTo>
                        <a:pt x="672" y="196"/>
                      </a:lnTo>
                      <a:lnTo>
                        <a:pt x="674" y="198"/>
                      </a:lnTo>
                      <a:lnTo>
                        <a:pt x="674" y="198"/>
                      </a:lnTo>
                      <a:lnTo>
                        <a:pt x="672" y="204"/>
                      </a:lnTo>
                      <a:lnTo>
                        <a:pt x="668" y="206"/>
                      </a:lnTo>
                      <a:lnTo>
                        <a:pt x="656" y="212"/>
                      </a:lnTo>
                      <a:lnTo>
                        <a:pt x="656" y="212"/>
                      </a:lnTo>
                      <a:lnTo>
                        <a:pt x="660" y="220"/>
                      </a:lnTo>
                      <a:lnTo>
                        <a:pt x="658" y="230"/>
                      </a:lnTo>
                      <a:lnTo>
                        <a:pt x="658" y="230"/>
                      </a:lnTo>
                      <a:lnTo>
                        <a:pt x="648" y="232"/>
                      </a:lnTo>
                      <a:lnTo>
                        <a:pt x="646" y="234"/>
                      </a:lnTo>
                      <a:lnTo>
                        <a:pt x="644" y="236"/>
                      </a:lnTo>
                      <a:lnTo>
                        <a:pt x="644" y="236"/>
                      </a:lnTo>
                      <a:lnTo>
                        <a:pt x="640" y="234"/>
                      </a:lnTo>
                      <a:lnTo>
                        <a:pt x="638" y="230"/>
                      </a:lnTo>
                      <a:lnTo>
                        <a:pt x="636" y="226"/>
                      </a:lnTo>
                      <a:lnTo>
                        <a:pt x="636" y="220"/>
                      </a:lnTo>
                      <a:lnTo>
                        <a:pt x="636" y="220"/>
                      </a:lnTo>
                      <a:lnTo>
                        <a:pt x="634" y="220"/>
                      </a:lnTo>
                      <a:lnTo>
                        <a:pt x="632" y="222"/>
                      </a:lnTo>
                      <a:lnTo>
                        <a:pt x="630" y="222"/>
                      </a:lnTo>
                      <a:lnTo>
                        <a:pt x="628" y="220"/>
                      </a:lnTo>
                      <a:lnTo>
                        <a:pt x="628" y="220"/>
                      </a:lnTo>
                      <a:lnTo>
                        <a:pt x="628" y="226"/>
                      </a:lnTo>
                      <a:lnTo>
                        <a:pt x="630" y="228"/>
                      </a:lnTo>
                      <a:lnTo>
                        <a:pt x="636" y="232"/>
                      </a:lnTo>
                      <a:lnTo>
                        <a:pt x="636" y="232"/>
                      </a:lnTo>
                      <a:lnTo>
                        <a:pt x="634" y="236"/>
                      </a:lnTo>
                      <a:lnTo>
                        <a:pt x="630" y="234"/>
                      </a:lnTo>
                      <a:lnTo>
                        <a:pt x="628" y="230"/>
                      </a:lnTo>
                      <a:lnTo>
                        <a:pt x="624" y="228"/>
                      </a:lnTo>
                      <a:lnTo>
                        <a:pt x="624" y="228"/>
                      </a:lnTo>
                      <a:lnTo>
                        <a:pt x="618" y="236"/>
                      </a:lnTo>
                      <a:lnTo>
                        <a:pt x="616" y="244"/>
                      </a:lnTo>
                      <a:lnTo>
                        <a:pt x="616" y="254"/>
                      </a:lnTo>
                      <a:lnTo>
                        <a:pt x="620" y="262"/>
                      </a:lnTo>
                      <a:lnTo>
                        <a:pt x="624" y="278"/>
                      </a:lnTo>
                      <a:lnTo>
                        <a:pt x="624" y="286"/>
                      </a:lnTo>
                      <a:lnTo>
                        <a:pt x="620" y="294"/>
                      </a:lnTo>
                      <a:lnTo>
                        <a:pt x="620" y="294"/>
                      </a:lnTo>
                      <a:lnTo>
                        <a:pt x="624" y="288"/>
                      </a:lnTo>
                      <a:lnTo>
                        <a:pt x="624" y="288"/>
                      </a:lnTo>
                      <a:lnTo>
                        <a:pt x="624" y="292"/>
                      </a:lnTo>
                      <a:lnTo>
                        <a:pt x="624" y="298"/>
                      </a:lnTo>
                      <a:lnTo>
                        <a:pt x="622" y="306"/>
                      </a:lnTo>
                      <a:lnTo>
                        <a:pt x="618" y="316"/>
                      </a:lnTo>
                      <a:lnTo>
                        <a:pt x="616" y="322"/>
                      </a:lnTo>
                      <a:lnTo>
                        <a:pt x="616" y="322"/>
                      </a:lnTo>
                      <a:lnTo>
                        <a:pt x="614" y="322"/>
                      </a:lnTo>
                      <a:lnTo>
                        <a:pt x="612" y="322"/>
                      </a:lnTo>
                      <a:lnTo>
                        <a:pt x="610" y="316"/>
                      </a:lnTo>
                      <a:lnTo>
                        <a:pt x="610" y="316"/>
                      </a:lnTo>
                      <a:lnTo>
                        <a:pt x="608" y="316"/>
                      </a:lnTo>
                      <a:lnTo>
                        <a:pt x="608" y="318"/>
                      </a:lnTo>
                      <a:lnTo>
                        <a:pt x="608" y="322"/>
                      </a:lnTo>
                      <a:lnTo>
                        <a:pt x="606" y="322"/>
                      </a:lnTo>
                      <a:lnTo>
                        <a:pt x="606" y="322"/>
                      </a:lnTo>
                      <a:lnTo>
                        <a:pt x="602" y="320"/>
                      </a:lnTo>
                      <a:lnTo>
                        <a:pt x="598" y="318"/>
                      </a:lnTo>
                      <a:lnTo>
                        <a:pt x="598" y="318"/>
                      </a:lnTo>
                      <a:lnTo>
                        <a:pt x="596" y="312"/>
                      </a:lnTo>
                      <a:lnTo>
                        <a:pt x="598" y="306"/>
                      </a:lnTo>
                      <a:lnTo>
                        <a:pt x="600" y="300"/>
                      </a:lnTo>
                      <a:lnTo>
                        <a:pt x="598" y="292"/>
                      </a:lnTo>
                      <a:lnTo>
                        <a:pt x="598" y="292"/>
                      </a:lnTo>
                      <a:lnTo>
                        <a:pt x="596" y="292"/>
                      </a:lnTo>
                      <a:lnTo>
                        <a:pt x="596" y="290"/>
                      </a:lnTo>
                      <a:lnTo>
                        <a:pt x="596" y="290"/>
                      </a:lnTo>
                      <a:lnTo>
                        <a:pt x="590" y="294"/>
                      </a:lnTo>
                      <a:lnTo>
                        <a:pt x="586" y="296"/>
                      </a:lnTo>
                      <a:lnTo>
                        <a:pt x="586" y="296"/>
                      </a:lnTo>
                      <a:lnTo>
                        <a:pt x="588" y="302"/>
                      </a:lnTo>
                      <a:lnTo>
                        <a:pt x="586" y="306"/>
                      </a:lnTo>
                      <a:lnTo>
                        <a:pt x="586" y="310"/>
                      </a:lnTo>
                      <a:lnTo>
                        <a:pt x="582" y="312"/>
                      </a:lnTo>
                      <a:lnTo>
                        <a:pt x="574" y="314"/>
                      </a:lnTo>
                      <a:lnTo>
                        <a:pt x="564" y="316"/>
                      </a:lnTo>
                      <a:lnTo>
                        <a:pt x="564" y="316"/>
                      </a:lnTo>
                      <a:lnTo>
                        <a:pt x="566" y="316"/>
                      </a:lnTo>
                      <a:lnTo>
                        <a:pt x="568" y="316"/>
                      </a:lnTo>
                      <a:lnTo>
                        <a:pt x="572" y="316"/>
                      </a:lnTo>
                      <a:lnTo>
                        <a:pt x="572" y="316"/>
                      </a:lnTo>
                      <a:lnTo>
                        <a:pt x="560" y="324"/>
                      </a:lnTo>
                      <a:lnTo>
                        <a:pt x="554" y="326"/>
                      </a:lnTo>
                      <a:lnTo>
                        <a:pt x="548" y="324"/>
                      </a:lnTo>
                      <a:lnTo>
                        <a:pt x="548" y="324"/>
                      </a:lnTo>
                      <a:lnTo>
                        <a:pt x="548" y="328"/>
                      </a:lnTo>
                      <a:lnTo>
                        <a:pt x="550" y="330"/>
                      </a:lnTo>
                      <a:lnTo>
                        <a:pt x="554" y="330"/>
                      </a:lnTo>
                      <a:lnTo>
                        <a:pt x="554" y="330"/>
                      </a:lnTo>
                      <a:lnTo>
                        <a:pt x="556" y="326"/>
                      </a:lnTo>
                      <a:lnTo>
                        <a:pt x="560" y="324"/>
                      </a:lnTo>
                      <a:lnTo>
                        <a:pt x="566" y="324"/>
                      </a:lnTo>
                      <a:lnTo>
                        <a:pt x="574" y="324"/>
                      </a:lnTo>
                      <a:lnTo>
                        <a:pt x="578" y="322"/>
                      </a:lnTo>
                      <a:lnTo>
                        <a:pt x="580" y="318"/>
                      </a:lnTo>
                      <a:lnTo>
                        <a:pt x="580" y="318"/>
                      </a:lnTo>
                      <a:lnTo>
                        <a:pt x="588" y="328"/>
                      </a:lnTo>
                      <a:lnTo>
                        <a:pt x="596" y="332"/>
                      </a:lnTo>
                      <a:lnTo>
                        <a:pt x="602" y="332"/>
                      </a:lnTo>
                      <a:lnTo>
                        <a:pt x="606" y="332"/>
                      </a:lnTo>
                      <a:lnTo>
                        <a:pt x="606" y="332"/>
                      </a:lnTo>
                      <a:lnTo>
                        <a:pt x="604" y="336"/>
                      </a:lnTo>
                      <a:lnTo>
                        <a:pt x="602" y="338"/>
                      </a:lnTo>
                      <a:lnTo>
                        <a:pt x="594" y="340"/>
                      </a:lnTo>
                      <a:lnTo>
                        <a:pt x="594" y="340"/>
                      </a:lnTo>
                      <a:lnTo>
                        <a:pt x="594" y="342"/>
                      </a:lnTo>
                      <a:lnTo>
                        <a:pt x="596" y="346"/>
                      </a:lnTo>
                      <a:lnTo>
                        <a:pt x="596" y="346"/>
                      </a:lnTo>
                      <a:lnTo>
                        <a:pt x="592" y="344"/>
                      </a:lnTo>
                      <a:lnTo>
                        <a:pt x="588" y="346"/>
                      </a:lnTo>
                      <a:lnTo>
                        <a:pt x="584" y="352"/>
                      </a:lnTo>
                      <a:lnTo>
                        <a:pt x="584" y="352"/>
                      </a:lnTo>
                      <a:lnTo>
                        <a:pt x="582" y="350"/>
                      </a:lnTo>
                      <a:lnTo>
                        <a:pt x="582" y="348"/>
                      </a:lnTo>
                      <a:lnTo>
                        <a:pt x="580" y="348"/>
                      </a:lnTo>
                      <a:lnTo>
                        <a:pt x="580" y="348"/>
                      </a:lnTo>
                      <a:lnTo>
                        <a:pt x="572" y="356"/>
                      </a:lnTo>
                      <a:lnTo>
                        <a:pt x="562" y="362"/>
                      </a:lnTo>
                      <a:lnTo>
                        <a:pt x="552" y="370"/>
                      </a:lnTo>
                      <a:lnTo>
                        <a:pt x="540" y="374"/>
                      </a:lnTo>
                      <a:lnTo>
                        <a:pt x="530" y="378"/>
                      </a:lnTo>
                      <a:lnTo>
                        <a:pt x="518" y="380"/>
                      </a:lnTo>
                      <a:lnTo>
                        <a:pt x="508" y="382"/>
                      </a:lnTo>
                      <a:lnTo>
                        <a:pt x="498" y="380"/>
                      </a:lnTo>
                      <a:lnTo>
                        <a:pt x="498" y="380"/>
                      </a:lnTo>
                      <a:lnTo>
                        <a:pt x="492" y="384"/>
                      </a:lnTo>
                      <a:lnTo>
                        <a:pt x="490" y="386"/>
                      </a:lnTo>
                      <a:lnTo>
                        <a:pt x="490" y="390"/>
                      </a:lnTo>
                      <a:lnTo>
                        <a:pt x="490" y="390"/>
                      </a:lnTo>
                      <a:lnTo>
                        <a:pt x="482" y="388"/>
                      </a:lnTo>
                      <a:lnTo>
                        <a:pt x="474" y="388"/>
                      </a:lnTo>
                      <a:lnTo>
                        <a:pt x="474" y="388"/>
                      </a:lnTo>
                      <a:lnTo>
                        <a:pt x="472" y="386"/>
                      </a:lnTo>
                      <a:lnTo>
                        <a:pt x="472" y="384"/>
                      </a:lnTo>
                      <a:lnTo>
                        <a:pt x="474" y="378"/>
                      </a:lnTo>
                      <a:lnTo>
                        <a:pt x="474" y="378"/>
                      </a:lnTo>
                      <a:lnTo>
                        <a:pt x="470" y="380"/>
                      </a:lnTo>
                      <a:lnTo>
                        <a:pt x="466" y="384"/>
                      </a:lnTo>
                      <a:lnTo>
                        <a:pt x="462" y="392"/>
                      </a:lnTo>
                      <a:lnTo>
                        <a:pt x="462" y="392"/>
                      </a:lnTo>
                      <a:lnTo>
                        <a:pt x="448" y="398"/>
                      </a:lnTo>
                      <a:lnTo>
                        <a:pt x="436" y="406"/>
                      </a:lnTo>
                      <a:lnTo>
                        <a:pt x="412" y="422"/>
                      </a:lnTo>
                      <a:lnTo>
                        <a:pt x="390" y="438"/>
                      </a:lnTo>
                      <a:lnTo>
                        <a:pt x="380" y="444"/>
                      </a:lnTo>
                      <a:lnTo>
                        <a:pt x="366" y="448"/>
                      </a:lnTo>
                      <a:lnTo>
                        <a:pt x="366" y="448"/>
                      </a:lnTo>
                      <a:lnTo>
                        <a:pt x="360" y="446"/>
                      </a:lnTo>
                      <a:lnTo>
                        <a:pt x="354" y="446"/>
                      </a:lnTo>
                      <a:lnTo>
                        <a:pt x="346" y="450"/>
                      </a:lnTo>
                      <a:lnTo>
                        <a:pt x="338" y="454"/>
                      </a:lnTo>
                      <a:lnTo>
                        <a:pt x="328" y="458"/>
                      </a:lnTo>
                      <a:lnTo>
                        <a:pt x="328" y="458"/>
                      </a:lnTo>
                      <a:lnTo>
                        <a:pt x="334" y="450"/>
                      </a:lnTo>
                      <a:lnTo>
                        <a:pt x="340" y="444"/>
                      </a:lnTo>
                      <a:lnTo>
                        <a:pt x="358" y="434"/>
                      </a:lnTo>
                      <a:lnTo>
                        <a:pt x="358" y="434"/>
                      </a:lnTo>
                      <a:lnTo>
                        <a:pt x="356" y="430"/>
                      </a:lnTo>
                      <a:lnTo>
                        <a:pt x="354" y="428"/>
                      </a:lnTo>
                      <a:lnTo>
                        <a:pt x="354" y="428"/>
                      </a:lnTo>
                      <a:lnTo>
                        <a:pt x="352" y="432"/>
                      </a:lnTo>
                      <a:lnTo>
                        <a:pt x="348" y="434"/>
                      </a:lnTo>
                      <a:lnTo>
                        <a:pt x="342" y="440"/>
                      </a:lnTo>
                      <a:lnTo>
                        <a:pt x="334" y="444"/>
                      </a:lnTo>
                      <a:lnTo>
                        <a:pt x="332" y="448"/>
                      </a:lnTo>
                      <a:lnTo>
                        <a:pt x="330" y="452"/>
                      </a:lnTo>
                      <a:lnTo>
                        <a:pt x="330" y="452"/>
                      </a:lnTo>
                      <a:lnTo>
                        <a:pt x="316" y="452"/>
                      </a:lnTo>
                      <a:lnTo>
                        <a:pt x="310" y="452"/>
                      </a:lnTo>
                      <a:lnTo>
                        <a:pt x="310" y="450"/>
                      </a:lnTo>
                      <a:lnTo>
                        <a:pt x="310" y="448"/>
                      </a:lnTo>
                      <a:lnTo>
                        <a:pt x="310" y="448"/>
                      </a:lnTo>
                      <a:lnTo>
                        <a:pt x="302" y="452"/>
                      </a:lnTo>
                      <a:lnTo>
                        <a:pt x="294" y="458"/>
                      </a:lnTo>
                      <a:lnTo>
                        <a:pt x="288" y="464"/>
                      </a:lnTo>
                      <a:lnTo>
                        <a:pt x="280" y="468"/>
                      </a:lnTo>
                      <a:lnTo>
                        <a:pt x="280" y="468"/>
                      </a:lnTo>
                      <a:lnTo>
                        <a:pt x="278" y="466"/>
                      </a:lnTo>
                      <a:lnTo>
                        <a:pt x="278" y="462"/>
                      </a:lnTo>
                      <a:lnTo>
                        <a:pt x="278" y="462"/>
                      </a:lnTo>
                      <a:lnTo>
                        <a:pt x="272" y="466"/>
                      </a:lnTo>
                      <a:lnTo>
                        <a:pt x="268" y="466"/>
                      </a:lnTo>
                      <a:lnTo>
                        <a:pt x="264" y="468"/>
                      </a:lnTo>
                      <a:lnTo>
                        <a:pt x="264" y="468"/>
                      </a:lnTo>
                      <a:lnTo>
                        <a:pt x="270" y="470"/>
                      </a:lnTo>
                      <a:lnTo>
                        <a:pt x="270" y="472"/>
                      </a:lnTo>
                      <a:lnTo>
                        <a:pt x="268" y="476"/>
                      </a:lnTo>
                      <a:lnTo>
                        <a:pt x="268" y="476"/>
                      </a:lnTo>
                      <a:lnTo>
                        <a:pt x="266" y="474"/>
                      </a:lnTo>
                      <a:lnTo>
                        <a:pt x="266" y="476"/>
                      </a:lnTo>
                      <a:lnTo>
                        <a:pt x="266" y="482"/>
                      </a:lnTo>
                      <a:lnTo>
                        <a:pt x="264" y="488"/>
                      </a:lnTo>
                      <a:lnTo>
                        <a:pt x="264" y="488"/>
                      </a:lnTo>
                      <a:lnTo>
                        <a:pt x="260" y="488"/>
                      </a:lnTo>
                      <a:lnTo>
                        <a:pt x="256" y="488"/>
                      </a:lnTo>
                      <a:lnTo>
                        <a:pt x="252" y="490"/>
                      </a:lnTo>
                      <a:lnTo>
                        <a:pt x="248" y="490"/>
                      </a:lnTo>
                      <a:lnTo>
                        <a:pt x="248" y="490"/>
                      </a:lnTo>
                      <a:lnTo>
                        <a:pt x="248" y="494"/>
                      </a:lnTo>
                      <a:lnTo>
                        <a:pt x="246" y="496"/>
                      </a:lnTo>
                      <a:lnTo>
                        <a:pt x="242" y="502"/>
                      </a:lnTo>
                      <a:lnTo>
                        <a:pt x="236" y="506"/>
                      </a:lnTo>
                      <a:lnTo>
                        <a:pt x="234" y="510"/>
                      </a:lnTo>
                      <a:lnTo>
                        <a:pt x="234" y="512"/>
                      </a:lnTo>
                      <a:lnTo>
                        <a:pt x="234" y="512"/>
                      </a:lnTo>
                      <a:lnTo>
                        <a:pt x="228" y="512"/>
                      </a:lnTo>
                      <a:lnTo>
                        <a:pt x="226" y="514"/>
                      </a:lnTo>
                      <a:lnTo>
                        <a:pt x="224" y="516"/>
                      </a:lnTo>
                      <a:lnTo>
                        <a:pt x="222" y="520"/>
                      </a:lnTo>
                      <a:lnTo>
                        <a:pt x="222" y="520"/>
                      </a:lnTo>
                      <a:lnTo>
                        <a:pt x="220" y="518"/>
                      </a:lnTo>
                      <a:lnTo>
                        <a:pt x="218" y="518"/>
                      </a:lnTo>
                      <a:lnTo>
                        <a:pt x="216" y="516"/>
                      </a:lnTo>
                      <a:lnTo>
                        <a:pt x="216" y="516"/>
                      </a:lnTo>
                      <a:lnTo>
                        <a:pt x="214" y="520"/>
                      </a:lnTo>
                      <a:lnTo>
                        <a:pt x="212" y="522"/>
                      </a:lnTo>
                      <a:lnTo>
                        <a:pt x="210" y="522"/>
                      </a:lnTo>
                      <a:lnTo>
                        <a:pt x="210" y="528"/>
                      </a:lnTo>
                      <a:lnTo>
                        <a:pt x="210" y="528"/>
                      </a:lnTo>
                      <a:lnTo>
                        <a:pt x="200" y="530"/>
                      </a:lnTo>
                      <a:lnTo>
                        <a:pt x="192" y="534"/>
                      </a:lnTo>
                      <a:lnTo>
                        <a:pt x="176" y="544"/>
                      </a:lnTo>
                      <a:lnTo>
                        <a:pt x="176" y="544"/>
                      </a:lnTo>
                      <a:lnTo>
                        <a:pt x="168" y="542"/>
                      </a:lnTo>
                      <a:lnTo>
                        <a:pt x="160" y="540"/>
                      </a:lnTo>
                      <a:lnTo>
                        <a:pt x="160" y="540"/>
                      </a:lnTo>
                      <a:lnTo>
                        <a:pt x="162" y="546"/>
                      </a:lnTo>
                      <a:lnTo>
                        <a:pt x="160" y="550"/>
                      </a:lnTo>
                      <a:lnTo>
                        <a:pt x="158" y="556"/>
                      </a:lnTo>
                      <a:lnTo>
                        <a:pt x="154" y="560"/>
                      </a:lnTo>
                      <a:lnTo>
                        <a:pt x="146" y="568"/>
                      </a:lnTo>
                      <a:lnTo>
                        <a:pt x="142" y="572"/>
                      </a:lnTo>
                      <a:lnTo>
                        <a:pt x="140" y="576"/>
                      </a:lnTo>
                      <a:lnTo>
                        <a:pt x="140" y="576"/>
                      </a:lnTo>
                      <a:lnTo>
                        <a:pt x="136" y="576"/>
                      </a:lnTo>
                      <a:lnTo>
                        <a:pt x="134" y="576"/>
                      </a:lnTo>
                      <a:lnTo>
                        <a:pt x="128" y="574"/>
                      </a:lnTo>
                      <a:lnTo>
                        <a:pt x="128" y="574"/>
                      </a:lnTo>
                      <a:lnTo>
                        <a:pt x="128" y="578"/>
                      </a:lnTo>
                      <a:lnTo>
                        <a:pt x="130" y="580"/>
                      </a:lnTo>
                      <a:lnTo>
                        <a:pt x="132" y="580"/>
                      </a:lnTo>
                      <a:lnTo>
                        <a:pt x="134" y="580"/>
                      </a:lnTo>
                      <a:lnTo>
                        <a:pt x="134" y="580"/>
                      </a:lnTo>
                      <a:lnTo>
                        <a:pt x="114" y="592"/>
                      </a:lnTo>
                      <a:lnTo>
                        <a:pt x="106" y="598"/>
                      </a:lnTo>
                      <a:lnTo>
                        <a:pt x="98" y="608"/>
                      </a:lnTo>
                      <a:lnTo>
                        <a:pt x="98" y="608"/>
                      </a:lnTo>
                      <a:lnTo>
                        <a:pt x="94" y="608"/>
                      </a:lnTo>
                      <a:lnTo>
                        <a:pt x="90" y="606"/>
                      </a:lnTo>
                      <a:lnTo>
                        <a:pt x="90" y="606"/>
                      </a:lnTo>
                      <a:lnTo>
                        <a:pt x="88" y="608"/>
                      </a:lnTo>
                      <a:lnTo>
                        <a:pt x="88" y="610"/>
                      </a:lnTo>
                      <a:lnTo>
                        <a:pt x="88" y="616"/>
                      </a:lnTo>
                      <a:lnTo>
                        <a:pt x="88" y="616"/>
                      </a:lnTo>
                      <a:lnTo>
                        <a:pt x="84" y="616"/>
                      </a:lnTo>
                      <a:lnTo>
                        <a:pt x="80" y="618"/>
                      </a:lnTo>
                      <a:lnTo>
                        <a:pt x="70" y="624"/>
                      </a:lnTo>
                      <a:lnTo>
                        <a:pt x="64" y="632"/>
                      </a:lnTo>
                      <a:lnTo>
                        <a:pt x="58" y="640"/>
                      </a:lnTo>
                      <a:lnTo>
                        <a:pt x="58" y="640"/>
                      </a:lnTo>
                      <a:lnTo>
                        <a:pt x="52" y="638"/>
                      </a:lnTo>
                      <a:lnTo>
                        <a:pt x="46" y="640"/>
                      </a:lnTo>
                      <a:lnTo>
                        <a:pt x="40" y="642"/>
                      </a:lnTo>
                      <a:lnTo>
                        <a:pt x="32" y="644"/>
                      </a:lnTo>
                      <a:lnTo>
                        <a:pt x="32" y="644"/>
                      </a:lnTo>
                      <a:lnTo>
                        <a:pt x="32" y="640"/>
                      </a:lnTo>
                      <a:lnTo>
                        <a:pt x="28" y="640"/>
                      </a:lnTo>
                      <a:lnTo>
                        <a:pt x="28" y="640"/>
                      </a:lnTo>
                      <a:lnTo>
                        <a:pt x="30" y="636"/>
                      </a:lnTo>
                      <a:lnTo>
                        <a:pt x="32" y="634"/>
                      </a:lnTo>
                      <a:lnTo>
                        <a:pt x="32" y="634"/>
                      </a:lnTo>
                      <a:lnTo>
                        <a:pt x="32" y="634"/>
                      </a:lnTo>
                      <a:lnTo>
                        <a:pt x="32" y="632"/>
                      </a:lnTo>
                      <a:lnTo>
                        <a:pt x="30" y="632"/>
                      </a:lnTo>
                      <a:lnTo>
                        <a:pt x="28" y="634"/>
                      </a:lnTo>
                      <a:lnTo>
                        <a:pt x="24" y="634"/>
                      </a:lnTo>
                      <a:lnTo>
                        <a:pt x="24" y="634"/>
                      </a:lnTo>
                      <a:lnTo>
                        <a:pt x="26" y="630"/>
                      </a:lnTo>
                      <a:lnTo>
                        <a:pt x="26" y="628"/>
                      </a:lnTo>
                      <a:lnTo>
                        <a:pt x="24" y="624"/>
                      </a:lnTo>
                      <a:lnTo>
                        <a:pt x="22" y="620"/>
                      </a:lnTo>
                      <a:lnTo>
                        <a:pt x="22" y="620"/>
                      </a:lnTo>
                      <a:lnTo>
                        <a:pt x="32" y="616"/>
                      </a:lnTo>
                      <a:lnTo>
                        <a:pt x="34" y="616"/>
                      </a:lnTo>
                      <a:lnTo>
                        <a:pt x="32" y="620"/>
                      </a:lnTo>
                      <a:lnTo>
                        <a:pt x="32" y="620"/>
                      </a:lnTo>
                      <a:lnTo>
                        <a:pt x="38" y="618"/>
                      </a:lnTo>
                      <a:lnTo>
                        <a:pt x="40" y="616"/>
                      </a:lnTo>
                      <a:lnTo>
                        <a:pt x="42" y="614"/>
                      </a:lnTo>
                      <a:lnTo>
                        <a:pt x="42" y="614"/>
                      </a:lnTo>
                      <a:lnTo>
                        <a:pt x="42" y="614"/>
                      </a:lnTo>
                      <a:lnTo>
                        <a:pt x="40" y="614"/>
                      </a:lnTo>
                      <a:lnTo>
                        <a:pt x="38" y="616"/>
                      </a:lnTo>
                      <a:lnTo>
                        <a:pt x="38" y="616"/>
                      </a:lnTo>
                      <a:lnTo>
                        <a:pt x="38" y="610"/>
                      </a:lnTo>
                      <a:lnTo>
                        <a:pt x="34" y="604"/>
                      </a:lnTo>
                      <a:lnTo>
                        <a:pt x="34" y="604"/>
                      </a:lnTo>
                      <a:lnTo>
                        <a:pt x="38" y="600"/>
                      </a:lnTo>
                      <a:lnTo>
                        <a:pt x="42" y="596"/>
                      </a:lnTo>
                      <a:lnTo>
                        <a:pt x="42" y="596"/>
                      </a:lnTo>
                      <a:lnTo>
                        <a:pt x="40" y="594"/>
                      </a:lnTo>
                      <a:lnTo>
                        <a:pt x="36" y="596"/>
                      </a:lnTo>
                      <a:lnTo>
                        <a:pt x="28" y="600"/>
                      </a:lnTo>
                      <a:lnTo>
                        <a:pt x="28" y="600"/>
                      </a:lnTo>
                      <a:lnTo>
                        <a:pt x="28" y="596"/>
                      </a:lnTo>
                      <a:lnTo>
                        <a:pt x="30" y="592"/>
                      </a:lnTo>
                      <a:lnTo>
                        <a:pt x="34" y="590"/>
                      </a:lnTo>
                      <a:lnTo>
                        <a:pt x="38" y="590"/>
                      </a:lnTo>
                      <a:lnTo>
                        <a:pt x="38" y="590"/>
                      </a:lnTo>
                      <a:lnTo>
                        <a:pt x="38" y="592"/>
                      </a:lnTo>
                      <a:lnTo>
                        <a:pt x="36" y="592"/>
                      </a:lnTo>
                      <a:lnTo>
                        <a:pt x="34" y="594"/>
                      </a:lnTo>
                      <a:lnTo>
                        <a:pt x="32" y="596"/>
                      </a:lnTo>
                      <a:lnTo>
                        <a:pt x="32" y="596"/>
                      </a:lnTo>
                      <a:lnTo>
                        <a:pt x="44" y="590"/>
                      </a:lnTo>
                      <a:lnTo>
                        <a:pt x="44" y="590"/>
                      </a:lnTo>
                      <a:lnTo>
                        <a:pt x="42" y="588"/>
                      </a:lnTo>
                      <a:lnTo>
                        <a:pt x="40" y="586"/>
                      </a:lnTo>
                      <a:lnTo>
                        <a:pt x="36" y="586"/>
                      </a:lnTo>
                      <a:lnTo>
                        <a:pt x="30" y="588"/>
                      </a:lnTo>
                      <a:lnTo>
                        <a:pt x="24" y="590"/>
                      </a:lnTo>
                      <a:lnTo>
                        <a:pt x="24" y="590"/>
                      </a:lnTo>
                      <a:lnTo>
                        <a:pt x="24" y="586"/>
                      </a:lnTo>
                      <a:lnTo>
                        <a:pt x="22" y="586"/>
                      </a:lnTo>
                      <a:lnTo>
                        <a:pt x="16" y="586"/>
                      </a:lnTo>
                      <a:lnTo>
                        <a:pt x="6" y="590"/>
                      </a:lnTo>
                      <a:lnTo>
                        <a:pt x="2" y="590"/>
                      </a:lnTo>
                      <a:lnTo>
                        <a:pt x="0" y="588"/>
                      </a:lnTo>
                      <a:lnTo>
                        <a:pt x="0" y="588"/>
                      </a:lnTo>
                      <a:lnTo>
                        <a:pt x="4" y="584"/>
                      </a:lnTo>
                      <a:lnTo>
                        <a:pt x="8" y="582"/>
                      </a:lnTo>
                      <a:lnTo>
                        <a:pt x="14" y="580"/>
                      </a:lnTo>
                      <a:lnTo>
                        <a:pt x="20" y="578"/>
                      </a:lnTo>
                      <a:lnTo>
                        <a:pt x="20" y="578"/>
                      </a:lnTo>
                      <a:lnTo>
                        <a:pt x="16" y="572"/>
                      </a:lnTo>
                      <a:lnTo>
                        <a:pt x="16" y="570"/>
                      </a:lnTo>
                      <a:lnTo>
                        <a:pt x="14" y="568"/>
                      </a:lnTo>
                      <a:lnTo>
                        <a:pt x="14" y="568"/>
                      </a:lnTo>
                      <a:lnTo>
                        <a:pt x="16" y="566"/>
                      </a:lnTo>
                      <a:lnTo>
                        <a:pt x="18" y="566"/>
                      </a:lnTo>
                      <a:lnTo>
                        <a:pt x="22" y="562"/>
                      </a:lnTo>
                      <a:lnTo>
                        <a:pt x="22" y="562"/>
                      </a:lnTo>
                      <a:lnTo>
                        <a:pt x="22" y="560"/>
                      </a:lnTo>
                      <a:lnTo>
                        <a:pt x="18" y="558"/>
                      </a:lnTo>
                      <a:lnTo>
                        <a:pt x="18" y="558"/>
                      </a:lnTo>
                      <a:lnTo>
                        <a:pt x="20" y="554"/>
                      </a:lnTo>
                      <a:lnTo>
                        <a:pt x="24" y="552"/>
                      </a:lnTo>
                      <a:lnTo>
                        <a:pt x="32" y="548"/>
                      </a:lnTo>
                      <a:lnTo>
                        <a:pt x="32" y="548"/>
                      </a:lnTo>
                      <a:lnTo>
                        <a:pt x="30" y="544"/>
                      </a:lnTo>
                      <a:lnTo>
                        <a:pt x="30" y="540"/>
                      </a:lnTo>
                      <a:lnTo>
                        <a:pt x="32" y="538"/>
                      </a:lnTo>
                      <a:lnTo>
                        <a:pt x="36" y="536"/>
                      </a:lnTo>
                      <a:lnTo>
                        <a:pt x="36" y="536"/>
                      </a:lnTo>
                      <a:lnTo>
                        <a:pt x="36" y="534"/>
                      </a:lnTo>
                      <a:lnTo>
                        <a:pt x="32" y="534"/>
                      </a:lnTo>
                      <a:lnTo>
                        <a:pt x="32" y="534"/>
                      </a:lnTo>
                      <a:lnTo>
                        <a:pt x="36" y="530"/>
                      </a:lnTo>
                      <a:lnTo>
                        <a:pt x="38" y="528"/>
                      </a:lnTo>
                      <a:lnTo>
                        <a:pt x="42" y="528"/>
                      </a:lnTo>
                      <a:lnTo>
                        <a:pt x="42" y="528"/>
                      </a:lnTo>
                      <a:lnTo>
                        <a:pt x="40" y="524"/>
                      </a:lnTo>
                      <a:lnTo>
                        <a:pt x="42" y="522"/>
                      </a:lnTo>
                      <a:lnTo>
                        <a:pt x="46" y="514"/>
                      </a:lnTo>
                      <a:lnTo>
                        <a:pt x="52" y="508"/>
                      </a:lnTo>
                      <a:lnTo>
                        <a:pt x="56" y="508"/>
                      </a:lnTo>
                      <a:lnTo>
                        <a:pt x="60" y="508"/>
                      </a:lnTo>
                      <a:lnTo>
                        <a:pt x="60" y="508"/>
                      </a:lnTo>
                      <a:lnTo>
                        <a:pt x="60" y="502"/>
                      </a:lnTo>
                      <a:lnTo>
                        <a:pt x="62" y="496"/>
                      </a:lnTo>
                      <a:lnTo>
                        <a:pt x="66" y="492"/>
                      </a:lnTo>
                      <a:lnTo>
                        <a:pt x="74" y="492"/>
                      </a:lnTo>
                      <a:lnTo>
                        <a:pt x="74" y="492"/>
                      </a:lnTo>
                      <a:lnTo>
                        <a:pt x="70" y="488"/>
                      </a:lnTo>
                      <a:lnTo>
                        <a:pt x="64" y="488"/>
                      </a:lnTo>
                      <a:lnTo>
                        <a:pt x="64" y="488"/>
                      </a:lnTo>
                      <a:lnTo>
                        <a:pt x="66" y="486"/>
                      </a:lnTo>
                      <a:lnTo>
                        <a:pt x="68" y="484"/>
                      </a:lnTo>
                      <a:lnTo>
                        <a:pt x="74" y="480"/>
                      </a:lnTo>
                      <a:lnTo>
                        <a:pt x="74" y="480"/>
                      </a:lnTo>
                      <a:lnTo>
                        <a:pt x="74" y="478"/>
                      </a:lnTo>
                      <a:lnTo>
                        <a:pt x="74" y="474"/>
                      </a:lnTo>
                      <a:lnTo>
                        <a:pt x="82" y="468"/>
                      </a:lnTo>
                      <a:lnTo>
                        <a:pt x="92" y="460"/>
                      </a:lnTo>
                      <a:lnTo>
                        <a:pt x="96" y="456"/>
                      </a:lnTo>
                      <a:lnTo>
                        <a:pt x="98" y="452"/>
                      </a:lnTo>
                      <a:lnTo>
                        <a:pt x="98" y="452"/>
                      </a:lnTo>
                      <a:lnTo>
                        <a:pt x="102" y="454"/>
                      </a:lnTo>
                      <a:lnTo>
                        <a:pt x="104" y="454"/>
                      </a:lnTo>
                      <a:lnTo>
                        <a:pt x="112" y="450"/>
                      </a:lnTo>
                      <a:lnTo>
                        <a:pt x="118" y="448"/>
                      </a:lnTo>
                      <a:lnTo>
                        <a:pt x="122" y="450"/>
                      </a:lnTo>
                      <a:lnTo>
                        <a:pt x="122" y="452"/>
                      </a:lnTo>
                      <a:lnTo>
                        <a:pt x="122" y="452"/>
                      </a:lnTo>
                      <a:lnTo>
                        <a:pt x="126" y="450"/>
                      </a:lnTo>
                      <a:lnTo>
                        <a:pt x="126" y="448"/>
                      </a:lnTo>
                      <a:lnTo>
                        <a:pt x="126" y="442"/>
                      </a:lnTo>
                      <a:lnTo>
                        <a:pt x="126" y="442"/>
                      </a:lnTo>
                      <a:lnTo>
                        <a:pt x="132" y="442"/>
                      </a:lnTo>
                      <a:lnTo>
                        <a:pt x="134" y="442"/>
                      </a:lnTo>
                      <a:lnTo>
                        <a:pt x="138" y="442"/>
                      </a:lnTo>
                      <a:lnTo>
                        <a:pt x="140" y="442"/>
                      </a:lnTo>
                      <a:lnTo>
                        <a:pt x="140" y="442"/>
                      </a:lnTo>
                      <a:lnTo>
                        <a:pt x="140" y="438"/>
                      </a:lnTo>
                      <a:lnTo>
                        <a:pt x="138" y="436"/>
                      </a:lnTo>
                      <a:lnTo>
                        <a:pt x="138" y="436"/>
                      </a:lnTo>
                      <a:lnTo>
                        <a:pt x="132" y="438"/>
                      </a:lnTo>
                      <a:lnTo>
                        <a:pt x="130" y="440"/>
                      </a:lnTo>
                      <a:lnTo>
                        <a:pt x="124" y="440"/>
                      </a:lnTo>
                      <a:lnTo>
                        <a:pt x="124" y="440"/>
                      </a:lnTo>
                      <a:lnTo>
                        <a:pt x="126" y="438"/>
                      </a:lnTo>
                      <a:lnTo>
                        <a:pt x="124" y="438"/>
                      </a:lnTo>
                      <a:lnTo>
                        <a:pt x="116" y="442"/>
                      </a:lnTo>
                      <a:lnTo>
                        <a:pt x="104" y="448"/>
                      </a:lnTo>
                      <a:lnTo>
                        <a:pt x="94" y="452"/>
                      </a:lnTo>
                      <a:lnTo>
                        <a:pt x="94" y="452"/>
                      </a:lnTo>
                      <a:lnTo>
                        <a:pt x="104" y="442"/>
                      </a:lnTo>
                      <a:lnTo>
                        <a:pt x="116" y="434"/>
                      </a:lnTo>
                      <a:lnTo>
                        <a:pt x="138" y="416"/>
                      </a:lnTo>
                      <a:lnTo>
                        <a:pt x="138" y="416"/>
                      </a:lnTo>
                      <a:lnTo>
                        <a:pt x="136" y="416"/>
                      </a:lnTo>
                      <a:lnTo>
                        <a:pt x="136" y="414"/>
                      </a:lnTo>
                      <a:lnTo>
                        <a:pt x="136" y="412"/>
                      </a:lnTo>
                      <a:lnTo>
                        <a:pt x="140" y="410"/>
                      </a:lnTo>
                      <a:lnTo>
                        <a:pt x="144" y="412"/>
                      </a:lnTo>
                      <a:lnTo>
                        <a:pt x="144" y="412"/>
                      </a:lnTo>
                      <a:lnTo>
                        <a:pt x="142" y="408"/>
                      </a:lnTo>
                      <a:lnTo>
                        <a:pt x="142" y="406"/>
                      </a:lnTo>
                      <a:lnTo>
                        <a:pt x="144" y="404"/>
                      </a:lnTo>
                      <a:lnTo>
                        <a:pt x="140" y="404"/>
                      </a:lnTo>
                      <a:lnTo>
                        <a:pt x="140" y="404"/>
                      </a:lnTo>
                      <a:lnTo>
                        <a:pt x="164" y="380"/>
                      </a:lnTo>
                      <a:lnTo>
                        <a:pt x="176" y="372"/>
                      </a:lnTo>
                      <a:lnTo>
                        <a:pt x="184" y="368"/>
                      </a:lnTo>
                      <a:lnTo>
                        <a:pt x="192" y="364"/>
                      </a:lnTo>
                      <a:lnTo>
                        <a:pt x="192" y="364"/>
                      </a:lnTo>
                      <a:lnTo>
                        <a:pt x="194" y="366"/>
                      </a:lnTo>
                      <a:lnTo>
                        <a:pt x="192" y="366"/>
                      </a:lnTo>
                      <a:lnTo>
                        <a:pt x="190" y="368"/>
                      </a:lnTo>
                      <a:lnTo>
                        <a:pt x="190" y="368"/>
                      </a:lnTo>
                      <a:lnTo>
                        <a:pt x="192" y="370"/>
                      </a:lnTo>
                      <a:lnTo>
                        <a:pt x="194" y="370"/>
                      </a:lnTo>
                      <a:lnTo>
                        <a:pt x="198" y="366"/>
                      </a:lnTo>
                      <a:lnTo>
                        <a:pt x="198" y="366"/>
                      </a:lnTo>
                      <a:lnTo>
                        <a:pt x="198" y="362"/>
                      </a:lnTo>
                      <a:lnTo>
                        <a:pt x="196" y="360"/>
                      </a:lnTo>
                      <a:lnTo>
                        <a:pt x="194" y="358"/>
                      </a:lnTo>
                      <a:lnTo>
                        <a:pt x="196" y="354"/>
                      </a:lnTo>
                      <a:lnTo>
                        <a:pt x="196" y="354"/>
                      </a:lnTo>
                      <a:lnTo>
                        <a:pt x="202" y="352"/>
                      </a:lnTo>
                      <a:lnTo>
                        <a:pt x="208" y="348"/>
                      </a:lnTo>
                      <a:lnTo>
                        <a:pt x="214" y="344"/>
                      </a:lnTo>
                      <a:lnTo>
                        <a:pt x="218" y="344"/>
                      </a:lnTo>
                      <a:lnTo>
                        <a:pt x="222" y="344"/>
                      </a:lnTo>
                      <a:lnTo>
                        <a:pt x="222" y="344"/>
                      </a:lnTo>
                      <a:lnTo>
                        <a:pt x="220" y="342"/>
                      </a:lnTo>
                      <a:lnTo>
                        <a:pt x="216" y="342"/>
                      </a:lnTo>
                      <a:lnTo>
                        <a:pt x="216" y="342"/>
                      </a:lnTo>
                      <a:lnTo>
                        <a:pt x="224" y="338"/>
                      </a:lnTo>
                      <a:lnTo>
                        <a:pt x="232" y="334"/>
                      </a:lnTo>
                      <a:lnTo>
                        <a:pt x="240" y="330"/>
                      </a:lnTo>
                      <a:lnTo>
                        <a:pt x="244" y="328"/>
                      </a:lnTo>
                      <a:lnTo>
                        <a:pt x="246" y="324"/>
                      </a:lnTo>
                      <a:lnTo>
                        <a:pt x="246" y="324"/>
                      </a:lnTo>
                      <a:lnTo>
                        <a:pt x="248" y="326"/>
                      </a:lnTo>
                      <a:lnTo>
                        <a:pt x="250" y="330"/>
                      </a:lnTo>
                      <a:lnTo>
                        <a:pt x="250" y="330"/>
                      </a:lnTo>
                      <a:lnTo>
                        <a:pt x="252" y="326"/>
                      </a:lnTo>
                      <a:lnTo>
                        <a:pt x="254" y="324"/>
                      </a:lnTo>
                      <a:lnTo>
                        <a:pt x="252" y="322"/>
                      </a:lnTo>
                      <a:lnTo>
                        <a:pt x="252" y="322"/>
                      </a:lnTo>
                      <a:lnTo>
                        <a:pt x="270" y="316"/>
                      </a:lnTo>
                      <a:lnTo>
                        <a:pt x="270" y="316"/>
                      </a:lnTo>
                      <a:lnTo>
                        <a:pt x="276" y="320"/>
                      </a:lnTo>
                      <a:lnTo>
                        <a:pt x="280" y="320"/>
                      </a:lnTo>
                      <a:lnTo>
                        <a:pt x="284" y="320"/>
                      </a:lnTo>
                      <a:lnTo>
                        <a:pt x="288" y="318"/>
                      </a:lnTo>
                      <a:lnTo>
                        <a:pt x="296" y="312"/>
                      </a:lnTo>
                      <a:lnTo>
                        <a:pt x="302" y="308"/>
                      </a:lnTo>
                      <a:lnTo>
                        <a:pt x="308" y="308"/>
                      </a:lnTo>
                      <a:lnTo>
                        <a:pt x="308" y="308"/>
                      </a:lnTo>
                      <a:lnTo>
                        <a:pt x="306" y="310"/>
                      </a:lnTo>
                      <a:lnTo>
                        <a:pt x="306" y="312"/>
                      </a:lnTo>
                      <a:lnTo>
                        <a:pt x="306" y="312"/>
                      </a:lnTo>
                      <a:lnTo>
                        <a:pt x="308" y="312"/>
                      </a:lnTo>
                      <a:lnTo>
                        <a:pt x="310" y="310"/>
                      </a:lnTo>
                      <a:lnTo>
                        <a:pt x="312" y="308"/>
                      </a:lnTo>
                      <a:lnTo>
                        <a:pt x="314" y="308"/>
                      </a:lnTo>
                      <a:lnTo>
                        <a:pt x="314" y="308"/>
                      </a:lnTo>
                      <a:lnTo>
                        <a:pt x="312" y="304"/>
                      </a:lnTo>
                      <a:lnTo>
                        <a:pt x="308" y="304"/>
                      </a:lnTo>
                      <a:lnTo>
                        <a:pt x="308" y="304"/>
                      </a:lnTo>
                      <a:lnTo>
                        <a:pt x="318" y="296"/>
                      </a:lnTo>
                      <a:lnTo>
                        <a:pt x="328" y="286"/>
                      </a:lnTo>
                      <a:lnTo>
                        <a:pt x="330" y="282"/>
                      </a:lnTo>
                      <a:lnTo>
                        <a:pt x="332" y="276"/>
                      </a:lnTo>
                      <a:lnTo>
                        <a:pt x="330" y="270"/>
                      </a:lnTo>
                      <a:lnTo>
                        <a:pt x="328" y="266"/>
                      </a:lnTo>
                      <a:lnTo>
                        <a:pt x="328" y="266"/>
                      </a:lnTo>
                      <a:lnTo>
                        <a:pt x="330" y="260"/>
                      </a:lnTo>
                      <a:lnTo>
                        <a:pt x="334" y="254"/>
                      </a:lnTo>
                      <a:lnTo>
                        <a:pt x="340" y="252"/>
                      </a:lnTo>
                      <a:lnTo>
                        <a:pt x="348" y="252"/>
                      </a:lnTo>
                      <a:lnTo>
                        <a:pt x="348" y="252"/>
                      </a:lnTo>
                      <a:lnTo>
                        <a:pt x="350" y="258"/>
                      </a:lnTo>
                      <a:lnTo>
                        <a:pt x="350" y="262"/>
                      </a:lnTo>
                      <a:lnTo>
                        <a:pt x="350" y="268"/>
                      </a:lnTo>
                      <a:lnTo>
                        <a:pt x="354" y="272"/>
                      </a:lnTo>
                      <a:lnTo>
                        <a:pt x="354" y="272"/>
                      </a:lnTo>
                      <a:lnTo>
                        <a:pt x="358" y="264"/>
                      </a:lnTo>
                      <a:lnTo>
                        <a:pt x="362" y="260"/>
                      </a:lnTo>
                      <a:lnTo>
                        <a:pt x="366" y="262"/>
                      </a:lnTo>
                      <a:lnTo>
                        <a:pt x="366" y="262"/>
                      </a:lnTo>
                      <a:lnTo>
                        <a:pt x="368" y="252"/>
                      </a:lnTo>
                      <a:lnTo>
                        <a:pt x="368" y="250"/>
                      </a:lnTo>
                      <a:lnTo>
                        <a:pt x="370" y="248"/>
                      </a:lnTo>
                      <a:lnTo>
                        <a:pt x="370" y="248"/>
                      </a:lnTo>
                      <a:lnTo>
                        <a:pt x="366" y="246"/>
                      </a:lnTo>
                      <a:lnTo>
                        <a:pt x="364" y="246"/>
                      </a:lnTo>
                      <a:lnTo>
                        <a:pt x="356" y="248"/>
                      </a:lnTo>
                      <a:lnTo>
                        <a:pt x="356" y="248"/>
                      </a:lnTo>
                      <a:lnTo>
                        <a:pt x="360" y="244"/>
                      </a:lnTo>
                      <a:lnTo>
                        <a:pt x="368" y="242"/>
                      </a:lnTo>
                      <a:lnTo>
                        <a:pt x="376" y="240"/>
                      </a:lnTo>
                      <a:lnTo>
                        <a:pt x="384" y="236"/>
                      </a:lnTo>
                      <a:lnTo>
                        <a:pt x="384" y="236"/>
                      </a:lnTo>
                      <a:lnTo>
                        <a:pt x="378" y="234"/>
                      </a:lnTo>
                      <a:lnTo>
                        <a:pt x="384" y="228"/>
                      </a:lnTo>
                      <a:lnTo>
                        <a:pt x="384" y="228"/>
                      </a:lnTo>
                      <a:lnTo>
                        <a:pt x="374" y="234"/>
                      </a:lnTo>
                      <a:lnTo>
                        <a:pt x="362" y="238"/>
                      </a:lnTo>
                      <a:lnTo>
                        <a:pt x="362" y="238"/>
                      </a:lnTo>
                      <a:lnTo>
                        <a:pt x="358" y="234"/>
                      </a:lnTo>
                      <a:lnTo>
                        <a:pt x="358" y="234"/>
                      </a:lnTo>
                      <a:lnTo>
                        <a:pt x="360" y="230"/>
                      </a:lnTo>
                      <a:lnTo>
                        <a:pt x="366" y="226"/>
                      </a:lnTo>
                      <a:lnTo>
                        <a:pt x="378" y="220"/>
                      </a:lnTo>
                      <a:lnTo>
                        <a:pt x="388" y="216"/>
                      </a:lnTo>
                      <a:lnTo>
                        <a:pt x="392" y="212"/>
                      </a:lnTo>
                      <a:lnTo>
                        <a:pt x="394" y="208"/>
                      </a:lnTo>
                      <a:lnTo>
                        <a:pt x="394" y="208"/>
                      </a:lnTo>
                      <a:lnTo>
                        <a:pt x="398" y="208"/>
                      </a:lnTo>
                      <a:lnTo>
                        <a:pt x="402" y="210"/>
                      </a:lnTo>
                      <a:lnTo>
                        <a:pt x="402" y="210"/>
                      </a:lnTo>
                      <a:lnTo>
                        <a:pt x="426" y="188"/>
                      </a:lnTo>
                      <a:lnTo>
                        <a:pt x="452" y="168"/>
                      </a:lnTo>
                      <a:lnTo>
                        <a:pt x="478" y="144"/>
                      </a:lnTo>
                      <a:lnTo>
                        <a:pt x="490" y="132"/>
                      </a:lnTo>
                      <a:lnTo>
                        <a:pt x="502" y="120"/>
                      </a:lnTo>
                      <a:lnTo>
                        <a:pt x="502" y="120"/>
                      </a:lnTo>
                      <a:lnTo>
                        <a:pt x="492" y="114"/>
                      </a:lnTo>
                      <a:lnTo>
                        <a:pt x="484" y="112"/>
                      </a:lnTo>
                      <a:lnTo>
                        <a:pt x="478" y="112"/>
                      </a:lnTo>
                      <a:lnTo>
                        <a:pt x="474" y="116"/>
                      </a:lnTo>
                      <a:lnTo>
                        <a:pt x="474" y="116"/>
                      </a:lnTo>
                      <a:lnTo>
                        <a:pt x="472" y="112"/>
                      </a:lnTo>
                      <a:lnTo>
                        <a:pt x="472" y="108"/>
                      </a:lnTo>
                      <a:lnTo>
                        <a:pt x="474" y="106"/>
                      </a:lnTo>
                      <a:lnTo>
                        <a:pt x="478" y="104"/>
                      </a:lnTo>
                      <a:lnTo>
                        <a:pt x="484" y="100"/>
                      </a:lnTo>
                      <a:lnTo>
                        <a:pt x="488" y="100"/>
                      </a:lnTo>
                      <a:lnTo>
                        <a:pt x="492" y="102"/>
                      </a:lnTo>
                      <a:lnTo>
                        <a:pt x="492" y="102"/>
                      </a:lnTo>
                      <a:lnTo>
                        <a:pt x="494" y="96"/>
                      </a:lnTo>
                      <a:lnTo>
                        <a:pt x="498" y="92"/>
                      </a:lnTo>
                      <a:lnTo>
                        <a:pt x="502" y="90"/>
                      </a:lnTo>
                      <a:lnTo>
                        <a:pt x="510" y="88"/>
                      </a:lnTo>
                      <a:lnTo>
                        <a:pt x="524" y="88"/>
                      </a:lnTo>
                      <a:lnTo>
                        <a:pt x="530" y="88"/>
                      </a:lnTo>
                      <a:lnTo>
                        <a:pt x="538" y="84"/>
                      </a:lnTo>
                      <a:lnTo>
                        <a:pt x="538" y="84"/>
                      </a:lnTo>
                      <a:lnTo>
                        <a:pt x="534" y="84"/>
                      </a:lnTo>
                      <a:lnTo>
                        <a:pt x="530" y="86"/>
                      </a:lnTo>
                      <a:lnTo>
                        <a:pt x="526" y="86"/>
                      </a:lnTo>
                      <a:lnTo>
                        <a:pt x="522" y="84"/>
                      </a:lnTo>
                      <a:lnTo>
                        <a:pt x="522" y="84"/>
                      </a:lnTo>
                      <a:lnTo>
                        <a:pt x="526" y="80"/>
                      </a:lnTo>
                      <a:lnTo>
                        <a:pt x="530" y="74"/>
                      </a:lnTo>
                      <a:lnTo>
                        <a:pt x="542" y="68"/>
                      </a:lnTo>
                      <a:lnTo>
                        <a:pt x="558" y="64"/>
                      </a:lnTo>
                      <a:lnTo>
                        <a:pt x="572" y="62"/>
                      </a:lnTo>
                      <a:lnTo>
                        <a:pt x="588" y="58"/>
                      </a:lnTo>
                      <a:lnTo>
                        <a:pt x="602" y="56"/>
                      </a:lnTo>
                      <a:lnTo>
                        <a:pt x="614" y="50"/>
                      </a:lnTo>
                      <a:lnTo>
                        <a:pt x="618" y="46"/>
                      </a:lnTo>
                      <a:lnTo>
                        <a:pt x="622" y="40"/>
                      </a:lnTo>
                      <a:lnTo>
                        <a:pt x="622" y="40"/>
                      </a:lnTo>
                      <a:lnTo>
                        <a:pt x="628" y="40"/>
                      </a:lnTo>
                      <a:lnTo>
                        <a:pt x="634" y="36"/>
                      </a:lnTo>
                      <a:lnTo>
                        <a:pt x="640" y="34"/>
                      </a:lnTo>
                      <a:lnTo>
                        <a:pt x="646" y="32"/>
                      </a:lnTo>
                      <a:lnTo>
                        <a:pt x="646" y="32"/>
                      </a:lnTo>
                      <a:lnTo>
                        <a:pt x="638" y="34"/>
                      </a:lnTo>
                      <a:lnTo>
                        <a:pt x="628" y="36"/>
                      </a:lnTo>
                      <a:lnTo>
                        <a:pt x="612" y="42"/>
                      </a:lnTo>
                      <a:lnTo>
                        <a:pt x="594" y="48"/>
                      </a:lnTo>
                      <a:lnTo>
                        <a:pt x="586" y="50"/>
                      </a:lnTo>
                      <a:lnTo>
                        <a:pt x="576" y="48"/>
                      </a:lnTo>
                      <a:lnTo>
                        <a:pt x="576" y="48"/>
                      </a:lnTo>
                      <a:lnTo>
                        <a:pt x="576" y="50"/>
                      </a:lnTo>
                      <a:lnTo>
                        <a:pt x="576" y="50"/>
                      </a:lnTo>
                      <a:lnTo>
                        <a:pt x="572" y="54"/>
                      </a:lnTo>
                      <a:lnTo>
                        <a:pt x="568" y="56"/>
                      </a:lnTo>
                      <a:lnTo>
                        <a:pt x="568" y="54"/>
                      </a:lnTo>
                      <a:lnTo>
                        <a:pt x="568" y="52"/>
                      </a:lnTo>
                      <a:lnTo>
                        <a:pt x="568" y="52"/>
                      </a:lnTo>
                      <a:lnTo>
                        <a:pt x="558" y="58"/>
                      </a:lnTo>
                      <a:lnTo>
                        <a:pt x="546" y="62"/>
                      </a:lnTo>
                      <a:lnTo>
                        <a:pt x="522" y="68"/>
                      </a:lnTo>
                      <a:lnTo>
                        <a:pt x="500" y="74"/>
                      </a:lnTo>
                      <a:lnTo>
                        <a:pt x="478" y="80"/>
                      </a:lnTo>
                      <a:lnTo>
                        <a:pt x="478" y="80"/>
                      </a:lnTo>
                      <a:lnTo>
                        <a:pt x="456" y="88"/>
                      </a:lnTo>
                      <a:lnTo>
                        <a:pt x="436" y="90"/>
                      </a:lnTo>
                      <a:lnTo>
                        <a:pt x="436" y="90"/>
                      </a:lnTo>
                      <a:lnTo>
                        <a:pt x="436" y="88"/>
                      </a:lnTo>
                      <a:lnTo>
                        <a:pt x="438" y="86"/>
                      </a:lnTo>
                      <a:lnTo>
                        <a:pt x="446" y="86"/>
                      </a:lnTo>
                      <a:lnTo>
                        <a:pt x="446" y="86"/>
                      </a:lnTo>
                      <a:lnTo>
                        <a:pt x="442" y="84"/>
                      </a:lnTo>
                      <a:lnTo>
                        <a:pt x="438" y="82"/>
                      </a:lnTo>
                      <a:lnTo>
                        <a:pt x="426" y="80"/>
                      </a:lnTo>
                      <a:lnTo>
                        <a:pt x="426" y="80"/>
                      </a:lnTo>
                      <a:lnTo>
                        <a:pt x="428" y="80"/>
                      </a:lnTo>
                      <a:lnTo>
                        <a:pt x="428" y="78"/>
                      </a:lnTo>
                      <a:lnTo>
                        <a:pt x="424" y="76"/>
                      </a:lnTo>
                      <a:lnTo>
                        <a:pt x="422" y="72"/>
                      </a:lnTo>
                      <a:lnTo>
                        <a:pt x="422" y="72"/>
                      </a:lnTo>
                      <a:lnTo>
                        <a:pt x="424" y="70"/>
                      </a:lnTo>
                      <a:lnTo>
                        <a:pt x="424" y="70"/>
                      </a:lnTo>
                      <a:lnTo>
                        <a:pt x="412" y="72"/>
                      </a:lnTo>
                      <a:lnTo>
                        <a:pt x="404" y="74"/>
                      </a:lnTo>
                      <a:lnTo>
                        <a:pt x="394" y="76"/>
                      </a:lnTo>
                      <a:lnTo>
                        <a:pt x="384" y="82"/>
                      </a:lnTo>
                      <a:lnTo>
                        <a:pt x="384" y="82"/>
                      </a:lnTo>
                      <a:lnTo>
                        <a:pt x="386" y="84"/>
                      </a:lnTo>
                      <a:lnTo>
                        <a:pt x="386" y="86"/>
                      </a:lnTo>
                      <a:lnTo>
                        <a:pt x="382" y="88"/>
                      </a:lnTo>
                      <a:lnTo>
                        <a:pt x="382" y="88"/>
                      </a:lnTo>
                      <a:lnTo>
                        <a:pt x="396" y="88"/>
                      </a:lnTo>
                      <a:lnTo>
                        <a:pt x="406" y="90"/>
                      </a:lnTo>
                      <a:lnTo>
                        <a:pt x="414" y="90"/>
                      </a:lnTo>
                      <a:lnTo>
                        <a:pt x="414" y="90"/>
                      </a:lnTo>
                      <a:lnTo>
                        <a:pt x="412" y="96"/>
                      </a:lnTo>
                      <a:lnTo>
                        <a:pt x="408" y="100"/>
                      </a:lnTo>
                      <a:lnTo>
                        <a:pt x="398" y="104"/>
                      </a:lnTo>
                      <a:lnTo>
                        <a:pt x="386" y="106"/>
                      </a:lnTo>
                      <a:lnTo>
                        <a:pt x="382" y="108"/>
                      </a:lnTo>
                      <a:lnTo>
                        <a:pt x="380" y="112"/>
                      </a:lnTo>
                      <a:lnTo>
                        <a:pt x="380" y="112"/>
                      </a:lnTo>
                      <a:lnTo>
                        <a:pt x="372" y="112"/>
                      </a:lnTo>
                      <a:lnTo>
                        <a:pt x="364" y="112"/>
                      </a:lnTo>
                      <a:lnTo>
                        <a:pt x="350" y="114"/>
                      </a:lnTo>
                      <a:lnTo>
                        <a:pt x="350" y="114"/>
                      </a:lnTo>
                      <a:lnTo>
                        <a:pt x="348" y="110"/>
                      </a:lnTo>
                      <a:lnTo>
                        <a:pt x="350" y="108"/>
                      </a:lnTo>
                      <a:lnTo>
                        <a:pt x="354" y="108"/>
                      </a:lnTo>
                      <a:lnTo>
                        <a:pt x="354" y="108"/>
                      </a:lnTo>
                      <a:lnTo>
                        <a:pt x="348" y="108"/>
                      </a:lnTo>
                      <a:lnTo>
                        <a:pt x="342" y="106"/>
                      </a:lnTo>
                      <a:lnTo>
                        <a:pt x="336" y="100"/>
                      </a:lnTo>
                      <a:lnTo>
                        <a:pt x="330" y="96"/>
                      </a:lnTo>
                      <a:lnTo>
                        <a:pt x="328" y="94"/>
                      </a:lnTo>
                      <a:lnTo>
                        <a:pt x="324" y="94"/>
                      </a:lnTo>
                      <a:lnTo>
                        <a:pt x="324" y="94"/>
                      </a:lnTo>
                      <a:lnTo>
                        <a:pt x="326" y="90"/>
                      </a:lnTo>
                      <a:lnTo>
                        <a:pt x="326" y="90"/>
                      </a:lnTo>
                      <a:lnTo>
                        <a:pt x="324" y="88"/>
                      </a:lnTo>
                      <a:lnTo>
                        <a:pt x="324" y="88"/>
                      </a:lnTo>
                      <a:lnTo>
                        <a:pt x="342" y="82"/>
                      </a:lnTo>
                      <a:lnTo>
                        <a:pt x="364" y="78"/>
                      </a:lnTo>
                      <a:lnTo>
                        <a:pt x="384" y="74"/>
                      </a:lnTo>
                      <a:lnTo>
                        <a:pt x="404" y="68"/>
                      </a:lnTo>
                      <a:lnTo>
                        <a:pt x="404" y="68"/>
                      </a:lnTo>
                      <a:lnTo>
                        <a:pt x="404" y="66"/>
                      </a:lnTo>
                      <a:lnTo>
                        <a:pt x="404" y="66"/>
                      </a:lnTo>
                      <a:lnTo>
                        <a:pt x="404" y="62"/>
                      </a:lnTo>
                      <a:lnTo>
                        <a:pt x="404" y="62"/>
                      </a:lnTo>
                      <a:lnTo>
                        <a:pt x="420" y="56"/>
                      </a:lnTo>
                      <a:lnTo>
                        <a:pt x="430" y="54"/>
                      </a:lnTo>
                      <a:lnTo>
                        <a:pt x="440" y="54"/>
                      </a:lnTo>
                      <a:lnTo>
                        <a:pt x="440" y="54"/>
                      </a:lnTo>
                      <a:lnTo>
                        <a:pt x="438" y="58"/>
                      </a:lnTo>
                      <a:lnTo>
                        <a:pt x="434" y="60"/>
                      </a:lnTo>
                      <a:lnTo>
                        <a:pt x="430" y="62"/>
                      </a:lnTo>
                      <a:lnTo>
                        <a:pt x="424" y="62"/>
                      </a:lnTo>
                      <a:lnTo>
                        <a:pt x="424" y="62"/>
                      </a:lnTo>
                      <a:lnTo>
                        <a:pt x="432" y="64"/>
                      </a:lnTo>
                      <a:lnTo>
                        <a:pt x="440" y="66"/>
                      </a:lnTo>
                      <a:lnTo>
                        <a:pt x="460" y="66"/>
                      </a:lnTo>
                      <a:lnTo>
                        <a:pt x="480" y="60"/>
                      </a:lnTo>
                      <a:lnTo>
                        <a:pt x="496" y="56"/>
                      </a:lnTo>
                      <a:lnTo>
                        <a:pt x="496" y="56"/>
                      </a:lnTo>
                      <a:lnTo>
                        <a:pt x="498" y="56"/>
                      </a:lnTo>
                      <a:lnTo>
                        <a:pt x="496" y="58"/>
                      </a:lnTo>
                      <a:lnTo>
                        <a:pt x="494" y="60"/>
                      </a:lnTo>
                      <a:lnTo>
                        <a:pt x="492" y="60"/>
                      </a:lnTo>
                      <a:lnTo>
                        <a:pt x="492" y="60"/>
                      </a:lnTo>
                      <a:lnTo>
                        <a:pt x="496" y="62"/>
                      </a:lnTo>
                      <a:lnTo>
                        <a:pt x="502" y="60"/>
                      </a:lnTo>
                      <a:lnTo>
                        <a:pt x="510" y="54"/>
                      </a:lnTo>
                      <a:lnTo>
                        <a:pt x="510" y="54"/>
                      </a:lnTo>
                      <a:lnTo>
                        <a:pt x="506" y="52"/>
                      </a:lnTo>
                      <a:lnTo>
                        <a:pt x="502" y="50"/>
                      </a:lnTo>
                      <a:lnTo>
                        <a:pt x="502" y="50"/>
                      </a:lnTo>
                      <a:lnTo>
                        <a:pt x="510" y="44"/>
                      </a:lnTo>
                      <a:lnTo>
                        <a:pt x="522" y="40"/>
                      </a:lnTo>
                      <a:lnTo>
                        <a:pt x="534" y="38"/>
                      </a:lnTo>
                      <a:lnTo>
                        <a:pt x="546" y="38"/>
                      </a:lnTo>
                      <a:lnTo>
                        <a:pt x="546" y="38"/>
                      </a:lnTo>
                      <a:lnTo>
                        <a:pt x="548" y="34"/>
                      </a:lnTo>
                      <a:lnTo>
                        <a:pt x="554" y="32"/>
                      </a:lnTo>
                      <a:lnTo>
                        <a:pt x="568" y="28"/>
                      </a:lnTo>
                      <a:lnTo>
                        <a:pt x="568" y="28"/>
                      </a:lnTo>
                      <a:lnTo>
                        <a:pt x="566" y="26"/>
                      </a:lnTo>
                      <a:lnTo>
                        <a:pt x="566" y="26"/>
                      </a:lnTo>
                      <a:lnTo>
                        <a:pt x="570" y="26"/>
                      </a:lnTo>
                      <a:lnTo>
                        <a:pt x="576" y="28"/>
                      </a:lnTo>
                      <a:lnTo>
                        <a:pt x="576" y="28"/>
                      </a:lnTo>
                      <a:lnTo>
                        <a:pt x="574" y="26"/>
                      </a:lnTo>
                      <a:lnTo>
                        <a:pt x="570" y="26"/>
                      </a:lnTo>
                      <a:lnTo>
                        <a:pt x="570" y="26"/>
                      </a:lnTo>
                      <a:lnTo>
                        <a:pt x="600" y="22"/>
                      </a:lnTo>
                      <a:lnTo>
                        <a:pt x="632" y="16"/>
                      </a:lnTo>
                      <a:lnTo>
                        <a:pt x="666" y="10"/>
                      </a:lnTo>
                      <a:lnTo>
                        <a:pt x="698" y="2"/>
                      </a:lnTo>
                      <a:lnTo>
                        <a:pt x="698" y="2"/>
                      </a:lnTo>
                      <a:lnTo>
                        <a:pt x="686" y="12"/>
                      </a:lnTo>
                      <a:lnTo>
                        <a:pt x="678" y="16"/>
                      </a:lnTo>
                      <a:lnTo>
                        <a:pt x="670" y="20"/>
                      </a:lnTo>
                      <a:lnTo>
                        <a:pt x="670" y="20"/>
                      </a:lnTo>
                      <a:lnTo>
                        <a:pt x="680" y="18"/>
                      </a:lnTo>
                      <a:lnTo>
                        <a:pt x="690" y="14"/>
                      </a:lnTo>
                      <a:lnTo>
                        <a:pt x="700" y="8"/>
                      </a:lnTo>
                      <a:lnTo>
                        <a:pt x="706" y="0"/>
                      </a:lnTo>
                      <a:lnTo>
                        <a:pt x="706" y="0"/>
                      </a:lnTo>
                      <a:close/>
                      <a:moveTo>
                        <a:pt x="648" y="30"/>
                      </a:moveTo>
                      <a:lnTo>
                        <a:pt x="648" y="30"/>
                      </a:lnTo>
                      <a:lnTo>
                        <a:pt x="660" y="28"/>
                      </a:lnTo>
                      <a:lnTo>
                        <a:pt x="664" y="26"/>
                      </a:lnTo>
                      <a:lnTo>
                        <a:pt x="668" y="22"/>
                      </a:lnTo>
                      <a:lnTo>
                        <a:pt x="668" y="22"/>
                      </a:lnTo>
                      <a:lnTo>
                        <a:pt x="658" y="26"/>
                      </a:lnTo>
                      <a:lnTo>
                        <a:pt x="648" y="30"/>
                      </a:lnTo>
                      <a:lnTo>
                        <a:pt x="648" y="30"/>
                      </a:lnTo>
                      <a:close/>
                      <a:moveTo>
                        <a:pt x="600" y="32"/>
                      </a:moveTo>
                      <a:lnTo>
                        <a:pt x="600" y="32"/>
                      </a:lnTo>
                      <a:lnTo>
                        <a:pt x="604" y="32"/>
                      </a:lnTo>
                      <a:lnTo>
                        <a:pt x="608" y="32"/>
                      </a:lnTo>
                      <a:lnTo>
                        <a:pt x="610" y="32"/>
                      </a:lnTo>
                      <a:lnTo>
                        <a:pt x="612" y="30"/>
                      </a:lnTo>
                      <a:lnTo>
                        <a:pt x="612" y="30"/>
                      </a:lnTo>
                      <a:lnTo>
                        <a:pt x="610" y="30"/>
                      </a:lnTo>
                      <a:lnTo>
                        <a:pt x="610" y="28"/>
                      </a:lnTo>
                      <a:lnTo>
                        <a:pt x="614" y="24"/>
                      </a:lnTo>
                      <a:lnTo>
                        <a:pt x="614" y="24"/>
                      </a:lnTo>
                      <a:lnTo>
                        <a:pt x="610" y="24"/>
                      </a:lnTo>
                      <a:lnTo>
                        <a:pt x="606" y="26"/>
                      </a:lnTo>
                      <a:lnTo>
                        <a:pt x="602" y="28"/>
                      </a:lnTo>
                      <a:lnTo>
                        <a:pt x="600" y="32"/>
                      </a:lnTo>
                      <a:lnTo>
                        <a:pt x="600" y="32"/>
                      </a:lnTo>
                      <a:close/>
                      <a:moveTo>
                        <a:pt x="544" y="46"/>
                      </a:moveTo>
                      <a:lnTo>
                        <a:pt x="544" y="46"/>
                      </a:lnTo>
                      <a:lnTo>
                        <a:pt x="546" y="48"/>
                      </a:lnTo>
                      <a:lnTo>
                        <a:pt x="548" y="48"/>
                      </a:lnTo>
                      <a:lnTo>
                        <a:pt x="552" y="46"/>
                      </a:lnTo>
                      <a:lnTo>
                        <a:pt x="554" y="44"/>
                      </a:lnTo>
                      <a:lnTo>
                        <a:pt x="552" y="44"/>
                      </a:lnTo>
                      <a:lnTo>
                        <a:pt x="544" y="46"/>
                      </a:lnTo>
                      <a:lnTo>
                        <a:pt x="544" y="46"/>
                      </a:lnTo>
                      <a:close/>
                      <a:moveTo>
                        <a:pt x="580" y="280"/>
                      </a:moveTo>
                      <a:lnTo>
                        <a:pt x="580" y="280"/>
                      </a:lnTo>
                      <a:lnTo>
                        <a:pt x="584" y="284"/>
                      </a:lnTo>
                      <a:lnTo>
                        <a:pt x="588" y="284"/>
                      </a:lnTo>
                      <a:lnTo>
                        <a:pt x="592" y="286"/>
                      </a:lnTo>
                      <a:lnTo>
                        <a:pt x="596" y="288"/>
                      </a:lnTo>
                      <a:lnTo>
                        <a:pt x="596" y="288"/>
                      </a:lnTo>
                      <a:lnTo>
                        <a:pt x="594" y="284"/>
                      </a:lnTo>
                      <a:lnTo>
                        <a:pt x="592" y="282"/>
                      </a:lnTo>
                      <a:lnTo>
                        <a:pt x="588" y="280"/>
                      </a:lnTo>
                      <a:lnTo>
                        <a:pt x="584" y="278"/>
                      </a:lnTo>
                      <a:lnTo>
                        <a:pt x="584" y="278"/>
                      </a:lnTo>
                      <a:lnTo>
                        <a:pt x="582" y="268"/>
                      </a:lnTo>
                      <a:lnTo>
                        <a:pt x="580" y="280"/>
                      </a:lnTo>
                      <a:lnTo>
                        <a:pt x="580" y="280"/>
                      </a:lnTo>
                      <a:close/>
                      <a:moveTo>
                        <a:pt x="236" y="494"/>
                      </a:moveTo>
                      <a:lnTo>
                        <a:pt x="236" y="494"/>
                      </a:lnTo>
                      <a:lnTo>
                        <a:pt x="238" y="494"/>
                      </a:lnTo>
                      <a:lnTo>
                        <a:pt x="240" y="494"/>
                      </a:lnTo>
                      <a:lnTo>
                        <a:pt x="242" y="498"/>
                      </a:lnTo>
                      <a:lnTo>
                        <a:pt x="242" y="498"/>
                      </a:lnTo>
                      <a:lnTo>
                        <a:pt x="244" y="492"/>
                      </a:lnTo>
                      <a:lnTo>
                        <a:pt x="242" y="490"/>
                      </a:lnTo>
                      <a:lnTo>
                        <a:pt x="238" y="490"/>
                      </a:lnTo>
                      <a:lnTo>
                        <a:pt x="236" y="494"/>
                      </a:lnTo>
                      <a:lnTo>
                        <a:pt x="236" y="49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4" name="Freeform 250"/>
                <p:cNvSpPr>
                  <a:spLocks/>
                </p:cNvSpPr>
                <p:nvPr userDrawn="1"/>
              </p:nvSpPr>
              <p:spPr bwMode="auto">
                <a:xfrm>
                  <a:off x="3964" y="232"/>
                  <a:ext cx="43" cy="5"/>
                </a:xfrm>
                <a:custGeom>
                  <a:avLst/>
                  <a:gdLst/>
                  <a:ahLst/>
                  <a:cxnLst>
                    <a:cxn ang="0">
                      <a:pos x="90" y="10"/>
                    </a:cxn>
                    <a:cxn ang="0">
                      <a:pos x="90" y="10"/>
                    </a:cxn>
                    <a:cxn ang="0">
                      <a:pos x="98" y="8"/>
                    </a:cxn>
                    <a:cxn ang="0">
                      <a:pos x="102" y="6"/>
                    </a:cxn>
                    <a:cxn ang="0">
                      <a:pos x="102" y="6"/>
                    </a:cxn>
                    <a:cxn ang="0">
                      <a:pos x="118" y="6"/>
                    </a:cxn>
                    <a:cxn ang="0">
                      <a:pos x="132" y="8"/>
                    </a:cxn>
                    <a:cxn ang="0">
                      <a:pos x="146" y="12"/>
                    </a:cxn>
                    <a:cxn ang="0">
                      <a:pos x="158" y="16"/>
                    </a:cxn>
                    <a:cxn ang="0">
                      <a:pos x="158" y="16"/>
                    </a:cxn>
                    <a:cxn ang="0">
                      <a:pos x="162" y="18"/>
                    </a:cxn>
                    <a:cxn ang="0">
                      <a:pos x="160" y="18"/>
                    </a:cxn>
                    <a:cxn ang="0">
                      <a:pos x="158" y="20"/>
                    </a:cxn>
                    <a:cxn ang="0">
                      <a:pos x="156" y="18"/>
                    </a:cxn>
                    <a:cxn ang="0">
                      <a:pos x="156" y="16"/>
                    </a:cxn>
                    <a:cxn ang="0">
                      <a:pos x="156" y="16"/>
                    </a:cxn>
                    <a:cxn ang="0">
                      <a:pos x="136" y="14"/>
                    </a:cxn>
                    <a:cxn ang="0">
                      <a:pos x="118" y="12"/>
                    </a:cxn>
                    <a:cxn ang="0">
                      <a:pos x="118" y="12"/>
                    </a:cxn>
                    <a:cxn ang="0">
                      <a:pos x="116" y="12"/>
                    </a:cxn>
                    <a:cxn ang="0">
                      <a:pos x="116" y="14"/>
                    </a:cxn>
                    <a:cxn ang="0">
                      <a:pos x="116" y="14"/>
                    </a:cxn>
                    <a:cxn ang="0">
                      <a:pos x="116" y="14"/>
                    </a:cxn>
                    <a:cxn ang="0">
                      <a:pos x="116" y="14"/>
                    </a:cxn>
                    <a:cxn ang="0">
                      <a:pos x="100" y="14"/>
                    </a:cxn>
                    <a:cxn ang="0">
                      <a:pos x="86" y="14"/>
                    </a:cxn>
                    <a:cxn ang="0">
                      <a:pos x="58" y="10"/>
                    </a:cxn>
                    <a:cxn ang="0">
                      <a:pos x="28" y="4"/>
                    </a:cxn>
                    <a:cxn ang="0">
                      <a:pos x="0" y="2"/>
                    </a:cxn>
                    <a:cxn ang="0">
                      <a:pos x="0" y="2"/>
                    </a:cxn>
                    <a:cxn ang="0">
                      <a:pos x="12" y="0"/>
                    </a:cxn>
                    <a:cxn ang="0">
                      <a:pos x="22" y="0"/>
                    </a:cxn>
                    <a:cxn ang="0">
                      <a:pos x="46" y="2"/>
                    </a:cxn>
                    <a:cxn ang="0">
                      <a:pos x="72" y="6"/>
                    </a:cxn>
                    <a:cxn ang="0">
                      <a:pos x="84" y="6"/>
                    </a:cxn>
                    <a:cxn ang="0">
                      <a:pos x="96" y="6"/>
                    </a:cxn>
                    <a:cxn ang="0">
                      <a:pos x="96" y="6"/>
                    </a:cxn>
                    <a:cxn ang="0">
                      <a:pos x="98" y="6"/>
                    </a:cxn>
                    <a:cxn ang="0">
                      <a:pos x="98" y="6"/>
                    </a:cxn>
                    <a:cxn ang="0">
                      <a:pos x="94" y="8"/>
                    </a:cxn>
                    <a:cxn ang="0">
                      <a:pos x="90" y="8"/>
                    </a:cxn>
                    <a:cxn ang="0">
                      <a:pos x="88" y="8"/>
                    </a:cxn>
                    <a:cxn ang="0">
                      <a:pos x="90" y="10"/>
                    </a:cxn>
                    <a:cxn ang="0">
                      <a:pos x="90" y="10"/>
                    </a:cxn>
                  </a:cxnLst>
                  <a:rect l="0" t="0" r="r" b="b"/>
                  <a:pathLst>
                    <a:path w="162" h="20">
                      <a:moveTo>
                        <a:pt x="90" y="10"/>
                      </a:moveTo>
                      <a:lnTo>
                        <a:pt x="90" y="10"/>
                      </a:lnTo>
                      <a:lnTo>
                        <a:pt x="98" y="8"/>
                      </a:lnTo>
                      <a:lnTo>
                        <a:pt x="102" y="6"/>
                      </a:lnTo>
                      <a:lnTo>
                        <a:pt x="102" y="6"/>
                      </a:lnTo>
                      <a:lnTo>
                        <a:pt x="118" y="6"/>
                      </a:lnTo>
                      <a:lnTo>
                        <a:pt x="132" y="8"/>
                      </a:lnTo>
                      <a:lnTo>
                        <a:pt x="146" y="12"/>
                      </a:lnTo>
                      <a:lnTo>
                        <a:pt x="158" y="16"/>
                      </a:lnTo>
                      <a:lnTo>
                        <a:pt x="158" y="16"/>
                      </a:lnTo>
                      <a:lnTo>
                        <a:pt x="162" y="18"/>
                      </a:lnTo>
                      <a:lnTo>
                        <a:pt x="160" y="18"/>
                      </a:lnTo>
                      <a:lnTo>
                        <a:pt x="158" y="20"/>
                      </a:lnTo>
                      <a:lnTo>
                        <a:pt x="156" y="18"/>
                      </a:lnTo>
                      <a:lnTo>
                        <a:pt x="156" y="16"/>
                      </a:lnTo>
                      <a:lnTo>
                        <a:pt x="156" y="16"/>
                      </a:lnTo>
                      <a:lnTo>
                        <a:pt x="136" y="14"/>
                      </a:lnTo>
                      <a:lnTo>
                        <a:pt x="118" y="12"/>
                      </a:lnTo>
                      <a:lnTo>
                        <a:pt x="118" y="12"/>
                      </a:lnTo>
                      <a:lnTo>
                        <a:pt x="116" y="12"/>
                      </a:lnTo>
                      <a:lnTo>
                        <a:pt x="116" y="14"/>
                      </a:lnTo>
                      <a:lnTo>
                        <a:pt x="116" y="14"/>
                      </a:lnTo>
                      <a:lnTo>
                        <a:pt x="116" y="14"/>
                      </a:lnTo>
                      <a:lnTo>
                        <a:pt x="116" y="14"/>
                      </a:lnTo>
                      <a:lnTo>
                        <a:pt x="100" y="14"/>
                      </a:lnTo>
                      <a:lnTo>
                        <a:pt x="86" y="14"/>
                      </a:lnTo>
                      <a:lnTo>
                        <a:pt x="58" y="10"/>
                      </a:lnTo>
                      <a:lnTo>
                        <a:pt x="28" y="4"/>
                      </a:lnTo>
                      <a:lnTo>
                        <a:pt x="0" y="2"/>
                      </a:lnTo>
                      <a:lnTo>
                        <a:pt x="0" y="2"/>
                      </a:lnTo>
                      <a:lnTo>
                        <a:pt x="12" y="0"/>
                      </a:lnTo>
                      <a:lnTo>
                        <a:pt x="22" y="0"/>
                      </a:lnTo>
                      <a:lnTo>
                        <a:pt x="46" y="2"/>
                      </a:lnTo>
                      <a:lnTo>
                        <a:pt x="72" y="6"/>
                      </a:lnTo>
                      <a:lnTo>
                        <a:pt x="84" y="6"/>
                      </a:lnTo>
                      <a:lnTo>
                        <a:pt x="96" y="6"/>
                      </a:lnTo>
                      <a:lnTo>
                        <a:pt x="96" y="6"/>
                      </a:lnTo>
                      <a:lnTo>
                        <a:pt x="98" y="6"/>
                      </a:lnTo>
                      <a:lnTo>
                        <a:pt x="98" y="6"/>
                      </a:lnTo>
                      <a:lnTo>
                        <a:pt x="94" y="8"/>
                      </a:lnTo>
                      <a:lnTo>
                        <a:pt x="90" y="8"/>
                      </a:lnTo>
                      <a:lnTo>
                        <a:pt x="88" y="8"/>
                      </a:lnTo>
                      <a:lnTo>
                        <a:pt x="90" y="10"/>
                      </a:lnTo>
                      <a:lnTo>
                        <a:pt x="9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5" name="Freeform 251"/>
                <p:cNvSpPr>
                  <a:spLocks/>
                </p:cNvSpPr>
                <p:nvPr userDrawn="1"/>
              </p:nvSpPr>
              <p:spPr bwMode="auto">
                <a:xfrm>
                  <a:off x="3921" y="235"/>
                  <a:ext cx="5" cy="0"/>
                </a:xfrm>
                <a:custGeom>
                  <a:avLst/>
                  <a:gdLst/>
                  <a:ahLst/>
                  <a:cxnLst>
                    <a:cxn ang="0">
                      <a:pos x="20" y="0"/>
                    </a:cxn>
                    <a:cxn ang="0">
                      <a:pos x="20" y="0"/>
                    </a:cxn>
                    <a:cxn ang="0">
                      <a:pos x="16" y="4"/>
                    </a:cxn>
                    <a:cxn ang="0">
                      <a:pos x="12" y="6"/>
                    </a:cxn>
                    <a:cxn ang="0">
                      <a:pos x="0" y="8"/>
                    </a:cxn>
                    <a:cxn ang="0">
                      <a:pos x="0" y="8"/>
                    </a:cxn>
                    <a:cxn ang="0">
                      <a:pos x="10" y="4"/>
                    </a:cxn>
                    <a:cxn ang="0">
                      <a:pos x="20" y="0"/>
                    </a:cxn>
                    <a:cxn ang="0">
                      <a:pos x="20" y="0"/>
                    </a:cxn>
                  </a:cxnLst>
                  <a:rect l="0" t="0" r="r" b="b"/>
                  <a:pathLst>
                    <a:path w="20" h="8">
                      <a:moveTo>
                        <a:pt x="20" y="0"/>
                      </a:moveTo>
                      <a:lnTo>
                        <a:pt x="20" y="0"/>
                      </a:lnTo>
                      <a:lnTo>
                        <a:pt x="16" y="4"/>
                      </a:lnTo>
                      <a:lnTo>
                        <a:pt x="12" y="6"/>
                      </a:lnTo>
                      <a:lnTo>
                        <a:pt x="0" y="8"/>
                      </a:lnTo>
                      <a:lnTo>
                        <a:pt x="0" y="8"/>
                      </a:lnTo>
                      <a:lnTo>
                        <a:pt x="10" y="4"/>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6" name="Freeform 252"/>
                <p:cNvSpPr>
                  <a:spLocks/>
                </p:cNvSpPr>
                <p:nvPr userDrawn="1"/>
              </p:nvSpPr>
              <p:spPr bwMode="auto">
                <a:xfrm>
                  <a:off x="3870" y="235"/>
                  <a:ext cx="23" cy="5"/>
                </a:xfrm>
                <a:custGeom>
                  <a:avLst/>
                  <a:gdLst/>
                  <a:ahLst/>
                  <a:cxnLst>
                    <a:cxn ang="0">
                      <a:pos x="0" y="14"/>
                    </a:cxn>
                    <a:cxn ang="0">
                      <a:pos x="0" y="14"/>
                    </a:cxn>
                    <a:cxn ang="0">
                      <a:pos x="2" y="12"/>
                    </a:cxn>
                    <a:cxn ang="0">
                      <a:pos x="6" y="12"/>
                    </a:cxn>
                    <a:cxn ang="0">
                      <a:pos x="12" y="10"/>
                    </a:cxn>
                    <a:cxn ang="0">
                      <a:pos x="12" y="10"/>
                    </a:cxn>
                    <a:cxn ang="0">
                      <a:pos x="12" y="12"/>
                    </a:cxn>
                    <a:cxn ang="0">
                      <a:pos x="10" y="14"/>
                    </a:cxn>
                    <a:cxn ang="0">
                      <a:pos x="10" y="14"/>
                    </a:cxn>
                    <a:cxn ang="0">
                      <a:pos x="30" y="10"/>
                    </a:cxn>
                    <a:cxn ang="0">
                      <a:pos x="30" y="10"/>
                    </a:cxn>
                    <a:cxn ang="0">
                      <a:pos x="30" y="8"/>
                    </a:cxn>
                    <a:cxn ang="0">
                      <a:pos x="28" y="6"/>
                    </a:cxn>
                    <a:cxn ang="0">
                      <a:pos x="28" y="6"/>
                    </a:cxn>
                    <a:cxn ang="0">
                      <a:pos x="52" y="2"/>
                    </a:cxn>
                    <a:cxn ang="0">
                      <a:pos x="64" y="0"/>
                    </a:cxn>
                    <a:cxn ang="0">
                      <a:pos x="80" y="0"/>
                    </a:cxn>
                    <a:cxn ang="0">
                      <a:pos x="80" y="0"/>
                    </a:cxn>
                    <a:cxn ang="0">
                      <a:pos x="62" y="6"/>
                    </a:cxn>
                    <a:cxn ang="0">
                      <a:pos x="42" y="12"/>
                    </a:cxn>
                    <a:cxn ang="0">
                      <a:pos x="22" y="14"/>
                    </a:cxn>
                    <a:cxn ang="0">
                      <a:pos x="0" y="14"/>
                    </a:cxn>
                    <a:cxn ang="0">
                      <a:pos x="0" y="14"/>
                    </a:cxn>
                  </a:cxnLst>
                  <a:rect l="0" t="0" r="r" b="b"/>
                  <a:pathLst>
                    <a:path w="80" h="14">
                      <a:moveTo>
                        <a:pt x="0" y="14"/>
                      </a:moveTo>
                      <a:lnTo>
                        <a:pt x="0" y="14"/>
                      </a:lnTo>
                      <a:lnTo>
                        <a:pt x="2" y="12"/>
                      </a:lnTo>
                      <a:lnTo>
                        <a:pt x="6" y="12"/>
                      </a:lnTo>
                      <a:lnTo>
                        <a:pt x="12" y="10"/>
                      </a:lnTo>
                      <a:lnTo>
                        <a:pt x="12" y="10"/>
                      </a:lnTo>
                      <a:lnTo>
                        <a:pt x="12" y="12"/>
                      </a:lnTo>
                      <a:lnTo>
                        <a:pt x="10" y="14"/>
                      </a:lnTo>
                      <a:lnTo>
                        <a:pt x="10" y="14"/>
                      </a:lnTo>
                      <a:lnTo>
                        <a:pt x="30" y="10"/>
                      </a:lnTo>
                      <a:lnTo>
                        <a:pt x="30" y="10"/>
                      </a:lnTo>
                      <a:lnTo>
                        <a:pt x="30" y="8"/>
                      </a:lnTo>
                      <a:lnTo>
                        <a:pt x="28" y="6"/>
                      </a:lnTo>
                      <a:lnTo>
                        <a:pt x="28" y="6"/>
                      </a:lnTo>
                      <a:lnTo>
                        <a:pt x="52" y="2"/>
                      </a:lnTo>
                      <a:lnTo>
                        <a:pt x="64" y="0"/>
                      </a:lnTo>
                      <a:lnTo>
                        <a:pt x="80" y="0"/>
                      </a:lnTo>
                      <a:lnTo>
                        <a:pt x="80" y="0"/>
                      </a:lnTo>
                      <a:lnTo>
                        <a:pt x="62" y="6"/>
                      </a:lnTo>
                      <a:lnTo>
                        <a:pt x="42" y="12"/>
                      </a:lnTo>
                      <a:lnTo>
                        <a:pt x="22" y="14"/>
                      </a:lnTo>
                      <a:lnTo>
                        <a:pt x="0" y="14"/>
                      </a:lnTo>
                      <a:lnTo>
                        <a:pt x="0" y="1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7" name="Freeform 253"/>
                <p:cNvSpPr>
                  <a:spLocks/>
                </p:cNvSpPr>
                <p:nvPr userDrawn="1"/>
              </p:nvSpPr>
              <p:spPr bwMode="auto">
                <a:xfrm>
                  <a:off x="3959" y="240"/>
                  <a:ext cx="8" cy="5"/>
                </a:xfrm>
                <a:custGeom>
                  <a:avLst/>
                  <a:gdLst/>
                  <a:ahLst/>
                  <a:cxnLst>
                    <a:cxn ang="0">
                      <a:pos x="0" y="0"/>
                    </a:cxn>
                    <a:cxn ang="0">
                      <a:pos x="0" y="0"/>
                    </a:cxn>
                    <a:cxn ang="0">
                      <a:pos x="12" y="4"/>
                    </a:cxn>
                    <a:cxn ang="0">
                      <a:pos x="22" y="12"/>
                    </a:cxn>
                    <a:cxn ang="0">
                      <a:pos x="22" y="12"/>
                    </a:cxn>
                    <a:cxn ang="0">
                      <a:pos x="14" y="10"/>
                    </a:cxn>
                    <a:cxn ang="0">
                      <a:pos x="6" y="6"/>
                    </a:cxn>
                    <a:cxn ang="0">
                      <a:pos x="2" y="4"/>
                    </a:cxn>
                    <a:cxn ang="0">
                      <a:pos x="0" y="0"/>
                    </a:cxn>
                    <a:cxn ang="0">
                      <a:pos x="0" y="0"/>
                    </a:cxn>
                  </a:cxnLst>
                  <a:rect l="0" t="0" r="r" b="b"/>
                  <a:pathLst>
                    <a:path w="22" h="12">
                      <a:moveTo>
                        <a:pt x="0" y="0"/>
                      </a:moveTo>
                      <a:lnTo>
                        <a:pt x="0" y="0"/>
                      </a:lnTo>
                      <a:lnTo>
                        <a:pt x="12" y="4"/>
                      </a:lnTo>
                      <a:lnTo>
                        <a:pt x="22" y="12"/>
                      </a:lnTo>
                      <a:lnTo>
                        <a:pt x="22" y="12"/>
                      </a:lnTo>
                      <a:lnTo>
                        <a:pt x="14" y="10"/>
                      </a:lnTo>
                      <a:lnTo>
                        <a:pt x="6" y="6"/>
                      </a:lnTo>
                      <a:lnTo>
                        <a:pt x="2" y="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8" name="Freeform 254"/>
                <p:cNvSpPr>
                  <a:spLocks/>
                </p:cNvSpPr>
                <p:nvPr userDrawn="1"/>
              </p:nvSpPr>
              <p:spPr bwMode="auto">
                <a:xfrm>
                  <a:off x="3959" y="235"/>
                  <a:ext cx="10" cy="5"/>
                </a:xfrm>
                <a:custGeom>
                  <a:avLst/>
                  <a:gdLst/>
                  <a:ahLst/>
                  <a:cxnLst>
                    <a:cxn ang="0">
                      <a:pos x="36" y="18"/>
                    </a:cxn>
                    <a:cxn ang="0">
                      <a:pos x="36" y="18"/>
                    </a:cxn>
                    <a:cxn ang="0">
                      <a:pos x="34" y="16"/>
                    </a:cxn>
                    <a:cxn ang="0">
                      <a:pos x="34" y="16"/>
                    </a:cxn>
                    <a:cxn ang="0">
                      <a:pos x="32" y="18"/>
                    </a:cxn>
                    <a:cxn ang="0">
                      <a:pos x="32" y="18"/>
                    </a:cxn>
                    <a:cxn ang="0">
                      <a:pos x="30" y="14"/>
                    </a:cxn>
                    <a:cxn ang="0">
                      <a:pos x="28" y="12"/>
                    </a:cxn>
                    <a:cxn ang="0">
                      <a:pos x="20" y="8"/>
                    </a:cxn>
                    <a:cxn ang="0">
                      <a:pos x="0" y="4"/>
                    </a:cxn>
                    <a:cxn ang="0">
                      <a:pos x="0" y="4"/>
                    </a:cxn>
                    <a:cxn ang="0">
                      <a:pos x="6" y="2"/>
                    </a:cxn>
                    <a:cxn ang="0">
                      <a:pos x="10" y="0"/>
                    </a:cxn>
                    <a:cxn ang="0">
                      <a:pos x="16" y="2"/>
                    </a:cxn>
                    <a:cxn ang="0">
                      <a:pos x="22" y="4"/>
                    </a:cxn>
                    <a:cxn ang="0">
                      <a:pos x="32" y="10"/>
                    </a:cxn>
                    <a:cxn ang="0">
                      <a:pos x="42" y="16"/>
                    </a:cxn>
                    <a:cxn ang="0">
                      <a:pos x="42" y="16"/>
                    </a:cxn>
                    <a:cxn ang="0">
                      <a:pos x="40" y="18"/>
                    </a:cxn>
                    <a:cxn ang="0">
                      <a:pos x="38" y="18"/>
                    </a:cxn>
                    <a:cxn ang="0">
                      <a:pos x="36" y="18"/>
                    </a:cxn>
                    <a:cxn ang="0">
                      <a:pos x="36" y="20"/>
                    </a:cxn>
                    <a:cxn ang="0">
                      <a:pos x="36" y="20"/>
                    </a:cxn>
                    <a:cxn ang="0">
                      <a:pos x="34" y="20"/>
                    </a:cxn>
                    <a:cxn ang="0">
                      <a:pos x="36" y="18"/>
                    </a:cxn>
                    <a:cxn ang="0">
                      <a:pos x="36" y="18"/>
                    </a:cxn>
                  </a:cxnLst>
                  <a:rect l="0" t="0" r="r" b="b"/>
                  <a:pathLst>
                    <a:path w="42" h="20">
                      <a:moveTo>
                        <a:pt x="36" y="18"/>
                      </a:moveTo>
                      <a:lnTo>
                        <a:pt x="36" y="18"/>
                      </a:lnTo>
                      <a:lnTo>
                        <a:pt x="34" y="16"/>
                      </a:lnTo>
                      <a:lnTo>
                        <a:pt x="34" y="16"/>
                      </a:lnTo>
                      <a:lnTo>
                        <a:pt x="32" y="18"/>
                      </a:lnTo>
                      <a:lnTo>
                        <a:pt x="32" y="18"/>
                      </a:lnTo>
                      <a:lnTo>
                        <a:pt x="30" y="14"/>
                      </a:lnTo>
                      <a:lnTo>
                        <a:pt x="28" y="12"/>
                      </a:lnTo>
                      <a:lnTo>
                        <a:pt x="20" y="8"/>
                      </a:lnTo>
                      <a:lnTo>
                        <a:pt x="0" y="4"/>
                      </a:lnTo>
                      <a:lnTo>
                        <a:pt x="0" y="4"/>
                      </a:lnTo>
                      <a:lnTo>
                        <a:pt x="6" y="2"/>
                      </a:lnTo>
                      <a:lnTo>
                        <a:pt x="10" y="0"/>
                      </a:lnTo>
                      <a:lnTo>
                        <a:pt x="16" y="2"/>
                      </a:lnTo>
                      <a:lnTo>
                        <a:pt x="22" y="4"/>
                      </a:lnTo>
                      <a:lnTo>
                        <a:pt x="32" y="10"/>
                      </a:lnTo>
                      <a:lnTo>
                        <a:pt x="42" y="16"/>
                      </a:lnTo>
                      <a:lnTo>
                        <a:pt x="42" y="16"/>
                      </a:lnTo>
                      <a:lnTo>
                        <a:pt x="40" y="18"/>
                      </a:lnTo>
                      <a:lnTo>
                        <a:pt x="38" y="18"/>
                      </a:lnTo>
                      <a:lnTo>
                        <a:pt x="36" y="18"/>
                      </a:lnTo>
                      <a:lnTo>
                        <a:pt x="36" y="20"/>
                      </a:lnTo>
                      <a:lnTo>
                        <a:pt x="36" y="20"/>
                      </a:lnTo>
                      <a:lnTo>
                        <a:pt x="34" y="20"/>
                      </a:lnTo>
                      <a:lnTo>
                        <a:pt x="36" y="18"/>
                      </a:lnTo>
                      <a:lnTo>
                        <a:pt x="36" y="1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79" name="Freeform 255"/>
                <p:cNvSpPr>
                  <a:spLocks/>
                </p:cNvSpPr>
                <p:nvPr userDrawn="1"/>
              </p:nvSpPr>
              <p:spPr bwMode="auto">
                <a:xfrm>
                  <a:off x="3834" y="240"/>
                  <a:ext cx="23" cy="5"/>
                </a:xfrm>
                <a:custGeom>
                  <a:avLst/>
                  <a:gdLst/>
                  <a:ahLst/>
                  <a:cxnLst>
                    <a:cxn ang="0">
                      <a:pos x="70" y="10"/>
                    </a:cxn>
                    <a:cxn ang="0">
                      <a:pos x="70" y="10"/>
                    </a:cxn>
                    <a:cxn ang="0">
                      <a:pos x="76" y="10"/>
                    </a:cxn>
                    <a:cxn ang="0">
                      <a:pos x="80" y="8"/>
                    </a:cxn>
                    <a:cxn ang="0">
                      <a:pos x="86" y="6"/>
                    </a:cxn>
                    <a:cxn ang="0">
                      <a:pos x="94" y="6"/>
                    </a:cxn>
                    <a:cxn ang="0">
                      <a:pos x="94" y="6"/>
                    </a:cxn>
                    <a:cxn ang="0">
                      <a:pos x="94" y="8"/>
                    </a:cxn>
                    <a:cxn ang="0">
                      <a:pos x="90" y="8"/>
                    </a:cxn>
                    <a:cxn ang="0">
                      <a:pos x="90" y="8"/>
                    </a:cxn>
                    <a:cxn ang="0">
                      <a:pos x="86" y="12"/>
                    </a:cxn>
                    <a:cxn ang="0">
                      <a:pos x="80" y="16"/>
                    </a:cxn>
                    <a:cxn ang="0">
                      <a:pos x="64" y="20"/>
                    </a:cxn>
                    <a:cxn ang="0">
                      <a:pos x="28" y="24"/>
                    </a:cxn>
                    <a:cxn ang="0">
                      <a:pos x="28" y="24"/>
                    </a:cxn>
                    <a:cxn ang="0">
                      <a:pos x="12" y="28"/>
                    </a:cxn>
                    <a:cxn ang="0">
                      <a:pos x="4" y="26"/>
                    </a:cxn>
                    <a:cxn ang="0">
                      <a:pos x="2" y="26"/>
                    </a:cxn>
                    <a:cxn ang="0">
                      <a:pos x="0" y="22"/>
                    </a:cxn>
                    <a:cxn ang="0">
                      <a:pos x="0" y="22"/>
                    </a:cxn>
                    <a:cxn ang="0">
                      <a:pos x="16" y="18"/>
                    </a:cxn>
                    <a:cxn ang="0">
                      <a:pos x="26" y="18"/>
                    </a:cxn>
                    <a:cxn ang="0">
                      <a:pos x="36" y="18"/>
                    </a:cxn>
                    <a:cxn ang="0">
                      <a:pos x="36" y="18"/>
                    </a:cxn>
                    <a:cxn ang="0">
                      <a:pos x="30" y="14"/>
                    </a:cxn>
                    <a:cxn ang="0">
                      <a:pos x="24" y="14"/>
                    </a:cxn>
                    <a:cxn ang="0">
                      <a:pos x="24" y="14"/>
                    </a:cxn>
                    <a:cxn ang="0">
                      <a:pos x="34" y="10"/>
                    </a:cxn>
                    <a:cxn ang="0">
                      <a:pos x="42" y="10"/>
                    </a:cxn>
                    <a:cxn ang="0">
                      <a:pos x="50" y="10"/>
                    </a:cxn>
                    <a:cxn ang="0">
                      <a:pos x="60" y="10"/>
                    </a:cxn>
                    <a:cxn ang="0">
                      <a:pos x="60" y="10"/>
                    </a:cxn>
                    <a:cxn ang="0">
                      <a:pos x="60" y="8"/>
                    </a:cxn>
                    <a:cxn ang="0">
                      <a:pos x="58" y="8"/>
                    </a:cxn>
                    <a:cxn ang="0">
                      <a:pos x="54" y="8"/>
                    </a:cxn>
                    <a:cxn ang="0">
                      <a:pos x="50" y="8"/>
                    </a:cxn>
                    <a:cxn ang="0">
                      <a:pos x="50" y="6"/>
                    </a:cxn>
                    <a:cxn ang="0">
                      <a:pos x="50" y="4"/>
                    </a:cxn>
                    <a:cxn ang="0">
                      <a:pos x="50" y="4"/>
                    </a:cxn>
                    <a:cxn ang="0">
                      <a:pos x="58" y="6"/>
                    </a:cxn>
                    <a:cxn ang="0">
                      <a:pos x="66" y="4"/>
                    </a:cxn>
                    <a:cxn ang="0">
                      <a:pos x="82" y="0"/>
                    </a:cxn>
                    <a:cxn ang="0">
                      <a:pos x="82" y="0"/>
                    </a:cxn>
                    <a:cxn ang="0">
                      <a:pos x="78" y="4"/>
                    </a:cxn>
                    <a:cxn ang="0">
                      <a:pos x="76" y="6"/>
                    </a:cxn>
                    <a:cxn ang="0">
                      <a:pos x="66" y="6"/>
                    </a:cxn>
                    <a:cxn ang="0">
                      <a:pos x="66" y="6"/>
                    </a:cxn>
                    <a:cxn ang="0">
                      <a:pos x="68" y="8"/>
                    </a:cxn>
                    <a:cxn ang="0">
                      <a:pos x="72" y="8"/>
                    </a:cxn>
                    <a:cxn ang="0">
                      <a:pos x="74" y="10"/>
                    </a:cxn>
                    <a:cxn ang="0">
                      <a:pos x="70" y="10"/>
                    </a:cxn>
                    <a:cxn ang="0">
                      <a:pos x="70" y="10"/>
                    </a:cxn>
                  </a:cxnLst>
                  <a:rect l="0" t="0" r="r" b="b"/>
                  <a:pathLst>
                    <a:path w="94" h="28">
                      <a:moveTo>
                        <a:pt x="70" y="10"/>
                      </a:moveTo>
                      <a:lnTo>
                        <a:pt x="70" y="10"/>
                      </a:lnTo>
                      <a:lnTo>
                        <a:pt x="76" y="10"/>
                      </a:lnTo>
                      <a:lnTo>
                        <a:pt x="80" y="8"/>
                      </a:lnTo>
                      <a:lnTo>
                        <a:pt x="86" y="6"/>
                      </a:lnTo>
                      <a:lnTo>
                        <a:pt x="94" y="6"/>
                      </a:lnTo>
                      <a:lnTo>
                        <a:pt x="94" y="6"/>
                      </a:lnTo>
                      <a:lnTo>
                        <a:pt x="94" y="8"/>
                      </a:lnTo>
                      <a:lnTo>
                        <a:pt x="90" y="8"/>
                      </a:lnTo>
                      <a:lnTo>
                        <a:pt x="90" y="8"/>
                      </a:lnTo>
                      <a:lnTo>
                        <a:pt x="86" y="12"/>
                      </a:lnTo>
                      <a:lnTo>
                        <a:pt x="80" y="16"/>
                      </a:lnTo>
                      <a:lnTo>
                        <a:pt x="64" y="20"/>
                      </a:lnTo>
                      <a:lnTo>
                        <a:pt x="28" y="24"/>
                      </a:lnTo>
                      <a:lnTo>
                        <a:pt x="28" y="24"/>
                      </a:lnTo>
                      <a:lnTo>
                        <a:pt x="12" y="28"/>
                      </a:lnTo>
                      <a:lnTo>
                        <a:pt x="4" y="26"/>
                      </a:lnTo>
                      <a:lnTo>
                        <a:pt x="2" y="26"/>
                      </a:lnTo>
                      <a:lnTo>
                        <a:pt x="0" y="22"/>
                      </a:lnTo>
                      <a:lnTo>
                        <a:pt x="0" y="22"/>
                      </a:lnTo>
                      <a:lnTo>
                        <a:pt x="16" y="18"/>
                      </a:lnTo>
                      <a:lnTo>
                        <a:pt x="26" y="18"/>
                      </a:lnTo>
                      <a:lnTo>
                        <a:pt x="36" y="18"/>
                      </a:lnTo>
                      <a:lnTo>
                        <a:pt x="36" y="18"/>
                      </a:lnTo>
                      <a:lnTo>
                        <a:pt x="30" y="14"/>
                      </a:lnTo>
                      <a:lnTo>
                        <a:pt x="24" y="14"/>
                      </a:lnTo>
                      <a:lnTo>
                        <a:pt x="24" y="14"/>
                      </a:lnTo>
                      <a:lnTo>
                        <a:pt x="34" y="10"/>
                      </a:lnTo>
                      <a:lnTo>
                        <a:pt x="42" y="10"/>
                      </a:lnTo>
                      <a:lnTo>
                        <a:pt x="50" y="10"/>
                      </a:lnTo>
                      <a:lnTo>
                        <a:pt x="60" y="10"/>
                      </a:lnTo>
                      <a:lnTo>
                        <a:pt x="60" y="10"/>
                      </a:lnTo>
                      <a:lnTo>
                        <a:pt x="60" y="8"/>
                      </a:lnTo>
                      <a:lnTo>
                        <a:pt x="58" y="8"/>
                      </a:lnTo>
                      <a:lnTo>
                        <a:pt x="54" y="8"/>
                      </a:lnTo>
                      <a:lnTo>
                        <a:pt x="50" y="8"/>
                      </a:lnTo>
                      <a:lnTo>
                        <a:pt x="50" y="6"/>
                      </a:lnTo>
                      <a:lnTo>
                        <a:pt x="50" y="4"/>
                      </a:lnTo>
                      <a:lnTo>
                        <a:pt x="50" y="4"/>
                      </a:lnTo>
                      <a:lnTo>
                        <a:pt x="58" y="6"/>
                      </a:lnTo>
                      <a:lnTo>
                        <a:pt x="66" y="4"/>
                      </a:lnTo>
                      <a:lnTo>
                        <a:pt x="82" y="0"/>
                      </a:lnTo>
                      <a:lnTo>
                        <a:pt x="82" y="0"/>
                      </a:lnTo>
                      <a:lnTo>
                        <a:pt x="78" y="4"/>
                      </a:lnTo>
                      <a:lnTo>
                        <a:pt x="76" y="6"/>
                      </a:lnTo>
                      <a:lnTo>
                        <a:pt x="66" y="6"/>
                      </a:lnTo>
                      <a:lnTo>
                        <a:pt x="66" y="6"/>
                      </a:lnTo>
                      <a:lnTo>
                        <a:pt x="68" y="8"/>
                      </a:lnTo>
                      <a:lnTo>
                        <a:pt x="72" y="8"/>
                      </a:lnTo>
                      <a:lnTo>
                        <a:pt x="74" y="10"/>
                      </a:lnTo>
                      <a:lnTo>
                        <a:pt x="70" y="10"/>
                      </a:lnTo>
                      <a:lnTo>
                        <a:pt x="70"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0" name="Freeform 256"/>
                <p:cNvSpPr>
                  <a:spLocks/>
                </p:cNvSpPr>
                <p:nvPr userDrawn="1"/>
              </p:nvSpPr>
              <p:spPr bwMode="auto">
                <a:xfrm>
                  <a:off x="3951" y="245"/>
                  <a:ext cx="25" cy="23"/>
                </a:xfrm>
                <a:custGeom>
                  <a:avLst/>
                  <a:gdLst/>
                  <a:ahLst/>
                  <a:cxnLst>
                    <a:cxn ang="0">
                      <a:pos x="2" y="2"/>
                    </a:cxn>
                    <a:cxn ang="0">
                      <a:pos x="4" y="2"/>
                    </a:cxn>
                    <a:cxn ang="0">
                      <a:pos x="8" y="0"/>
                    </a:cxn>
                    <a:cxn ang="0">
                      <a:pos x="24" y="8"/>
                    </a:cxn>
                    <a:cxn ang="0">
                      <a:pos x="38" y="20"/>
                    </a:cxn>
                    <a:cxn ang="0">
                      <a:pos x="40" y="24"/>
                    </a:cxn>
                    <a:cxn ang="0">
                      <a:pos x="22" y="20"/>
                    </a:cxn>
                    <a:cxn ang="0">
                      <a:pos x="22" y="14"/>
                    </a:cxn>
                    <a:cxn ang="0">
                      <a:pos x="18" y="14"/>
                    </a:cxn>
                    <a:cxn ang="0">
                      <a:pos x="16" y="16"/>
                    </a:cxn>
                    <a:cxn ang="0">
                      <a:pos x="26" y="24"/>
                    </a:cxn>
                    <a:cxn ang="0">
                      <a:pos x="50" y="40"/>
                    </a:cxn>
                    <a:cxn ang="0">
                      <a:pos x="58" y="50"/>
                    </a:cxn>
                    <a:cxn ang="0">
                      <a:pos x="66" y="50"/>
                    </a:cxn>
                    <a:cxn ang="0">
                      <a:pos x="82" y="64"/>
                    </a:cxn>
                    <a:cxn ang="0">
                      <a:pos x="86" y="72"/>
                    </a:cxn>
                    <a:cxn ang="0">
                      <a:pos x="66" y="58"/>
                    </a:cxn>
                    <a:cxn ang="0">
                      <a:pos x="46" y="40"/>
                    </a:cxn>
                    <a:cxn ang="0">
                      <a:pos x="80" y="90"/>
                    </a:cxn>
                    <a:cxn ang="0">
                      <a:pos x="72" y="88"/>
                    </a:cxn>
                    <a:cxn ang="0">
                      <a:pos x="56" y="76"/>
                    </a:cxn>
                    <a:cxn ang="0">
                      <a:pos x="48" y="72"/>
                    </a:cxn>
                    <a:cxn ang="0">
                      <a:pos x="50" y="62"/>
                    </a:cxn>
                    <a:cxn ang="0">
                      <a:pos x="48" y="60"/>
                    </a:cxn>
                    <a:cxn ang="0">
                      <a:pos x="44" y="62"/>
                    </a:cxn>
                    <a:cxn ang="0">
                      <a:pos x="40" y="62"/>
                    </a:cxn>
                    <a:cxn ang="0">
                      <a:pos x="38" y="50"/>
                    </a:cxn>
                    <a:cxn ang="0">
                      <a:pos x="36" y="44"/>
                    </a:cxn>
                    <a:cxn ang="0">
                      <a:pos x="32" y="44"/>
                    </a:cxn>
                    <a:cxn ang="0">
                      <a:pos x="32" y="48"/>
                    </a:cxn>
                    <a:cxn ang="0">
                      <a:pos x="34" y="54"/>
                    </a:cxn>
                    <a:cxn ang="0">
                      <a:pos x="16" y="36"/>
                    </a:cxn>
                    <a:cxn ang="0">
                      <a:pos x="0" y="18"/>
                    </a:cxn>
                    <a:cxn ang="0">
                      <a:pos x="2" y="14"/>
                    </a:cxn>
                    <a:cxn ang="0">
                      <a:pos x="10" y="18"/>
                    </a:cxn>
                    <a:cxn ang="0">
                      <a:pos x="8" y="8"/>
                    </a:cxn>
                    <a:cxn ang="0">
                      <a:pos x="2" y="2"/>
                    </a:cxn>
                  </a:cxnLst>
                  <a:rect l="0" t="0" r="r" b="b"/>
                  <a:pathLst>
                    <a:path w="86" h="90">
                      <a:moveTo>
                        <a:pt x="2" y="2"/>
                      </a:moveTo>
                      <a:lnTo>
                        <a:pt x="2" y="2"/>
                      </a:lnTo>
                      <a:lnTo>
                        <a:pt x="2" y="0"/>
                      </a:lnTo>
                      <a:lnTo>
                        <a:pt x="4" y="2"/>
                      </a:lnTo>
                      <a:lnTo>
                        <a:pt x="6" y="2"/>
                      </a:lnTo>
                      <a:lnTo>
                        <a:pt x="8" y="0"/>
                      </a:lnTo>
                      <a:lnTo>
                        <a:pt x="8" y="0"/>
                      </a:lnTo>
                      <a:lnTo>
                        <a:pt x="24" y="8"/>
                      </a:lnTo>
                      <a:lnTo>
                        <a:pt x="34" y="14"/>
                      </a:lnTo>
                      <a:lnTo>
                        <a:pt x="38" y="20"/>
                      </a:lnTo>
                      <a:lnTo>
                        <a:pt x="40" y="24"/>
                      </a:lnTo>
                      <a:lnTo>
                        <a:pt x="40" y="24"/>
                      </a:lnTo>
                      <a:lnTo>
                        <a:pt x="30" y="24"/>
                      </a:lnTo>
                      <a:lnTo>
                        <a:pt x="22" y="20"/>
                      </a:lnTo>
                      <a:lnTo>
                        <a:pt x="22" y="18"/>
                      </a:lnTo>
                      <a:lnTo>
                        <a:pt x="22" y="14"/>
                      </a:lnTo>
                      <a:lnTo>
                        <a:pt x="22" y="14"/>
                      </a:lnTo>
                      <a:lnTo>
                        <a:pt x="18" y="14"/>
                      </a:lnTo>
                      <a:lnTo>
                        <a:pt x="16" y="16"/>
                      </a:lnTo>
                      <a:lnTo>
                        <a:pt x="16" y="16"/>
                      </a:lnTo>
                      <a:lnTo>
                        <a:pt x="20" y="20"/>
                      </a:lnTo>
                      <a:lnTo>
                        <a:pt x="26" y="24"/>
                      </a:lnTo>
                      <a:lnTo>
                        <a:pt x="38" y="32"/>
                      </a:lnTo>
                      <a:lnTo>
                        <a:pt x="50" y="40"/>
                      </a:lnTo>
                      <a:lnTo>
                        <a:pt x="54" y="44"/>
                      </a:lnTo>
                      <a:lnTo>
                        <a:pt x="58" y="50"/>
                      </a:lnTo>
                      <a:lnTo>
                        <a:pt x="58" y="50"/>
                      </a:lnTo>
                      <a:lnTo>
                        <a:pt x="66" y="50"/>
                      </a:lnTo>
                      <a:lnTo>
                        <a:pt x="76" y="56"/>
                      </a:lnTo>
                      <a:lnTo>
                        <a:pt x="82" y="64"/>
                      </a:lnTo>
                      <a:lnTo>
                        <a:pt x="86" y="72"/>
                      </a:lnTo>
                      <a:lnTo>
                        <a:pt x="86" y="72"/>
                      </a:lnTo>
                      <a:lnTo>
                        <a:pt x="76" y="66"/>
                      </a:lnTo>
                      <a:lnTo>
                        <a:pt x="66" y="58"/>
                      </a:lnTo>
                      <a:lnTo>
                        <a:pt x="46" y="40"/>
                      </a:lnTo>
                      <a:lnTo>
                        <a:pt x="46" y="40"/>
                      </a:lnTo>
                      <a:lnTo>
                        <a:pt x="62" y="64"/>
                      </a:lnTo>
                      <a:lnTo>
                        <a:pt x="80" y="90"/>
                      </a:lnTo>
                      <a:lnTo>
                        <a:pt x="80" y="90"/>
                      </a:lnTo>
                      <a:lnTo>
                        <a:pt x="72" y="88"/>
                      </a:lnTo>
                      <a:lnTo>
                        <a:pt x="64" y="82"/>
                      </a:lnTo>
                      <a:lnTo>
                        <a:pt x="56" y="76"/>
                      </a:lnTo>
                      <a:lnTo>
                        <a:pt x="48" y="72"/>
                      </a:lnTo>
                      <a:lnTo>
                        <a:pt x="48" y="72"/>
                      </a:lnTo>
                      <a:lnTo>
                        <a:pt x="48" y="66"/>
                      </a:lnTo>
                      <a:lnTo>
                        <a:pt x="50" y="62"/>
                      </a:lnTo>
                      <a:lnTo>
                        <a:pt x="50" y="62"/>
                      </a:lnTo>
                      <a:lnTo>
                        <a:pt x="48" y="60"/>
                      </a:lnTo>
                      <a:lnTo>
                        <a:pt x="46" y="62"/>
                      </a:lnTo>
                      <a:lnTo>
                        <a:pt x="44" y="62"/>
                      </a:lnTo>
                      <a:lnTo>
                        <a:pt x="40" y="62"/>
                      </a:lnTo>
                      <a:lnTo>
                        <a:pt x="40" y="62"/>
                      </a:lnTo>
                      <a:lnTo>
                        <a:pt x="38" y="58"/>
                      </a:lnTo>
                      <a:lnTo>
                        <a:pt x="38" y="50"/>
                      </a:lnTo>
                      <a:lnTo>
                        <a:pt x="38" y="46"/>
                      </a:lnTo>
                      <a:lnTo>
                        <a:pt x="36" y="44"/>
                      </a:lnTo>
                      <a:lnTo>
                        <a:pt x="32" y="44"/>
                      </a:lnTo>
                      <a:lnTo>
                        <a:pt x="32" y="44"/>
                      </a:lnTo>
                      <a:lnTo>
                        <a:pt x="32" y="46"/>
                      </a:lnTo>
                      <a:lnTo>
                        <a:pt x="32" y="48"/>
                      </a:lnTo>
                      <a:lnTo>
                        <a:pt x="34" y="50"/>
                      </a:lnTo>
                      <a:lnTo>
                        <a:pt x="34" y="54"/>
                      </a:lnTo>
                      <a:lnTo>
                        <a:pt x="34" y="54"/>
                      </a:lnTo>
                      <a:lnTo>
                        <a:pt x="16" y="36"/>
                      </a:lnTo>
                      <a:lnTo>
                        <a:pt x="8" y="28"/>
                      </a:lnTo>
                      <a:lnTo>
                        <a:pt x="0" y="18"/>
                      </a:lnTo>
                      <a:lnTo>
                        <a:pt x="0" y="18"/>
                      </a:lnTo>
                      <a:lnTo>
                        <a:pt x="2" y="14"/>
                      </a:lnTo>
                      <a:lnTo>
                        <a:pt x="4" y="14"/>
                      </a:lnTo>
                      <a:lnTo>
                        <a:pt x="10" y="18"/>
                      </a:lnTo>
                      <a:lnTo>
                        <a:pt x="10" y="18"/>
                      </a:lnTo>
                      <a:lnTo>
                        <a:pt x="8" y="8"/>
                      </a:lnTo>
                      <a:lnTo>
                        <a:pt x="6" y="6"/>
                      </a:lnTo>
                      <a:lnTo>
                        <a:pt x="2" y="2"/>
                      </a:lnTo>
                      <a:lnTo>
                        <a:pt x="2"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1" name="Freeform 257"/>
                <p:cNvSpPr>
                  <a:spLocks/>
                </p:cNvSpPr>
                <p:nvPr userDrawn="1"/>
              </p:nvSpPr>
              <p:spPr bwMode="auto">
                <a:xfrm>
                  <a:off x="3705" y="253"/>
                  <a:ext cx="5" cy="5"/>
                </a:xfrm>
                <a:custGeom>
                  <a:avLst/>
                  <a:gdLst/>
                  <a:ahLst/>
                  <a:cxnLst>
                    <a:cxn ang="0">
                      <a:pos x="26" y="0"/>
                    </a:cxn>
                    <a:cxn ang="0">
                      <a:pos x="26" y="0"/>
                    </a:cxn>
                    <a:cxn ang="0">
                      <a:pos x="20" y="4"/>
                    </a:cxn>
                    <a:cxn ang="0">
                      <a:pos x="12" y="4"/>
                    </a:cxn>
                    <a:cxn ang="0">
                      <a:pos x="6" y="4"/>
                    </a:cxn>
                    <a:cxn ang="0">
                      <a:pos x="0" y="4"/>
                    </a:cxn>
                    <a:cxn ang="0">
                      <a:pos x="0" y="4"/>
                    </a:cxn>
                    <a:cxn ang="0">
                      <a:pos x="0" y="2"/>
                    </a:cxn>
                    <a:cxn ang="0">
                      <a:pos x="2" y="2"/>
                    </a:cxn>
                    <a:cxn ang="0">
                      <a:pos x="8" y="0"/>
                    </a:cxn>
                    <a:cxn ang="0">
                      <a:pos x="26" y="0"/>
                    </a:cxn>
                    <a:cxn ang="0">
                      <a:pos x="26" y="0"/>
                    </a:cxn>
                  </a:cxnLst>
                  <a:rect l="0" t="0" r="r" b="b"/>
                  <a:pathLst>
                    <a:path w="26" h="4">
                      <a:moveTo>
                        <a:pt x="26" y="0"/>
                      </a:moveTo>
                      <a:lnTo>
                        <a:pt x="26" y="0"/>
                      </a:lnTo>
                      <a:lnTo>
                        <a:pt x="20" y="4"/>
                      </a:lnTo>
                      <a:lnTo>
                        <a:pt x="12" y="4"/>
                      </a:lnTo>
                      <a:lnTo>
                        <a:pt x="6" y="4"/>
                      </a:lnTo>
                      <a:lnTo>
                        <a:pt x="0" y="4"/>
                      </a:lnTo>
                      <a:lnTo>
                        <a:pt x="0" y="4"/>
                      </a:lnTo>
                      <a:lnTo>
                        <a:pt x="0" y="2"/>
                      </a:lnTo>
                      <a:lnTo>
                        <a:pt x="2" y="2"/>
                      </a:lnTo>
                      <a:lnTo>
                        <a:pt x="8" y="0"/>
                      </a:lnTo>
                      <a:lnTo>
                        <a:pt x="26" y="0"/>
                      </a:lnTo>
                      <a:lnTo>
                        <a:pt x="2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2" name="Freeform 258"/>
                <p:cNvSpPr>
                  <a:spLocks noEditPoints="1"/>
                </p:cNvSpPr>
                <p:nvPr userDrawn="1"/>
              </p:nvSpPr>
              <p:spPr bwMode="auto">
                <a:xfrm>
                  <a:off x="3695" y="258"/>
                  <a:ext cx="139" cy="86"/>
                </a:xfrm>
                <a:custGeom>
                  <a:avLst/>
                  <a:gdLst/>
                  <a:ahLst/>
                  <a:cxnLst>
                    <a:cxn ang="0">
                      <a:pos x="510" y="36"/>
                    </a:cxn>
                    <a:cxn ang="0">
                      <a:pos x="476" y="32"/>
                    </a:cxn>
                    <a:cxn ang="0">
                      <a:pos x="444" y="40"/>
                    </a:cxn>
                    <a:cxn ang="0">
                      <a:pos x="476" y="40"/>
                    </a:cxn>
                    <a:cxn ang="0">
                      <a:pos x="458" y="62"/>
                    </a:cxn>
                    <a:cxn ang="0">
                      <a:pos x="450" y="84"/>
                    </a:cxn>
                    <a:cxn ang="0">
                      <a:pos x="438" y="90"/>
                    </a:cxn>
                    <a:cxn ang="0">
                      <a:pos x="430" y="98"/>
                    </a:cxn>
                    <a:cxn ang="0">
                      <a:pos x="408" y="116"/>
                    </a:cxn>
                    <a:cxn ang="0">
                      <a:pos x="412" y="122"/>
                    </a:cxn>
                    <a:cxn ang="0">
                      <a:pos x="384" y="140"/>
                    </a:cxn>
                    <a:cxn ang="0">
                      <a:pos x="344" y="146"/>
                    </a:cxn>
                    <a:cxn ang="0">
                      <a:pos x="324" y="166"/>
                    </a:cxn>
                    <a:cxn ang="0">
                      <a:pos x="332" y="178"/>
                    </a:cxn>
                    <a:cxn ang="0">
                      <a:pos x="308" y="204"/>
                    </a:cxn>
                    <a:cxn ang="0">
                      <a:pos x="298" y="212"/>
                    </a:cxn>
                    <a:cxn ang="0">
                      <a:pos x="304" y="226"/>
                    </a:cxn>
                    <a:cxn ang="0">
                      <a:pos x="276" y="236"/>
                    </a:cxn>
                    <a:cxn ang="0">
                      <a:pos x="258" y="242"/>
                    </a:cxn>
                    <a:cxn ang="0">
                      <a:pos x="208" y="260"/>
                    </a:cxn>
                    <a:cxn ang="0">
                      <a:pos x="196" y="252"/>
                    </a:cxn>
                    <a:cxn ang="0">
                      <a:pos x="208" y="240"/>
                    </a:cxn>
                    <a:cxn ang="0">
                      <a:pos x="240" y="208"/>
                    </a:cxn>
                    <a:cxn ang="0">
                      <a:pos x="232" y="204"/>
                    </a:cxn>
                    <a:cxn ang="0">
                      <a:pos x="200" y="220"/>
                    </a:cxn>
                    <a:cxn ang="0">
                      <a:pos x="192" y="226"/>
                    </a:cxn>
                    <a:cxn ang="0">
                      <a:pos x="164" y="258"/>
                    </a:cxn>
                    <a:cxn ang="0">
                      <a:pos x="142" y="274"/>
                    </a:cxn>
                    <a:cxn ang="0">
                      <a:pos x="96" y="304"/>
                    </a:cxn>
                    <a:cxn ang="0">
                      <a:pos x="60" y="318"/>
                    </a:cxn>
                    <a:cxn ang="0">
                      <a:pos x="68" y="290"/>
                    </a:cxn>
                    <a:cxn ang="0">
                      <a:pos x="74" y="276"/>
                    </a:cxn>
                    <a:cxn ang="0">
                      <a:pos x="52" y="292"/>
                    </a:cxn>
                    <a:cxn ang="0">
                      <a:pos x="2" y="336"/>
                    </a:cxn>
                    <a:cxn ang="0">
                      <a:pos x="14" y="292"/>
                    </a:cxn>
                    <a:cxn ang="0">
                      <a:pos x="10" y="276"/>
                    </a:cxn>
                    <a:cxn ang="0">
                      <a:pos x="14" y="268"/>
                    </a:cxn>
                    <a:cxn ang="0">
                      <a:pos x="54" y="236"/>
                    </a:cxn>
                    <a:cxn ang="0">
                      <a:pos x="68" y="218"/>
                    </a:cxn>
                    <a:cxn ang="0">
                      <a:pos x="58" y="220"/>
                    </a:cxn>
                    <a:cxn ang="0">
                      <a:pos x="28" y="210"/>
                    </a:cxn>
                    <a:cxn ang="0">
                      <a:pos x="94" y="186"/>
                    </a:cxn>
                    <a:cxn ang="0">
                      <a:pos x="126" y="200"/>
                    </a:cxn>
                    <a:cxn ang="0">
                      <a:pos x="200" y="178"/>
                    </a:cxn>
                    <a:cxn ang="0">
                      <a:pos x="300" y="118"/>
                    </a:cxn>
                    <a:cxn ang="0">
                      <a:pos x="310" y="112"/>
                    </a:cxn>
                    <a:cxn ang="0">
                      <a:pos x="340" y="90"/>
                    </a:cxn>
                    <a:cxn ang="0">
                      <a:pos x="344" y="82"/>
                    </a:cxn>
                    <a:cxn ang="0">
                      <a:pos x="318" y="76"/>
                    </a:cxn>
                    <a:cxn ang="0">
                      <a:pos x="316" y="70"/>
                    </a:cxn>
                    <a:cxn ang="0">
                      <a:pos x="300" y="60"/>
                    </a:cxn>
                    <a:cxn ang="0">
                      <a:pos x="306" y="46"/>
                    </a:cxn>
                    <a:cxn ang="0">
                      <a:pos x="338" y="36"/>
                    </a:cxn>
                    <a:cxn ang="0">
                      <a:pos x="352" y="28"/>
                    </a:cxn>
                    <a:cxn ang="0">
                      <a:pos x="506" y="2"/>
                    </a:cxn>
                    <a:cxn ang="0">
                      <a:pos x="508" y="12"/>
                    </a:cxn>
                    <a:cxn ang="0">
                      <a:pos x="400" y="32"/>
                    </a:cxn>
                    <a:cxn ang="0">
                      <a:pos x="470" y="16"/>
                    </a:cxn>
                    <a:cxn ang="0">
                      <a:pos x="378" y="40"/>
                    </a:cxn>
                  </a:cxnLst>
                  <a:rect l="0" t="0" r="r" b="b"/>
                  <a:pathLst>
                    <a:path w="524" h="336">
                      <a:moveTo>
                        <a:pt x="518" y="14"/>
                      </a:moveTo>
                      <a:lnTo>
                        <a:pt x="518" y="14"/>
                      </a:lnTo>
                      <a:lnTo>
                        <a:pt x="520" y="18"/>
                      </a:lnTo>
                      <a:lnTo>
                        <a:pt x="520" y="20"/>
                      </a:lnTo>
                      <a:lnTo>
                        <a:pt x="520" y="22"/>
                      </a:lnTo>
                      <a:lnTo>
                        <a:pt x="524" y="22"/>
                      </a:lnTo>
                      <a:lnTo>
                        <a:pt x="524" y="22"/>
                      </a:lnTo>
                      <a:lnTo>
                        <a:pt x="518" y="30"/>
                      </a:lnTo>
                      <a:lnTo>
                        <a:pt x="510" y="36"/>
                      </a:lnTo>
                      <a:lnTo>
                        <a:pt x="500" y="40"/>
                      </a:lnTo>
                      <a:lnTo>
                        <a:pt x="488" y="42"/>
                      </a:lnTo>
                      <a:lnTo>
                        <a:pt x="488" y="42"/>
                      </a:lnTo>
                      <a:lnTo>
                        <a:pt x="488" y="38"/>
                      </a:lnTo>
                      <a:lnTo>
                        <a:pt x="486" y="36"/>
                      </a:lnTo>
                      <a:lnTo>
                        <a:pt x="480" y="34"/>
                      </a:lnTo>
                      <a:lnTo>
                        <a:pt x="474" y="34"/>
                      </a:lnTo>
                      <a:lnTo>
                        <a:pt x="474" y="34"/>
                      </a:lnTo>
                      <a:lnTo>
                        <a:pt x="476" y="32"/>
                      </a:lnTo>
                      <a:lnTo>
                        <a:pt x="480" y="30"/>
                      </a:lnTo>
                      <a:lnTo>
                        <a:pt x="480" y="30"/>
                      </a:lnTo>
                      <a:lnTo>
                        <a:pt x="470" y="30"/>
                      </a:lnTo>
                      <a:lnTo>
                        <a:pt x="460" y="34"/>
                      </a:lnTo>
                      <a:lnTo>
                        <a:pt x="448" y="38"/>
                      </a:lnTo>
                      <a:lnTo>
                        <a:pt x="436" y="40"/>
                      </a:lnTo>
                      <a:lnTo>
                        <a:pt x="436" y="40"/>
                      </a:lnTo>
                      <a:lnTo>
                        <a:pt x="440" y="42"/>
                      </a:lnTo>
                      <a:lnTo>
                        <a:pt x="444" y="40"/>
                      </a:lnTo>
                      <a:lnTo>
                        <a:pt x="448" y="40"/>
                      </a:lnTo>
                      <a:lnTo>
                        <a:pt x="454" y="40"/>
                      </a:lnTo>
                      <a:lnTo>
                        <a:pt x="454" y="40"/>
                      </a:lnTo>
                      <a:lnTo>
                        <a:pt x="456" y="44"/>
                      </a:lnTo>
                      <a:lnTo>
                        <a:pt x="456" y="46"/>
                      </a:lnTo>
                      <a:lnTo>
                        <a:pt x="456" y="48"/>
                      </a:lnTo>
                      <a:lnTo>
                        <a:pt x="456" y="48"/>
                      </a:lnTo>
                      <a:lnTo>
                        <a:pt x="468" y="42"/>
                      </a:lnTo>
                      <a:lnTo>
                        <a:pt x="476" y="40"/>
                      </a:lnTo>
                      <a:lnTo>
                        <a:pt x="486" y="40"/>
                      </a:lnTo>
                      <a:lnTo>
                        <a:pt x="486" y="40"/>
                      </a:lnTo>
                      <a:lnTo>
                        <a:pt x="484" y="42"/>
                      </a:lnTo>
                      <a:lnTo>
                        <a:pt x="482" y="44"/>
                      </a:lnTo>
                      <a:lnTo>
                        <a:pt x="480" y="46"/>
                      </a:lnTo>
                      <a:lnTo>
                        <a:pt x="484" y="48"/>
                      </a:lnTo>
                      <a:lnTo>
                        <a:pt x="484" y="48"/>
                      </a:lnTo>
                      <a:lnTo>
                        <a:pt x="472" y="56"/>
                      </a:lnTo>
                      <a:lnTo>
                        <a:pt x="458" y="62"/>
                      </a:lnTo>
                      <a:lnTo>
                        <a:pt x="434" y="76"/>
                      </a:lnTo>
                      <a:lnTo>
                        <a:pt x="434" y="76"/>
                      </a:lnTo>
                      <a:lnTo>
                        <a:pt x="438" y="78"/>
                      </a:lnTo>
                      <a:lnTo>
                        <a:pt x="442" y="78"/>
                      </a:lnTo>
                      <a:lnTo>
                        <a:pt x="448" y="76"/>
                      </a:lnTo>
                      <a:lnTo>
                        <a:pt x="456" y="74"/>
                      </a:lnTo>
                      <a:lnTo>
                        <a:pt x="456" y="74"/>
                      </a:lnTo>
                      <a:lnTo>
                        <a:pt x="452" y="80"/>
                      </a:lnTo>
                      <a:lnTo>
                        <a:pt x="450" y="84"/>
                      </a:lnTo>
                      <a:lnTo>
                        <a:pt x="444" y="86"/>
                      </a:lnTo>
                      <a:lnTo>
                        <a:pt x="440" y="86"/>
                      </a:lnTo>
                      <a:lnTo>
                        <a:pt x="428" y="88"/>
                      </a:lnTo>
                      <a:lnTo>
                        <a:pt x="416" y="90"/>
                      </a:lnTo>
                      <a:lnTo>
                        <a:pt x="416" y="90"/>
                      </a:lnTo>
                      <a:lnTo>
                        <a:pt x="422" y="92"/>
                      </a:lnTo>
                      <a:lnTo>
                        <a:pt x="426" y="92"/>
                      </a:lnTo>
                      <a:lnTo>
                        <a:pt x="432" y="90"/>
                      </a:lnTo>
                      <a:lnTo>
                        <a:pt x="438" y="90"/>
                      </a:lnTo>
                      <a:lnTo>
                        <a:pt x="438" y="90"/>
                      </a:lnTo>
                      <a:lnTo>
                        <a:pt x="436" y="92"/>
                      </a:lnTo>
                      <a:lnTo>
                        <a:pt x="432" y="94"/>
                      </a:lnTo>
                      <a:lnTo>
                        <a:pt x="420" y="96"/>
                      </a:lnTo>
                      <a:lnTo>
                        <a:pt x="420" y="96"/>
                      </a:lnTo>
                      <a:lnTo>
                        <a:pt x="422" y="98"/>
                      </a:lnTo>
                      <a:lnTo>
                        <a:pt x="424" y="98"/>
                      </a:lnTo>
                      <a:lnTo>
                        <a:pt x="430" y="98"/>
                      </a:lnTo>
                      <a:lnTo>
                        <a:pt x="430" y="98"/>
                      </a:lnTo>
                      <a:lnTo>
                        <a:pt x="432" y="102"/>
                      </a:lnTo>
                      <a:lnTo>
                        <a:pt x="432" y="104"/>
                      </a:lnTo>
                      <a:lnTo>
                        <a:pt x="430" y="108"/>
                      </a:lnTo>
                      <a:lnTo>
                        <a:pt x="426" y="110"/>
                      </a:lnTo>
                      <a:lnTo>
                        <a:pt x="418" y="112"/>
                      </a:lnTo>
                      <a:lnTo>
                        <a:pt x="412" y="110"/>
                      </a:lnTo>
                      <a:lnTo>
                        <a:pt x="412" y="110"/>
                      </a:lnTo>
                      <a:lnTo>
                        <a:pt x="410" y="112"/>
                      </a:lnTo>
                      <a:lnTo>
                        <a:pt x="408" y="116"/>
                      </a:lnTo>
                      <a:lnTo>
                        <a:pt x="406" y="116"/>
                      </a:lnTo>
                      <a:lnTo>
                        <a:pt x="402" y="116"/>
                      </a:lnTo>
                      <a:lnTo>
                        <a:pt x="402" y="116"/>
                      </a:lnTo>
                      <a:lnTo>
                        <a:pt x="406" y="118"/>
                      </a:lnTo>
                      <a:lnTo>
                        <a:pt x="410" y="118"/>
                      </a:lnTo>
                      <a:lnTo>
                        <a:pt x="414" y="116"/>
                      </a:lnTo>
                      <a:lnTo>
                        <a:pt x="418" y="114"/>
                      </a:lnTo>
                      <a:lnTo>
                        <a:pt x="418" y="114"/>
                      </a:lnTo>
                      <a:lnTo>
                        <a:pt x="412" y="122"/>
                      </a:lnTo>
                      <a:lnTo>
                        <a:pt x="404" y="128"/>
                      </a:lnTo>
                      <a:lnTo>
                        <a:pt x="394" y="130"/>
                      </a:lnTo>
                      <a:lnTo>
                        <a:pt x="380" y="128"/>
                      </a:lnTo>
                      <a:lnTo>
                        <a:pt x="380" y="128"/>
                      </a:lnTo>
                      <a:lnTo>
                        <a:pt x="382" y="132"/>
                      </a:lnTo>
                      <a:lnTo>
                        <a:pt x="386" y="134"/>
                      </a:lnTo>
                      <a:lnTo>
                        <a:pt x="386" y="134"/>
                      </a:lnTo>
                      <a:lnTo>
                        <a:pt x="386" y="138"/>
                      </a:lnTo>
                      <a:lnTo>
                        <a:pt x="384" y="140"/>
                      </a:lnTo>
                      <a:lnTo>
                        <a:pt x="376" y="144"/>
                      </a:lnTo>
                      <a:lnTo>
                        <a:pt x="370" y="142"/>
                      </a:lnTo>
                      <a:lnTo>
                        <a:pt x="368" y="140"/>
                      </a:lnTo>
                      <a:lnTo>
                        <a:pt x="368" y="138"/>
                      </a:lnTo>
                      <a:lnTo>
                        <a:pt x="368" y="138"/>
                      </a:lnTo>
                      <a:lnTo>
                        <a:pt x="356" y="144"/>
                      </a:lnTo>
                      <a:lnTo>
                        <a:pt x="350" y="146"/>
                      </a:lnTo>
                      <a:lnTo>
                        <a:pt x="344" y="146"/>
                      </a:lnTo>
                      <a:lnTo>
                        <a:pt x="344" y="146"/>
                      </a:lnTo>
                      <a:lnTo>
                        <a:pt x="340" y="150"/>
                      </a:lnTo>
                      <a:lnTo>
                        <a:pt x="338" y="154"/>
                      </a:lnTo>
                      <a:lnTo>
                        <a:pt x="338" y="158"/>
                      </a:lnTo>
                      <a:lnTo>
                        <a:pt x="340" y="162"/>
                      </a:lnTo>
                      <a:lnTo>
                        <a:pt x="340" y="162"/>
                      </a:lnTo>
                      <a:lnTo>
                        <a:pt x="334" y="162"/>
                      </a:lnTo>
                      <a:lnTo>
                        <a:pt x="332" y="162"/>
                      </a:lnTo>
                      <a:lnTo>
                        <a:pt x="330" y="164"/>
                      </a:lnTo>
                      <a:lnTo>
                        <a:pt x="324" y="166"/>
                      </a:lnTo>
                      <a:lnTo>
                        <a:pt x="324" y="166"/>
                      </a:lnTo>
                      <a:lnTo>
                        <a:pt x="326" y="170"/>
                      </a:lnTo>
                      <a:lnTo>
                        <a:pt x="328" y="172"/>
                      </a:lnTo>
                      <a:lnTo>
                        <a:pt x="328" y="174"/>
                      </a:lnTo>
                      <a:lnTo>
                        <a:pt x="324" y="172"/>
                      </a:lnTo>
                      <a:lnTo>
                        <a:pt x="324" y="172"/>
                      </a:lnTo>
                      <a:lnTo>
                        <a:pt x="324" y="176"/>
                      </a:lnTo>
                      <a:lnTo>
                        <a:pt x="326" y="178"/>
                      </a:lnTo>
                      <a:lnTo>
                        <a:pt x="332" y="178"/>
                      </a:lnTo>
                      <a:lnTo>
                        <a:pt x="332" y="178"/>
                      </a:lnTo>
                      <a:lnTo>
                        <a:pt x="328" y="182"/>
                      </a:lnTo>
                      <a:lnTo>
                        <a:pt x="322" y="182"/>
                      </a:lnTo>
                      <a:lnTo>
                        <a:pt x="322" y="182"/>
                      </a:lnTo>
                      <a:lnTo>
                        <a:pt x="324" y="186"/>
                      </a:lnTo>
                      <a:lnTo>
                        <a:pt x="322" y="188"/>
                      </a:lnTo>
                      <a:lnTo>
                        <a:pt x="318" y="194"/>
                      </a:lnTo>
                      <a:lnTo>
                        <a:pt x="312" y="198"/>
                      </a:lnTo>
                      <a:lnTo>
                        <a:pt x="308" y="204"/>
                      </a:lnTo>
                      <a:lnTo>
                        <a:pt x="308" y="204"/>
                      </a:lnTo>
                      <a:lnTo>
                        <a:pt x="308" y="204"/>
                      </a:lnTo>
                      <a:lnTo>
                        <a:pt x="310" y="204"/>
                      </a:lnTo>
                      <a:lnTo>
                        <a:pt x="312" y="204"/>
                      </a:lnTo>
                      <a:lnTo>
                        <a:pt x="314" y="206"/>
                      </a:lnTo>
                      <a:lnTo>
                        <a:pt x="314" y="206"/>
                      </a:lnTo>
                      <a:lnTo>
                        <a:pt x="306" y="208"/>
                      </a:lnTo>
                      <a:lnTo>
                        <a:pt x="302" y="210"/>
                      </a:lnTo>
                      <a:lnTo>
                        <a:pt x="298" y="212"/>
                      </a:lnTo>
                      <a:lnTo>
                        <a:pt x="292" y="212"/>
                      </a:lnTo>
                      <a:lnTo>
                        <a:pt x="292" y="212"/>
                      </a:lnTo>
                      <a:lnTo>
                        <a:pt x="302" y="214"/>
                      </a:lnTo>
                      <a:lnTo>
                        <a:pt x="306" y="214"/>
                      </a:lnTo>
                      <a:lnTo>
                        <a:pt x="312" y="212"/>
                      </a:lnTo>
                      <a:lnTo>
                        <a:pt x="312" y="212"/>
                      </a:lnTo>
                      <a:lnTo>
                        <a:pt x="312" y="216"/>
                      </a:lnTo>
                      <a:lnTo>
                        <a:pt x="310" y="218"/>
                      </a:lnTo>
                      <a:lnTo>
                        <a:pt x="304" y="226"/>
                      </a:lnTo>
                      <a:lnTo>
                        <a:pt x="298" y="230"/>
                      </a:lnTo>
                      <a:lnTo>
                        <a:pt x="296" y="228"/>
                      </a:lnTo>
                      <a:lnTo>
                        <a:pt x="296" y="226"/>
                      </a:lnTo>
                      <a:lnTo>
                        <a:pt x="296" y="226"/>
                      </a:lnTo>
                      <a:lnTo>
                        <a:pt x="288" y="232"/>
                      </a:lnTo>
                      <a:lnTo>
                        <a:pt x="284" y="234"/>
                      </a:lnTo>
                      <a:lnTo>
                        <a:pt x="278" y="236"/>
                      </a:lnTo>
                      <a:lnTo>
                        <a:pt x="278" y="236"/>
                      </a:lnTo>
                      <a:lnTo>
                        <a:pt x="276" y="236"/>
                      </a:lnTo>
                      <a:lnTo>
                        <a:pt x="278" y="234"/>
                      </a:lnTo>
                      <a:lnTo>
                        <a:pt x="280" y="232"/>
                      </a:lnTo>
                      <a:lnTo>
                        <a:pt x="278" y="228"/>
                      </a:lnTo>
                      <a:lnTo>
                        <a:pt x="278" y="228"/>
                      </a:lnTo>
                      <a:lnTo>
                        <a:pt x="270" y="234"/>
                      </a:lnTo>
                      <a:lnTo>
                        <a:pt x="268" y="238"/>
                      </a:lnTo>
                      <a:lnTo>
                        <a:pt x="266" y="244"/>
                      </a:lnTo>
                      <a:lnTo>
                        <a:pt x="266" y="244"/>
                      </a:lnTo>
                      <a:lnTo>
                        <a:pt x="258" y="242"/>
                      </a:lnTo>
                      <a:lnTo>
                        <a:pt x="252" y="244"/>
                      </a:lnTo>
                      <a:lnTo>
                        <a:pt x="238" y="252"/>
                      </a:lnTo>
                      <a:lnTo>
                        <a:pt x="238" y="252"/>
                      </a:lnTo>
                      <a:lnTo>
                        <a:pt x="236" y="248"/>
                      </a:lnTo>
                      <a:lnTo>
                        <a:pt x="236" y="246"/>
                      </a:lnTo>
                      <a:lnTo>
                        <a:pt x="236" y="244"/>
                      </a:lnTo>
                      <a:lnTo>
                        <a:pt x="236" y="244"/>
                      </a:lnTo>
                      <a:lnTo>
                        <a:pt x="218" y="254"/>
                      </a:lnTo>
                      <a:lnTo>
                        <a:pt x="208" y="260"/>
                      </a:lnTo>
                      <a:lnTo>
                        <a:pt x="196" y="264"/>
                      </a:lnTo>
                      <a:lnTo>
                        <a:pt x="196" y="264"/>
                      </a:lnTo>
                      <a:lnTo>
                        <a:pt x="194" y="264"/>
                      </a:lnTo>
                      <a:lnTo>
                        <a:pt x="194" y="262"/>
                      </a:lnTo>
                      <a:lnTo>
                        <a:pt x="196" y="256"/>
                      </a:lnTo>
                      <a:lnTo>
                        <a:pt x="198" y="254"/>
                      </a:lnTo>
                      <a:lnTo>
                        <a:pt x="192" y="254"/>
                      </a:lnTo>
                      <a:lnTo>
                        <a:pt x="192" y="254"/>
                      </a:lnTo>
                      <a:lnTo>
                        <a:pt x="196" y="252"/>
                      </a:lnTo>
                      <a:lnTo>
                        <a:pt x="200" y="248"/>
                      </a:lnTo>
                      <a:lnTo>
                        <a:pt x="204" y="248"/>
                      </a:lnTo>
                      <a:lnTo>
                        <a:pt x="212" y="248"/>
                      </a:lnTo>
                      <a:lnTo>
                        <a:pt x="212" y="248"/>
                      </a:lnTo>
                      <a:lnTo>
                        <a:pt x="210" y="246"/>
                      </a:lnTo>
                      <a:lnTo>
                        <a:pt x="208" y="246"/>
                      </a:lnTo>
                      <a:lnTo>
                        <a:pt x="202" y="246"/>
                      </a:lnTo>
                      <a:lnTo>
                        <a:pt x="202" y="246"/>
                      </a:lnTo>
                      <a:lnTo>
                        <a:pt x="208" y="240"/>
                      </a:lnTo>
                      <a:lnTo>
                        <a:pt x="212" y="236"/>
                      </a:lnTo>
                      <a:lnTo>
                        <a:pt x="218" y="232"/>
                      </a:lnTo>
                      <a:lnTo>
                        <a:pt x="226" y="230"/>
                      </a:lnTo>
                      <a:lnTo>
                        <a:pt x="226" y="230"/>
                      </a:lnTo>
                      <a:lnTo>
                        <a:pt x="226" y="224"/>
                      </a:lnTo>
                      <a:lnTo>
                        <a:pt x="230" y="218"/>
                      </a:lnTo>
                      <a:lnTo>
                        <a:pt x="242" y="208"/>
                      </a:lnTo>
                      <a:lnTo>
                        <a:pt x="242" y="208"/>
                      </a:lnTo>
                      <a:lnTo>
                        <a:pt x="240" y="208"/>
                      </a:lnTo>
                      <a:lnTo>
                        <a:pt x="238" y="208"/>
                      </a:lnTo>
                      <a:lnTo>
                        <a:pt x="234" y="208"/>
                      </a:lnTo>
                      <a:lnTo>
                        <a:pt x="230" y="212"/>
                      </a:lnTo>
                      <a:lnTo>
                        <a:pt x="224" y="212"/>
                      </a:lnTo>
                      <a:lnTo>
                        <a:pt x="224" y="212"/>
                      </a:lnTo>
                      <a:lnTo>
                        <a:pt x="226" y="210"/>
                      </a:lnTo>
                      <a:lnTo>
                        <a:pt x="228" y="208"/>
                      </a:lnTo>
                      <a:lnTo>
                        <a:pt x="232" y="206"/>
                      </a:lnTo>
                      <a:lnTo>
                        <a:pt x="232" y="204"/>
                      </a:lnTo>
                      <a:lnTo>
                        <a:pt x="232" y="204"/>
                      </a:lnTo>
                      <a:lnTo>
                        <a:pt x="226" y="208"/>
                      </a:lnTo>
                      <a:lnTo>
                        <a:pt x="220" y="212"/>
                      </a:lnTo>
                      <a:lnTo>
                        <a:pt x="214" y="218"/>
                      </a:lnTo>
                      <a:lnTo>
                        <a:pt x="208" y="222"/>
                      </a:lnTo>
                      <a:lnTo>
                        <a:pt x="208" y="222"/>
                      </a:lnTo>
                      <a:lnTo>
                        <a:pt x="206" y="220"/>
                      </a:lnTo>
                      <a:lnTo>
                        <a:pt x="202" y="220"/>
                      </a:lnTo>
                      <a:lnTo>
                        <a:pt x="200" y="220"/>
                      </a:lnTo>
                      <a:lnTo>
                        <a:pt x="200" y="216"/>
                      </a:lnTo>
                      <a:lnTo>
                        <a:pt x="200" y="216"/>
                      </a:lnTo>
                      <a:lnTo>
                        <a:pt x="196" y="218"/>
                      </a:lnTo>
                      <a:lnTo>
                        <a:pt x="194" y="220"/>
                      </a:lnTo>
                      <a:lnTo>
                        <a:pt x="190" y="224"/>
                      </a:lnTo>
                      <a:lnTo>
                        <a:pt x="186" y="224"/>
                      </a:lnTo>
                      <a:lnTo>
                        <a:pt x="186" y="224"/>
                      </a:lnTo>
                      <a:lnTo>
                        <a:pt x="188" y="226"/>
                      </a:lnTo>
                      <a:lnTo>
                        <a:pt x="192" y="226"/>
                      </a:lnTo>
                      <a:lnTo>
                        <a:pt x="192" y="226"/>
                      </a:lnTo>
                      <a:lnTo>
                        <a:pt x="184" y="232"/>
                      </a:lnTo>
                      <a:lnTo>
                        <a:pt x="176" y="238"/>
                      </a:lnTo>
                      <a:lnTo>
                        <a:pt x="168" y="244"/>
                      </a:lnTo>
                      <a:lnTo>
                        <a:pt x="164" y="254"/>
                      </a:lnTo>
                      <a:lnTo>
                        <a:pt x="164" y="254"/>
                      </a:lnTo>
                      <a:lnTo>
                        <a:pt x="166" y="254"/>
                      </a:lnTo>
                      <a:lnTo>
                        <a:pt x="166" y="256"/>
                      </a:lnTo>
                      <a:lnTo>
                        <a:pt x="164" y="258"/>
                      </a:lnTo>
                      <a:lnTo>
                        <a:pt x="156" y="262"/>
                      </a:lnTo>
                      <a:lnTo>
                        <a:pt x="150" y="264"/>
                      </a:lnTo>
                      <a:lnTo>
                        <a:pt x="150" y="264"/>
                      </a:lnTo>
                      <a:lnTo>
                        <a:pt x="152" y="266"/>
                      </a:lnTo>
                      <a:lnTo>
                        <a:pt x="156" y="266"/>
                      </a:lnTo>
                      <a:lnTo>
                        <a:pt x="156" y="266"/>
                      </a:lnTo>
                      <a:lnTo>
                        <a:pt x="154" y="270"/>
                      </a:lnTo>
                      <a:lnTo>
                        <a:pt x="150" y="272"/>
                      </a:lnTo>
                      <a:lnTo>
                        <a:pt x="142" y="274"/>
                      </a:lnTo>
                      <a:lnTo>
                        <a:pt x="134" y="278"/>
                      </a:lnTo>
                      <a:lnTo>
                        <a:pt x="132" y="280"/>
                      </a:lnTo>
                      <a:lnTo>
                        <a:pt x="132" y="284"/>
                      </a:lnTo>
                      <a:lnTo>
                        <a:pt x="132" y="284"/>
                      </a:lnTo>
                      <a:lnTo>
                        <a:pt x="124" y="288"/>
                      </a:lnTo>
                      <a:lnTo>
                        <a:pt x="116" y="296"/>
                      </a:lnTo>
                      <a:lnTo>
                        <a:pt x="106" y="302"/>
                      </a:lnTo>
                      <a:lnTo>
                        <a:pt x="96" y="304"/>
                      </a:lnTo>
                      <a:lnTo>
                        <a:pt x="96" y="304"/>
                      </a:lnTo>
                      <a:lnTo>
                        <a:pt x="98" y="304"/>
                      </a:lnTo>
                      <a:lnTo>
                        <a:pt x="98" y="302"/>
                      </a:lnTo>
                      <a:lnTo>
                        <a:pt x="98" y="302"/>
                      </a:lnTo>
                      <a:lnTo>
                        <a:pt x="86" y="308"/>
                      </a:lnTo>
                      <a:lnTo>
                        <a:pt x="76" y="312"/>
                      </a:lnTo>
                      <a:lnTo>
                        <a:pt x="66" y="316"/>
                      </a:lnTo>
                      <a:lnTo>
                        <a:pt x="56" y="322"/>
                      </a:lnTo>
                      <a:lnTo>
                        <a:pt x="56" y="322"/>
                      </a:lnTo>
                      <a:lnTo>
                        <a:pt x="60" y="318"/>
                      </a:lnTo>
                      <a:lnTo>
                        <a:pt x="62" y="312"/>
                      </a:lnTo>
                      <a:lnTo>
                        <a:pt x="68" y="300"/>
                      </a:lnTo>
                      <a:lnTo>
                        <a:pt x="68" y="300"/>
                      </a:lnTo>
                      <a:lnTo>
                        <a:pt x="66" y="298"/>
                      </a:lnTo>
                      <a:lnTo>
                        <a:pt x="64" y="298"/>
                      </a:lnTo>
                      <a:lnTo>
                        <a:pt x="62" y="302"/>
                      </a:lnTo>
                      <a:lnTo>
                        <a:pt x="60" y="302"/>
                      </a:lnTo>
                      <a:lnTo>
                        <a:pt x="60" y="302"/>
                      </a:lnTo>
                      <a:lnTo>
                        <a:pt x="68" y="290"/>
                      </a:lnTo>
                      <a:lnTo>
                        <a:pt x="72" y="286"/>
                      </a:lnTo>
                      <a:lnTo>
                        <a:pt x="78" y="282"/>
                      </a:lnTo>
                      <a:lnTo>
                        <a:pt x="78" y="282"/>
                      </a:lnTo>
                      <a:lnTo>
                        <a:pt x="76" y="280"/>
                      </a:lnTo>
                      <a:lnTo>
                        <a:pt x="74" y="282"/>
                      </a:lnTo>
                      <a:lnTo>
                        <a:pt x="72" y="284"/>
                      </a:lnTo>
                      <a:lnTo>
                        <a:pt x="70" y="284"/>
                      </a:lnTo>
                      <a:lnTo>
                        <a:pt x="70" y="284"/>
                      </a:lnTo>
                      <a:lnTo>
                        <a:pt x="74" y="276"/>
                      </a:lnTo>
                      <a:lnTo>
                        <a:pt x="78" y="270"/>
                      </a:lnTo>
                      <a:lnTo>
                        <a:pt x="78" y="270"/>
                      </a:lnTo>
                      <a:lnTo>
                        <a:pt x="76" y="270"/>
                      </a:lnTo>
                      <a:lnTo>
                        <a:pt x="74" y="272"/>
                      </a:lnTo>
                      <a:lnTo>
                        <a:pt x="64" y="278"/>
                      </a:lnTo>
                      <a:lnTo>
                        <a:pt x="56" y="284"/>
                      </a:lnTo>
                      <a:lnTo>
                        <a:pt x="50" y="290"/>
                      </a:lnTo>
                      <a:lnTo>
                        <a:pt x="50" y="290"/>
                      </a:lnTo>
                      <a:lnTo>
                        <a:pt x="52" y="292"/>
                      </a:lnTo>
                      <a:lnTo>
                        <a:pt x="50" y="296"/>
                      </a:lnTo>
                      <a:lnTo>
                        <a:pt x="46" y="296"/>
                      </a:lnTo>
                      <a:lnTo>
                        <a:pt x="46" y="296"/>
                      </a:lnTo>
                      <a:lnTo>
                        <a:pt x="40" y="308"/>
                      </a:lnTo>
                      <a:lnTo>
                        <a:pt x="32" y="320"/>
                      </a:lnTo>
                      <a:lnTo>
                        <a:pt x="26" y="326"/>
                      </a:lnTo>
                      <a:lnTo>
                        <a:pt x="18" y="330"/>
                      </a:lnTo>
                      <a:lnTo>
                        <a:pt x="10" y="334"/>
                      </a:lnTo>
                      <a:lnTo>
                        <a:pt x="2" y="336"/>
                      </a:lnTo>
                      <a:lnTo>
                        <a:pt x="2" y="336"/>
                      </a:lnTo>
                      <a:lnTo>
                        <a:pt x="4" y="330"/>
                      </a:lnTo>
                      <a:lnTo>
                        <a:pt x="2" y="324"/>
                      </a:lnTo>
                      <a:lnTo>
                        <a:pt x="0" y="312"/>
                      </a:lnTo>
                      <a:lnTo>
                        <a:pt x="0" y="306"/>
                      </a:lnTo>
                      <a:lnTo>
                        <a:pt x="2" y="300"/>
                      </a:lnTo>
                      <a:lnTo>
                        <a:pt x="6" y="296"/>
                      </a:lnTo>
                      <a:lnTo>
                        <a:pt x="14" y="292"/>
                      </a:lnTo>
                      <a:lnTo>
                        <a:pt x="14" y="292"/>
                      </a:lnTo>
                      <a:lnTo>
                        <a:pt x="10" y="288"/>
                      </a:lnTo>
                      <a:lnTo>
                        <a:pt x="6" y="286"/>
                      </a:lnTo>
                      <a:lnTo>
                        <a:pt x="6" y="286"/>
                      </a:lnTo>
                      <a:lnTo>
                        <a:pt x="8" y="284"/>
                      </a:lnTo>
                      <a:lnTo>
                        <a:pt x="10" y="282"/>
                      </a:lnTo>
                      <a:lnTo>
                        <a:pt x="10" y="280"/>
                      </a:lnTo>
                      <a:lnTo>
                        <a:pt x="8" y="278"/>
                      </a:lnTo>
                      <a:lnTo>
                        <a:pt x="8" y="278"/>
                      </a:lnTo>
                      <a:lnTo>
                        <a:pt x="10" y="276"/>
                      </a:lnTo>
                      <a:lnTo>
                        <a:pt x="12" y="274"/>
                      </a:lnTo>
                      <a:lnTo>
                        <a:pt x="18" y="272"/>
                      </a:lnTo>
                      <a:lnTo>
                        <a:pt x="18" y="272"/>
                      </a:lnTo>
                      <a:lnTo>
                        <a:pt x="16" y="270"/>
                      </a:lnTo>
                      <a:lnTo>
                        <a:pt x="16" y="272"/>
                      </a:lnTo>
                      <a:lnTo>
                        <a:pt x="12" y="272"/>
                      </a:lnTo>
                      <a:lnTo>
                        <a:pt x="10" y="272"/>
                      </a:lnTo>
                      <a:lnTo>
                        <a:pt x="10" y="272"/>
                      </a:lnTo>
                      <a:lnTo>
                        <a:pt x="14" y="268"/>
                      </a:lnTo>
                      <a:lnTo>
                        <a:pt x="16" y="264"/>
                      </a:lnTo>
                      <a:lnTo>
                        <a:pt x="26" y="262"/>
                      </a:lnTo>
                      <a:lnTo>
                        <a:pt x="34" y="258"/>
                      </a:lnTo>
                      <a:lnTo>
                        <a:pt x="44" y="254"/>
                      </a:lnTo>
                      <a:lnTo>
                        <a:pt x="44" y="254"/>
                      </a:lnTo>
                      <a:lnTo>
                        <a:pt x="44" y="248"/>
                      </a:lnTo>
                      <a:lnTo>
                        <a:pt x="46" y="244"/>
                      </a:lnTo>
                      <a:lnTo>
                        <a:pt x="50" y="240"/>
                      </a:lnTo>
                      <a:lnTo>
                        <a:pt x="54" y="236"/>
                      </a:lnTo>
                      <a:lnTo>
                        <a:pt x="66" y="228"/>
                      </a:lnTo>
                      <a:lnTo>
                        <a:pt x="78" y="222"/>
                      </a:lnTo>
                      <a:lnTo>
                        <a:pt x="78" y="222"/>
                      </a:lnTo>
                      <a:lnTo>
                        <a:pt x="76" y="220"/>
                      </a:lnTo>
                      <a:lnTo>
                        <a:pt x="72" y="220"/>
                      </a:lnTo>
                      <a:lnTo>
                        <a:pt x="70" y="222"/>
                      </a:lnTo>
                      <a:lnTo>
                        <a:pt x="68" y="222"/>
                      </a:lnTo>
                      <a:lnTo>
                        <a:pt x="68" y="222"/>
                      </a:lnTo>
                      <a:lnTo>
                        <a:pt x="68" y="218"/>
                      </a:lnTo>
                      <a:lnTo>
                        <a:pt x="70" y="218"/>
                      </a:lnTo>
                      <a:lnTo>
                        <a:pt x="74" y="218"/>
                      </a:lnTo>
                      <a:lnTo>
                        <a:pt x="74" y="218"/>
                      </a:lnTo>
                      <a:lnTo>
                        <a:pt x="76" y="216"/>
                      </a:lnTo>
                      <a:lnTo>
                        <a:pt x="76" y="216"/>
                      </a:lnTo>
                      <a:lnTo>
                        <a:pt x="72" y="216"/>
                      </a:lnTo>
                      <a:lnTo>
                        <a:pt x="66" y="216"/>
                      </a:lnTo>
                      <a:lnTo>
                        <a:pt x="62" y="218"/>
                      </a:lnTo>
                      <a:lnTo>
                        <a:pt x="58" y="220"/>
                      </a:lnTo>
                      <a:lnTo>
                        <a:pt x="58" y="220"/>
                      </a:lnTo>
                      <a:lnTo>
                        <a:pt x="54" y="218"/>
                      </a:lnTo>
                      <a:lnTo>
                        <a:pt x="54" y="216"/>
                      </a:lnTo>
                      <a:lnTo>
                        <a:pt x="58" y="208"/>
                      </a:lnTo>
                      <a:lnTo>
                        <a:pt x="58" y="208"/>
                      </a:lnTo>
                      <a:lnTo>
                        <a:pt x="50" y="212"/>
                      </a:lnTo>
                      <a:lnTo>
                        <a:pt x="44" y="212"/>
                      </a:lnTo>
                      <a:lnTo>
                        <a:pt x="28" y="210"/>
                      </a:lnTo>
                      <a:lnTo>
                        <a:pt x="28" y="210"/>
                      </a:lnTo>
                      <a:lnTo>
                        <a:pt x="28" y="202"/>
                      </a:lnTo>
                      <a:lnTo>
                        <a:pt x="34" y="196"/>
                      </a:lnTo>
                      <a:lnTo>
                        <a:pt x="42" y="192"/>
                      </a:lnTo>
                      <a:lnTo>
                        <a:pt x="52" y="190"/>
                      </a:lnTo>
                      <a:lnTo>
                        <a:pt x="74" y="186"/>
                      </a:lnTo>
                      <a:lnTo>
                        <a:pt x="84" y="182"/>
                      </a:lnTo>
                      <a:lnTo>
                        <a:pt x="94" y="180"/>
                      </a:lnTo>
                      <a:lnTo>
                        <a:pt x="94" y="180"/>
                      </a:lnTo>
                      <a:lnTo>
                        <a:pt x="94" y="186"/>
                      </a:lnTo>
                      <a:lnTo>
                        <a:pt x="96" y="190"/>
                      </a:lnTo>
                      <a:lnTo>
                        <a:pt x="102" y="192"/>
                      </a:lnTo>
                      <a:lnTo>
                        <a:pt x="102" y="192"/>
                      </a:lnTo>
                      <a:lnTo>
                        <a:pt x="100" y="194"/>
                      </a:lnTo>
                      <a:lnTo>
                        <a:pt x="100" y="196"/>
                      </a:lnTo>
                      <a:lnTo>
                        <a:pt x="100" y="196"/>
                      </a:lnTo>
                      <a:lnTo>
                        <a:pt x="106" y="198"/>
                      </a:lnTo>
                      <a:lnTo>
                        <a:pt x="114" y="198"/>
                      </a:lnTo>
                      <a:lnTo>
                        <a:pt x="126" y="200"/>
                      </a:lnTo>
                      <a:lnTo>
                        <a:pt x="126" y="200"/>
                      </a:lnTo>
                      <a:lnTo>
                        <a:pt x="134" y="196"/>
                      </a:lnTo>
                      <a:lnTo>
                        <a:pt x="142" y="192"/>
                      </a:lnTo>
                      <a:lnTo>
                        <a:pt x="158" y="182"/>
                      </a:lnTo>
                      <a:lnTo>
                        <a:pt x="168" y="178"/>
                      </a:lnTo>
                      <a:lnTo>
                        <a:pt x="178" y="174"/>
                      </a:lnTo>
                      <a:lnTo>
                        <a:pt x="188" y="174"/>
                      </a:lnTo>
                      <a:lnTo>
                        <a:pt x="200" y="178"/>
                      </a:lnTo>
                      <a:lnTo>
                        <a:pt x="200" y="178"/>
                      </a:lnTo>
                      <a:lnTo>
                        <a:pt x="214" y="172"/>
                      </a:lnTo>
                      <a:lnTo>
                        <a:pt x="236" y="162"/>
                      </a:lnTo>
                      <a:lnTo>
                        <a:pt x="262" y="150"/>
                      </a:lnTo>
                      <a:lnTo>
                        <a:pt x="272" y="144"/>
                      </a:lnTo>
                      <a:lnTo>
                        <a:pt x="278" y="138"/>
                      </a:lnTo>
                      <a:lnTo>
                        <a:pt x="278" y="138"/>
                      </a:lnTo>
                      <a:lnTo>
                        <a:pt x="288" y="128"/>
                      </a:lnTo>
                      <a:lnTo>
                        <a:pt x="300" y="118"/>
                      </a:lnTo>
                      <a:lnTo>
                        <a:pt x="300" y="118"/>
                      </a:lnTo>
                      <a:lnTo>
                        <a:pt x="296" y="118"/>
                      </a:lnTo>
                      <a:lnTo>
                        <a:pt x="290" y="118"/>
                      </a:lnTo>
                      <a:lnTo>
                        <a:pt x="284" y="120"/>
                      </a:lnTo>
                      <a:lnTo>
                        <a:pt x="278" y="118"/>
                      </a:lnTo>
                      <a:lnTo>
                        <a:pt x="278" y="118"/>
                      </a:lnTo>
                      <a:lnTo>
                        <a:pt x="284" y="114"/>
                      </a:lnTo>
                      <a:lnTo>
                        <a:pt x="292" y="112"/>
                      </a:lnTo>
                      <a:lnTo>
                        <a:pt x="300" y="112"/>
                      </a:lnTo>
                      <a:lnTo>
                        <a:pt x="310" y="112"/>
                      </a:lnTo>
                      <a:lnTo>
                        <a:pt x="310" y="112"/>
                      </a:lnTo>
                      <a:lnTo>
                        <a:pt x="314" y="112"/>
                      </a:lnTo>
                      <a:lnTo>
                        <a:pt x="316" y="110"/>
                      </a:lnTo>
                      <a:lnTo>
                        <a:pt x="320" y="104"/>
                      </a:lnTo>
                      <a:lnTo>
                        <a:pt x="326" y="98"/>
                      </a:lnTo>
                      <a:lnTo>
                        <a:pt x="328" y="96"/>
                      </a:lnTo>
                      <a:lnTo>
                        <a:pt x="332" y="96"/>
                      </a:lnTo>
                      <a:lnTo>
                        <a:pt x="332" y="96"/>
                      </a:lnTo>
                      <a:lnTo>
                        <a:pt x="340" y="90"/>
                      </a:lnTo>
                      <a:lnTo>
                        <a:pt x="346" y="86"/>
                      </a:lnTo>
                      <a:lnTo>
                        <a:pt x="352" y="82"/>
                      </a:lnTo>
                      <a:lnTo>
                        <a:pt x="358" y="76"/>
                      </a:lnTo>
                      <a:lnTo>
                        <a:pt x="358" y="76"/>
                      </a:lnTo>
                      <a:lnTo>
                        <a:pt x="356" y="74"/>
                      </a:lnTo>
                      <a:lnTo>
                        <a:pt x="352" y="74"/>
                      </a:lnTo>
                      <a:lnTo>
                        <a:pt x="352" y="74"/>
                      </a:lnTo>
                      <a:lnTo>
                        <a:pt x="348" y="78"/>
                      </a:lnTo>
                      <a:lnTo>
                        <a:pt x="344" y="82"/>
                      </a:lnTo>
                      <a:lnTo>
                        <a:pt x="336" y="84"/>
                      </a:lnTo>
                      <a:lnTo>
                        <a:pt x="326" y="86"/>
                      </a:lnTo>
                      <a:lnTo>
                        <a:pt x="326" y="86"/>
                      </a:lnTo>
                      <a:lnTo>
                        <a:pt x="326" y="82"/>
                      </a:lnTo>
                      <a:lnTo>
                        <a:pt x="326" y="78"/>
                      </a:lnTo>
                      <a:lnTo>
                        <a:pt x="326" y="74"/>
                      </a:lnTo>
                      <a:lnTo>
                        <a:pt x="324" y="70"/>
                      </a:lnTo>
                      <a:lnTo>
                        <a:pt x="324" y="70"/>
                      </a:lnTo>
                      <a:lnTo>
                        <a:pt x="318" y="76"/>
                      </a:lnTo>
                      <a:lnTo>
                        <a:pt x="314" y="80"/>
                      </a:lnTo>
                      <a:lnTo>
                        <a:pt x="310" y="80"/>
                      </a:lnTo>
                      <a:lnTo>
                        <a:pt x="310" y="80"/>
                      </a:lnTo>
                      <a:lnTo>
                        <a:pt x="312" y="76"/>
                      </a:lnTo>
                      <a:lnTo>
                        <a:pt x="314" y="74"/>
                      </a:lnTo>
                      <a:lnTo>
                        <a:pt x="318" y="72"/>
                      </a:lnTo>
                      <a:lnTo>
                        <a:pt x="320" y="68"/>
                      </a:lnTo>
                      <a:lnTo>
                        <a:pt x="320" y="68"/>
                      </a:lnTo>
                      <a:lnTo>
                        <a:pt x="316" y="70"/>
                      </a:lnTo>
                      <a:lnTo>
                        <a:pt x="314" y="72"/>
                      </a:lnTo>
                      <a:lnTo>
                        <a:pt x="310" y="74"/>
                      </a:lnTo>
                      <a:lnTo>
                        <a:pt x="304" y="74"/>
                      </a:lnTo>
                      <a:lnTo>
                        <a:pt x="304" y="74"/>
                      </a:lnTo>
                      <a:lnTo>
                        <a:pt x="306" y="72"/>
                      </a:lnTo>
                      <a:lnTo>
                        <a:pt x="306" y="70"/>
                      </a:lnTo>
                      <a:lnTo>
                        <a:pt x="306" y="66"/>
                      </a:lnTo>
                      <a:lnTo>
                        <a:pt x="302" y="60"/>
                      </a:lnTo>
                      <a:lnTo>
                        <a:pt x="300" y="60"/>
                      </a:lnTo>
                      <a:lnTo>
                        <a:pt x="298" y="60"/>
                      </a:lnTo>
                      <a:lnTo>
                        <a:pt x="298" y="60"/>
                      </a:lnTo>
                      <a:lnTo>
                        <a:pt x="300" y="54"/>
                      </a:lnTo>
                      <a:lnTo>
                        <a:pt x="304" y="52"/>
                      </a:lnTo>
                      <a:lnTo>
                        <a:pt x="318" y="50"/>
                      </a:lnTo>
                      <a:lnTo>
                        <a:pt x="318" y="50"/>
                      </a:lnTo>
                      <a:lnTo>
                        <a:pt x="314" y="46"/>
                      </a:lnTo>
                      <a:lnTo>
                        <a:pt x="310" y="46"/>
                      </a:lnTo>
                      <a:lnTo>
                        <a:pt x="306" y="46"/>
                      </a:lnTo>
                      <a:lnTo>
                        <a:pt x="300" y="46"/>
                      </a:lnTo>
                      <a:lnTo>
                        <a:pt x="300" y="46"/>
                      </a:lnTo>
                      <a:lnTo>
                        <a:pt x="318" y="36"/>
                      </a:lnTo>
                      <a:lnTo>
                        <a:pt x="340" y="28"/>
                      </a:lnTo>
                      <a:lnTo>
                        <a:pt x="340" y="28"/>
                      </a:lnTo>
                      <a:lnTo>
                        <a:pt x="342" y="30"/>
                      </a:lnTo>
                      <a:lnTo>
                        <a:pt x="340" y="32"/>
                      </a:lnTo>
                      <a:lnTo>
                        <a:pt x="338" y="36"/>
                      </a:lnTo>
                      <a:lnTo>
                        <a:pt x="338" y="36"/>
                      </a:lnTo>
                      <a:lnTo>
                        <a:pt x="340" y="36"/>
                      </a:lnTo>
                      <a:lnTo>
                        <a:pt x="342" y="38"/>
                      </a:lnTo>
                      <a:lnTo>
                        <a:pt x="342" y="38"/>
                      </a:lnTo>
                      <a:lnTo>
                        <a:pt x="346" y="38"/>
                      </a:lnTo>
                      <a:lnTo>
                        <a:pt x="348" y="36"/>
                      </a:lnTo>
                      <a:lnTo>
                        <a:pt x="350" y="34"/>
                      </a:lnTo>
                      <a:lnTo>
                        <a:pt x="354" y="32"/>
                      </a:lnTo>
                      <a:lnTo>
                        <a:pt x="354" y="32"/>
                      </a:lnTo>
                      <a:lnTo>
                        <a:pt x="352" y="28"/>
                      </a:lnTo>
                      <a:lnTo>
                        <a:pt x="352" y="22"/>
                      </a:lnTo>
                      <a:lnTo>
                        <a:pt x="352" y="22"/>
                      </a:lnTo>
                      <a:lnTo>
                        <a:pt x="388" y="14"/>
                      </a:lnTo>
                      <a:lnTo>
                        <a:pt x="428" y="6"/>
                      </a:lnTo>
                      <a:lnTo>
                        <a:pt x="448" y="2"/>
                      </a:lnTo>
                      <a:lnTo>
                        <a:pt x="466" y="0"/>
                      </a:lnTo>
                      <a:lnTo>
                        <a:pt x="486" y="0"/>
                      </a:lnTo>
                      <a:lnTo>
                        <a:pt x="506" y="2"/>
                      </a:lnTo>
                      <a:lnTo>
                        <a:pt x="506" y="2"/>
                      </a:lnTo>
                      <a:lnTo>
                        <a:pt x="500" y="6"/>
                      </a:lnTo>
                      <a:lnTo>
                        <a:pt x="494" y="8"/>
                      </a:lnTo>
                      <a:lnTo>
                        <a:pt x="478" y="10"/>
                      </a:lnTo>
                      <a:lnTo>
                        <a:pt x="478" y="10"/>
                      </a:lnTo>
                      <a:lnTo>
                        <a:pt x="482" y="12"/>
                      </a:lnTo>
                      <a:lnTo>
                        <a:pt x="486" y="12"/>
                      </a:lnTo>
                      <a:lnTo>
                        <a:pt x="496" y="12"/>
                      </a:lnTo>
                      <a:lnTo>
                        <a:pt x="504" y="10"/>
                      </a:lnTo>
                      <a:lnTo>
                        <a:pt x="508" y="12"/>
                      </a:lnTo>
                      <a:lnTo>
                        <a:pt x="512" y="14"/>
                      </a:lnTo>
                      <a:lnTo>
                        <a:pt x="512" y="14"/>
                      </a:lnTo>
                      <a:lnTo>
                        <a:pt x="510" y="16"/>
                      </a:lnTo>
                      <a:lnTo>
                        <a:pt x="510" y="16"/>
                      </a:lnTo>
                      <a:lnTo>
                        <a:pt x="518" y="14"/>
                      </a:lnTo>
                      <a:lnTo>
                        <a:pt x="518" y="14"/>
                      </a:lnTo>
                      <a:close/>
                      <a:moveTo>
                        <a:pt x="378" y="40"/>
                      </a:moveTo>
                      <a:lnTo>
                        <a:pt x="378" y="40"/>
                      </a:lnTo>
                      <a:lnTo>
                        <a:pt x="400" y="32"/>
                      </a:lnTo>
                      <a:lnTo>
                        <a:pt x="420" y="24"/>
                      </a:lnTo>
                      <a:lnTo>
                        <a:pt x="464" y="14"/>
                      </a:lnTo>
                      <a:lnTo>
                        <a:pt x="464" y="14"/>
                      </a:lnTo>
                      <a:lnTo>
                        <a:pt x="466" y="14"/>
                      </a:lnTo>
                      <a:lnTo>
                        <a:pt x="466" y="16"/>
                      </a:lnTo>
                      <a:lnTo>
                        <a:pt x="468" y="18"/>
                      </a:lnTo>
                      <a:lnTo>
                        <a:pt x="468" y="18"/>
                      </a:lnTo>
                      <a:lnTo>
                        <a:pt x="468" y="18"/>
                      </a:lnTo>
                      <a:lnTo>
                        <a:pt x="470" y="16"/>
                      </a:lnTo>
                      <a:lnTo>
                        <a:pt x="472" y="14"/>
                      </a:lnTo>
                      <a:lnTo>
                        <a:pt x="474" y="10"/>
                      </a:lnTo>
                      <a:lnTo>
                        <a:pt x="472" y="10"/>
                      </a:lnTo>
                      <a:lnTo>
                        <a:pt x="472" y="10"/>
                      </a:lnTo>
                      <a:lnTo>
                        <a:pt x="446" y="14"/>
                      </a:lnTo>
                      <a:lnTo>
                        <a:pt x="422" y="20"/>
                      </a:lnTo>
                      <a:lnTo>
                        <a:pt x="398" y="28"/>
                      </a:lnTo>
                      <a:lnTo>
                        <a:pt x="388" y="34"/>
                      </a:lnTo>
                      <a:lnTo>
                        <a:pt x="378" y="40"/>
                      </a:lnTo>
                      <a:lnTo>
                        <a:pt x="378" y="4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3" name="Freeform 259"/>
                <p:cNvSpPr>
                  <a:spLocks/>
                </p:cNvSpPr>
                <p:nvPr userDrawn="1"/>
              </p:nvSpPr>
              <p:spPr bwMode="auto">
                <a:xfrm>
                  <a:off x="3738" y="258"/>
                  <a:ext cx="20" cy="10"/>
                </a:xfrm>
                <a:custGeom>
                  <a:avLst/>
                  <a:gdLst/>
                  <a:ahLst/>
                  <a:cxnLst>
                    <a:cxn ang="0">
                      <a:pos x="18" y="2"/>
                    </a:cxn>
                    <a:cxn ang="0">
                      <a:pos x="18" y="2"/>
                    </a:cxn>
                    <a:cxn ang="0">
                      <a:pos x="32" y="2"/>
                    </a:cxn>
                    <a:cxn ang="0">
                      <a:pos x="46" y="2"/>
                    </a:cxn>
                    <a:cxn ang="0">
                      <a:pos x="78" y="0"/>
                    </a:cxn>
                    <a:cxn ang="0">
                      <a:pos x="78" y="0"/>
                    </a:cxn>
                    <a:cxn ang="0">
                      <a:pos x="60" y="10"/>
                    </a:cxn>
                    <a:cxn ang="0">
                      <a:pos x="40" y="18"/>
                    </a:cxn>
                    <a:cxn ang="0">
                      <a:pos x="20" y="24"/>
                    </a:cxn>
                    <a:cxn ang="0">
                      <a:pos x="10" y="24"/>
                    </a:cxn>
                    <a:cxn ang="0">
                      <a:pos x="0" y="24"/>
                    </a:cxn>
                    <a:cxn ang="0">
                      <a:pos x="0" y="24"/>
                    </a:cxn>
                    <a:cxn ang="0">
                      <a:pos x="0" y="20"/>
                    </a:cxn>
                    <a:cxn ang="0">
                      <a:pos x="2" y="16"/>
                    </a:cxn>
                    <a:cxn ang="0">
                      <a:pos x="8" y="10"/>
                    </a:cxn>
                    <a:cxn ang="0">
                      <a:pos x="16" y="6"/>
                    </a:cxn>
                    <a:cxn ang="0">
                      <a:pos x="18" y="4"/>
                    </a:cxn>
                    <a:cxn ang="0">
                      <a:pos x="18" y="2"/>
                    </a:cxn>
                    <a:cxn ang="0">
                      <a:pos x="18" y="2"/>
                    </a:cxn>
                  </a:cxnLst>
                  <a:rect l="0" t="0" r="r" b="b"/>
                  <a:pathLst>
                    <a:path w="78" h="24">
                      <a:moveTo>
                        <a:pt x="18" y="2"/>
                      </a:moveTo>
                      <a:lnTo>
                        <a:pt x="18" y="2"/>
                      </a:lnTo>
                      <a:lnTo>
                        <a:pt x="32" y="2"/>
                      </a:lnTo>
                      <a:lnTo>
                        <a:pt x="46" y="2"/>
                      </a:lnTo>
                      <a:lnTo>
                        <a:pt x="78" y="0"/>
                      </a:lnTo>
                      <a:lnTo>
                        <a:pt x="78" y="0"/>
                      </a:lnTo>
                      <a:lnTo>
                        <a:pt x="60" y="10"/>
                      </a:lnTo>
                      <a:lnTo>
                        <a:pt x="40" y="18"/>
                      </a:lnTo>
                      <a:lnTo>
                        <a:pt x="20" y="24"/>
                      </a:lnTo>
                      <a:lnTo>
                        <a:pt x="10" y="24"/>
                      </a:lnTo>
                      <a:lnTo>
                        <a:pt x="0" y="24"/>
                      </a:lnTo>
                      <a:lnTo>
                        <a:pt x="0" y="24"/>
                      </a:lnTo>
                      <a:lnTo>
                        <a:pt x="0" y="20"/>
                      </a:lnTo>
                      <a:lnTo>
                        <a:pt x="2" y="16"/>
                      </a:lnTo>
                      <a:lnTo>
                        <a:pt x="8" y="10"/>
                      </a:lnTo>
                      <a:lnTo>
                        <a:pt x="16" y="6"/>
                      </a:lnTo>
                      <a:lnTo>
                        <a:pt x="18" y="4"/>
                      </a:lnTo>
                      <a:lnTo>
                        <a:pt x="18" y="2"/>
                      </a:lnTo>
                      <a:lnTo>
                        <a:pt x="1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4" name="Freeform 260"/>
                <p:cNvSpPr>
                  <a:spLocks/>
                </p:cNvSpPr>
                <p:nvPr userDrawn="1"/>
              </p:nvSpPr>
              <p:spPr bwMode="auto">
                <a:xfrm>
                  <a:off x="3796" y="258"/>
                  <a:ext cx="23" cy="10"/>
                </a:xfrm>
                <a:custGeom>
                  <a:avLst/>
                  <a:gdLst/>
                  <a:ahLst/>
                  <a:cxnLst>
                    <a:cxn ang="0">
                      <a:pos x="94" y="0"/>
                    </a:cxn>
                    <a:cxn ang="0">
                      <a:pos x="94" y="0"/>
                    </a:cxn>
                    <a:cxn ang="0">
                      <a:pos x="96" y="0"/>
                    </a:cxn>
                    <a:cxn ang="0">
                      <a:pos x="94" y="4"/>
                    </a:cxn>
                    <a:cxn ang="0">
                      <a:pos x="92" y="6"/>
                    </a:cxn>
                    <a:cxn ang="0">
                      <a:pos x="90" y="8"/>
                    </a:cxn>
                    <a:cxn ang="0">
                      <a:pos x="90" y="8"/>
                    </a:cxn>
                    <a:cxn ang="0">
                      <a:pos x="90" y="8"/>
                    </a:cxn>
                    <a:cxn ang="0">
                      <a:pos x="88" y="6"/>
                    </a:cxn>
                    <a:cxn ang="0">
                      <a:pos x="88" y="4"/>
                    </a:cxn>
                    <a:cxn ang="0">
                      <a:pos x="86" y="4"/>
                    </a:cxn>
                    <a:cxn ang="0">
                      <a:pos x="86" y="4"/>
                    </a:cxn>
                    <a:cxn ang="0">
                      <a:pos x="42" y="14"/>
                    </a:cxn>
                    <a:cxn ang="0">
                      <a:pos x="22" y="22"/>
                    </a:cxn>
                    <a:cxn ang="0">
                      <a:pos x="0" y="30"/>
                    </a:cxn>
                    <a:cxn ang="0">
                      <a:pos x="0" y="30"/>
                    </a:cxn>
                    <a:cxn ang="0">
                      <a:pos x="10" y="24"/>
                    </a:cxn>
                    <a:cxn ang="0">
                      <a:pos x="20" y="18"/>
                    </a:cxn>
                    <a:cxn ang="0">
                      <a:pos x="44" y="10"/>
                    </a:cxn>
                    <a:cxn ang="0">
                      <a:pos x="68" y="4"/>
                    </a:cxn>
                    <a:cxn ang="0">
                      <a:pos x="94" y="0"/>
                    </a:cxn>
                    <a:cxn ang="0">
                      <a:pos x="94" y="0"/>
                    </a:cxn>
                  </a:cxnLst>
                  <a:rect l="0" t="0" r="r" b="b"/>
                  <a:pathLst>
                    <a:path w="96" h="30">
                      <a:moveTo>
                        <a:pt x="94" y="0"/>
                      </a:moveTo>
                      <a:lnTo>
                        <a:pt x="94" y="0"/>
                      </a:lnTo>
                      <a:lnTo>
                        <a:pt x="96" y="0"/>
                      </a:lnTo>
                      <a:lnTo>
                        <a:pt x="94" y="4"/>
                      </a:lnTo>
                      <a:lnTo>
                        <a:pt x="92" y="6"/>
                      </a:lnTo>
                      <a:lnTo>
                        <a:pt x="90" y="8"/>
                      </a:lnTo>
                      <a:lnTo>
                        <a:pt x="90" y="8"/>
                      </a:lnTo>
                      <a:lnTo>
                        <a:pt x="90" y="8"/>
                      </a:lnTo>
                      <a:lnTo>
                        <a:pt x="88" y="6"/>
                      </a:lnTo>
                      <a:lnTo>
                        <a:pt x="88" y="4"/>
                      </a:lnTo>
                      <a:lnTo>
                        <a:pt x="86" y="4"/>
                      </a:lnTo>
                      <a:lnTo>
                        <a:pt x="86" y="4"/>
                      </a:lnTo>
                      <a:lnTo>
                        <a:pt x="42" y="14"/>
                      </a:lnTo>
                      <a:lnTo>
                        <a:pt x="22" y="22"/>
                      </a:lnTo>
                      <a:lnTo>
                        <a:pt x="0" y="30"/>
                      </a:lnTo>
                      <a:lnTo>
                        <a:pt x="0" y="30"/>
                      </a:lnTo>
                      <a:lnTo>
                        <a:pt x="10" y="24"/>
                      </a:lnTo>
                      <a:lnTo>
                        <a:pt x="20" y="18"/>
                      </a:lnTo>
                      <a:lnTo>
                        <a:pt x="44" y="10"/>
                      </a:lnTo>
                      <a:lnTo>
                        <a:pt x="68" y="4"/>
                      </a:lnTo>
                      <a:lnTo>
                        <a:pt x="94" y="0"/>
                      </a:lnTo>
                      <a:lnTo>
                        <a:pt x="9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5" name="Freeform 261"/>
                <p:cNvSpPr>
                  <a:spLocks/>
                </p:cNvSpPr>
                <p:nvPr userDrawn="1"/>
              </p:nvSpPr>
              <p:spPr bwMode="auto">
                <a:xfrm>
                  <a:off x="3482" y="265"/>
                  <a:ext cx="5" cy="3"/>
                </a:xfrm>
                <a:custGeom>
                  <a:avLst/>
                  <a:gdLst/>
                  <a:ahLst/>
                  <a:cxnLst>
                    <a:cxn ang="0">
                      <a:pos x="24" y="0"/>
                    </a:cxn>
                    <a:cxn ang="0">
                      <a:pos x="24" y="0"/>
                    </a:cxn>
                    <a:cxn ang="0">
                      <a:pos x="12" y="10"/>
                    </a:cxn>
                    <a:cxn ang="0">
                      <a:pos x="12" y="10"/>
                    </a:cxn>
                    <a:cxn ang="0">
                      <a:pos x="2" y="14"/>
                    </a:cxn>
                    <a:cxn ang="0">
                      <a:pos x="0" y="14"/>
                    </a:cxn>
                    <a:cxn ang="0">
                      <a:pos x="0" y="12"/>
                    </a:cxn>
                    <a:cxn ang="0">
                      <a:pos x="8" y="8"/>
                    </a:cxn>
                    <a:cxn ang="0">
                      <a:pos x="24" y="0"/>
                    </a:cxn>
                    <a:cxn ang="0">
                      <a:pos x="24" y="0"/>
                    </a:cxn>
                  </a:cxnLst>
                  <a:rect l="0" t="0" r="r" b="b"/>
                  <a:pathLst>
                    <a:path w="24" h="14">
                      <a:moveTo>
                        <a:pt x="24" y="0"/>
                      </a:moveTo>
                      <a:lnTo>
                        <a:pt x="24" y="0"/>
                      </a:lnTo>
                      <a:lnTo>
                        <a:pt x="12" y="10"/>
                      </a:lnTo>
                      <a:lnTo>
                        <a:pt x="12" y="10"/>
                      </a:lnTo>
                      <a:lnTo>
                        <a:pt x="2" y="14"/>
                      </a:lnTo>
                      <a:lnTo>
                        <a:pt x="0" y="14"/>
                      </a:lnTo>
                      <a:lnTo>
                        <a:pt x="0" y="12"/>
                      </a:lnTo>
                      <a:lnTo>
                        <a:pt x="8" y="8"/>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6" name="Freeform 262"/>
                <p:cNvSpPr>
                  <a:spLocks/>
                </p:cNvSpPr>
                <p:nvPr userDrawn="1"/>
              </p:nvSpPr>
              <p:spPr bwMode="auto">
                <a:xfrm>
                  <a:off x="3472" y="273"/>
                  <a:ext cx="3" cy="0"/>
                </a:xfrm>
                <a:custGeom>
                  <a:avLst/>
                  <a:gdLst/>
                  <a:ahLst/>
                  <a:cxnLst>
                    <a:cxn ang="0">
                      <a:pos x="10" y="0"/>
                    </a:cxn>
                    <a:cxn ang="0">
                      <a:pos x="10" y="0"/>
                    </a:cxn>
                    <a:cxn ang="0">
                      <a:pos x="8" y="4"/>
                    </a:cxn>
                    <a:cxn ang="0">
                      <a:pos x="6" y="4"/>
                    </a:cxn>
                    <a:cxn ang="0">
                      <a:pos x="2" y="6"/>
                    </a:cxn>
                    <a:cxn ang="0">
                      <a:pos x="0" y="6"/>
                    </a:cxn>
                    <a:cxn ang="0">
                      <a:pos x="0" y="6"/>
                    </a:cxn>
                    <a:cxn ang="0">
                      <a:pos x="0" y="6"/>
                    </a:cxn>
                    <a:cxn ang="0">
                      <a:pos x="2" y="2"/>
                    </a:cxn>
                    <a:cxn ang="0">
                      <a:pos x="10" y="0"/>
                    </a:cxn>
                    <a:cxn ang="0">
                      <a:pos x="10" y="0"/>
                    </a:cxn>
                  </a:cxnLst>
                  <a:rect l="0" t="0" r="r" b="b"/>
                  <a:pathLst>
                    <a:path w="10" h="6">
                      <a:moveTo>
                        <a:pt x="10" y="0"/>
                      </a:moveTo>
                      <a:lnTo>
                        <a:pt x="10" y="0"/>
                      </a:lnTo>
                      <a:lnTo>
                        <a:pt x="8" y="4"/>
                      </a:lnTo>
                      <a:lnTo>
                        <a:pt x="6" y="4"/>
                      </a:lnTo>
                      <a:lnTo>
                        <a:pt x="2" y="6"/>
                      </a:lnTo>
                      <a:lnTo>
                        <a:pt x="0" y="6"/>
                      </a:lnTo>
                      <a:lnTo>
                        <a:pt x="0" y="6"/>
                      </a:lnTo>
                      <a:lnTo>
                        <a:pt x="0" y="6"/>
                      </a:lnTo>
                      <a:lnTo>
                        <a:pt x="2" y="2"/>
                      </a:lnTo>
                      <a:lnTo>
                        <a:pt x="10" y="0"/>
                      </a:lnTo>
                      <a:lnTo>
                        <a:pt x="1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7" name="Freeform 263"/>
                <p:cNvSpPr>
                  <a:spLocks/>
                </p:cNvSpPr>
                <p:nvPr userDrawn="1"/>
              </p:nvSpPr>
              <p:spPr bwMode="auto">
                <a:xfrm>
                  <a:off x="3928" y="273"/>
                  <a:ext cx="3" cy="5"/>
                </a:xfrm>
                <a:custGeom>
                  <a:avLst/>
                  <a:gdLst/>
                  <a:ahLst/>
                  <a:cxnLst>
                    <a:cxn ang="0">
                      <a:pos x="6" y="0"/>
                    </a:cxn>
                    <a:cxn ang="0">
                      <a:pos x="6" y="0"/>
                    </a:cxn>
                    <a:cxn ang="0">
                      <a:pos x="6" y="0"/>
                    </a:cxn>
                    <a:cxn ang="0">
                      <a:pos x="6" y="2"/>
                    </a:cxn>
                    <a:cxn ang="0">
                      <a:pos x="6" y="6"/>
                    </a:cxn>
                    <a:cxn ang="0">
                      <a:pos x="6" y="8"/>
                    </a:cxn>
                    <a:cxn ang="0">
                      <a:pos x="8" y="6"/>
                    </a:cxn>
                    <a:cxn ang="0">
                      <a:pos x="8" y="6"/>
                    </a:cxn>
                    <a:cxn ang="0">
                      <a:pos x="8" y="10"/>
                    </a:cxn>
                    <a:cxn ang="0">
                      <a:pos x="6" y="12"/>
                    </a:cxn>
                    <a:cxn ang="0">
                      <a:pos x="0" y="12"/>
                    </a:cxn>
                    <a:cxn ang="0">
                      <a:pos x="0" y="12"/>
                    </a:cxn>
                    <a:cxn ang="0">
                      <a:pos x="0" y="8"/>
                    </a:cxn>
                    <a:cxn ang="0">
                      <a:pos x="0" y="6"/>
                    </a:cxn>
                    <a:cxn ang="0">
                      <a:pos x="2" y="0"/>
                    </a:cxn>
                    <a:cxn ang="0">
                      <a:pos x="2" y="0"/>
                    </a:cxn>
                    <a:cxn ang="0">
                      <a:pos x="4" y="2"/>
                    </a:cxn>
                    <a:cxn ang="0">
                      <a:pos x="6" y="0"/>
                    </a:cxn>
                    <a:cxn ang="0">
                      <a:pos x="6" y="0"/>
                    </a:cxn>
                  </a:cxnLst>
                  <a:rect l="0" t="0" r="r" b="b"/>
                  <a:pathLst>
                    <a:path w="8" h="12">
                      <a:moveTo>
                        <a:pt x="6" y="0"/>
                      </a:moveTo>
                      <a:lnTo>
                        <a:pt x="6" y="0"/>
                      </a:lnTo>
                      <a:lnTo>
                        <a:pt x="6" y="0"/>
                      </a:lnTo>
                      <a:lnTo>
                        <a:pt x="6" y="2"/>
                      </a:lnTo>
                      <a:lnTo>
                        <a:pt x="6" y="6"/>
                      </a:lnTo>
                      <a:lnTo>
                        <a:pt x="6" y="8"/>
                      </a:lnTo>
                      <a:lnTo>
                        <a:pt x="8" y="6"/>
                      </a:lnTo>
                      <a:lnTo>
                        <a:pt x="8" y="6"/>
                      </a:lnTo>
                      <a:lnTo>
                        <a:pt x="8" y="10"/>
                      </a:lnTo>
                      <a:lnTo>
                        <a:pt x="6" y="12"/>
                      </a:lnTo>
                      <a:lnTo>
                        <a:pt x="0" y="12"/>
                      </a:lnTo>
                      <a:lnTo>
                        <a:pt x="0" y="12"/>
                      </a:lnTo>
                      <a:lnTo>
                        <a:pt x="0" y="8"/>
                      </a:lnTo>
                      <a:lnTo>
                        <a:pt x="0" y="6"/>
                      </a:lnTo>
                      <a:lnTo>
                        <a:pt x="2" y="0"/>
                      </a:lnTo>
                      <a:lnTo>
                        <a:pt x="2" y="0"/>
                      </a:lnTo>
                      <a:lnTo>
                        <a:pt x="4" y="2"/>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8" name="Freeform 264"/>
                <p:cNvSpPr>
                  <a:spLocks/>
                </p:cNvSpPr>
                <p:nvPr userDrawn="1"/>
              </p:nvSpPr>
              <p:spPr bwMode="auto">
                <a:xfrm>
                  <a:off x="3776" y="278"/>
                  <a:ext cx="5" cy="5"/>
                </a:xfrm>
                <a:custGeom>
                  <a:avLst/>
                  <a:gdLst/>
                  <a:ahLst/>
                  <a:cxnLst>
                    <a:cxn ang="0">
                      <a:pos x="16" y="2"/>
                    </a:cxn>
                    <a:cxn ang="0">
                      <a:pos x="16" y="2"/>
                    </a:cxn>
                    <a:cxn ang="0">
                      <a:pos x="16" y="6"/>
                    </a:cxn>
                    <a:cxn ang="0">
                      <a:pos x="12" y="6"/>
                    </a:cxn>
                    <a:cxn ang="0">
                      <a:pos x="6" y="6"/>
                    </a:cxn>
                    <a:cxn ang="0">
                      <a:pos x="4" y="4"/>
                    </a:cxn>
                    <a:cxn ang="0">
                      <a:pos x="4" y="4"/>
                    </a:cxn>
                    <a:cxn ang="0">
                      <a:pos x="2" y="4"/>
                    </a:cxn>
                    <a:cxn ang="0">
                      <a:pos x="2" y="6"/>
                    </a:cxn>
                    <a:cxn ang="0">
                      <a:pos x="2" y="6"/>
                    </a:cxn>
                    <a:cxn ang="0">
                      <a:pos x="0" y="4"/>
                    </a:cxn>
                    <a:cxn ang="0">
                      <a:pos x="4" y="2"/>
                    </a:cxn>
                    <a:cxn ang="0">
                      <a:pos x="8" y="0"/>
                    </a:cxn>
                    <a:cxn ang="0">
                      <a:pos x="14" y="0"/>
                    </a:cxn>
                    <a:cxn ang="0">
                      <a:pos x="14" y="0"/>
                    </a:cxn>
                    <a:cxn ang="0">
                      <a:pos x="12" y="4"/>
                    </a:cxn>
                    <a:cxn ang="0">
                      <a:pos x="16" y="2"/>
                    </a:cxn>
                    <a:cxn ang="0">
                      <a:pos x="16" y="2"/>
                    </a:cxn>
                  </a:cxnLst>
                  <a:rect l="0" t="0" r="r" b="b"/>
                  <a:pathLst>
                    <a:path w="16" h="6">
                      <a:moveTo>
                        <a:pt x="16" y="2"/>
                      </a:moveTo>
                      <a:lnTo>
                        <a:pt x="16" y="2"/>
                      </a:lnTo>
                      <a:lnTo>
                        <a:pt x="16" y="6"/>
                      </a:lnTo>
                      <a:lnTo>
                        <a:pt x="12" y="6"/>
                      </a:lnTo>
                      <a:lnTo>
                        <a:pt x="6" y="6"/>
                      </a:lnTo>
                      <a:lnTo>
                        <a:pt x="4" y="4"/>
                      </a:lnTo>
                      <a:lnTo>
                        <a:pt x="4" y="4"/>
                      </a:lnTo>
                      <a:lnTo>
                        <a:pt x="2" y="4"/>
                      </a:lnTo>
                      <a:lnTo>
                        <a:pt x="2" y="6"/>
                      </a:lnTo>
                      <a:lnTo>
                        <a:pt x="2" y="6"/>
                      </a:lnTo>
                      <a:lnTo>
                        <a:pt x="0" y="4"/>
                      </a:lnTo>
                      <a:lnTo>
                        <a:pt x="4" y="2"/>
                      </a:lnTo>
                      <a:lnTo>
                        <a:pt x="8" y="0"/>
                      </a:lnTo>
                      <a:lnTo>
                        <a:pt x="14" y="0"/>
                      </a:lnTo>
                      <a:lnTo>
                        <a:pt x="14" y="0"/>
                      </a:lnTo>
                      <a:lnTo>
                        <a:pt x="12" y="4"/>
                      </a:lnTo>
                      <a:lnTo>
                        <a:pt x="16" y="2"/>
                      </a:lnTo>
                      <a:lnTo>
                        <a:pt x="16"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89" name="Freeform 265"/>
                <p:cNvSpPr>
                  <a:spLocks/>
                </p:cNvSpPr>
                <p:nvPr userDrawn="1"/>
              </p:nvSpPr>
              <p:spPr bwMode="auto">
                <a:xfrm>
                  <a:off x="3766" y="283"/>
                  <a:ext cx="10" cy="0"/>
                </a:xfrm>
                <a:custGeom>
                  <a:avLst/>
                  <a:gdLst/>
                  <a:ahLst/>
                  <a:cxnLst>
                    <a:cxn ang="0">
                      <a:pos x="36" y="0"/>
                    </a:cxn>
                    <a:cxn ang="0">
                      <a:pos x="36" y="0"/>
                    </a:cxn>
                    <a:cxn ang="0">
                      <a:pos x="28" y="4"/>
                    </a:cxn>
                    <a:cxn ang="0">
                      <a:pos x="22" y="6"/>
                    </a:cxn>
                    <a:cxn ang="0">
                      <a:pos x="0" y="8"/>
                    </a:cxn>
                    <a:cxn ang="0">
                      <a:pos x="0" y="8"/>
                    </a:cxn>
                    <a:cxn ang="0">
                      <a:pos x="8" y="4"/>
                    </a:cxn>
                    <a:cxn ang="0">
                      <a:pos x="18" y="2"/>
                    </a:cxn>
                    <a:cxn ang="0">
                      <a:pos x="36" y="0"/>
                    </a:cxn>
                    <a:cxn ang="0">
                      <a:pos x="36" y="0"/>
                    </a:cxn>
                  </a:cxnLst>
                  <a:rect l="0" t="0" r="r" b="b"/>
                  <a:pathLst>
                    <a:path w="36" h="8">
                      <a:moveTo>
                        <a:pt x="36" y="0"/>
                      </a:moveTo>
                      <a:lnTo>
                        <a:pt x="36" y="0"/>
                      </a:lnTo>
                      <a:lnTo>
                        <a:pt x="28" y="4"/>
                      </a:lnTo>
                      <a:lnTo>
                        <a:pt x="22" y="6"/>
                      </a:lnTo>
                      <a:lnTo>
                        <a:pt x="0" y="8"/>
                      </a:lnTo>
                      <a:lnTo>
                        <a:pt x="0" y="8"/>
                      </a:lnTo>
                      <a:lnTo>
                        <a:pt x="8" y="4"/>
                      </a:lnTo>
                      <a:lnTo>
                        <a:pt x="18" y="2"/>
                      </a:lnTo>
                      <a:lnTo>
                        <a:pt x="36" y="0"/>
                      </a:lnTo>
                      <a:lnTo>
                        <a:pt x="3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0" name="Freeform 266"/>
                <p:cNvSpPr>
                  <a:spLocks/>
                </p:cNvSpPr>
                <p:nvPr userDrawn="1"/>
              </p:nvSpPr>
              <p:spPr bwMode="auto">
                <a:xfrm>
                  <a:off x="4009" y="250"/>
                  <a:ext cx="76" cy="41"/>
                </a:xfrm>
                <a:custGeom>
                  <a:avLst/>
                  <a:gdLst/>
                  <a:ahLst/>
                  <a:cxnLst>
                    <a:cxn ang="0">
                      <a:pos x="0" y="0"/>
                    </a:cxn>
                    <a:cxn ang="0">
                      <a:pos x="16" y="2"/>
                    </a:cxn>
                    <a:cxn ang="0">
                      <a:pos x="46" y="18"/>
                    </a:cxn>
                    <a:cxn ang="0">
                      <a:pos x="58" y="30"/>
                    </a:cxn>
                    <a:cxn ang="0">
                      <a:pos x="74" y="40"/>
                    </a:cxn>
                    <a:cxn ang="0">
                      <a:pos x="90" y="48"/>
                    </a:cxn>
                    <a:cxn ang="0">
                      <a:pos x="100" y="60"/>
                    </a:cxn>
                    <a:cxn ang="0">
                      <a:pos x="98" y="60"/>
                    </a:cxn>
                    <a:cxn ang="0">
                      <a:pos x="128" y="74"/>
                    </a:cxn>
                    <a:cxn ang="0">
                      <a:pos x="146" y="88"/>
                    </a:cxn>
                    <a:cxn ang="0">
                      <a:pos x="148" y="92"/>
                    </a:cxn>
                    <a:cxn ang="0">
                      <a:pos x="158" y="92"/>
                    </a:cxn>
                    <a:cxn ang="0">
                      <a:pos x="172" y="102"/>
                    </a:cxn>
                    <a:cxn ang="0">
                      <a:pos x="218" y="126"/>
                    </a:cxn>
                    <a:cxn ang="0">
                      <a:pos x="286" y="150"/>
                    </a:cxn>
                    <a:cxn ang="0">
                      <a:pos x="282" y="154"/>
                    </a:cxn>
                    <a:cxn ang="0">
                      <a:pos x="272" y="158"/>
                    </a:cxn>
                    <a:cxn ang="0">
                      <a:pos x="250" y="154"/>
                    </a:cxn>
                    <a:cxn ang="0">
                      <a:pos x="238" y="146"/>
                    </a:cxn>
                    <a:cxn ang="0">
                      <a:pos x="238" y="148"/>
                    </a:cxn>
                    <a:cxn ang="0">
                      <a:pos x="240" y="150"/>
                    </a:cxn>
                    <a:cxn ang="0">
                      <a:pos x="230" y="150"/>
                    </a:cxn>
                    <a:cxn ang="0">
                      <a:pos x="222" y="144"/>
                    </a:cxn>
                    <a:cxn ang="0">
                      <a:pos x="224" y="142"/>
                    </a:cxn>
                    <a:cxn ang="0">
                      <a:pos x="218" y="144"/>
                    </a:cxn>
                    <a:cxn ang="0">
                      <a:pos x="212" y="144"/>
                    </a:cxn>
                    <a:cxn ang="0">
                      <a:pos x="188" y="132"/>
                    </a:cxn>
                    <a:cxn ang="0">
                      <a:pos x="186" y="128"/>
                    </a:cxn>
                    <a:cxn ang="0">
                      <a:pos x="188" y="126"/>
                    </a:cxn>
                    <a:cxn ang="0">
                      <a:pos x="168" y="116"/>
                    </a:cxn>
                    <a:cxn ang="0">
                      <a:pos x="136" y="94"/>
                    </a:cxn>
                    <a:cxn ang="0">
                      <a:pos x="120" y="86"/>
                    </a:cxn>
                    <a:cxn ang="0">
                      <a:pos x="96" y="70"/>
                    </a:cxn>
                    <a:cxn ang="0">
                      <a:pos x="46" y="40"/>
                    </a:cxn>
                    <a:cxn ang="0">
                      <a:pos x="22" y="22"/>
                    </a:cxn>
                    <a:cxn ang="0">
                      <a:pos x="24" y="14"/>
                    </a:cxn>
                    <a:cxn ang="0">
                      <a:pos x="18" y="10"/>
                    </a:cxn>
                    <a:cxn ang="0">
                      <a:pos x="0" y="0"/>
                    </a:cxn>
                  </a:cxnLst>
                  <a:rect l="0" t="0" r="r" b="b"/>
                  <a:pathLst>
                    <a:path w="286" h="158">
                      <a:moveTo>
                        <a:pt x="0" y="0"/>
                      </a:moveTo>
                      <a:lnTo>
                        <a:pt x="0" y="0"/>
                      </a:lnTo>
                      <a:lnTo>
                        <a:pt x="8" y="0"/>
                      </a:lnTo>
                      <a:lnTo>
                        <a:pt x="16" y="2"/>
                      </a:lnTo>
                      <a:lnTo>
                        <a:pt x="32" y="8"/>
                      </a:lnTo>
                      <a:lnTo>
                        <a:pt x="46" y="18"/>
                      </a:lnTo>
                      <a:lnTo>
                        <a:pt x="58" y="30"/>
                      </a:lnTo>
                      <a:lnTo>
                        <a:pt x="58" y="30"/>
                      </a:lnTo>
                      <a:lnTo>
                        <a:pt x="66" y="36"/>
                      </a:lnTo>
                      <a:lnTo>
                        <a:pt x="74" y="40"/>
                      </a:lnTo>
                      <a:lnTo>
                        <a:pt x="90" y="48"/>
                      </a:lnTo>
                      <a:lnTo>
                        <a:pt x="90" y="48"/>
                      </a:lnTo>
                      <a:lnTo>
                        <a:pt x="98" y="56"/>
                      </a:lnTo>
                      <a:lnTo>
                        <a:pt x="100" y="60"/>
                      </a:lnTo>
                      <a:lnTo>
                        <a:pt x="100" y="60"/>
                      </a:lnTo>
                      <a:lnTo>
                        <a:pt x="98" y="60"/>
                      </a:lnTo>
                      <a:lnTo>
                        <a:pt x="98" y="60"/>
                      </a:lnTo>
                      <a:lnTo>
                        <a:pt x="128" y="74"/>
                      </a:lnTo>
                      <a:lnTo>
                        <a:pt x="140" y="82"/>
                      </a:lnTo>
                      <a:lnTo>
                        <a:pt x="146" y="88"/>
                      </a:lnTo>
                      <a:lnTo>
                        <a:pt x="148" y="92"/>
                      </a:lnTo>
                      <a:lnTo>
                        <a:pt x="148" y="92"/>
                      </a:lnTo>
                      <a:lnTo>
                        <a:pt x="154" y="92"/>
                      </a:lnTo>
                      <a:lnTo>
                        <a:pt x="158" y="92"/>
                      </a:lnTo>
                      <a:lnTo>
                        <a:pt x="158" y="92"/>
                      </a:lnTo>
                      <a:lnTo>
                        <a:pt x="172" y="102"/>
                      </a:lnTo>
                      <a:lnTo>
                        <a:pt x="186" y="112"/>
                      </a:lnTo>
                      <a:lnTo>
                        <a:pt x="218" y="126"/>
                      </a:lnTo>
                      <a:lnTo>
                        <a:pt x="252" y="140"/>
                      </a:lnTo>
                      <a:lnTo>
                        <a:pt x="286" y="150"/>
                      </a:lnTo>
                      <a:lnTo>
                        <a:pt x="286" y="150"/>
                      </a:lnTo>
                      <a:lnTo>
                        <a:pt x="282" y="154"/>
                      </a:lnTo>
                      <a:lnTo>
                        <a:pt x="278" y="156"/>
                      </a:lnTo>
                      <a:lnTo>
                        <a:pt x="272" y="158"/>
                      </a:lnTo>
                      <a:lnTo>
                        <a:pt x="264" y="158"/>
                      </a:lnTo>
                      <a:lnTo>
                        <a:pt x="250" y="154"/>
                      </a:lnTo>
                      <a:lnTo>
                        <a:pt x="238" y="146"/>
                      </a:lnTo>
                      <a:lnTo>
                        <a:pt x="238" y="146"/>
                      </a:lnTo>
                      <a:lnTo>
                        <a:pt x="238" y="148"/>
                      </a:lnTo>
                      <a:lnTo>
                        <a:pt x="238" y="148"/>
                      </a:lnTo>
                      <a:lnTo>
                        <a:pt x="240" y="150"/>
                      </a:lnTo>
                      <a:lnTo>
                        <a:pt x="240" y="150"/>
                      </a:lnTo>
                      <a:lnTo>
                        <a:pt x="236" y="150"/>
                      </a:lnTo>
                      <a:lnTo>
                        <a:pt x="230" y="150"/>
                      </a:lnTo>
                      <a:lnTo>
                        <a:pt x="224" y="146"/>
                      </a:lnTo>
                      <a:lnTo>
                        <a:pt x="222" y="144"/>
                      </a:lnTo>
                      <a:lnTo>
                        <a:pt x="224" y="142"/>
                      </a:lnTo>
                      <a:lnTo>
                        <a:pt x="224" y="142"/>
                      </a:lnTo>
                      <a:lnTo>
                        <a:pt x="220" y="142"/>
                      </a:lnTo>
                      <a:lnTo>
                        <a:pt x="218" y="144"/>
                      </a:lnTo>
                      <a:lnTo>
                        <a:pt x="212" y="144"/>
                      </a:lnTo>
                      <a:lnTo>
                        <a:pt x="212" y="144"/>
                      </a:lnTo>
                      <a:lnTo>
                        <a:pt x="200" y="138"/>
                      </a:lnTo>
                      <a:lnTo>
                        <a:pt x="188" y="132"/>
                      </a:lnTo>
                      <a:lnTo>
                        <a:pt x="188" y="132"/>
                      </a:lnTo>
                      <a:lnTo>
                        <a:pt x="186" y="128"/>
                      </a:lnTo>
                      <a:lnTo>
                        <a:pt x="188" y="126"/>
                      </a:lnTo>
                      <a:lnTo>
                        <a:pt x="188" y="126"/>
                      </a:lnTo>
                      <a:lnTo>
                        <a:pt x="178" y="122"/>
                      </a:lnTo>
                      <a:lnTo>
                        <a:pt x="168" y="116"/>
                      </a:lnTo>
                      <a:lnTo>
                        <a:pt x="152" y="104"/>
                      </a:lnTo>
                      <a:lnTo>
                        <a:pt x="136" y="94"/>
                      </a:lnTo>
                      <a:lnTo>
                        <a:pt x="128" y="90"/>
                      </a:lnTo>
                      <a:lnTo>
                        <a:pt x="120" y="86"/>
                      </a:lnTo>
                      <a:lnTo>
                        <a:pt x="120" y="86"/>
                      </a:lnTo>
                      <a:lnTo>
                        <a:pt x="96" y="70"/>
                      </a:lnTo>
                      <a:lnTo>
                        <a:pt x="72" y="54"/>
                      </a:lnTo>
                      <a:lnTo>
                        <a:pt x="46" y="40"/>
                      </a:lnTo>
                      <a:lnTo>
                        <a:pt x="22" y="22"/>
                      </a:lnTo>
                      <a:lnTo>
                        <a:pt x="22" y="22"/>
                      </a:lnTo>
                      <a:lnTo>
                        <a:pt x="24" y="18"/>
                      </a:lnTo>
                      <a:lnTo>
                        <a:pt x="24" y="14"/>
                      </a:lnTo>
                      <a:lnTo>
                        <a:pt x="22" y="12"/>
                      </a:lnTo>
                      <a:lnTo>
                        <a:pt x="18" y="10"/>
                      </a:lnTo>
                      <a:lnTo>
                        <a:pt x="8" y="6"/>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1" name="Freeform 267"/>
                <p:cNvSpPr>
                  <a:spLocks/>
                </p:cNvSpPr>
                <p:nvPr userDrawn="1"/>
              </p:nvSpPr>
              <p:spPr bwMode="auto">
                <a:xfrm>
                  <a:off x="3748" y="291"/>
                  <a:ext cx="18" cy="5"/>
                </a:xfrm>
                <a:custGeom>
                  <a:avLst/>
                  <a:gdLst/>
                  <a:ahLst/>
                  <a:cxnLst>
                    <a:cxn ang="0">
                      <a:pos x="68" y="10"/>
                    </a:cxn>
                    <a:cxn ang="0">
                      <a:pos x="68" y="10"/>
                    </a:cxn>
                    <a:cxn ang="0">
                      <a:pos x="66" y="14"/>
                    </a:cxn>
                    <a:cxn ang="0">
                      <a:pos x="62" y="20"/>
                    </a:cxn>
                    <a:cxn ang="0">
                      <a:pos x="56" y="24"/>
                    </a:cxn>
                    <a:cxn ang="0">
                      <a:pos x="52" y="24"/>
                    </a:cxn>
                    <a:cxn ang="0">
                      <a:pos x="48" y="22"/>
                    </a:cxn>
                    <a:cxn ang="0">
                      <a:pos x="48" y="22"/>
                    </a:cxn>
                    <a:cxn ang="0">
                      <a:pos x="48" y="18"/>
                    </a:cxn>
                    <a:cxn ang="0">
                      <a:pos x="50" y="16"/>
                    </a:cxn>
                    <a:cxn ang="0">
                      <a:pos x="54" y="14"/>
                    </a:cxn>
                    <a:cxn ang="0">
                      <a:pos x="56" y="12"/>
                    </a:cxn>
                    <a:cxn ang="0">
                      <a:pos x="56" y="12"/>
                    </a:cxn>
                    <a:cxn ang="0">
                      <a:pos x="42" y="16"/>
                    </a:cxn>
                    <a:cxn ang="0">
                      <a:pos x="28" y="22"/>
                    </a:cxn>
                    <a:cxn ang="0">
                      <a:pos x="20" y="24"/>
                    </a:cxn>
                    <a:cxn ang="0">
                      <a:pos x="14" y="24"/>
                    </a:cxn>
                    <a:cxn ang="0">
                      <a:pos x="6" y="24"/>
                    </a:cxn>
                    <a:cxn ang="0">
                      <a:pos x="0" y="20"/>
                    </a:cxn>
                    <a:cxn ang="0">
                      <a:pos x="0" y="20"/>
                    </a:cxn>
                    <a:cxn ang="0">
                      <a:pos x="6" y="14"/>
                    </a:cxn>
                    <a:cxn ang="0">
                      <a:pos x="14" y="10"/>
                    </a:cxn>
                    <a:cxn ang="0">
                      <a:pos x="32" y="4"/>
                    </a:cxn>
                    <a:cxn ang="0">
                      <a:pos x="52" y="2"/>
                    </a:cxn>
                    <a:cxn ang="0">
                      <a:pos x="68" y="0"/>
                    </a:cxn>
                    <a:cxn ang="0">
                      <a:pos x="68" y="0"/>
                    </a:cxn>
                    <a:cxn ang="0">
                      <a:pos x="68" y="2"/>
                    </a:cxn>
                    <a:cxn ang="0">
                      <a:pos x="66" y="6"/>
                    </a:cxn>
                    <a:cxn ang="0">
                      <a:pos x="62" y="10"/>
                    </a:cxn>
                    <a:cxn ang="0">
                      <a:pos x="58" y="10"/>
                    </a:cxn>
                    <a:cxn ang="0">
                      <a:pos x="58" y="10"/>
                    </a:cxn>
                    <a:cxn ang="0">
                      <a:pos x="58" y="12"/>
                    </a:cxn>
                    <a:cxn ang="0">
                      <a:pos x="62" y="12"/>
                    </a:cxn>
                    <a:cxn ang="0">
                      <a:pos x="66" y="12"/>
                    </a:cxn>
                    <a:cxn ang="0">
                      <a:pos x="68" y="10"/>
                    </a:cxn>
                    <a:cxn ang="0">
                      <a:pos x="68" y="10"/>
                    </a:cxn>
                  </a:cxnLst>
                  <a:rect l="0" t="0" r="r" b="b"/>
                  <a:pathLst>
                    <a:path w="68" h="24">
                      <a:moveTo>
                        <a:pt x="68" y="10"/>
                      </a:moveTo>
                      <a:lnTo>
                        <a:pt x="68" y="10"/>
                      </a:lnTo>
                      <a:lnTo>
                        <a:pt x="66" y="14"/>
                      </a:lnTo>
                      <a:lnTo>
                        <a:pt x="62" y="20"/>
                      </a:lnTo>
                      <a:lnTo>
                        <a:pt x="56" y="24"/>
                      </a:lnTo>
                      <a:lnTo>
                        <a:pt x="52" y="24"/>
                      </a:lnTo>
                      <a:lnTo>
                        <a:pt x="48" y="22"/>
                      </a:lnTo>
                      <a:lnTo>
                        <a:pt x="48" y="22"/>
                      </a:lnTo>
                      <a:lnTo>
                        <a:pt x="48" y="18"/>
                      </a:lnTo>
                      <a:lnTo>
                        <a:pt x="50" y="16"/>
                      </a:lnTo>
                      <a:lnTo>
                        <a:pt x="54" y="14"/>
                      </a:lnTo>
                      <a:lnTo>
                        <a:pt x="56" y="12"/>
                      </a:lnTo>
                      <a:lnTo>
                        <a:pt x="56" y="12"/>
                      </a:lnTo>
                      <a:lnTo>
                        <a:pt x="42" y="16"/>
                      </a:lnTo>
                      <a:lnTo>
                        <a:pt x="28" y="22"/>
                      </a:lnTo>
                      <a:lnTo>
                        <a:pt x="20" y="24"/>
                      </a:lnTo>
                      <a:lnTo>
                        <a:pt x="14" y="24"/>
                      </a:lnTo>
                      <a:lnTo>
                        <a:pt x="6" y="24"/>
                      </a:lnTo>
                      <a:lnTo>
                        <a:pt x="0" y="20"/>
                      </a:lnTo>
                      <a:lnTo>
                        <a:pt x="0" y="20"/>
                      </a:lnTo>
                      <a:lnTo>
                        <a:pt x="6" y="14"/>
                      </a:lnTo>
                      <a:lnTo>
                        <a:pt x="14" y="10"/>
                      </a:lnTo>
                      <a:lnTo>
                        <a:pt x="32" y="4"/>
                      </a:lnTo>
                      <a:lnTo>
                        <a:pt x="52" y="2"/>
                      </a:lnTo>
                      <a:lnTo>
                        <a:pt x="68" y="0"/>
                      </a:lnTo>
                      <a:lnTo>
                        <a:pt x="68" y="0"/>
                      </a:lnTo>
                      <a:lnTo>
                        <a:pt x="68" y="2"/>
                      </a:lnTo>
                      <a:lnTo>
                        <a:pt x="66" y="6"/>
                      </a:lnTo>
                      <a:lnTo>
                        <a:pt x="62" y="10"/>
                      </a:lnTo>
                      <a:lnTo>
                        <a:pt x="58" y="10"/>
                      </a:lnTo>
                      <a:lnTo>
                        <a:pt x="58" y="10"/>
                      </a:lnTo>
                      <a:lnTo>
                        <a:pt x="58" y="12"/>
                      </a:lnTo>
                      <a:lnTo>
                        <a:pt x="62" y="12"/>
                      </a:lnTo>
                      <a:lnTo>
                        <a:pt x="66" y="12"/>
                      </a:lnTo>
                      <a:lnTo>
                        <a:pt x="68" y="10"/>
                      </a:lnTo>
                      <a:lnTo>
                        <a:pt x="68"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2" name="Freeform 268"/>
                <p:cNvSpPr>
                  <a:spLocks/>
                </p:cNvSpPr>
                <p:nvPr userDrawn="1"/>
              </p:nvSpPr>
              <p:spPr bwMode="auto">
                <a:xfrm>
                  <a:off x="3667" y="291"/>
                  <a:ext cx="48" cy="20"/>
                </a:xfrm>
                <a:custGeom>
                  <a:avLst/>
                  <a:gdLst/>
                  <a:ahLst/>
                  <a:cxnLst>
                    <a:cxn ang="0">
                      <a:pos x="142" y="12"/>
                    </a:cxn>
                    <a:cxn ang="0">
                      <a:pos x="148" y="14"/>
                    </a:cxn>
                    <a:cxn ang="0">
                      <a:pos x="134" y="28"/>
                    </a:cxn>
                    <a:cxn ang="0">
                      <a:pos x="112" y="48"/>
                    </a:cxn>
                    <a:cxn ang="0">
                      <a:pos x="94" y="56"/>
                    </a:cxn>
                    <a:cxn ang="0">
                      <a:pos x="82" y="56"/>
                    </a:cxn>
                    <a:cxn ang="0">
                      <a:pos x="90" y="62"/>
                    </a:cxn>
                    <a:cxn ang="0">
                      <a:pos x="90" y="62"/>
                    </a:cxn>
                    <a:cxn ang="0">
                      <a:pos x="92" y="66"/>
                    </a:cxn>
                    <a:cxn ang="0">
                      <a:pos x="82" y="72"/>
                    </a:cxn>
                    <a:cxn ang="0">
                      <a:pos x="80" y="76"/>
                    </a:cxn>
                    <a:cxn ang="0">
                      <a:pos x="66" y="74"/>
                    </a:cxn>
                    <a:cxn ang="0">
                      <a:pos x="52" y="76"/>
                    </a:cxn>
                    <a:cxn ang="0">
                      <a:pos x="58" y="68"/>
                    </a:cxn>
                    <a:cxn ang="0">
                      <a:pos x="58" y="62"/>
                    </a:cxn>
                    <a:cxn ang="0">
                      <a:pos x="56" y="62"/>
                    </a:cxn>
                    <a:cxn ang="0">
                      <a:pos x="64" y="58"/>
                    </a:cxn>
                    <a:cxn ang="0">
                      <a:pos x="74" y="56"/>
                    </a:cxn>
                    <a:cxn ang="0">
                      <a:pos x="70" y="52"/>
                    </a:cxn>
                    <a:cxn ang="0">
                      <a:pos x="74" y="46"/>
                    </a:cxn>
                    <a:cxn ang="0">
                      <a:pos x="38" y="52"/>
                    </a:cxn>
                    <a:cxn ang="0">
                      <a:pos x="0" y="54"/>
                    </a:cxn>
                    <a:cxn ang="0">
                      <a:pos x="6" y="48"/>
                    </a:cxn>
                    <a:cxn ang="0">
                      <a:pos x="34" y="40"/>
                    </a:cxn>
                    <a:cxn ang="0">
                      <a:pos x="34" y="38"/>
                    </a:cxn>
                    <a:cxn ang="0">
                      <a:pos x="28" y="36"/>
                    </a:cxn>
                    <a:cxn ang="0">
                      <a:pos x="28" y="32"/>
                    </a:cxn>
                    <a:cxn ang="0">
                      <a:pos x="24" y="32"/>
                    </a:cxn>
                    <a:cxn ang="0">
                      <a:pos x="20" y="34"/>
                    </a:cxn>
                    <a:cxn ang="0">
                      <a:pos x="18" y="34"/>
                    </a:cxn>
                    <a:cxn ang="0">
                      <a:pos x="24" y="30"/>
                    </a:cxn>
                    <a:cxn ang="0">
                      <a:pos x="48" y="28"/>
                    </a:cxn>
                    <a:cxn ang="0">
                      <a:pos x="56" y="30"/>
                    </a:cxn>
                    <a:cxn ang="0">
                      <a:pos x="116" y="10"/>
                    </a:cxn>
                    <a:cxn ang="0">
                      <a:pos x="180" y="0"/>
                    </a:cxn>
                    <a:cxn ang="0">
                      <a:pos x="174" y="4"/>
                    </a:cxn>
                    <a:cxn ang="0">
                      <a:pos x="156" y="12"/>
                    </a:cxn>
                    <a:cxn ang="0">
                      <a:pos x="156" y="10"/>
                    </a:cxn>
                    <a:cxn ang="0">
                      <a:pos x="148" y="10"/>
                    </a:cxn>
                    <a:cxn ang="0">
                      <a:pos x="142" y="12"/>
                    </a:cxn>
                  </a:cxnLst>
                  <a:rect l="0" t="0" r="r" b="b"/>
                  <a:pathLst>
                    <a:path w="180" h="76">
                      <a:moveTo>
                        <a:pt x="142" y="12"/>
                      </a:moveTo>
                      <a:lnTo>
                        <a:pt x="142" y="12"/>
                      </a:lnTo>
                      <a:lnTo>
                        <a:pt x="144" y="14"/>
                      </a:lnTo>
                      <a:lnTo>
                        <a:pt x="148" y="14"/>
                      </a:lnTo>
                      <a:lnTo>
                        <a:pt x="148" y="14"/>
                      </a:lnTo>
                      <a:lnTo>
                        <a:pt x="134" y="28"/>
                      </a:lnTo>
                      <a:lnTo>
                        <a:pt x="120" y="42"/>
                      </a:lnTo>
                      <a:lnTo>
                        <a:pt x="112" y="48"/>
                      </a:lnTo>
                      <a:lnTo>
                        <a:pt x="104" y="52"/>
                      </a:lnTo>
                      <a:lnTo>
                        <a:pt x="94" y="56"/>
                      </a:lnTo>
                      <a:lnTo>
                        <a:pt x="82" y="56"/>
                      </a:lnTo>
                      <a:lnTo>
                        <a:pt x="82" y="56"/>
                      </a:lnTo>
                      <a:lnTo>
                        <a:pt x="86" y="62"/>
                      </a:lnTo>
                      <a:lnTo>
                        <a:pt x="90" y="62"/>
                      </a:lnTo>
                      <a:lnTo>
                        <a:pt x="90" y="62"/>
                      </a:lnTo>
                      <a:lnTo>
                        <a:pt x="90" y="62"/>
                      </a:lnTo>
                      <a:lnTo>
                        <a:pt x="92" y="64"/>
                      </a:lnTo>
                      <a:lnTo>
                        <a:pt x="92" y="66"/>
                      </a:lnTo>
                      <a:lnTo>
                        <a:pt x="88" y="68"/>
                      </a:lnTo>
                      <a:lnTo>
                        <a:pt x="82" y="72"/>
                      </a:lnTo>
                      <a:lnTo>
                        <a:pt x="80" y="76"/>
                      </a:lnTo>
                      <a:lnTo>
                        <a:pt x="80" y="76"/>
                      </a:lnTo>
                      <a:lnTo>
                        <a:pt x="72" y="74"/>
                      </a:lnTo>
                      <a:lnTo>
                        <a:pt x="66" y="74"/>
                      </a:lnTo>
                      <a:lnTo>
                        <a:pt x="60" y="76"/>
                      </a:lnTo>
                      <a:lnTo>
                        <a:pt x="52" y="76"/>
                      </a:lnTo>
                      <a:lnTo>
                        <a:pt x="52" y="76"/>
                      </a:lnTo>
                      <a:lnTo>
                        <a:pt x="58" y="68"/>
                      </a:lnTo>
                      <a:lnTo>
                        <a:pt x="60" y="64"/>
                      </a:lnTo>
                      <a:lnTo>
                        <a:pt x="58" y="62"/>
                      </a:lnTo>
                      <a:lnTo>
                        <a:pt x="56" y="62"/>
                      </a:lnTo>
                      <a:lnTo>
                        <a:pt x="56" y="62"/>
                      </a:lnTo>
                      <a:lnTo>
                        <a:pt x="60" y="58"/>
                      </a:lnTo>
                      <a:lnTo>
                        <a:pt x="64" y="58"/>
                      </a:lnTo>
                      <a:lnTo>
                        <a:pt x="70" y="58"/>
                      </a:lnTo>
                      <a:lnTo>
                        <a:pt x="74" y="56"/>
                      </a:lnTo>
                      <a:lnTo>
                        <a:pt x="74" y="56"/>
                      </a:lnTo>
                      <a:lnTo>
                        <a:pt x="70" y="52"/>
                      </a:lnTo>
                      <a:lnTo>
                        <a:pt x="74" y="46"/>
                      </a:lnTo>
                      <a:lnTo>
                        <a:pt x="74" y="46"/>
                      </a:lnTo>
                      <a:lnTo>
                        <a:pt x="56" y="50"/>
                      </a:lnTo>
                      <a:lnTo>
                        <a:pt x="38" y="52"/>
                      </a:lnTo>
                      <a:lnTo>
                        <a:pt x="0" y="54"/>
                      </a:lnTo>
                      <a:lnTo>
                        <a:pt x="0" y="54"/>
                      </a:lnTo>
                      <a:lnTo>
                        <a:pt x="4" y="50"/>
                      </a:lnTo>
                      <a:lnTo>
                        <a:pt x="6" y="48"/>
                      </a:lnTo>
                      <a:lnTo>
                        <a:pt x="14" y="46"/>
                      </a:lnTo>
                      <a:lnTo>
                        <a:pt x="34" y="40"/>
                      </a:lnTo>
                      <a:lnTo>
                        <a:pt x="34" y="40"/>
                      </a:lnTo>
                      <a:lnTo>
                        <a:pt x="34" y="38"/>
                      </a:lnTo>
                      <a:lnTo>
                        <a:pt x="32" y="38"/>
                      </a:lnTo>
                      <a:lnTo>
                        <a:pt x="28" y="36"/>
                      </a:lnTo>
                      <a:lnTo>
                        <a:pt x="26" y="36"/>
                      </a:lnTo>
                      <a:lnTo>
                        <a:pt x="28" y="32"/>
                      </a:lnTo>
                      <a:lnTo>
                        <a:pt x="28" y="32"/>
                      </a:lnTo>
                      <a:lnTo>
                        <a:pt x="24" y="32"/>
                      </a:lnTo>
                      <a:lnTo>
                        <a:pt x="22" y="34"/>
                      </a:lnTo>
                      <a:lnTo>
                        <a:pt x="20" y="34"/>
                      </a:lnTo>
                      <a:lnTo>
                        <a:pt x="18" y="34"/>
                      </a:lnTo>
                      <a:lnTo>
                        <a:pt x="18" y="34"/>
                      </a:lnTo>
                      <a:lnTo>
                        <a:pt x="20" y="32"/>
                      </a:lnTo>
                      <a:lnTo>
                        <a:pt x="24" y="30"/>
                      </a:lnTo>
                      <a:lnTo>
                        <a:pt x="36" y="28"/>
                      </a:lnTo>
                      <a:lnTo>
                        <a:pt x="48" y="28"/>
                      </a:lnTo>
                      <a:lnTo>
                        <a:pt x="56" y="30"/>
                      </a:lnTo>
                      <a:lnTo>
                        <a:pt x="56" y="30"/>
                      </a:lnTo>
                      <a:lnTo>
                        <a:pt x="84" y="18"/>
                      </a:lnTo>
                      <a:lnTo>
                        <a:pt x="116" y="10"/>
                      </a:lnTo>
                      <a:lnTo>
                        <a:pt x="148" y="4"/>
                      </a:lnTo>
                      <a:lnTo>
                        <a:pt x="180" y="0"/>
                      </a:lnTo>
                      <a:lnTo>
                        <a:pt x="180" y="0"/>
                      </a:lnTo>
                      <a:lnTo>
                        <a:pt x="174" y="4"/>
                      </a:lnTo>
                      <a:lnTo>
                        <a:pt x="168" y="6"/>
                      </a:lnTo>
                      <a:lnTo>
                        <a:pt x="156" y="12"/>
                      </a:lnTo>
                      <a:lnTo>
                        <a:pt x="156" y="12"/>
                      </a:lnTo>
                      <a:lnTo>
                        <a:pt x="156" y="10"/>
                      </a:lnTo>
                      <a:lnTo>
                        <a:pt x="154" y="8"/>
                      </a:lnTo>
                      <a:lnTo>
                        <a:pt x="148" y="10"/>
                      </a:lnTo>
                      <a:lnTo>
                        <a:pt x="142" y="12"/>
                      </a:lnTo>
                      <a:lnTo>
                        <a:pt x="142" y="1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3" name="Freeform 269"/>
                <p:cNvSpPr>
                  <a:spLocks/>
                </p:cNvSpPr>
                <p:nvPr userDrawn="1"/>
              </p:nvSpPr>
              <p:spPr bwMode="auto">
                <a:xfrm>
                  <a:off x="3903" y="298"/>
                  <a:ext cx="5" cy="5"/>
                </a:xfrm>
                <a:custGeom>
                  <a:avLst/>
                  <a:gdLst/>
                  <a:ahLst/>
                  <a:cxnLst>
                    <a:cxn ang="0">
                      <a:pos x="4" y="10"/>
                    </a:cxn>
                    <a:cxn ang="0">
                      <a:pos x="4" y="10"/>
                    </a:cxn>
                    <a:cxn ang="0">
                      <a:pos x="8" y="12"/>
                    </a:cxn>
                    <a:cxn ang="0">
                      <a:pos x="12" y="14"/>
                    </a:cxn>
                    <a:cxn ang="0">
                      <a:pos x="14" y="16"/>
                    </a:cxn>
                    <a:cxn ang="0">
                      <a:pos x="16" y="20"/>
                    </a:cxn>
                    <a:cxn ang="0">
                      <a:pos x="16" y="20"/>
                    </a:cxn>
                    <a:cxn ang="0">
                      <a:pos x="12" y="18"/>
                    </a:cxn>
                    <a:cxn ang="0">
                      <a:pos x="8" y="16"/>
                    </a:cxn>
                    <a:cxn ang="0">
                      <a:pos x="4" y="16"/>
                    </a:cxn>
                    <a:cxn ang="0">
                      <a:pos x="0" y="12"/>
                    </a:cxn>
                    <a:cxn ang="0">
                      <a:pos x="0" y="12"/>
                    </a:cxn>
                    <a:cxn ang="0">
                      <a:pos x="2" y="0"/>
                    </a:cxn>
                    <a:cxn ang="0">
                      <a:pos x="4" y="10"/>
                    </a:cxn>
                    <a:cxn ang="0">
                      <a:pos x="4" y="10"/>
                    </a:cxn>
                  </a:cxnLst>
                  <a:rect l="0" t="0" r="r" b="b"/>
                  <a:pathLst>
                    <a:path w="16" h="20">
                      <a:moveTo>
                        <a:pt x="4" y="10"/>
                      </a:moveTo>
                      <a:lnTo>
                        <a:pt x="4" y="10"/>
                      </a:lnTo>
                      <a:lnTo>
                        <a:pt x="8" y="12"/>
                      </a:lnTo>
                      <a:lnTo>
                        <a:pt x="12" y="14"/>
                      </a:lnTo>
                      <a:lnTo>
                        <a:pt x="14" y="16"/>
                      </a:lnTo>
                      <a:lnTo>
                        <a:pt x="16" y="20"/>
                      </a:lnTo>
                      <a:lnTo>
                        <a:pt x="16" y="20"/>
                      </a:lnTo>
                      <a:lnTo>
                        <a:pt x="12" y="18"/>
                      </a:lnTo>
                      <a:lnTo>
                        <a:pt x="8" y="16"/>
                      </a:lnTo>
                      <a:lnTo>
                        <a:pt x="4" y="16"/>
                      </a:lnTo>
                      <a:lnTo>
                        <a:pt x="0" y="12"/>
                      </a:lnTo>
                      <a:lnTo>
                        <a:pt x="0" y="12"/>
                      </a:lnTo>
                      <a:lnTo>
                        <a:pt x="2" y="0"/>
                      </a:lnTo>
                      <a:lnTo>
                        <a:pt x="4" y="10"/>
                      </a:lnTo>
                      <a:lnTo>
                        <a:pt x="4" y="1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4" name="Freeform 270"/>
                <p:cNvSpPr>
                  <a:spLocks/>
                </p:cNvSpPr>
                <p:nvPr userDrawn="1"/>
              </p:nvSpPr>
              <p:spPr bwMode="auto">
                <a:xfrm>
                  <a:off x="3657" y="316"/>
                  <a:ext cx="13" cy="8"/>
                </a:xfrm>
                <a:custGeom>
                  <a:avLst/>
                  <a:gdLst/>
                  <a:ahLst/>
                  <a:cxnLst>
                    <a:cxn ang="0">
                      <a:pos x="50" y="0"/>
                    </a:cxn>
                    <a:cxn ang="0">
                      <a:pos x="50" y="0"/>
                    </a:cxn>
                    <a:cxn ang="0">
                      <a:pos x="48" y="6"/>
                    </a:cxn>
                    <a:cxn ang="0">
                      <a:pos x="42" y="10"/>
                    </a:cxn>
                    <a:cxn ang="0">
                      <a:pos x="28" y="14"/>
                    </a:cxn>
                    <a:cxn ang="0">
                      <a:pos x="14" y="16"/>
                    </a:cxn>
                    <a:cxn ang="0">
                      <a:pos x="0" y="22"/>
                    </a:cxn>
                    <a:cxn ang="0">
                      <a:pos x="0" y="22"/>
                    </a:cxn>
                    <a:cxn ang="0">
                      <a:pos x="2" y="16"/>
                    </a:cxn>
                    <a:cxn ang="0">
                      <a:pos x="6" y="12"/>
                    </a:cxn>
                    <a:cxn ang="0">
                      <a:pos x="20" y="6"/>
                    </a:cxn>
                    <a:cxn ang="0">
                      <a:pos x="36" y="2"/>
                    </a:cxn>
                    <a:cxn ang="0">
                      <a:pos x="50" y="0"/>
                    </a:cxn>
                    <a:cxn ang="0">
                      <a:pos x="50" y="0"/>
                    </a:cxn>
                  </a:cxnLst>
                  <a:rect l="0" t="0" r="r" b="b"/>
                  <a:pathLst>
                    <a:path w="50" h="22">
                      <a:moveTo>
                        <a:pt x="50" y="0"/>
                      </a:moveTo>
                      <a:lnTo>
                        <a:pt x="50" y="0"/>
                      </a:lnTo>
                      <a:lnTo>
                        <a:pt x="48" y="6"/>
                      </a:lnTo>
                      <a:lnTo>
                        <a:pt x="42" y="10"/>
                      </a:lnTo>
                      <a:lnTo>
                        <a:pt x="28" y="14"/>
                      </a:lnTo>
                      <a:lnTo>
                        <a:pt x="14" y="16"/>
                      </a:lnTo>
                      <a:lnTo>
                        <a:pt x="0" y="22"/>
                      </a:lnTo>
                      <a:lnTo>
                        <a:pt x="0" y="22"/>
                      </a:lnTo>
                      <a:lnTo>
                        <a:pt x="2" y="16"/>
                      </a:lnTo>
                      <a:lnTo>
                        <a:pt x="6" y="12"/>
                      </a:lnTo>
                      <a:lnTo>
                        <a:pt x="20" y="6"/>
                      </a:lnTo>
                      <a:lnTo>
                        <a:pt x="36" y="2"/>
                      </a:lnTo>
                      <a:lnTo>
                        <a:pt x="50" y="0"/>
                      </a:lnTo>
                      <a:lnTo>
                        <a:pt x="5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5" name="Freeform 271"/>
                <p:cNvSpPr>
                  <a:spLocks/>
                </p:cNvSpPr>
                <p:nvPr userDrawn="1"/>
              </p:nvSpPr>
              <p:spPr bwMode="auto">
                <a:xfrm>
                  <a:off x="3520" y="336"/>
                  <a:ext cx="5" cy="3"/>
                </a:xfrm>
                <a:custGeom>
                  <a:avLst/>
                  <a:gdLst/>
                  <a:ahLst/>
                  <a:cxnLst>
                    <a:cxn ang="0">
                      <a:pos x="20" y="0"/>
                    </a:cxn>
                    <a:cxn ang="0">
                      <a:pos x="20" y="0"/>
                    </a:cxn>
                    <a:cxn ang="0">
                      <a:pos x="14" y="2"/>
                    </a:cxn>
                    <a:cxn ang="0">
                      <a:pos x="2" y="8"/>
                    </a:cxn>
                    <a:cxn ang="0">
                      <a:pos x="2" y="8"/>
                    </a:cxn>
                    <a:cxn ang="0">
                      <a:pos x="0" y="10"/>
                    </a:cxn>
                    <a:cxn ang="0">
                      <a:pos x="0" y="8"/>
                    </a:cxn>
                    <a:cxn ang="0">
                      <a:pos x="6" y="6"/>
                    </a:cxn>
                    <a:cxn ang="0">
                      <a:pos x="12" y="2"/>
                    </a:cxn>
                    <a:cxn ang="0">
                      <a:pos x="20" y="0"/>
                    </a:cxn>
                    <a:cxn ang="0">
                      <a:pos x="20" y="0"/>
                    </a:cxn>
                  </a:cxnLst>
                  <a:rect l="0" t="0" r="r" b="b"/>
                  <a:pathLst>
                    <a:path w="20" h="10">
                      <a:moveTo>
                        <a:pt x="20" y="0"/>
                      </a:moveTo>
                      <a:lnTo>
                        <a:pt x="20" y="0"/>
                      </a:lnTo>
                      <a:lnTo>
                        <a:pt x="14" y="2"/>
                      </a:lnTo>
                      <a:lnTo>
                        <a:pt x="2" y="8"/>
                      </a:lnTo>
                      <a:lnTo>
                        <a:pt x="2" y="8"/>
                      </a:lnTo>
                      <a:lnTo>
                        <a:pt x="0" y="10"/>
                      </a:lnTo>
                      <a:lnTo>
                        <a:pt x="0" y="8"/>
                      </a:lnTo>
                      <a:lnTo>
                        <a:pt x="6" y="6"/>
                      </a:lnTo>
                      <a:lnTo>
                        <a:pt x="12" y="2"/>
                      </a:lnTo>
                      <a:lnTo>
                        <a:pt x="20" y="0"/>
                      </a:lnTo>
                      <a:lnTo>
                        <a:pt x="2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6" name="Freeform 272"/>
                <p:cNvSpPr>
                  <a:spLocks/>
                </p:cNvSpPr>
                <p:nvPr userDrawn="1"/>
              </p:nvSpPr>
              <p:spPr bwMode="auto">
                <a:xfrm>
                  <a:off x="3695" y="347"/>
                  <a:ext cx="5" cy="5"/>
                </a:xfrm>
                <a:custGeom>
                  <a:avLst/>
                  <a:gdLst/>
                  <a:ahLst/>
                  <a:cxnLst>
                    <a:cxn ang="0">
                      <a:pos x="8" y="0"/>
                    </a:cxn>
                    <a:cxn ang="0">
                      <a:pos x="8" y="0"/>
                    </a:cxn>
                    <a:cxn ang="0">
                      <a:pos x="12" y="0"/>
                    </a:cxn>
                    <a:cxn ang="0">
                      <a:pos x="14" y="0"/>
                    </a:cxn>
                    <a:cxn ang="0">
                      <a:pos x="20" y="4"/>
                    </a:cxn>
                    <a:cxn ang="0">
                      <a:pos x="20" y="4"/>
                    </a:cxn>
                    <a:cxn ang="0">
                      <a:pos x="16" y="8"/>
                    </a:cxn>
                    <a:cxn ang="0">
                      <a:pos x="12" y="10"/>
                    </a:cxn>
                    <a:cxn ang="0">
                      <a:pos x="6" y="12"/>
                    </a:cxn>
                    <a:cxn ang="0">
                      <a:pos x="0" y="14"/>
                    </a:cxn>
                    <a:cxn ang="0">
                      <a:pos x="0" y="14"/>
                    </a:cxn>
                    <a:cxn ang="0">
                      <a:pos x="0" y="12"/>
                    </a:cxn>
                    <a:cxn ang="0">
                      <a:pos x="4" y="8"/>
                    </a:cxn>
                    <a:cxn ang="0">
                      <a:pos x="6" y="4"/>
                    </a:cxn>
                    <a:cxn ang="0">
                      <a:pos x="8" y="0"/>
                    </a:cxn>
                    <a:cxn ang="0">
                      <a:pos x="8" y="0"/>
                    </a:cxn>
                  </a:cxnLst>
                  <a:rect l="0" t="0" r="r" b="b"/>
                  <a:pathLst>
                    <a:path w="20" h="14">
                      <a:moveTo>
                        <a:pt x="8" y="0"/>
                      </a:moveTo>
                      <a:lnTo>
                        <a:pt x="8" y="0"/>
                      </a:lnTo>
                      <a:lnTo>
                        <a:pt x="12" y="0"/>
                      </a:lnTo>
                      <a:lnTo>
                        <a:pt x="14" y="0"/>
                      </a:lnTo>
                      <a:lnTo>
                        <a:pt x="20" y="4"/>
                      </a:lnTo>
                      <a:lnTo>
                        <a:pt x="20" y="4"/>
                      </a:lnTo>
                      <a:lnTo>
                        <a:pt x="16" y="8"/>
                      </a:lnTo>
                      <a:lnTo>
                        <a:pt x="12" y="10"/>
                      </a:lnTo>
                      <a:lnTo>
                        <a:pt x="6" y="12"/>
                      </a:lnTo>
                      <a:lnTo>
                        <a:pt x="0" y="14"/>
                      </a:lnTo>
                      <a:lnTo>
                        <a:pt x="0" y="14"/>
                      </a:lnTo>
                      <a:lnTo>
                        <a:pt x="0" y="12"/>
                      </a:lnTo>
                      <a:lnTo>
                        <a:pt x="4" y="8"/>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7" name="Freeform 273"/>
                <p:cNvSpPr>
                  <a:spLocks/>
                </p:cNvSpPr>
                <p:nvPr userDrawn="1"/>
              </p:nvSpPr>
              <p:spPr bwMode="auto">
                <a:xfrm>
                  <a:off x="3563" y="354"/>
                  <a:ext cx="13" cy="5"/>
                </a:xfrm>
                <a:custGeom>
                  <a:avLst/>
                  <a:gdLst/>
                  <a:ahLst/>
                  <a:cxnLst>
                    <a:cxn ang="0">
                      <a:pos x="48" y="2"/>
                    </a:cxn>
                    <a:cxn ang="0">
                      <a:pos x="48" y="2"/>
                    </a:cxn>
                    <a:cxn ang="0">
                      <a:pos x="42" y="2"/>
                    </a:cxn>
                    <a:cxn ang="0">
                      <a:pos x="34" y="4"/>
                    </a:cxn>
                    <a:cxn ang="0">
                      <a:pos x="26" y="4"/>
                    </a:cxn>
                    <a:cxn ang="0">
                      <a:pos x="22" y="4"/>
                    </a:cxn>
                    <a:cxn ang="0">
                      <a:pos x="18" y="2"/>
                    </a:cxn>
                    <a:cxn ang="0">
                      <a:pos x="18" y="2"/>
                    </a:cxn>
                    <a:cxn ang="0">
                      <a:pos x="26" y="0"/>
                    </a:cxn>
                    <a:cxn ang="0">
                      <a:pos x="34" y="0"/>
                    </a:cxn>
                    <a:cxn ang="0">
                      <a:pos x="50" y="0"/>
                    </a:cxn>
                    <a:cxn ang="0">
                      <a:pos x="50" y="0"/>
                    </a:cxn>
                    <a:cxn ang="0">
                      <a:pos x="42" y="8"/>
                    </a:cxn>
                    <a:cxn ang="0">
                      <a:pos x="38" y="10"/>
                    </a:cxn>
                    <a:cxn ang="0">
                      <a:pos x="32" y="12"/>
                    </a:cxn>
                    <a:cxn ang="0">
                      <a:pos x="32" y="12"/>
                    </a:cxn>
                    <a:cxn ang="0">
                      <a:pos x="36" y="14"/>
                    </a:cxn>
                    <a:cxn ang="0">
                      <a:pos x="38" y="12"/>
                    </a:cxn>
                    <a:cxn ang="0">
                      <a:pos x="42" y="10"/>
                    </a:cxn>
                    <a:cxn ang="0">
                      <a:pos x="48" y="10"/>
                    </a:cxn>
                    <a:cxn ang="0">
                      <a:pos x="48" y="10"/>
                    </a:cxn>
                    <a:cxn ang="0">
                      <a:pos x="42" y="14"/>
                    </a:cxn>
                    <a:cxn ang="0">
                      <a:pos x="34" y="16"/>
                    </a:cxn>
                    <a:cxn ang="0">
                      <a:pos x="28" y="16"/>
                    </a:cxn>
                    <a:cxn ang="0">
                      <a:pos x="20" y="16"/>
                    </a:cxn>
                    <a:cxn ang="0">
                      <a:pos x="20" y="16"/>
                    </a:cxn>
                    <a:cxn ang="0">
                      <a:pos x="22" y="14"/>
                    </a:cxn>
                    <a:cxn ang="0">
                      <a:pos x="24" y="14"/>
                    </a:cxn>
                    <a:cxn ang="0">
                      <a:pos x="24" y="14"/>
                    </a:cxn>
                    <a:cxn ang="0">
                      <a:pos x="20" y="12"/>
                    </a:cxn>
                    <a:cxn ang="0">
                      <a:pos x="14" y="14"/>
                    </a:cxn>
                    <a:cxn ang="0">
                      <a:pos x="8" y="16"/>
                    </a:cxn>
                    <a:cxn ang="0">
                      <a:pos x="2" y="18"/>
                    </a:cxn>
                    <a:cxn ang="0">
                      <a:pos x="2" y="18"/>
                    </a:cxn>
                    <a:cxn ang="0">
                      <a:pos x="4" y="14"/>
                    </a:cxn>
                    <a:cxn ang="0">
                      <a:pos x="8" y="12"/>
                    </a:cxn>
                    <a:cxn ang="0">
                      <a:pos x="18" y="12"/>
                    </a:cxn>
                    <a:cxn ang="0">
                      <a:pos x="18" y="12"/>
                    </a:cxn>
                    <a:cxn ang="0">
                      <a:pos x="0" y="12"/>
                    </a:cxn>
                    <a:cxn ang="0">
                      <a:pos x="8" y="10"/>
                    </a:cxn>
                    <a:cxn ang="0">
                      <a:pos x="30" y="6"/>
                    </a:cxn>
                    <a:cxn ang="0">
                      <a:pos x="48" y="2"/>
                    </a:cxn>
                    <a:cxn ang="0">
                      <a:pos x="48" y="2"/>
                    </a:cxn>
                  </a:cxnLst>
                  <a:rect l="0" t="0" r="r" b="b"/>
                  <a:pathLst>
                    <a:path w="50" h="18">
                      <a:moveTo>
                        <a:pt x="48" y="2"/>
                      </a:moveTo>
                      <a:lnTo>
                        <a:pt x="48" y="2"/>
                      </a:lnTo>
                      <a:lnTo>
                        <a:pt x="42" y="2"/>
                      </a:lnTo>
                      <a:lnTo>
                        <a:pt x="34" y="4"/>
                      </a:lnTo>
                      <a:lnTo>
                        <a:pt x="26" y="4"/>
                      </a:lnTo>
                      <a:lnTo>
                        <a:pt x="22" y="4"/>
                      </a:lnTo>
                      <a:lnTo>
                        <a:pt x="18" y="2"/>
                      </a:lnTo>
                      <a:lnTo>
                        <a:pt x="18" y="2"/>
                      </a:lnTo>
                      <a:lnTo>
                        <a:pt x="26" y="0"/>
                      </a:lnTo>
                      <a:lnTo>
                        <a:pt x="34" y="0"/>
                      </a:lnTo>
                      <a:lnTo>
                        <a:pt x="50" y="0"/>
                      </a:lnTo>
                      <a:lnTo>
                        <a:pt x="50" y="0"/>
                      </a:lnTo>
                      <a:lnTo>
                        <a:pt x="42" y="8"/>
                      </a:lnTo>
                      <a:lnTo>
                        <a:pt x="38" y="10"/>
                      </a:lnTo>
                      <a:lnTo>
                        <a:pt x="32" y="12"/>
                      </a:lnTo>
                      <a:lnTo>
                        <a:pt x="32" y="12"/>
                      </a:lnTo>
                      <a:lnTo>
                        <a:pt x="36" y="14"/>
                      </a:lnTo>
                      <a:lnTo>
                        <a:pt x="38" y="12"/>
                      </a:lnTo>
                      <a:lnTo>
                        <a:pt x="42" y="10"/>
                      </a:lnTo>
                      <a:lnTo>
                        <a:pt x="48" y="10"/>
                      </a:lnTo>
                      <a:lnTo>
                        <a:pt x="48" y="10"/>
                      </a:lnTo>
                      <a:lnTo>
                        <a:pt x="42" y="14"/>
                      </a:lnTo>
                      <a:lnTo>
                        <a:pt x="34" y="16"/>
                      </a:lnTo>
                      <a:lnTo>
                        <a:pt x="28" y="16"/>
                      </a:lnTo>
                      <a:lnTo>
                        <a:pt x="20" y="16"/>
                      </a:lnTo>
                      <a:lnTo>
                        <a:pt x="20" y="16"/>
                      </a:lnTo>
                      <a:lnTo>
                        <a:pt x="22" y="14"/>
                      </a:lnTo>
                      <a:lnTo>
                        <a:pt x="24" y="14"/>
                      </a:lnTo>
                      <a:lnTo>
                        <a:pt x="24" y="14"/>
                      </a:lnTo>
                      <a:lnTo>
                        <a:pt x="20" y="12"/>
                      </a:lnTo>
                      <a:lnTo>
                        <a:pt x="14" y="14"/>
                      </a:lnTo>
                      <a:lnTo>
                        <a:pt x="8" y="16"/>
                      </a:lnTo>
                      <a:lnTo>
                        <a:pt x="2" y="18"/>
                      </a:lnTo>
                      <a:lnTo>
                        <a:pt x="2" y="18"/>
                      </a:lnTo>
                      <a:lnTo>
                        <a:pt x="4" y="14"/>
                      </a:lnTo>
                      <a:lnTo>
                        <a:pt x="8" y="12"/>
                      </a:lnTo>
                      <a:lnTo>
                        <a:pt x="18" y="12"/>
                      </a:lnTo>
                      <a:lnTo>
                        <a:pt x="18" y="12"/>
                      </a:lnTo>
                      <a:lnTo>
                        <a:pt x="0" y="12"/>
                      </a:lnTo>
                      <a:lnTo>
                        <a:pt x="8" y="10"/>
                      </a:lnTo>
                      <a:lnTo>
                        <a:pt x="30" y="6"/>
                      </a:lnTo>
                      <a:lnTo>
                        <a:pt x="48" y="2"/>
                      </a:lnTo>
                      <a:lnTo>
                        <a:pt x="48"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8" name="Freeform 274"/>
                <p:cNvSpPr>
                  <a:spLocks/>
                </p:cNvSpPr>
                <p:nvPr userDrawn="1"/>
              </p:nvSpPr>
              <p:spPr bwMode="auto">
                <a:xfrm>
                  <a:off x="3883" y="349"/>
                  <a:ext cx="43" cy="33"/>
                </a:xfrm>
                <a:custGeom>
                  <a:avLst/>
                  <a:gdLst/>
                  <a:ahLst/>
                  <a:cxnLst>
                    <a:cxn ang="0">
                      <a:pos x="52" y="40"/>
                    </a:cxn>
                    <a:cxn ang="0">
                      <a:pos x="60" y="40"/>
                    </a:cxn>
                    <a:cxn ang="0">
                      <a:pos x="66" y="30"/>
                    </a:cxn>
                    <a:cxn ang="0">
                      <a:pos x="70" y="20"/>
                    </a:cxn>
                    <a:cxn ang="0">
                      <a:pos x="74" y="22"/>
                    </a:cxn>
                    <a:cxn ang="0">
                      <a:pos x="78" y="32"/>
                    </a:cxn>
                    <a:cxn ang="0">
                      <a:pos x="80" y="26"/>
                    </a:cxn>
                    <a:cxn ang="0">
                      <a:pos x="86" y="20"/>
                    </a:cxn>
                    <a:cxn ang="0">
                      <a:pos x="92" y="18"/>
                    </a:cxn>
                    <a:cxn ang="0">
                      <a:pos x="94" y="26"/>
                    </a:cxn>
                    <a:cxn ang="0">
                      <a:pos x="96" y="22"/>
                    </a:cxn>
                    <a:cxn ang="0">
                      <a:pos x="104" y="18"/>
                    </a:cxn>
                    <a:cxn ang="0">
                      <a:pos x="106" y="22"/>
                    </a:cxn>
                    <a:cxn ang="0">
                      <a:pos x="106" y="28"/>
                    </a:cxn>
                    <a:cxn ang="0">
                      <a:pos x="118" y="18"/>
                    </a:cxn>
                    <a:cxn ang="0">
                      <a:pos x="126" y="18"/>
                    </a:cxn>
                    <a:cxn ang="0">
                      <a:pos x="128" y="6"/>
                    </a:cxn>
                    <a:cxn ang="0">
                      <a:pos x="134" y="6"/>
                    </a:cxn>
                    <a:cxn ang="0">
                      <a:pos x="138" y="22"/>
                    </a:cxn>
                    <a:cxn ang="0">
                      <a:pos x="148" y="16"/>
                    </a:cxn>
                    <a:cxn ang="0">
                      <a:pos x="146" y="32"/>
                    </a:cxn>
                    <a:cxn ang="0">
                      <a:pos x="148" y="40"/>
                    </a:cxn>
                    <a:cxn ang="0">
                      <a:pos x="158" y="48"/>
                    </a:cxn>
                    <a:cxn ang="0">
                      <a:pos x="156" y="58"/>
                    </a:cxn>
                    <a:cxn ang="0">
                      <a:pos x="158" y="64"/>
                    </a:cxn>
                    <a:cxn ang="0">
                      <a:pos x="150" y="80"/>
                    </a:cxn>
                    <a:cxn ang="0">
                      <a:pos x="144" y="82"/>
                    </a:cxn>
                    <a:cxn ang="0">
                      <a:pos x="140" y="86"/>
                    </a:cxn>
                    <a:cxn ang="0">
                      <a:pos x="132" y="96"/>
                    </a:cxn>
                    <a:cxn ang="0">
                      <a:pos x="106" y="106"/>
                    </a:cxn>
                    <a:cxn ang="0">
                      <a:pos x="94" y="112"/>
                    </a:cxn>
                    <a:cxn ang="0">
                      <a:pos x="72" y="126"/>
                    </a:cxn>
                    <a:cxn ang="0">
                      <a:pos x="54" y="126"/>
                    </a:cxn>
                    <a:cxn ang="0">
                      <a:pos x="36" y="116"/>
                    </a:cxn>
                    <a:cxn ang="0">
                      <a:pos x="26" y="100"/>
                    </a:cxn>
                    <a:cxn ang="0">
                      <a:pos x="8" y="102"/>
                    </a:cxn>
                    <a:cxn ang="0">
                      <a:pos x="2" y="100"/>
                    </a:cxn>
                    <a:cxn ang="0">
                      <a:pos x="4" y="92"/>
                    </a:cxn>
                    <a:cxn ang="0">
                      <a:pos x="10" y="96"/>
                    </a:cxn>
                    <a:cxn ang="0">
                      <a:pos x="22" y="88"/>
                    </a:cxn>
                    <a:cxn ang="0">
                      <a:pos x="26" y="76"/>
                    </a:cxn>
                    <a:cxn ang="0">
                      <a:pos x="24" y="76"/>
                    </a:cxn>
                    <a:cxn ang="0">
                      <a:pos x="18" y="68"/>
                    </a:cxn>
                    <a:cxn ang="0">
                      <a:pos x="10" y="62"/>
                    </a:cxn>
                    <a:cxn ang="0">
                      <a:pos x="0" y="64"/>
                    </a:cxn>
                    <a:cxn ang="0">
                      <a:pos x="12" y="56"/>
                    </a:cxn>
                    <a:cxn ang="0">
                      <a:pos x="28" y="50"/>
                    </a:cxn>
                    <a:cxn ang="0">
                      <a:pos x="40" y="42"/>
                    </a:cxn>
                    <a:cxn ang="0">
                      <a:pos x="30" y="36"/>
                    </a:cxn>
                    <a:cxn ang="0">
                      <a:pos x="8" y="36"/>
                    </a:cxn>
                    <a:cxn ang="0">
                      <a:pos x="6" y="30"/>
                    </a:cxn>
                    <a:cxn ang="0">
                      <a:pos x="14" y="22"/>
                    </a:cxn>
                    <a:cxn ang="0">
                      <a:pos x="18" y="28"/>
                    </a:cxn>
                    <a:cxn ang="0">
                      <a:pos x="24" y="12"/>
                    </a:cxn>
                    <a:cxn ang="0">
                      <a:pos x="32" y="10"/>
                    </a:cxn>
                    <a:cxn ang="0">
                      <a:pos x="34" y="18"/>
                    </a:cxn>
                    <a:cxn ang="0">
                      <a:pos x="40" y="20"/>
                    </a:cxn>
                    <a:cxn ang="0">
                      <a:pos x="40" y="10"/>
                    </a:cxn>
                    <a:cxn ang="0">
                      <a:pos x="36" y="4"/>
                    </a:cxn>
                    <a:cxn ang="0">
                      <a:pos x="38" y="0"/>
                    </a:cxn>
                    <a:cxn ang="0">
                      <a:pos x="44" y="2"/>
                    </a:cxn>
                    <a:cxn ang="0">
                      <a:pos x="50" y="6"/>
                    </a:cxn>
                    <a:cxn ang="0">
                      <a:pos x="50" y="36"/>
                    </a:cxn>
                  </a:cxnLst>
                  <a:rect l="0" t="0" r="r" b="b"/>
                  <a:pathLst>
                    <a:path w="158" h="126">
                      <a:moveTo>
                        <a:pt x="46" y="48"/>
                      </a:moveTo>
                      <a:lnTo>
                        <a:pt x="46" y="48"/>
                      </a:lnTo>
                      <a:lnTo>
                        <a:pt x="52" y="40"/>
                      </a:lnTo>
                      <a:lnTo>
                        <a:pt x="56" y="34"/>
                      </a:lnTo>
                      <a:lnTo>
                        <a:pt x="56" y="34"/>
                      </a:lnTo>
                      <a:lnTo>
                        <a:pt x="60" y="40"/>
                      </a:lnTo>
                      <a:lnTo>
                        <a:pt x="60" y="40"/>
                      </a:lnTo>
                      <a:lnTo>
                        <a:pt x="64" y="36"/>
                      </a:lnTo>
                      <a:lnTo>
                        <a:pt x="66" y="30"/>
                      </a:lnTo>
                      <a:lnTo>
                        <a:pt x="68" y="18"/>
                      </a:lnTo>
                      <a:lnTo>
                        <a:pt x="68" y="18"/>
                      </a:lnTo>
                      <a:lnTo>
                        <a:pt x="70" y="20"/>
                      </a:lnTo>
                      <a:lnTo>
                        <a:pt x="72" y="18"/>
                      </a:lnTo>
                      <a:lnTo>
                        <a:pt x="72" y="18"/>
                      </a:lnTo>
                      <a:lnTo>
                        <a:pt x="74" y="22"/>
                      </a:lnTo>
                      <a:lnTo>
                        <a:pt x="74" y="26"/>
                      </a:lnTo>
                      <a:lnTo>
                        <a:pt x="74" y="30"/>
                      </a:lnTo>
                      <a:lnTo>
                        <a:pt x="78" y="32"/>
                      </a:lnTo>
                      <a:lnTo>
                        <a:pt x="78" y="32"/>
                      </a:lnTo>
                      <a:lnTo>
                        <a:pt x="80" y="30"/>
                      </a:lnTo>
                      <a:lnTo>
                        <a:pt x="80" y="26"/>
                      </a:lnTo>
                      <a:lnTo>
                        <a:pt x="82" y="20"/>
                      </a:lnTo>
                      <a:lnTo>
                        <a:pt x="82" y="20"/>
                      </a:lnTo>
                      <a:lnTo>
                        <a:pt x="86" y="20"/>
                      </a:lnTo>
                      <a:lnTo>
                        <a:pt x="90" y="16"/>
                      </a:lnTo>
                      <a:lnTo>
                        <a:pt x="90" y="16"/>
                      </a:lnTo>
                      <a:lnTo>
                        <a:pt x="92" y="18"/>
                      </a:lnTo>
                      <a:lnTo>
                        <a:pt x="94" y="18"/>
                      </a:lnTo>
                      <a:lnTo>
                        <a:pt x="94" y="18"/>
                      </a:lnTo>
                      <a:lnTo>
                        <a:pt x="94" y="26"/>
                      </a:lnTo>
                      <a:lnTo>
                        <a:pt x="94" y="26"/>
                      </a:lnTo>
                      <a:lnTo>
                        <a:pt x="96" y="24"/>
                      </a:lnTo>
                      <a:lnTo>
                        <a:pt x="96" y="22"/>
                      </a:lnTo>
                      <a:lnTo>
                        <a:pt x="96" y="18"/>
                      </a:lnTo>
                      <a:lnTo>
                        <a:pt x="96" y="18"/>
                      </a:lnTo>
                      <a:lnTo>
                        <a:pt x="104" y="18"/>
                      </a:lnTo>
                      <a:lnTo>
                        <a:pt x="104" y="18"/>
                      </a:lnTo>
                      <a:lnTo>
                        <a:pt x="104" y="20"/>
                      </a:lnTo>
                      <a:lnTo>
                        <a:pt x="106" y="22"/>
                      </a:lnTo>
                      <a:lnTo>
                        <a:pt x="106" y="24"/>
                      </a:lnTo>
                      <a:lnTo>
                        <a:pt x="106" y="28"/>
                      </a:lnTo>
                      <a:lnTo>
                        <a:pt x="106" y="28"/>
                      </a:lnTo>
                      <a:lnTo>
                        <a:pt x="110" y="24"/>
                      </a:lnTo>
                      <a:lnTo>
                        <a:pt x="114" y="20"/>
                      </a:lnTo>
                      <a:lnTo>
                        <a:pt x="118" y="18"/>
                      </a:lnTo>
                      <a:lnTo>
                        <a:pt x="124" y="20"/>
                      </a:lnTo>
                      <a:lnTo>
                        <a:pt x="124" y="20"/>
                      </a:lnTo>
                      <a:lnTo>
                        <a:pt x="126" y="18"/>
                      </a:lnTo>
                      <a:lnTo>
                        <a:pt x="126" y="14"/>
                      </a:lnTo>
                      <a:lnTo>
                        <a:pt x="126" y="10"/>
                      </a:lnTo>
                      <a:lnTo>
                        <a:pt x="128" y="6"/>
                      </a:lnTo>
                      <a:lnTo>
                        <a:pt x="128" y="6"/>
                      </a:lnTo>
                      <a:lnTo>
                        <a:pt x="134" y="6"/>
                      </a:lnTo>
                      <a:lnTo>
                        <a:pt x="134" y="6"/>
                      </a:lnTo>
                      <a:lnTo>
                        <a:pt x="136" y="14"/>
                      </a:lnTo>
                      <a:lnTo>
                        <a:pt x="138" y="22"/>
                      </a:lnTo>
                      <a:lnTo>
                        <a:pt x="138" y="22"/>
                      </a:lnTo>
                      <a:lnTo>
                        <a:pt x="142" y="18"/>
                      </a:lnTo>
                      <a:lnTo>
                        <a:pt x="148" y="16"/>
                      </a:lnTo>
                      <a:lnTo>
                        <a:pt x="148" y="16"/>
                      </a:lnTo>
                      <a:lnTo>
                        <a:pt x="144" y="22"/>
                      </a:lnTo>
                      <a:lnTo>
                        <a:pt x="144" y="26"/>
                      </a:lnTo>
                      <a:lnTo>
                        <a:pt x="146" y="32"/>
                      </a:lnTo>
                      <a:lnTo>
                        <a:pt x="144" y="38"/>
                      </a:lnTo>
                      <a:lnTo>
                        <a:pt x="144" y="38"/>
                      </a:lnTo>
                      <a:lnTo>
                        <a:pt x="148" y="40"/>
                      </a:lnTo>
                      <a:lnTo>
                        <a:pt x="152" y="42"/>
                      </a:lnTo>
                      <a:lnTo>
                        <a:pt x="154" y="46"/>
                      </a:lnTo>
                      <a:lnTo>
                        <a:pt x="158" y="48"/>
                      </a:lnTo>
                      <a:lnTo>
                        <a:pt x="158" y="48"/>
                      </a:lnTo>
                      <a:lnTo>
                        <a:pt x="158" y="54"/>
                      </a:lnTo>
                      <a:lnTo>
                        <a:pt x="156" y="58"/>
                      </a:lnTo>
                      <a:lnTo>
                        <a:pt x="156" y="62"/>
                      </a:lnTo>
                      <a:lnTo>
                        <a:pt x="158" y="64"/>
                      </a:lnTo>
                      <a:lnTo>
                        <a:pt x="158" y="64"/>
                      </a:lnTo>
                      <a:lnTo>
                        <a:pt x="154" y="72"/>
                      </a:lnTo>
                      <a:lnTo>
                        <a:pt x="150" y="80"/>
                      </a:lnTo>
                      <a:lnTo>
                        <a:pt x="150" y="80"/>
                      </a:lnTo>
                      <a:lnTo>
                        <a:pt x="148" y="80"/>
                      </a:lnTo>
                      <a:lnTo>
                        <a:pt x="146" y="80"/>
                      </a:lnTo>
                      <a:lnTo>
                        <a:pt x="144" y="82"/>
                      </a:lnTo>
                      <a:lnTo>
                        <a:pt x="140" y="82"/>
                      </a:lnTo>
                      <a:lnTo>
                        <a:pt x="140" y="82"/>
                      </a:lnTo>
                      <a:lnTo>
                        <a:pt x="140" y="86"/>
                      </a:lnTo>
                      <a:lnTo>
                        <a:pt x="138" y="90"/>
                      </a:lnTo>
                      <a:lnTo>
                        <a:pt x="132" y="96"/>
                      </a:lnTo>
                      <a:lnTo>
                        <a:pt x="132" y="96"/>
                      </a:lnTo>
                      <a:lnTo>
                        <a:pt x="120" y="98"/>
                      </a:lnTo>
                      <a:lnTo>
                        <a:pt x="112" y="102"/>
                      </a:lnTo>
                      <a:lnTo>
                        <a:pt x="106" y="106"/>
                      </a:lnTo>
                      <a:lnTo>
                        <a:pt x="100" y="112"/>
                      </a:lnTo>
                      <a:lnTo>
                        <a:pt x="100" y="112"/>
                      </a:lnTo>
                      <a:lnTo>
                        <a:pt x="94" y="112"/>
                      </a:lnTo>
                      <a:lnTo>
                        <a:pt x="84" y="114"/>
                      </a:lnTo>
                      <a:lnTo>
                        <a:pt x="78" y="118"/>
                      </a:lnTo>
                      <a:lnTo>
                        <a:pt x="72" y="126"/>
                      </a:lnTo>
                      <a:lnTo>
                        <a:pt x="72" y="126"/>
                      </a:lnTo>
                      <a:lnTo>
                        <a:pt x="62" y="126"/>
                      </a:lnTo>
                      <a:lnTo>
                        <a:pt x="54" y="126"/>
                      </a:lnTo>
                      <a:lnTo>
                        <a:pt x="48" y="124"/>
                      </a:lnTo>
                      <a:lnTo>
                        <a:pt x="42" y="120"/>
                      </a:lnTo>
                      <a:lnTo>
                        <a:pt x="36" y="116"/>
                      </a:lnTo>
                      <a:lnTo>
                        <a:pt x="32" y="112"/>
                      </a:lnTo>
                      <a:lnTo>
                        <a:pt x="26" y="100"/>
                      </a:lnTo>
                      <a:lnTo>
                        <a:pt x="26" y="100"/>
                      </a:lnTo>
                      <a:lnTo>
                        <a:pt x="20" y="104"/>
                      </a:lnTo>
                      <a:lnTo>
                        <a:pt x="14" y="104"/>
                      </a:lnTo>
                      <a:lnTo>
                        <a:pt x="8" y="102"/>
                      </a:lnTo>
                      <a:lnTo>
                        <a:pt x="0" y="102"/>
                      </a:lnTo>
                      <a:lnTo>
                        <a:pt x="0" y="102"/>
                      </a:lnTo>
                      <a:lnTo>
                        <a:pt x="2" y="100"/>
                      </a:lnTo>
                      <a:lnTo>
                        <a:pt x="2" y="96"/>
                      </a:lnTo>
                      <a:lnTo>
                        <a:pt x="4" y="94"/>
                      </a:lnTo>
                      <a:lnTo>
                        <a:pt x="4" y="92"/>
                      </a:lnTo>
                      <a:lnTo>
                        <a:pt x="4" y="92"/>
                      </a:lnTo>
                      <a:lnTo>
                        <a:pt x="10" y="96"/>
                      </a:lnTo>
                      <a:lnTo>
                        <a:pt x="10" y="96"/>
                      </a:lnTo>
                      <a:lnTo>
                        <a:pt x="16" y="92"/>
                      </a:lnTo>
                      <a:lnTo>
                        <a:pt x="22" y="88"/>
                      </a:lnTo>
                      <a:lnTo>
                        <a:pt x="22" y="88"/>
                      </a:lnTo>
                      <a:lnTo>
                        <a:pt x="24" y="80"/>
                      </a:lnTo>
                      <a:lnTo>
                        <a:pt x="26" y="76"/>
                      </a:lnTo>
                      <a:lnTo>
                        <a:pt x="26" y="76"/>
                      </a:lnTo>
                      <a:lnTo>
                        <a:pt x="26" y="76"/>
                      </a:lnTo>
                      <a:lnTo>
                        <a:pt x="26" y="76"/>
                      </a:lnTo>
                      <a:lnTo>
                        <a:pt x="24" y="76"/>
                      </a:lnTo>
                      <a:lnTo>
                        <a:pt x="20" y="74"/>
                      </a:lnTo>
                      <a:lnTo>
                        <a:pt x="16" y="70"/>
                      </a:lnTo>
                      <a:lnTo>
                        <a:pt x="18" y="68"/>
                      </a:lnTo>
                      <a:lnTo>
                        <a:pt x="20" y="66"/>
                      </a:lnTo>
                      <a:lnTo>
                        <a:pt x="20" y="66"/>
                      </a:lnTo>
                      <a:lnTo>
                        <a:pt x="10" y="62"/>
                      </a:lnTo>
                      <a:lnTo>
                        <a:pt x="4" y="62"/>
                      </a:lnTo>
                      <a:lnTo>
                        <a:pt x="0" y="64"/>
                      </a:lnTo>
                      <a:lnTo>
                        <a:pt x="0" y="64"/>
                      </a:lnTo>
                      <a:lnTo>
                        <a:pt x="2" y="60"/>
                      </a:lnTo>
                      <a:lnTo>
                        <a:pt x="4" y="58"/>
                      </a:lnTo>
                      <a:lnTo>
                        <a:pt x="12" y="56"/>
                      </a:lnTo>
                      <a:lnTo>
                        <a:pt x="30" y="54"/>
                      </a:lnTo>
                      <a:lnTo>
                        <a:pt x="30" y="54"/>
                      </a:lnTo>
                      <a:lnTo>
                        <a:pt x="28" y="50"/>
                      </a:lnTo>
                      <a:lnTo>
                        <a:pt x="30" y="46"/>
                      </a:lnTo>
                      <a:lnTo>
                        <a:pt x="34" y="44"/>
                      </a:lnTo>
                      <a:lnTo>
                        <a:pt x="40" y="42"/>
                      </a:lnTo>
                      <a:lnTo>
                        <a:pt x="40" y="42"/>
                      </a:lnTo>
                      <a:lnTo>
                        <a:pt x="36" y="38"/>
                      </a:lnTo>
                      <a:lnTo>
                        <a:pt x="30" y="36"/>
                      </a:lnTo>
                      <a:lnTo>
                        <a:pt x="22" y="36"/>
                      </a:lnTo>
                      <a:lnTo>
                        <a:pt x="14" y="36"/>
                      </a:lnTo>
                      <a:lnTo>
                        <a:pt x="8" y="36"/>
                      </a:lnTo>
                      <a:lnTo>
                        <a:pt x="2" y="34"/>
                      </a:lnTo>
                      <a:lnTo>
                        <a:pt x="2" y="34"/>
                      </a:lnTo>
                      <a:lnTo>
                        <a:pt x="6" y="30"/>
                      </a:lnTo>
                      <a:lnTo>
                        <a:pt x="10" y="28"/>
                      </a:lnTo>
                      <a:lnTo>
                        <a:pt x="12" y="28"/>
                      </a:lnTo>
                      <a:lnTo>
                        <a:pt x="14" y="22"/>
                      </a:lnTo>
                      <a:lnTo>
                        <a:pt x="14" y="22"/>
                      </a:lnTo>
                      <a:lnTo>
                        <a:pt x="18" y="24"/>
                      </a:lnTo>
                      <a:lnTo>
                        <a:pt x="18" y="28"/>
                      </a:lnTo>
                      <a:lnTo>
                        <a:pt x="18" y="28"/>
                      </a:lnTo>
                      <a:lnTo>
                        <a:pt x="20" y="18"/>
                      </a:lnTo>
                      <a:lnTo>
                        <a:pt x="24" y="12"/>
                      </a:lnTo>
                      <a:lnTo>
                        <a:pt x="28" y="12"/>
                      </a:lnTo>
                      <a:lnTo>
                        <a:pt x="32" y="10"/>
                      </a:lnTo>
                      <a:lnTo>
                        <a:pt x="32" y="10"/>
                      </a:lnTo>
                      <a:lnTo>
                        <a:pt x="34" y="14"/>
                      </a:lnTo>
                      <a:lnTo>
                        <a:pt x="34" y="18"/>
                      </a:lnTo>
                      <a:lnTo>
                        <a:pt x="34" y="18"/>
                      </a:lnTo>
                      <a:lnTo>
                        <a:pt x="38" y="16"/>
                      </a:lnTo>
                      <a:lnTo>
                        <a:pt x="40" y="18"/>
                      </a:lnTo>
                      <a:lnTo>
                        <a:pt x="40" y="20"/>
                      </a:lnTo>
                      <a:lnTo>
                        <a:pt x="40" y="20"/>
                      </a:lnTo>
                      <a:lnTo>
                        <a:pt x="38" y="14"/>
                      </a:lnTo>
                      <a:lnTo>
                        <a:pt x="40" y="10"/>
                      </a:lnTo>
                      <a:lnTo>
                        <a:pt x="38" y="6"/>
                      </a:lnTo>
                      <a:lnTo>
                        <a:pt x="36" y="4"/>
                      </a:lnTo>
                      <a:lnTo>
                        <a:pt x="36" y="4"/>
                      </a:lnTo>
                      <a:lnTo>
                        <a:pt x="36" y="2"/>
                      </a:lnTo>
                      <a:lnTo>
                        <a:pt x="38" y="0"/>
                      </a:lnTo>
                      <a:lnTo>
                        <a:pt x="38" y="0"/>
                      </a:lnTo>
                      <a:lnTo>
                        <a:pt x="40" y="0"/>
                      </a:lnTo>
                      <a:lnTo>
                        <a:pt x="42" y="0"/>
                      </a:lnTo>
                      <a:lnTo>
                        <a:pt x="44" y="2"/>
                      </a:lnTo>
                      <a:lnTo>
                        <a:pt x="46" y="0"/>
                      </a:lnTo>
                      <a:lnTo>
                        <a:pt x="46" y="0"/>
                      </a:lnTo>
                      <a:lnTo>
                        <a:pt x="50" y="6"/>
                      </a:lnTo>
                      <a:lnTo>
                        <a:pt x="52" y="12"/>
                      </a:lnTo>
                      <a:lnTo>
                        <a:pt x="52" y="24"/>
                      </a:lnTo>
                      <a:lnTo>
                        <a:pt x="50" y="36"/>
                      </a:lnTo>
                      <a:lnTo>
                        <a:pt x="46" y="48"/>
                      </a:lnTo>
                      <a:lnTo>
                        <a:pt x="46" y="4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299" name="Freeform 275"/>
                <p:cNvSpPr>
                  <a:spLocks/>
                </p:cNvSpPr>
                <p:nvPr userDrawn="1"/>
              </p:nvSpPr>
              <p:spPr bwMode="auto">
                <a:xfrm>
                  <a:off x="3976" y="418"/>
                  <a:ext cx="5" cy="10"/>
                </a:xfrm>
                <a:custGeom>
                  <a:avLst/>
                  <a:gdLst/>
                  <a:ahLst/>
                  <a:cxnLst>
                    <a:cxn ang="0">
                      <a:pos x="2" y="6"/>
                    </a:cxn>
                    <a:cxn ang="0">
                      <a:pos x="2" y="6"/>
                    </a:cxn>
                    <a:cxn ang="0">
                      <a:pos x="4" y="2"/>
                    </a:cxn>
                    <a:cxn ang="0">
                      <a:pos x="4" y="0"/>
                    </a:cxn>
                    <a:cxn ang="0">
                      <a:pos x="8" y="0"/>
                    </a:cxn>
                    <a:cxn ang="0">
                      <a:pos x="8" y="0"/>
                    </a:cxn>
                    <a:cxn ang="0">
                      <a:pos x="10" y="6"/>
                    </a:cxn>
                    <a:cxn ang="0">
                      <a:pos x="12" y="12"/>
                    </a:cxn>
                    <a:cxn ang="0">
                      <a:pos x="12" y="20"/>
                    </a:cxn>
                    <a:cxn ang="0">
                      <a:pos x="10" y="30"/>
                    </a:cxn>
                    <a:cxn ang="0">
                      <a:pos x="10" y="30"/>
                    </a:cxn>
                    <a:cxn ang="0">
                      <a:pos x="10" y="32"/>
                    </a:cxn>
                    <a:cxn ang="0">
                      <a:pos x="8" y="28"/>
                    </a:cxn>
                    <a:cxn ang="0">
                      <a:pos x="8" y="22"/>
                    </a:cxn>
                    <a:cxn ang="0">
                      <a:pos x="10" y="20"/>
                    </a:cxn>
                    <a:cxn ang="0">
                      <a:pos x="10" y="20"/>
                    </a:cxn>
                    <a:cxn ang="0">
                      <a:pos x="8" y="18"/>
                    </a:cxn>
                    <a:cxn ang="0">
                      <a:pos x="6" y="16"/>
                    </a:cxn>
                    <a:cxn ang="0">
                      <a:pos x="0" y="18"/>
                    </a:cxn>
                    <a:cxn ang="0">
                      <a:pos x="0" y="18"/>
                    </a:cxn>
                    <a:cxn ang="0">
                      <a:pos x="0" y="14"/>
                    </a:cxn>
                    <a:cxn ang="0">
                      <a:pos x="2" y="12"/>
                    </a:cxn>
                    <a:cxn ang="0">
                      <a:pos x="8" y="14"/>
                    </a:cxn>
                    <a:cxn ang="0">
                      <a:pos x="8" y="14"/>
                    </a:cxn>
                    <a:cxn ang="0">
                      <a:pos x="6" y="8"/>
                    </a:cxn>
                    <a:cxn ang="0">
                      <a:pos x="4" y="6"/>
                    </a:cxn>
                    <a:cxn ang="0">
                      <a:pos x="2" y="6"/>
                    </a:cxn>
                    <a:cxn ang="0">
                      <a:pos x="2" y="6"/>
                    </a:cxn>
                  </a:cxnLst>
                  <a:rect l="0" t="0" r="r" b="b"/>
                  <a:pathLst>
                    <a:path w="12" h="32">
                      <a:moveTo>
                        <a:pt x="2" y="6"/>
                      </a:moveTo>
                      <a:lnTo>
                        <a:pt x="2" y="6"/>
                      </a:lnTo>
                      <a:lnTo>
                        <a:pt x="4" y="2"/>
                      </a:lnTo>
                      <a:lnTo>
                        <a:pt x="4" y="0"/>
                      </a:lnTo>
                      <a:lnTo>
                        <a:pt x="8" y="0"/>
                      </a:lnTo>
                      <a:lnTo>
                        <a:pt x="8" y="0"/>
                      </a:lnTo>
                      <a:lnTo>
                        <a:pt x="10" y="6"/>
                      </a:lnTo>
                      <a:lnTo>
                        <a:pt x="12" y="12"/>
                      </a:lnTo>
                      <a:lnTo>
                        <a:pt x="12" y="20"/>
                      </a:lnTo>
                      <a:lnTo>
                        <a:pt x="10" y="30"/>
                      </a:lnTo>
                      <a:lnTo>
                        <a:pt x="10" y="30"/>
                      </a:lnTo>
                      <a:lnTo>
                        <a:pt x="10" y="32"/>
                      </a:lnTo>
                      <a:lnTo>
                        <a:pt x="8" y="28"/>
                      </a:lnTo>
                      <a:lnTo>
                        <a:pt x="8" y="22"/>
                      </a:lnTo>
                      <a:lnTo>
                        <a:pt x="10" y="20"/>
                      </a:lnTo>
                      <a:lnTo>
                        <a:pt x="10" y="20"/>
                      </a:lnTo>
                      <a:lnTo>
                        <a:pt x="8" y="18"/>
                      </a:lnTo>
                      <a:lnTo>
                        <a:pt x="6" y="16"/>
                      </a:lnTo>
                      <a:lnTo>
                        <a:pt x="0" y="18"/>
                      </a:lnTo>
                      <a:lnTo>
                        <a:pt x="0" y="18"/>
                      </a:lnTo>
                      <a:lnTo>
                        <a:pt x="0" y="14"/>
                      </a:lnTo>
                      <a:lnTo>
                        <a:pt x="2" y="12"/>
                      </a:lnTo>
                      <a:lnTo>
                        <a:pt x="8" y="14"/>
                      </a:lnTo>
                      <a:lnTo>
                        <a:pt x="8" y="14"/>
                      </a:lnTo>
                      <a:lnTo>
                        <a:pt x="6" y="8"/>
                      </a:lnTo>
                      <a:lnTo>
                        <a:pt x="4" y="6"/>
                      </a:lnTo>
                      <a:lnTo>
                        <a:pt x="2" y="6"/>
                      </a:lnTo>
                      <a:lnTo>
                        <a:pt x="2"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0" name="Freeform 276"/>
                <p:cNvSpPr>
                  <a:spLocks/>
                </p:cNvSpPr>
                <p:nvPr userDrawn="1"/>
              </p:nvSpPr>
              <p:spPr bwMode="auto">
                <a:xfrm>
                  <a:off x="3946" y="443"/>
                  <a:ext cx="63" cy="117"/>
                </a:xfrm>
                <a:custGeom>
                  <a:avLst/>
                  <a:gdLst/>
                  <a:ahLst/>
                  <a:cxnLst>
                    <a:cxn ang="0">
                      <a:pos x="64" y="46"/>
                    </a:cxn>
                    <a:cxn ang="0">
                      <a:pos x="112" y="48"/>
                    </a:cxn>
                    <a:cxn ang="0">
                      <a:pos x="90" y="104"/>
                    </a:cxn>
                    <a:cxn ang="0">
                      <a:pos x="98" y="120"/>
                    </a:cxn>
                    <a:cxn ang="0">
                      <a:pos x="80" y="126"/>
                    </a:cxn>
                    <a:cxn ang="0">
                      <a:pos x="90" y="126"/>
                    </a:cxn>
                    <a:cxn ang="0">
                      <a:pos x="142" y="204"/>
                    </a:cxn>
                    <a:cxn ang="0">
                      <a:pos x="174" y="248"/>
                    </a:cxn>
                    <a:cxn ang="0">
                      <a:pos x="172" y="252"/>
                    </a:cxn>
                    <a:cxn ang="0">
                      <a:pos x="180" y="290"/>
                    </a:cxn>
                    <a:cxn ang="0">
                      <a:pos x="214" y="292"/>
                    </a:cxn>
                    <a:cxn ang="0">
                      <a:pos x="220" y="344"/>
                    </a:cxn>
                    <a:cxn ang="0">
                      <a:pos x="210" y="360"/>
                    </a:cxn>
                    <a:cxn ang="0">
                      <a:pos x="208" y="374"/>
                    </a:cxn>
                    <a:cxn ang="0">
                      <a:pos x="228" y="390"/>
                    </a:cxn>
                    <a:cxn ang="0">
                      <a:pos x="180" y="404"/>
                    </a:cxn>
                    <a:cxn ang="0">
                      <a:pos x="154" y="404"/>
                    </a:cxn>
                    <a:cxn ang="0">
                      <a:pos x="148" y="418"/>
                    </a:cxn>
                    <a:cxn ang="0">
                      <a:pos x="126" y="408"/>
                    </a:cxn>
                    <a:cxn ang="0">
                      <a:pos x="112" y="416"/>
                    </a:cxn>
                    <a:cxn ang="0">
                      <a:pos x="94" y="408"/>
                    </a:cxn>
                    <a:cxn ang="0">
                      <a:pos x="74" y="430"/>
                    </a:cxn>
                    <a:cxn ang="0">
                      <a:pos x="40" y="430"/>
                    </a:cxn>
                    <a:cxn ang="0">
                      <a:pos x="16" y="446"/>
                    </a:cxn>
                    <a:cxn ang="0">
                      <a:pos x="2" y="444"/>
                    </a:cxn>
                    <a:cxn ang="0">
                      <a:pos x="26" y="422"/>
                    </a:cxn>
                    <a:cxn ang="0">
                      <a:pos x="50" y="392"/>
                    </a:cxn>
                    <a:cxn ang="0">
                      <a:pos x="90" y="378"/>
                    </a:cxn>
                    <a:cxn ang="0">
                      <a:pos x="90" y="362"/>
                    </a:cxn>
                    <a:cxn ang="0">
                      <a:pos x="64" y="358"/>
                    </a:cxn>
                    <a:cxn ang="0">
                      <a:pos x="46" y="352"/>
                    </a:cxn>
                    <a:cxn ang="0">
                      <a:pos x="26" y="352"/>
                    </a:cxn>
                    <a:cxn ang="0">
                      <a:pos x="46" y="330"/>
                    </a:cxn>
                    <a:cxn ang="0">
                      <a:pos x="60" y="298"/>
                    </a:cxn>
                    <a:cxn ang="0">
                      <a:pos x="38" y="294"/>
                    </a:cxn>
                    <a:cxn ang="0">
                      <a:pos x="46" y="268"/>
                    </a:cxn>
                    <a:cxn ang="0">
                      <a:pos x="56" y="266"/>
                    </a:cxn>
                    <a:cxn ang="0">
                      <a:pos x="86" y="270"/>
                    </a:cxn>
                    <a:cxn ang="0">
                      <a:pos x="90" y="250"/>
                    </a:cxn>
                    <a:cxn ang="0">
                      <a:pos x="94" y="224"/>
                    </a:cxn>
                    <a:cxn ang="0">
                      <a:pos x="76" y="206"/>
                    </a:cxn>
                    <a:cxn ang="0">
                      <a:pos x="82" y="182"/>
                    </a:cxn>
                    <a:cxn ang="0">
                      <a:pos x="60" y="190"/>
                    </a:cxn>
                    <a:cxn ang="0">
                      <a:pos x="50" y="196"/>
                    </a:cxn>
                    <a:cxn ang="0">
                      <a:pos x="34" y="186"/>
                    </a:cxn>
                    <a:cxn ang="0">
                      <a:pos x="46" y="150"/>
                    </a:cxn>
                    <a:cxn ang="0">
                      <a:pos x="32" y="132"/>
                    </a:cxn>
                    <a:cxn ang="0">
                      <a:pos x="22" y="160"/>
                    </a:cxn>
                    <a:cxn ang="0">
                      <a:pos x="28" y="96"/>
                    </a:cxn>
                    <a:cxn ang="0">
                      <a:pos x="14" y="104"/>
                    </a:cxn>
                    <a:cxn ang="0">
                      <a:pos x="10" y="88"/>
                    </a:cxn>
                    <a:cxn ang="0">
                      <a:pos x="26" y="72"/>
                    </a:cxn>
                    <a:cxn ang="0">
                      <a:pos x="14" y="66"/>
                    </a:cxn>
                    <a:cxn ang="0">
                      <a:pos x="6" y="56"/>
                    </a:cxn>
                    <a:cxn ang="0">
                      <a:pos x="2" y="46"/>
                    </a:cxn>
                    <a:cxn ang="0">
                      <a:pos x="12" y="44"/>
                    </a:cxn>
                    <a:cxn ang="0">
                      <a:pos x="18" y="66"/>
                    </a:cxn>
                    <a:cxn ang="0">
                      <a:pos x="26" y="32"/>
                    </a:cxn>
                    <a:cxn ang="0">
                      <a:pos x="34" y="18"/>
                    </a:cxn>
                    <a:cxn ang="0">
                      <a:pos x="84" y="0"/>
                    </a:cxn>
                    <a:cxn ang="0">
                      <a:pos x="64" y="34"/>
                    </a:cxn>
                  </a:cxnLst>
                  <a:rect l="0" t="0" r="r" b="b"/>
                  <a:pathLst>
                    <a:path w="230" h="450">
                      <a:moveTo>
                        <a:pt x="56" y="34"/>
                      </a:moveTo>
                      <a:lnTo>
                        <a:pt x="56" y="34"/>
                      </a:lnTo>
                      <a:lnTo>
                        <a:pt x="60" y="38"/>
                      </a:lnTo>
                      <a:lnTo>
                        <a:pt x="68" y="38"/>
                      </a:lnTo>
                      <a:lnTo>
                        <a:pt x="68" y="38"/>
                      </a:lnTo>
                      <a:lnTo>
                        <a:pt x="66" y="42"/>
                      </a:lnTo>
                      <a:lnTo>
                        <a:pt x="64" y="46"/>
                      </a:lnTo>
                      <a:lnTo>
                        <a:pt x="64" y="48"/>
                      </a:lnTo>
                      <a:lnTo>
                        <a:pt x="64" y="48"/>
                      </a:lnTo>
                      <a:lnTo>
                        <a:pt x="76" y="46"/>
                      </a:lnTo>
                      <a:lnTo>
                        <a:pt x="92" y="44"/>
                      </a:lnTo>
                      <a:lnTo>
                        <a:pt x="98" y="44"/>
                      </a:lnTo>
                      <a:lnTo>
                        <a:pt x="106" y="44"/>
                      </a:lnTo>
                      <a:lnTo>
                        <a:pt x="112" y="48"/>
                      </a:lnTo>
                      <a:lnTo>
                        <a:pt x="116" y="52"/>
                      </a:lnTo>
                      <a:lnTo>
                        <a:pt x="116" y="52"/>
                      </a:lnTo>
                      <a:lnTo>
                        <a:pt x="108" y="78"/>
                      </a:lnTo>
                      <a:lnTo>
                        <a:pt x="104" y="92"/>
                      </a:lnTo>
                      <a:lnTo>
                        <a:pt x="98" y="104"/>
                      </a:lnTo>
                      <a:lnTo>
                        <a:pt x="98" y="104"/>
                      </a:lnTo>
                      <a:lnTo>
                        <a:pt x="90" y="104"/>
                      </a:lnTo>
                      <a:lnTo>
                        <a:pt x="88" y="104"/>
                      </a:lnTo>
                      <a:lnTo>
                        <a:pt x="86" y="108"/>
                      </a:lnTo>
                      <a:lnTo>
                        <a:pt x="86" y="108"/>
                      </a:lnTo>
                      <a:lnTo>
                        <a:pt x="94" y="110"/>
                      </a:lnTo>
                      <a:lnTo>
                        <a:pt x="98" y="114"/>
                      </a:lnTo>
                      <a:lnTo>
                        <a:pt x="98" y="120"/>
                      </a:lnTo>
                      <a:lnTo>
                        <a:pt x="98" y="120"/>
                      </a:lnTo>
                      <a:lnTo>
                        <a:pt x="94" y="118"/>
                      </a:lnTo>
                      <a:lnTo>
                        <a:pt x="92" y="118"/>
                      </a:lnTo>
                      <a:lnTo>
                        <a:pt x="88" y="120"/>
                      </a:lnTo>
                      <a:lnTo>
                        <a:pt x="84" y="124"/>
                      </a:lnTo>
                      <a:lnTo>
                        <a:pt x="82" y="126"/>
                      </a:lnTo>
                      <a:lnTo>
                        <a:pt x="80" y="126"/>
                      </a:lnTo>
                      <a:lnTo>
                        <a:pt x="80" y="126"/>
                      </a:lnTo>
                      <a:lnTo>
                        <a:pt x="82" y="132"/>
                      </a:lnTo>
                      <a:lnTo>
                        <a:pt x="86" y="132"/>
                      </a:lnTo>
                      <a:lnTo>
                        <a:pt x="88" y="132"/>
                      </a:lnTo>
                      <a:lnTo>
                        <a:pt x="88" y="132"/>
                      </a:lnTo>
                      <a:lnTo>
                        <a:pt x="90" y="130"/>
                      </a:lnTo>
                      <a:lnTo>
                        <a:pt x="90" y="126"/>
                      </a:lnTo>
                      <a:lnTo>
                        <a:pt x="90" y="126"/>
                      </a:lnTo>
                      <a:lnTo>
                        <a:pt x="104" y="130"/>
                      </a:lnTo>
                      <a:lnTo>
                        <a:pt x="112" y="138"/>
                      </a:lnTo>
                      <a:lnTo>
                        <a:pt x="120" y="146"/>
                      </a:lnTo>
                      <a:lnTo>
                        <a:pt x="124" y="158"/>
                      </a:lnTo>
                      <a:lnTo>
                        <a:pt x="132" y="182"/>
                      </a:lnTo>
                      <a:lnTo>
                        <a:pt x="138" y="192"/>
                      </a:lnTo>
                      <a:lnTo>
                        <a:pt x="142" y="204"/>
                      </a:lnTo>
                      <a:lnTo>
                        <a:pt x="142" y="204"/>
                      </a:lnTo>
                      <a:lnTo>
                        <a:pt x="152" y="206"/>
                      </a:lnTo>
                      <a:lnTo>
                        <a:pt x="158" y="212"/>
                      </a:lnTo>
                      <a:lnTo>
                        <a:pt x="162" y="218"/>
                      </a:lnTo>
                      <a:lnTo>
                        <a:pt x="166" y="226"/>
                      </a:lnTo>
                      <a:lnTo>
                        <a:pt x="172" y="240"/>
                      </a:lnTo>
                      <a:lnTo>
                        <a:pt x="174" y="248"/>
                      </a:lnTo>
                      <a:lnTo>
                        <a:pt x="180" y="256"/>
                      </a:lnTo>
                      <a:lnTo>
                        <a:pt x="180" y="256"/>
                      </a:lnTo>
                      <a:lnTo>
                        <a:pt x="178" y="254"/>
                      </a:lnTo>
                      <a:lnTo>
                        <a:pt x="176" y="252"/>
                      </a:lnTo>
                      <a:lnTo>
                        <a:pt x="174" y="252"/>
                      </a:lnTo>
                      <a:lnTo>
                        <a:pt x="172" y="252"/>
                      </a:lnTo>
                      <a:lnTo>
                        <a:pt x="172" y="252"/>
                      </a:lnTo>
                      <a:lnTo>
                        <a:pt x="178" y="260"/>
                      </a:lnTo>
                      <a:lnTo>
                        <a:pt x="184" y="270"/>
                      </a:lnTo>
                      <a:lnTo>
                        <a:pt x="184" y="274"/>
                      </a:lnTo>
                      <a:lnTo>
                        <a:pt x="184" y="280"/>
                      </a:lnTo>
                      <a:lnTo>
                        <a:pt x="182" y="286"/>
                      </a:lnTo>
                      <a:lnTo>
                        <a:pt x="180" y="290"/>
                      </a:lnTo>
                      <a:lnTo>
                        <a:pt x="180" y="290"/>
                      </a:lnTo>
                      <a:lnTo>
                        <a:pt x="180" y="292"/>
                      </a:lnTo>
                      <a:lnTo>
                        <a:pt x="182" y="294"/>
                      </a:lnTo>
                      <a:lnTo>
                        <a:pt x="186" y="298"/>
                      </a:lnTo>
                      <a:lnTo>
                        <a:pt x="186" y="298"/>
                      </a:lnTo>
                      <a:lnTo>
                        <a:pt x="194" y="288"/>
                      </a:lnTo>
                      <a:lnTo>
                        <a:pt x="194" y="288"/>
                      </a:lnTo>
                      <a:lnTo>
                        <a:pt x="214" y="292"/>
                      </a:lnTo>
                      <a:lnTo>
                        <a:pt x="222" y="294"/>
                      </a:lnTo>
                      <a:lnTo>
                        <a:pt x="228" y="300"/>
                      </a:lnTo>
                      <a:lnTo>
                        <a:pt x="228" y="300"/>
                      </a:lnTo>
                      <a:lnTo>
                        <a:pt x="228" y="308"/>
                      </a:lnTo>
                      <a:lnTo>
                        <a:pt x="230" y="316"/>
                      </a:lnTo>
                      <a:lnTo>
                        <a:pt x="226" y="332"/>
                      </a:lnTo>
                      <a:lnTo>
                        <a:pt x="220" y="344"/>
                      </a:lnTo>
                      <a:lnTo>
                        <a:pt x="216" y="354"/>
                      </a:lnTo>
                      <a:lnTo>
                        <a:pt x="216" y="354"/>
                      </a:lnTo>
                      <a:lnTo>
                        <a:pt x="212" y="352"/>
                      </a:lnTo>
                      <a:lnTo>
                        <a:pt x="208" y="352"/>
                      </a:lnTo>
                      <a:lnTo>
                        <a:pt x="208" y="352"/>
                      </a:lnTo>
                      <a:lnTo>
                        <a:pt x="210" y="356"/>
                      </a:lnTo>
                      <a:lnTo>
                        <a:pt x="210" y="360"/>
                      </a:lnTo>
                      <a:lnTo>
                        <a:pt x="208" y="364"/>
                      </a:lnTo>
                      <a:lnTo>
                        <a:pt x="202" y="364"/>
                      </a:lnTo>
                      <a:lnTo>
                        <a:pt x="202" y="364"/>
                      </a:lnTo>
                      <a:lnTo>
                        <a:pt x="204" y="368"/>
                      </a:lnTo>
                      <a:lnTo>
                        <a:pt x="206" y="370"/>
                      </a:lnTo>
                      <a:lnTo>
                        <a:pt x="208" y="372"/>
                      </a:lnTo>
                      <a:lnTo>
                        <a:pt x="208" y="374"/>
                      </a:lnTo>
                      <a:lnTo>
                        <a:pt x="208" y="374"/>
                      </a:lnTo>
                      <a:lnTo>
                        <a:pt x="228" y="374"/>
                      </a:lnTo>
                      <a:lnTo>
                        <a:pt x="228" y="374"/>
                      </a:lnTo>
                      <a:lnTo>
                        <a:pt x="226" y="378"/>
                      </a:lnTo>
                      <a:lnTo>
                        <a:pt x="226" y="382"/>
                      </a:lnTo>
                      <a:lnTo>
                        <a:pt x="228" y="390"/>
                      </a:lnTo>
                      <a:lnTo>
                        <a:pt x="228" y="390"/>
                      </a:lnTo>
                      <a:lnTo>
                        <a:pt x="220" y="392"/>
                      </a:lnTo>
                      <a:lnTo>
                        <a:pt x="214" y="394"/>
                      </a:lnTo>
                      <a:lnTo>
                        <a:pt x="204" y="404"/>
                      </a:lnTo>
                      <a:lnTo>
                        <a:pt x="198" y="406"/>
                      </a:lnTo>
                      <a:lnTo>
                        <a:pt x="192" y="408"/>
                      </a:lnTo>
                      <a:lnTo>
                        <a:pt x="186" y="408"/>
                      </a:lnTo>
                      <a:lnTo>
                        <a:pt x="180" y="404"/>
                      </a:lnTo>
                      <a:lnTo>
                        <a:pt x="180" y="404"/>
                      </a:lnTo>
                      <a:lnTo>
                        <a:pt x="174" y="406"/>
                      </a:lnTo>
                      <a:lnTo>
                        <a:pt x="166" y="410"/>
                      </a:lnTo>
                      <a:lnTo>
                        <a:pt x="158" y="408"/>
                      </a:lnTo>
                      <a:lnTo>
                        <a:pt x="156" y="406"/>
                      </a:lnTo>
                      <a:lnTo>
                        <a:pt x="154" y="404"/>
                      </a:lnTo>
                      <a:lnTo>
                        <a:pt x="154" y="404"/>
                      </a:lnTo>
                      <a:lnTo>
                        <a:pt x="152" y="404"/>
                      </a:lnTo>
                      <a:lnTo>
                        <a:pt x="152" y="408"/>
                      </a:lnTo>
                      <a:lnTo>
                        <a:pt x="152" y="410"/>
                      </a:lnTo>
                      <a:lnTo>
                        <a:pt x="150" y="408"/>
                      </a:lnTo>
                      <a:lnTo>
                        <a:pt x="150" y="408"/>
                      </a:lnTo>
                      <a:lnTo>
                        <a:pt x="150" y="412"/>
                      </a:lnTo>
                      <a:lnTo>
                        <a:pt x="148" y="418"/>
                      </a:lnTo>
                      <a:lnTo>
                        <a:pt x="148" y="418"/>
                      </a:lnTo>
                      <a:lnTo>
                        <a:pt x="144" y="418"/>
                      </a:lnTo>
                      <a:lnTo>
                        <a:pt x="140" y="416"/>
                      </a:lnTo>
                      <a:lnTo>
                        <a:pt x="138" y="412"/>
                      </a:lnTo>
                      <a:lnTo>
                        <a:pt x="138" y="408"/>
                      </a:lnTo>
                      <a:lnTo>
                        <a:pt x="138" y="408"/>
                      </a:lnTo>
                      <a:lnTo>
                        <a:pt x="126" y="408"/>
                      </a:lnTo>
                      <a:lnTo>
                        <a:pt x="126" y="408"/>
                      </a:lnTo>
                      <a:lnTo>
                        <a:pt x="124" y="410"/>
                      </a:lnTo>
                      <a:lnTo>
                        <a:pt x="124" y="412"/>
                      </a:lnTo>
                      <a:lnTo>
                        <a:pt x="124" y="416"/>
                      </a:lnTo>
                      <a:lnTo>
                        <a:pt x="124" y="416"/>
                      </a:lnTo>
                      <a:lnTo>
                        <a:pt x="118" y="416"/>
                      </a:lnTo>
                      <a:lnTo>
                        <a:pt x="112" y="416"/>
                      </a:lnTo>
                      <a:lnTo>
                        <a:pt x="110" y="416"/>
                      </a:lnTo>
                      <a:lnTo>
                        <a:pt x="108" y="416"/>
                      </a:lnTo>
                      <a:lnTo>
                        <a:pt x="108" y="422"/>
                      </a:lnTo>
                      <a:lnTo>
                        <a:pt x="108" y="422"/>
                      </a:lnTo>
                      <a:lnTo>
                        <a:pt x="102" y="416"/>
                      </a:lnTo>
                      <a:lnTo>
                        <a:pt x="94" y="408"/>
                      </a:lnTo>
                      <a:lnTo>
                        <a:pt x="94" y="408"/>
                      </a:lnTo>
                      <a:lnTo>
                        <a:pt x="88" y="410"/>
                      </a:lnTo>
                      <a:lnTo>
                        <a:pt x="84" y="414"/>
                      </a:lnTo>
                      <a:lnTo>
                        <a:pt x="80" y="416"/>
                      </a:lnTo>
                      <a:lnTo>
                        <a:pt x="76" y="414"/>
                      </a:lnTo>
                      <a:lnTo>
                        <a:pt x="76" y="414"/>
                      </a:lnTo>
                      <a:lnTo>
                        <a:pt x="74" y="422"/>
                      </a:lnTo>
                      <a:lnTo>
                        <a:pt x="74" y="430"/>
                      </a:lnTo>
                      <a:lnTo>
                        <a:pt x="70" y="434"/>
                      </a:lnTo>
                      <a:lnTo>
                        <a:pt x="64" y="438"/>
                      </a:lnTo>
                      <a:lnTo>
                        <a:pt x="64" y="438"/>
                      </a:lnTo>
                      <a:lnTo>
                        <a:pt x="60" y="432"/>
                      </a:lnTo>
                      <a:lnTo>
                        <a:pt x="54" y="430"/>
                      </a:lnTo>
                      <a:lnTo>
                        <a:pt x="48" y="430"/>
                      </a:lnTo>
                      <a:lnTo>
                        <a:pt x="40" y="430"/>
                      </a:lnTo>
                      <a:lnTo>
                        <a:pt x="34" y="434"/>
                      </a:lnTo>
                      <a:lnTo>
                        <a:pt x="28" y="438"/>
                      </a:lnTo>
                      <a:lnTo>
                        <a:pt x="24" y="444"/>
                      </a:lnTo>
                      <a:lnTo>
                        <a:pt x="22" y="450"/>
                      </a:lnTo>
                      <a:lnTo>
                        <a:pt x="22" y="450"/>
                      </a:lnTo>
                      <a:lnTo>
                        <a:pt x="18" y="448"/>
                      </a:lnTo>
                      <a:lnTo>
                        <a:pt x="16" y="446"/>
                      </a:lnTo>
                      <a:lnTo>
                        <a:pt x="14" y="440"/>
                      </a:lnTo>
                      <a:lnTo>
                        <a:pt x="14" y="440"/>
                      </a:lnTo>
                      <a:lnTo>
                        <a:pt x="10" y="440"/>
                      </a:lnTo>
                      <a:lnTo>
                        <a:pt x="8" y="442"/>
                      </a:lnTo>
                      <a:lnTo>
                        <a:pt x="6" y="444"/>
                      </a:lnTo>
                      <a:lnTo>
                        <a:pt x="2" y="444"/>
                      </a:lnTo>
                      <a:lnTo>
                        <a:pt x="2" y="444"/>
                      </a:lnTo>
                      <a:lnTo>
                        <a:pt x="2" y="440"/>
                      </a:lnTo>
                      <a:lnTo>
                        <a:pt x="4" y="438"/>
                      </a:lnTo>
                      <a:lnTo>
                        <a:pt x="6" y="434"/>
                      </a:lnTo>
                      <a:lnTo>
                        <a:pt x="6" y="434"/>
                      </a:lnTo>
                      <a:lnTo>
                        <a:pt x="14" y="432"/>
                      </a:lnTo>
                      <a:lnTo>
                        <a:pt x="18" y="430"/>
                      </a:lnTo>
                      <a:lnTo>
                        <a:pt x="26" y="422"/>
                      </a:lnTo>
                      <a:lnTo>
                        <a:pt x="34" y="414"/>
                      </a:lnTo>
                      <a:lnTo>
                        <a:pt x="38" y="410"/>
                      </a:lnTo>
                      <a:lnTo>
                        <a:pt x="42" y="408"/>
                      </a:lnTo>
                      <a:lnTo>
                        <a:pt x="42" y="408"/>
                      </a:lnTo>
                      <a:lnTo>
                        <a:pt x="42" y="392"/>
                      </a:lnTo>
                      <a:lnTo>
                        <a:pt x="42" y="392"/>
                      </a:lnTo>
                      <a:lnTo>
                        <a:pt x="50" y="392"/>
                      </a:lnTo>
                      <a:lnTo>
                        <a:pt x="52" y="390"/>
                      </a:lnTo>
                      <a:lnTo>
                        <a:pt x="54" y="388"/>
                      </a:lnTo>
                      <a:lnTo>
                        <a:pt x="52" y="382"/>
                      </a:lnTo>
                      <a:lnTo>
                        <a:pt x="52" y="382"/>
                      </a:lnTo>
                      <a:lnTo>
                        <a:pt x="88" y="382"/>
                      </a:lnTo>
                      <a:lnTo>
                        <a:pt x="88" y="382"/>
                      </a:lnTo>
                      <a:lnTo>
                        <a:pt x="90" y="378"/>
                      </a:lnTo>
                      <a:lnTo>
                        <a:pt x="94" y="372"/>
                      </a:lnTo>
                      <a:lnTo>
                        <a:pt x="98" y="364"/>
                      </a:lnTo>
                      <a:lnTo>
                        <a:pt x="98" y="364"/>
                      </a:lnTo>
                      <a:lnTo>
                        <a:pt x="98" y="364"/>
                      </a:lnTo>
                      <a:lnTo>
                        <a:pt x="96" y="364"/>
                      </a:lnTo>
                      <a:lnTo>
                        <a:pt x="90" y="362"/>
                      </a:lnTo>
                      <a:lnTo>
                        <a:pt x="90" y="362"/>
                      </a:lnTo>
                      <a:lnTo>
                        <a:pt x="88" y="364"/>
                      </a:lnTo>
                      <a:lnTo>
                        <a:pt x="88" y="368"/>
                      </a:lnTo>
                      <a:lnTo>
                        <a:pt x="84" y="372"/>
                      </a:lnTo>
                      <a:lnTo>
                        <a:pt x="84" y="372"/>
                      </a:lnTo>
                      <a:lnTo>
                        <a:pt x="76" y="372"/>
                      </a:lnTo>
                      <a:lnTo>
                        <a:pt x="70" y="368"/>
                      </a:lnTo>
                      <a:lnTo>
                        <a:pt x="64" y="358"/>
                      </a:lnTo>
                      <a:lnTo>
                        <a:pt x="64" y="358"/>
                      </a:lnTo>
                      <a:lnTo>
                        <a:pt x="60" y="360"/>
                      </a:lnTo>
                      <a:lnTo>
                        <a:pt x="52" y="360"/>
                      </a:lnTo>
                      <a:lnTo>
                        <a:pt x="52" y="360"/>
                      </a:lnTo>
                      <a:lnTo>
                        <a:pt x="50" y="356"/>
                      </a:lnTo>
                      <a:lnTo>
                        <a:pt x="46" y="352"/>
                      </a:lnTo>
                      <a:lnTo>
                        <a:pt x="46" y="352"/>
                      </a:lnTo>
                      <a:lnTo>
                        <a:pt x="38" y="354"/>
                      </a:lnTo>
                      <a:lnTo>
                        <a:pt x="36" y="356"/>
                      </a:lnTo>
                      <a:lnTo>
                        <a:pt x="34" y="360"/>
                      </a:lnTo>
                      <a:lnTo>
                        <a:pt x="34" y="360"/>
                      </a:lnTo>
                      <a:lnTo>
                        <a:pt x="30" y="360"/>
                      </a:lnTo>
                      <a:lnTo>
                        <a:pt x="28" y="358"/>
                      </a:lnTo>
                      <a:lnTo>
                        <a:pt x="26" y="352"/>
                      </a:lnTo>
                      <a:lnTo>
                        <a:pt x="26" y="346"/>
                      </a:lnTo>
                      <a:lnTo>
                        <a:pt x="26" y="346"/>
                      </a:lnTo>
                      <a:lnTo>
                        <a:pt x="24" y="346"/>
                      </a:lnTo>
                      <a:lnTo>
                        <a:pt x="24" y="346"/>
                      </a:lnTo>
                      <a:lnTo>
                        <a:pt x="26" y="342"/>
                      </a:lnTo>
                      <a:lnTo>
                        <a:pt x="32" y="338"/>
                      </a:lnTo>
                      <a:lnTo>
                        <a:pt x="46" y="330"/>
                      </a:lnTo>
                      <a:lnTo>
                        <a:pt x="52" y="324"/>
                      </a:lnTo>
                      <a:lnTo>
                        <a:pt x="58" y="320"/>
                      </a:lnTo>
                      <a:lnTo>
                        <a:pt x="60" y="314"/>
                      </a:lnTo>
                      <a:lnTo>
                        <a:pt x="58" y="308"/>
                      </a:lnTo>
                      <a:lnTo>
                        <a:pt x="58" y="308"/>
                      </a:lnTo>
                      <a:lnTo>
                        <a:pt x="60" y="302"/>
                      </a:lnTo>
                      <a:lnTo>
                        <a:pt x="60" y="298"/>
                      </a:lnTo>
                      <a:lnTo>
                        <a:pt x="60" y="294"/>
                      </a:lnTo>
                      <a:lnTo>
                        <a:pt x="58" y="288"/>
                      </a:lnTo>
                      <a:lnTo>
                        <a:pt x="58" y="288"/>
                      </a:lnTo>
                      <a:lnTo>
                        <a:pt x="52" y="288"/>
                      </a:lnTo>
                      <a:lnTo>
                        <a:pt x="48" y="292"/>
                      </a:lnTo>
                      <a:lnTo>
                        <a:pt x="46" y="294"/>
                      </a:lnTo>
                      <a:lnTo>
                        <a:pt x="38" y="294"/>
                      </a:lnTo>
                      <a:lnTo>
                        <a:pt x="38" y="294"/>
                      </a:lnTo>
                      <a:lnTo>
                        <a:pt x="44" y="288"/>
                      </a:lnTo>
                      <a:lnTo>
                        <a:pt x="52" y="284"/>
                      </a:lnTo>
                      <a:lnTo>
                        <a:pt x="52" y="284"/>
                      </a:lnTo>
                      <a:lnTo>
                        <a:pt x="52" y="278"/>
                      </a:lnTo>
                      <a:lnTo>
                        <a:pt x="48" y="274"/>
                      </a:lnTo>
                      <a:lnTo>
                        <a:pt x="46" y="268"/>
                      </a:lnTo>
                      <a:lnTo>
                        <a:pt x="44" y="264"/>
                      </a:lnTo>
                      <a:lnTo>
                        <a:pt x="44" y="264"/>
                      </a:lnTo>
                      <a:lnTo>
                        <a:pt x="48" y="264"/>
                      </a:lnTo>
                      <a:lnTo>
                        <a:pt x="50" y="262"/>
                      </a:lnTo>
                      <a:lnTo>
                        <a:pt x="50" y="262"/>
                      </a:lnTo>
                      <a:lnTo>
                        <a:pt x="54" y="264"/>
                      </a:lnTo>
                      <a:lnTo>
                        <a:pt x="56" y="266"/>
                      </a:lnTo>
                      <a:lnTo>
                        <a:pt x="60" y="274"/>
                      </a:lnTo>
                      <a:lnTo>
                        <a:pt x="60" y="274"/>
                      </a:lnTo>
                      <a:lnTo>
                        <a:pt x="62" y="272"/>
                      </a:lnTo>
                      <a:lnTo>
                        <a:pt x="64" y="270"/>
                      </a:lnTo>
                      <a:lnTo>
                        <a:pt x="74" y="268"/>
                      </a:lnTo>
                      <a:lnTo>
                        <a:pt x="82" y="268"/>
                      </a:lnTo>
                      <a:lnTo>
                        <a:pt x="86" y="270"/>
                      </a:lnTo>
                      <a:lnTo>
                        <a:pt x="86" y="270"/>
                      </a:lnTo>
                      <a:lnTo>
                        <a:pt x="86" y="264"/>
                      </a:lnTo>
                      <a:lnTo>
                        <a:pt x="86" y="264"/>
                      </a:lnTo>
                      <a:lnTo>
                        <a:pt x="90" y="264"/>
                      </a:lnTo>
                      <a:lnTo>
                        <a:pt x="90" y="264"/>
                      </a:lnTo>
                      <a:lnTo>
                        <a:pt x="90" y="256"/>
                      </a:lnTo>
                      <a:lnTo>
                        <a:pt x="90" y="250"/>
                      </a:lnTo>
                      <a:lnTo>
                        <a:pt x="92" y="244"/>
                      </a:lnTo>
                      <a:lnTo>
                        <a:pt x="88" y="236"/>
                      </a:lnTo>
                      <a:lnTo>
                        <a:pt x="88" y="236"/>
                      </a:lnTo>
                      <a:lnTo>
                        <a:pt x="94" y="236"/>
                      </a:lnTo>
                      <a:lnTo>
                        <a:pt x="94" y="236"/>
                      </a:lnTo>
                      <a:lnTo>
                        <a:pt x="94" y="230"/>
                      </a:lnTo>
                      <a:lnTo>
                        <a:pt x="94" y="224"/>
                      </a:lnTo>
                      <a:lnTo>
                        <a:pt x="94" y="224"/>
                      </a:lnTo>
                      <a:lnTo>
                        <a:pt x="90" y="224"/>
                      </a:lnTo>
                      <a:lnTo>
                        <a:pt x="88" y="224"/>
                      </a:lnTo>
                      <a:lnTo>
                        <a:pt x="86" y="226"/>
                      </a:lnTo>
                      <a:lnTo>
                        <a:pt x="86" y="226"/>
                      </a:lnTo>
                      <a:lnTo>
                        <a:pt x="80" y="218"/>
                      </a:lnTo>
                      <a:lnTo>
                        <a:pt x="76" y="206"/>
                      </a:lnTo>
                      <a:lnTo>
                        <a:pt x="74" y="200"/>
                      </a:lnTo>
                      <a:lnTo>
                        <a:pt x="76" y="194"/>
                      </a:lnTo>
                      <a:lnTo>
                        <a:pt x="78" y="190"/>
                      </a:lnTo>
                      <a:lnTo>
                        <a:pt x="84" y="186"/>
                      </a:lnTo>
                      <a:lnTo>
                        <a:pt x="84" y="186"/>
                      </a:lnTo>
                      <a:lnTo>
                        <a:pt x="84" y="184"/>
                      </a:lnTo>
                      <a:lnTo>
                        <a:pt x="82" y="182"/>
                      </a:lnTo>
                      <a:lnTo>
                        <a:pt x="80" y="180"/>
                      </a:lnTo>
                      <a:lnTo>
                        <a:pt x="80" y="178"/>
                      </a:lnTo>
                      <a:lnTo>
                        <a:pt x="80" y="178"/>
                      </a:lnTo>
                      <a:lnTo>
                        <a:pt x="74" y="184"/>
                      </a:lnTo>
                      <a:lnTo>
                        <a:pt x="68" y="190"/>
                      </a:lnTo>
                      <a:lnTo>
                        <a:pt x="62" y="192"/>
                      </a:lnTo>
                      <a:lnTo>
                        <a:pt x="60" y="190"/>
                      </a:lnTo>
                      <a:lnTo>
                        <a:pt x="58" y="188"/>
                      </a:lnTo>
                      <a:lnTo>
                        <a:pt x="58" y="188"/>
                      </a:lnTo>
                      <a:lnTo>
                        <a:pt x="56" y="190"/>
                      </a:lnTo>
                      <a:lnTo>
                        <a:pt x="56" y="192"/>
                      </a:lnTo>
                      <a:lnTo>
                        <a:pt x="54" y="196"/>
                      </a:lnTo>
                      <a:lnTo>
                        <a:pt x="50" y="196"/>
                      </a:lnTo>
                      <a:lnTo>
                        <a:pt x="50" y="196"/>
                      </a:lnTo>
                      <a:lnTo>
                        <a:pt x="48" y="192"/>
                      </a:lnTo>
                      <a:lnTo>
                        <a:pt x="44" y="188"/>
                      </a:lnTo>
                      <a:lnTo>
                        <a:pt x="40" y="186"/>
                      </a:lnTo>
                      <a:lnTo>
                        <a:pt x="38" y="188"/>
                      </a:lnTo>
                      <a:lnTo>
                        <a:pt x="36" y="190"/>
                      </a:lnTo>
                      <a:lnTo>
                        <a:pt x="36" y="190"/>
                      </a:lnTo>
                      <a:lnTo>
                        <a:pt x="34" y="186"/>
                      </a:lnTo>
                      <a:lnTo>
                        <a:pt x="34" y="180"/>
                      </a:lnTo>
                      <a:lnTo>
                        <a:pt x="36" y="176"/>
                      </a:lnTo>
                      <a:lnTo>
                        <a:pt x="38" y="170"/>
                      </a:lnTo>
                      <a:lnTo>
                        <a:pt x="44" y="162"/>
                      </a:lnTo>
                      <a:lnTo>
                        <a:pt x="48" y="152"/>
                      </a:lnTo>
                      <a:lnTo>
                        <a:pt x="48" y="152"/>
                      </a:lnTo>
                      <a:lnTo>
                        <a:pt x="46" y="150"/>
                      </a:lnTo>
                      <a:lnTo>
                        <a:pt x="44" y="148"/>
                      </a:lnTo>
                      <a:lnTo>
                        <a:pt x="42" y="140"/>
                      </a:lnTo>
                      <a:lnTo>
                        <a:pt x="38" y="132"/>
                      </a:lnTo>
                      <a:lnTo>
                        <a:pt x="36" y="132"/>
                      </a:lnTo>
                      <a:lnTo>
                        <a:pt x="34" y="132"/>
                      </a:lnTo>
                      <a:lnTo>
                        <a:pt x="34" y="132"/>
                      </a:lnTo>
                      <a:lnTo>
                        <a:pt x="32" y="132"/>
                      </a:lnTo>
                      <a:lnTo>
                        <a:pt x="32" y="130"/>
                      </a:lnTo>
                      <a:lnTo>
                        <a:pt x="32" y="124"/>
                      </a:lnTo>
                      <a:lnTo>
                        <a:pt x="32" y="124"/>
                      </a:lnTo>
                      <a:lnTo>
                        <a:pt x="28" y="136"/>
                      </a:lnTo>
                      <a:lnTo>
                        <a:pt x="28" y="146"/>
                      </a:lnTo>
                      <a:lnTo>
                        <a:pt x="24" y="156"/>
                      </a:lnTo>
                      <a:lnTo>
                        <a:pt x="22" y="160"/>
                      </a:lnTo>
                      <a:lnTo>
                        <a:pt x="18" y="164"/>
                      </a:lnTo>
                      <a:lnTo>
                        <a:pt x="18" y="164"/>
                      </a:lnTo>
                      <a:lnTo>
                        <a:pt x="24" y="126"/>
                      </a:lnTo>
                      <a:lnTo>
                        <a:pt x="26" y="110"/>
                      </a:lnTo>
                      <a:lnTo>
                        <a:pt x="32" y="94"/>
                      </a:lnTo>
                      <a:lnTo>
                        <a:pt x="32" y="94"/>
                      </a:lnTo>
                      <a:lnTo>
                        <a:pt x="28" y="96"/>
                      </a:lnTo>
                      <a:lnTo>
                        <a:pt x="26" y="98"/>
                      </a:lnTo>
                      <a:lnTo>
                        <a:pt x="24" y="106"/>
                      </a:lnTo>
                      <a:lnTo>
                        <a:pt x="18" y="110"/>
                      </a:lnTo>
                      <a:lnTo>
                        <a:pt x="16" y="112"/>
                      </a:lnTo>
                      <a:lnTo>
                        <a:pt x="10" y="112"/>
                      </a:lnTo>
                      <a:lnTo>
                        <a:pt x="10" y="112"/>
                      </a:lnTo>
                      <a:lnTo>
                        <a:pt x="14" y="104"/>
                      </a:lnTo>
                      <a:lnTo>
                        <a:pt x="12" y="102"/>
                      </a:lnTo>
                      <a:lnTo>
                        <a:pt x="8" y="102"/>
                      </a:lnTo>
                      <a:lnTo>
                        <a:pt x="8" y="102"/>
                      </a:lnTo>
                      <a:lnTo>
                        <a:pt x="8" y="98"/>
                      </a:lnTo>
                      <a:lnTo>
                        <a:pt x="10" y="94"/>
                      </a:lnTo>
                      <a:lnTo>
                        <a:pt x="12" y="92"/>
                      </a:lnTo>
                      <a:lnTo>
                        <a:pt x="10" y="88"/>
                      </a:lnTo>
                      <a:lnTo>
                        <a:pt x="10" y="88"/>
                      </a:lnTo>
                      <a:lnTo>
                        <a:pt x="16" y="88"/>
                      </a:lnTo>
                      <a:lnTo>
                        <a:pt x="20" y="86"/>
                      </a:lnTo>
                      <a:lnTo>
                        <a:pt x="20" y="86"/>
                      </a:lnTo>
                      <a:lnTo>
                        <a:pt x="20" y="76"/>
                      </a:lnTo>
                      <a:lnTo>
                        <a:pt x="22" y="72"/>
                      </a:lnTo>
                      <a:lnTo>
                        <a:pt x="26" y="72"/>
                      </a:lnTo>
                      <a:lnTo>
                        <a:pt x="26" y="72"/>
                      </a:lnTo>
                      <a:lnTo>
                        <a:pt x="24" y="70"/>
                      </a:lnTo>
                      <a:lnTo>
                        <a:pt x="22" y="70"/>
                      </a:lnTo>
                      <a:lnTo>
                        <a:pt x="18" y="74"/>
                      </a:lnTo>
                      <a:lnTo>
                        <a:pt x="18" y="74"/>
                      </a:lnTo>
                      <a:lnTo>
                        <a:pt x="16" y="70"/>
                      </a:lnTo>
                      <a:lnTo>
                        <a:pt x="14" y="66"/>
                      </a:lnTo>
                      <a:lnTo>
                        <a:pt x="14" y="66"/>
                      </a:lnTo>
                      <a:lnTo>
                        <a:pt x="12" y="66"/>
                      </a:lnTo>
                      <a:lnTo>
                        <a:pt x="12" y="70"/>
                      </a:lnTo>
                      <a:lnTo>
                        <a:pt x="12" y="70"/>
                      </a:lnTo>
                      <a:lnTo>
                        <a:pt x="10" y="68"/>
                      </a:lnTo>
                      <a:lnTo>
                        <a:pt x="8" y="64"/>
                      </a:lnTo>
                      <a:lnTo>
                        <a:pt x="6" y="56"/>
                      </a:lnTo>
                      <a:lnTo>
                        <a:pt x="6" y="56"/>
                      </a:lnTo>
                      <a:lnTo>
                        <a:pt x="4" y="58"/>
                      </a:lnTo>
                      <a:lnTo>
                        <a:pt x="2" y="60"/>
                      </a:lnTo>
                      <a:lnTo>
                        <a:pt x="0" y="60"/>
                      </a:lnTo>
                      <a:lnTo>
                        <a:pt x="0" y="60"/>
                      </a:lnTo>
                      <a:lnTo>
                        <a:pt x="0" y="52"/>
                      </a:lnTo>
                      <a:lnTo>
                        <a:pt x="2" y="46"/>
                      </a:lnTo>
                      <a:lnTo>
                        <a:pt x="2" y="46"/>
                      </a:lnTo>
                      <a:lnTo>
                        <a:pt x="6" y="50"/>
                      </a:lnTo>
                      <a:lnTo>
                        <a:pt x="8" y="50"/>
                      </a:lnTo>
                      <a:lnTo>
                        <a:pt x="10" y="46"/>
                      </a:lnTo>
                      <a:lnTo>
                        <a:pt x="8" y="42"/>
                      </a:lnTo>
                      <a:lnTo>
                        <a:pt x="8" y="42"/>
                      </a:lnTo>
                      <a:lnTo>
                        <a:pt x="12" y="44"/>
                      </a:lnTo>
                      <a:lnTo>
                        <a:pt x="16" y="48"/>
                      </a:lnTo>
                      <a:lnTo>
                        <a:pt x="14" y="54"/>
                      </a:lnTo>
                      <a:lnTo>
                        <a:pt x="12" y="58"/>
                      </a:lnTo>
                      <a:lnTo>
                        <a:pt x="12" y="58"/>
                      </a:lnTo>
                      <a:lnTo>
                        <a:pt x="14" y="60"/>
                      </a:lnTo>
                      <a:lnTo>
                        <a:pt x="16" y="62"/>
                      </a:lnTo>
                      <a:lnTo>
                        <a:pt x="18" y="66"/>
                      </a:lnTo>
                      <a:lnTo>
                        <a:pt x="18" y="66"/>
                      </a:lnTo>
                      <a:lnTo>
                        <a:pt x="20" y="62"/>
                      </a:lnTo>
                      <a:lnTo>
                        <a:pt x="22" y="60"/>
                      </a:lnTo>
                      <a:lnTo>
                        <a:pt x="22" y="52"/>
                      </a:lnTo>
                      <a:lnTo>
                        <a:pt x="22" y="42"/>
                      </a:lnTo>
                      <a:lnTo>
                        <a:pt x="24" y="38"/>
                      </a:lnTo>
                      <a:lnTo>
                        <a:pt x="26" y="32"/>
                      </a:lnTo>
                      <a:lnTo>
                        <a:pt x="26" y="32"/>
                      </a:lnTo>
                      <a:lnTo>
                        <a:pt x="32" y="32"/>
                      </a:lnTo>
                      <a:lnTo>
                        <a:pt x="36" y="34"/>
                      </a:lnTo>
                      <a:lnTo>
                        <a:pt x="36" y="34"/>
                      </a:lnTo>
                      <a:lnTo>
                        <a:pt x="34" y="30"/>
                      </a:lnTo>
                      <a:lnTo>
                        <a:pt x="32" y="26"/>
                      </a:lnTo>
                      <a:lnTo>
                        <a:pt x="34" y="18"/>
                      </a:lnTo>
                      <a:lnTo>
                        <a:pt x="38" y="10"/>
                      </a:lnTo>
                      <a:lnTo>
                        <a:pt x="40" y="0"/>
                      </a:lnTo>
                      <a:lnTo>
                        <a:pt x="40" y="0"/>
                      </a:lnTo>
                      <a:lnTo>
                        <a:pt x="54" y="2"/>
                      </a:lnTo>
                      <a:lnTo>
                        <a:pt x="62" y="2"/>
                      </a:lnTo>
                      <a:lnTo>
                        <a:pt x="72" y="0"/>
                      </a:lnTo>
                      <a:lnTo>
                        <a:pt x="84" y="0"/>
                      </a:lnTo>
                      <a:lnTo>
                        <a:pt x="84" y="0"/>
                      </a:lnTo>
                      <a:lnTo>
                        <a:pt x="84" y="6"/>
                      </a:lnTo>
                      <a:lnTo>
                        <a:pt x="82" y="12"/>
                      </a:lnTo>
                      <a:lnTo>
                        <a:pt x="76" y="20"/>
                      </a:lnTo>
                      <a:lnTo>
                        <a:pt x="68" y="28"/>
                      </a:lnTo>
                      <a:lnTo>
                        <a:pt x="66" y="32"/>
                      </a:lnTo>
                      <a:lnTo>
                        <a:pt x="64" y="34"/>
                      </a:lnTo>
                      <a:lnTo>
                        <a:pt x="64" y="34"/>
                      </a:lnTo>
                      <a:lnTo>
                        <a:pt x="62" y="36"/>
                      </a:lnTo>
                      <a:lnTo>
                        <a:pt x="60" y="36"/>
                      </a:lnTo>
                      <a:lnTo>
                        <a:pt x="58" y="34"/>
                      </a:lnTo>
                      <a:lnTo>
                        <a:pt x="56" y="34"/>
                      </a:lnTo>
                      <a:lnTo>
                        <a:pt x="56" y="3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1" name="Freeform 277"/>
                <p:cNvSpPr>
                  <a:spLocks/>
                </p:cNvSpPr>
                <p:nvPr userDrawn="1"/>
              </p:nvSpPr>
              <p:spPr bwMode="auto">
                <a:xfrm>
                  <a:off x="3520" y="458"/>
                  <a:ext cx="79" cy="66"/>
                </a:xfrm>
                <a:custGeom>
                  <a:avLst/>
                  <a:gdLst/>
                  <a:ahLst/>
                  <a:cxnLst>
                    <a:cxn ang="0">
                      <a:pos x="90" y="82"/>
                    </a:cxn>
                    <a:cxn ang="0">
                      <a:pos x="100" y="90"/>
                    </a:cxn>
                    <a:cxn ang="0">
                      <a:pos x="112" y="74"/>
                    </a:cxn>
                    <a:cxn ang="0">
                      <a:pos x="196" y="32"/>
                    </a:cxn>
                    <a:cxn ang="0">
                      <a:pos x="206" y="22"/>
                    </a:cxn>
                    <a:cxn ang="0">
                      <a:pos x="226" y="14"/>
                    </a:cxn>
                    <a:cxn ang="0">
                      <a:pos x="280" y="4"/>
                    </a:cxn>
                    <a:cxn ang="0">
                      <a:pos x="290" y="8"/>
                    </a:cxn>
                    <a:cxn ang="0">
                      <a:pos x="270" y="12"/>
                    </a:cxn>
                    <a:cxn ang="0">
                      <a:pos x="260" y="16"/>
                    </a:cxn>
                    <a:cxn ang="0">
                      <a:pos x="256" y="26"/>
                    </a:cxn>
                    <a:cxn ang="0">
                      <a:pos x="164" y="70"/>
                    </a:cxn>
                    <a:cxn ang="0">
                      <a:pos x="198" y="64"/>
                    </a:cxn>
                    <a:cxn ang="0">
                      <a:pos x="208" y="70"/>
                    </a:cxn>
                    <a:cxn ang="0">
                      <a:pos x="190" y="76"/>
                    </a:cxn>
                    <a:cxn ang="0">
                      <a:pos x="174" y="90"/>
                    </a:cxn>
                    <a:cxn ang="0">
                      <a:pos x="184" y="96"/>
                    </a:cxn>
                    <a:cxn ang="0">
                      <a:pos x="188" y="102"/>
                    </a:cxn>
                    <a:cxn ang="0">
                      <a:pos x="182" y="98"/>
                    </a:cxn>
                    <a:cxn ang="0">
                      <a:pos x="190" y="110"/>
                    </a:cxn>
                    <a:cxn ang="0">
                      <a:pos x="204" y="98"/>
                    </a:cxn>
                    <a:cxn ang="0">
                      <a:pos x="198" y="112"/>
                    </a:cxn>
                    <a:cxn ang="0">
                      <a:pos x="216" y="122"/>
                    </a:cxn>
                    <a:cxn ang="0">
                      <a:pos x="184" y="146"/>
                    </a:cxn>
                    <a:cxn ang="0">
                      <a:pos x="174" y="158"/>
                    </a:cxn>
                    <a:cxn ang="0">
                      <a:pos x="194" y="160"/>
                    </a:cxn>
                    <a:cxn ang="0">
                      <a:pos x="158" y="176"/>
                    </a:cxn>
                    <a:cxn ang="0">
                      <a:pos x="132" y="194"/>
                    </a:cxn>
                    <a:cxn ang="0">
                      <a:pos x="176" y="180"/>
                    </a:cxn>
                    <a:cxn ang="0">
                      <a:pos x="136" y="208"/>
                    </a:cxn>
                    <a:cxn ang="0">
                      <a:pos x="160" y="198"/>
                    </a:cxn>
                    <a:cxn ang="0">
                      <a:pos x="150" y="216"/>
                    </a:cxn>
                    <a:cxn ang="0">
                      <a:pos x="104" y="246"/>
                    </a:cxn>
                    <a:cxn ang="0">
                      <a:pos x="84" y="244"/>
                    </a:cxn>
                    <a:cxn ang="0">
                      <a:pos x="112" y="222"/>
                    </a:cxn>
                    <a:cxn ang="0">
                      <a:pos x="80" y="228"/>
                    </a:cxn>
                    <a:cxn ang="0">
                      <a:pos x="124" y="198"/>
                    </a:cxn>
                    <a:cxn ang="0">
                      <a:pos x="100" y="200"/>
                    </a:cxn>
                    <a:cxn ang="0">
                      <a:pos x="56" y="212"/>
                    </a:cxn>
                    <a:cxn ang="0">
                      <a:pos x="40" y="206"/>
                    </a:cxn>
                    <a:cxn ang="0">
                      <a:pos x="58" y="196"/>
                    </a:cxn>
                    <a:cxn ang="0">
                      <a:pos x="100" y="180"/>
                    </a:cxn>
                    <a:cxn ang="0">
                      <a:pos x="94" y="172"/>
                    </a:cxn>
                    <a:cxn ang="0">
                      <a:pos x="78" y="180"/>
                    </a:cxn>
                    <a:cxn ang="0">
                      <a:pos x="70" y="176"/>
                    </a:cxn>
                    <a:cxn ang="0">
                      <a:pos x="78" y="174"/>
                    </a:cxn>
                    <a:cxn ang="0">
                      <a:pos x="88" y="164"/>
                    </a:cxn>
                    <a:cxn ang="0">
                      <a:pos x="82" y="160"/>
                    </a:cxn>
                    <a:cxn ang="0">
                      <a:pos x="38" y="150"/>
                    </a:cxn>
                    <a:cxn ang="0">
                      <a:pos x="0" y="138"/>
                    </a:cxn>
                    <a:cxn ang="0">
                      <a:pos x="48" y="108"/>
                    </a:cxn>
                    <a:cxn ang="0">
                      <a:pos x="50" y="98"/>
                    </a:cxn>
                    <a:cxn ang="0">
                      <a:pos x="64" y="94"/>
                    </a:cxn>
                  </a:cxnLst>
                  <a:rect l="0" t="0" r="r" b="b"/>
                  <a:pathLst>
                    <a:path w="290" h="248">
                      <a:moveTo>
                        <a:pt x="62" y="98"/>
                      </a:moveTo>
                      <a:lnTo>
                        <a:pt x="62" y="98"/>
                      </a:lnTo>
                      <a:lnTo>
                        <a:pt x="66" y="96"/>
                      </a:lnTo>
                      <a:lnTo>
                        <a:pt x="70" y="94"/>
                      </a:lnTo>
                      <a:lnTo>
                        <a:pt x="80" y="88"/>
                      </a:lnTo>
                      <a:lnTo>
                        <a:pt x="90" y="82"/>
                      </a:lnTo>
                      <a:lnTo>
                        <a:pt x="96" y="80"/>
                      </a:lnTo>
                      <a:lnTo>
                        <a:pt x="102" y="78"/>
                      </a:lnTo>
                      <a:lnTo>
                        <a:pt x="102" y="78"/>
                      </a:lnTo>
                      <a:lnTo>
                        <a:pt x="100" y="84"/>
                      </a:lnTo>
                      <a:lnTo>
                        <a:pt x="100" y="90"/>
                      </a:lnTo>
                      <a:lnTo>
                        <a:pt x="100" y="90"/>
                      </a:lnTo>
                      <a:lnTo>
                        <a:pt x="104" y="84"/>
                      </a:lnTo>
                      <a:lnTo>
                        <a:pt x="108" y="80"/>
                      </a:lnTo>
                      <a:lnTo>
                        <a:pt x="114" y="80"/>
                      </a:lnTo>
                      <a:lnTo>
                        <a:pt x="114" y="80"/>
                      </a:lnTo>
                      <a:lnTo>
                        <a:pt x="112" y="78"/>
                      </a:lnTo>
                      <a:lnTo>
                        <a:pt x="112" y="74"/>
                      </a:lnTo>
                      <a:lnTo>
                        <a:pt x="112" y="74"/>
                      </a:lnTo>
                      <a:lnTo>
                        <a:pt x="138" y="60"/>
                      </a:lnTo>
                      <a:lnTo>
                        <a:pt x="168" y="44"/>
                      </a:lnTo>
                      <a:lnTo>
                        <a:pt x="168" y="44"/>
                      </a:lnTo>
                      <a:lnTo>
                        <a:pt x="188" y="34"/>
                      </a:lnTo>
                      <a:lnTo>
                        <a:pt x="196" y="32"/>
                      </a:lnTo>
                      <a:lnTo>
                        <a:pt x="204" y="30"/>
                      </a:lnTo>
                      <a:lnTo>
                        <a:pt x="204" y="30"/>
                      </a:lnTo>
                      <a:lnTo>
                        <a:pt x="204" y="30"/>
                      </a:lnTo>
                      <a:lnTo>
                        <a:pt x="204" y="28"/>
                      </a:lnTo>
                      <a:lnTo>
                        <a:pt x="204" y="24"/>
                      </a:lnTo>
                      <a:lnTo>
                        <a:pt x="206" y="22"/>
                      </a:lnTo>
                      <a:lnTo>
                        <a:pt x="206" y="22"/>
                      </a:lnTo>
                      <a:lnTo>
                        <a:pt x="212" y="24"/>
                      </a:lnTo>
                      <a:lnTo>
                        <a:pt x="218" y="24"/>
                      </a:lnTo>
                      <a:lnTo>
                        <a:pt x="224" y="20"/>
                      </a:lnTo>
                      <a:lnTo>
                        <a:pt x="226" y="14"/>
                      </a:lnTo>
                      <a:lnTo>
                        <a:pt x="226" y="14"/>
                      </a:lnTo>
                      <a:lnTo>
                        <a:pt x="240" y="10"/>
                      </a:lnTo>
                      <a:lnTo>
                        <a:pt x="256" y="6"/>
                      </a:lnTo>
                      <a:lnTo>
                        <a:pt x="284" y="0"/>
                      </a:lnTo>
                      <a:lnTo>
                        <a:pt x="284" y="0"/>
                      </a:lnTo>
                      <a:lnTo>
                        <a:pt x="284" y="2"/>
                      </a:lnTo>
                      <a:lnTo>
                        <a:pt x="280" y="4"/>
                      </a:lnTo>
                      <a:lnTo>
                        <a:pt x="278" y="6"/>
                      </a:lnTo>
                      <a:lnTo>
                        <a:pt x="278" y="10"/>
                      </a:lnTo>
                      <a:lnTo>
                        <a:pt x="278" y="10"/>
                      </a:lnTo>
                      <a:lnTo>
                        <a:pt x="284" y="6"/>
                      </a:lnTo>
                      <a:lnTo>
                        <a:pt x="286" y="6"/>
                      </a:lnTo>
                      <a:lnTo>
                        <a:pt x="290" y="8"/>
                      </a:lnTo>
                      <a:lnTo>
                        <a:pt x="290" y="8"/>
                      </a:lnTo>
                      <a:lnTo>
                        <a:pt x="286" y="12"/>
                      </a:lnTo>
                      <a:lnTo>
                        <a:pt x="282" y="14"/>
                      </a:lnTo>
                      <a:lnTo>
                        <a:pt x="270" y="16"/>
                      </a:lnTo>
                      <a:lnTo>
                        <a:pt x="270" y="16"/>
                      </a:lnTo>
                      <a:lnTo>
                        <a:pt x="270" y="12"/>
                      </a:lnTo>
                      <a:lnTo>
                        <a:pt x="266" y="10"/>
                      </a:lnTo>
                      <a:lnTo>
                        <a:pt x="266" y="10"/>
                      </a:lnTo>
                      <a:lnTo>
                        <a:pt x="264" y="12"/>
                      </a:lnTo>
                      <a:lnTo>
                        <a:pt x="264" y="14"/>
                      </a:lnTo>
                      <a:lnTo>
                        <a:pt x="262" y="16"/>
                      </a:lnTo>
                      <a:lnTo>
                        <a:pt x="260" y="16"/>
                      </a:lnTo>
                      <a:lnTo>
                        <a:pt x="260" y="16"/>
                      </a:lnTo>
                      <a:lnTo>
                        <a:pt x="260" y="18"/>
                      </a:lnTo>
                      <a:lnTo>
                        <a:pt x="262" y="18"/>
                      </a:lnTo>
                      <a:lnTo>
                        <a:pt x="266" y="18"/>
                      </a:lnTo>
                      <a:lnTo>
                        <a:pt x="266" y="18"/>
                      </a:lnTo>
                      <a:lnTo>
                        <a:pt x="256" y="26"/>
                      </a:lnTo>
                      <a:lnTo>
                        <a:pt x="244" y="32"/>
                      </a:lnTo>
                      <a:lnTo>
                        <a:pt x="218" y="44"/>
                      </a:lnTo>
                      <a:lnTo>
                        <a:pt x="190" y="56"/>
                      </a:lnTo>
                      <a:lnTo>
                        <a:pt x="178" y="64"/>
                      </a:lnTo>
                      <a:lnTo>
                        <a:pt x="164" y="70"/>
                      </a:lnTo>
                      <a:lnTo>
                        <a:pt x="164" y="70"/>
                      </a:lnTo>
                      <a:lnTo>
                        <a:pt x="172" y="70"/>
                      </a:lnTo>
                      <a:lnTo>
                        <a:pt x="182" y="66"/>
                      </a:lnTo>
                      <a:lnTo>
                        <a:pt x="190" y="64"/>
                      </a:lnTo>
                      <a:lnTo>
                        <a:pt x="202" y="60"/>
                      </a:lnTo>
                      <a:lnTo>
                        <a:pt x="202" y="60"/>
                      </a:lnTo>
                      <a:lnTo>
                        <a:pt x="198" y="64"/>
                      </a:lnTo>
                      <a:lnTo>
                        <a:pt x="198" y="68"/>
                      </a:lnTo>
                      <a:lnTo>
                        <a:pt x="200" y="70"/>
                      </a:lnTo>
                      <a:lnTo>
                        <a:pt x="202" y="74"/>
                      </a:lnTo>
                      <a:lnTo>
                        <a:pt x="202" y="74"/>
                      </a:lnTo>
                      <a:lnTo>
                        <a:pt x="206" y="74"/>
                      </a:lnTo>
                      <a:lnTo>
                        <a:pt x="208" y="70"/>
                      </a:lnTo>
                      <a:lnTo>
                        <a:pt x="208" y="70"/>
                      </a:lnTo>
                      <a:lnTo>
                        <a:pt x="208" y="72"/>
                      </a:lnTo>
                      <a:lnTo>
                        <a:pt x="208" y="74"/>
                      </a:lnTo>
                      <a:lnTo>
                        <a:pt x="204" y="76"/>
                      </a:lnTo>
                      <a:lnTo>
                        <a:pt x="190" y="76"/>
                      </a:lnTo>
                      <a:lnTo>
                        <a:pt x="190" y="76"/>
                      </a:lnTo>
                      <a:lnTo>
                        <a:pt x="180" y="84"/>
                      </a:lnTo>
                      <a:lnTo>
                        <a:pt x="174" y="88"/>
                      </a:lnTo>
                      <a:lnTo>
                        <a:pt x="166" y="90"/>
                      </a:lnTo>
                      <a:lnTo>
                        <a:pt x="166" y="90"/>
                      </a:lnTo>
                      <a:lnTo>
                        <a:pt x="170" y="90"/>
                      </a:lnTo>
                      <a:lnTo>
                        <a:pt x="174" y="90"/>
                      </a:lnTo>
                      <a:lnTo>
                        <a:pt x="178" y="92"/>
                      </a:lnTo>
                      <a:lnTo>
                        <a:pt x="178" y="94"/>
                      </a:lnTo>
                      <a:lnTo>
                        <a:pt x="176" y="96"/>
                      </a:lnTo>
                      <a:lnTo>
                        <a:pt x="176" y="96"/>
                      </a:lnTo>
                      <a:lnTo>
                        <a:pt x="182" y="96"/>
                      </a:lnTo>
                      <a:lnTo>
                        <a:pt x="184" y="96"/>
                      </a:lnTo>
                      <a:lnTo>
                        <a:pt x="192" y="98"/>
                      </a:lnTo>
                      <a:lnTo>
                        <a:pt x="192" y="98"/>
                      </a:lnTo>
                      <a:lnTo>
                        <a:pt x="190" y="100"/>
                      </a:lnTo>
                      <a:lnTo>
                        <a:pt x="190" y="102"/>
                      </a:lnTo>
                      <a:lnTo>
                        <a:pt x="190" y="102"/>
                      </a:lnTo>
                      <a:lnTo>
                        <a:pt x="188" y="102"/>
                      </a:lnTo>
                      <a:lnTo>
                        <a:pt x="188" y="104"/>
                      </a:lnTo>
                      <a:lnTo>
                        <a:pt x="188" y="104"/>
                      </a:lnTo>
                      <a:lnTo>
                        <a:pt x="184" y="100"/>
                      </a:lnTo>
                      <a:lnTo>
                        <a:pt x="186" y="98"/>
                      </a:lnTo>
                      <a:lnTo>
                        <a:pt x="186" y="98"/>
                      </a:lnTo>
                      <a:lnTo>
                        <a:pt x="182" y="98"/>
                      </a:lnTo>
                      <a:lnTo>
                        <a:pt x="182" y="100"/>
                      </a:lnTo>
                      <a:lnTo>
                        <a:pt x="180" y="104"/>
                      </a:lnTo>
                      <a:lnTo>
                        <a:pt x="178" y="106"/>
                      </a:lnTo>
                      <a:lnTo>
                        <a:pt x="178" y="106"/>
                      </a:lnTo>
                      <a:lnTo>
                        <a:pt x="184" y="108"/>
                      </a:lnTo>
                      <a:lnTo>
                        <a:pt x="190" y="110"/>
                      </a:lnTo>
                      <a:lnTo>
                        <a:pt x="190" y="110"/>
                      </a:lnTo>
                      <a:lnTo>
                        <a:pt x="194" y="108"/>
                      </a:lnTo>
                      <a:lnTo>
                        <a:pt x="198" y="106"/>
                      </a:lnTo>
                      <a:lnTo>
                        <a:pt x="202" y="98"/>
                      </a:lnTo>
                      <a:lnTo>
                        <a:pt x="202" y="98"/>
                      </a:lnTo>
                      <a:lnTo>
                        <a:pt x="204" y="98"/>
                      </a:lnTo>
                      <a:lnTo>
                        <a:pt x="208" y="100"/>
                      </a:lnTo>
                      <a:lnTo>
                        <a:pt x="208" y="100"/>
                      </a:lnTo>
                      <a:lnTo>
                        <a:pt x="204" y="106"/>
                      </a:lnTo>
                      <a:lnTo>
                        <a:pt x="202" y="110"/>
                      </a:lnTo>
                      <a:lnTo>
                        <a:pt x="198" y="112"/>
                      </a:lnTo>
                      <a:lnTo>
                        <a:pt x="198" y="112"/>
                      </a:lnTo>
                      <a:lnTo>
                        <a:pt x="202" y="110"/>
                      </a:lnTo>
                      <a:lnTo>
                        <a:pt x="206" y="110"/>
                      </a:lnTo>
                      <a:lnTo>
                        <a:pt x="214" y="108"/>
                      </a:lnTo>
                      <a:lnTo>
                        <a:pt x="214" y="108"/>
                      </a:lnTo>
                      <a:lnTo>
                        <a:pt x="216" y="118"/>
                      </a:lnTo>
                      <a:lnTo>
                        <a:pt x="216" y="122"/>
                      </a:lnTo>
                      <a:lnTo>
                        <a:pt x="218" y="126"/>
                      </a:lnTo>
                      <a:lnTo>
                        <a:pt x="218" y="126"/>
                      </a:lnTo>
                      <a:lnTo>
                        <a:pt x="208" y="130"/>
                      </a:lnTo>
                      <a:lnTo>
                        <a:pt x="198" y="134"/>
                      </a:lnTo>
                      <a:lnTo>
                        <a:pt x="188" y="140"/>
                      </a:lnTo>
                      <a:lnTo>
                        <a:pt x="184" y="146"/>
                      </a:lnTo>
                      <a:lnTo>
                        <a:pt x="182" y="152"/>
                      </a:lnTo>
                      <a:lnTo>
                        <a:pt x="182" y="152"/>
                      </a:lnTo>
                      <a:lnTo>
                        <a:pt x="174" y="152"/>
                      </a:lnTo>
                      <a:lnTo>
                        <a:pt x="174" y="152"/>
                      </a:lnTo>
                      <a:lnTo>
                        <a:pt x="174" y="158"/>
                      </a:lnTo>
                      <a:lnTo>
                        <a:pt x="174" y="158"/>
                      </a:lnTo>
                      <a:lnTo>
                        <a:pt x="180" y="156"/>
                      </a:lnTo>
                      <a:lnTo>
                        <a:pt x="186" y="156"/>
                      </a:lnTo>
                      <a:lnTo>
                        <a:pt x="190" y="158"/>
                      </a:lnTo>
                      <a:lnTo>
                        <a:pt x="196" y="156"/>
                      </a:lnTo>
                      <a:lnTo>
                        <a:pt x="196" y="156"/>
                      </a:lnTo>
                      <a:lnTo>
                        <a:pt x="194" y="160"/>
                      </a:lnTo>
                      <a:lnTo>
                        <a:pt x="192" y="164"/>
                      </a:lnTo>
                      <a:lnTo>
                        <a:pt x="182" y="168"/>
                      </a:lnTo>
                      <a:lnTo>
                        <a:pt x="172" y="170"/>
                      </a:lnTo>
                      <a:lnTo>
                        <a:pt x="164" y="170"/>
                      </a:lnTo>
                      <a:lnTo>
                        <a:pt x="164" y="170"/>
                      </a:lnTo>
                      <a:lnTo>
                        <a:pt x="158" y="176"/>
                      </a:lnTo>
                      <a:lnTo>
                        <a:pt x="152" y="180"/>
                      </a:lnTo>
                      <a:lnTo>
                        <a:pt x="144" y="184"/>
                      </a:lnTo>
                      <a:lnTo>
                        <a:pt x="136" y="188"/>
                      </a:lnTo>
                      <a:lnTo>
                        <a:pt x="136" y="188"/>
                      </a:lnTo>
                      <a:lnTo>
                        <a:pt x="134" y="190"/>
                      </a:lnTo>
                      <a:lnTo>
                        <a:pt x="132" y="194"/>
                      </a:lnTo>
                      <a:lnTo>
                        <a:pt x="130" y="198"/>
                      </a:lnTo>
                      <a:lnTo>
                        <a:pt x="128" y="202"/>
                      </a:lnTo>
                      <a:lnTo>
                        <a:pt x="128" y="202"/>
                      </a:lnTo>
                      <a:lnTo>
                        <a:pt x="152" y="188"/>
                      </a:lnTo>
                      <a:lnTo>
                        <a:pt x="164" y="182"/>
                      </a:lnTo>
                      <a:lnTo>
                        <a:pt x="176" y="180"/>
                      </a:lnTo>
                      <a:lnTo>
                        <a:pt x="176" y="180"/>
                      </a:lnTo>
                      <a:lnTo>
                        <a:pt x="166" y="188"/>
                      </a:lnTo>
                      <a:lnTo>
                        <a:pt x="156" y="194"/>
                      </a:lnTo>
                      <a:lnTo>
                        <a:pt x="146" y="200"/>
                      </a:lnTo>
                      <a:lnTo>
                        <a:pt x="136" y="208"/>
                      </a:lnTo>
                      <a:lnTo>
                        <a:pt x="136" y="208"/>
                      </a:lnTo>
                      <a:lnTo>
                        <a:pt x="140" y="210"/>
                      </a:lnTo>
                      <a:lnTo>
                        <a:pt x="144" y="210"/>
                      </a:lnTo>
                      <a:lnTo>
                        <a:pt x="150" y="208"/>
                      </a:lnTo>
                      <a:lnTo>
                        <a:pt x="156" y="202"/>
                      </a:lnTo>
                      <a:lnTo>
                        <a:pt x="160" y="198"/>
                      </a:lnTo>
                      <a:lnTo>
                        <a:pt x="160" y="198"/>
                      </a:lnTo>
                      <a:lnTo>
                        <a:pt x="162" y="200"/>
                      </a:lnTo>
                      <a:lnTo>
                        <a:pt x="162" y="202"/>
                      </a:lnTo>
                      <a:lnTo>
                        <a:pt x="158" y="206"/>
                      </a:lnTo>
                      <a:lnTo>
                        <a:pt x="152" y="210"/>
                      </a:lnTo>
                      <a:lnTo>
                        <a:pt x="150" y="214"/>
                      </a:lnTo>
                      <a:lnTo>
                        <a:pt x="150" y="216"/>
                      </a:lnTo>
                      <a:lnTo>
                        <a:pt x="150" y="216"/>
                      </a:lnTo>
                      <a:lnTo>
                        <a:pt x="142" y="218"/>
                      </a:lnTo>
                      <a:lnTo>
                        <a:pt x="136" y="222"/>
                      </a:lnTo>
                      <a:lnTo>
                        <a:pt x="122" y="232"/>
                      </a:lnTo>
                      <a:lnTo>
                        <a:pt x="110" y="242"/>
                      </a:lnTo>
                      <a:lnTo>
                        <a:pt x="104" y="246"/>
                      </a:lnTo>
                      <a:lnTo>
                        <a:pt x="98" y="248"/>
                      </a:lnTo>
                      <a:lnTo>
                        <a:pt x="98" y="248"/>
                      </a:lnTo>
                      <a:lnTo>
                        <a:pt x="94" y="246"/>
                      </a:lnTo>
                      <a:lnTo>
                        <a:pt x="92" y="244"/>
                      </a:lnTo>
                      <a:lnTo>
                        <a:pt x="88" y="242"/>
                      </a:lnTo>
                      <a:lnTo>
                        <a:pt x="84" y="244"/>
                      </a:lnTo>
                      <a:lnTo>
                        <a:pt x="84" y="244"/>
                      </a:lnTo>
                      <a:lnTo>
                        <a:pt x="90" y="236"/>
                      </a:lnTo>
                      <a:lnTo>
                        <a:pt x="96" y="230"/>
                      </a:lnTo>
                      <a:lnTo>
                        <a:pt x="102" y="226"/>
                      </a:lnTo>
                      <a:lnTo>
                        <a:pt x="112" y="222"/>
                      </a:lnTo>
                      <a:lnTo>
                        <a:pt x="112" y="222"/>
                      </a:lnTo>
                      <a:lnTo>
                        <a:pt x="108" y="220"/>
                      </a:lnTo>
                      <a:lnTo>
                        <a:pt x="104" y="222"/>
                      </a:lnTo>
                      <a:lnTo>
                        <a:pt x="98" y="224"/>
                      </a:lnTo>
                      <a:lnTo>
                        <a:pt x="90" y="228"/>
                      </a:lnTo>
                      <a:lnTo>
                        <a:pt x="86" y="228"/>
                      </a:lnTo>
                      <a:lnTo>
                        <a:pt x="80" y="228"/>
                      </a:lnTo>
                      <a:lnTo>
                        <a:pt x="80" y="228"/>
                      </a:lnTo>
                      <a:lnTo>
                        <a:pt x="86" y="222"/>
                      </a:lnTo>
                      <a:lnTo>
                        <a:pt x="94" y="216"/>
                      </a:lnTo>
                      <a:lnTo>
                        <a:pt x="108" y="208"/>
                      </a:lnTo>
                      <a:lnTo>
                        <a:pt x="116" y="202"/>
                      </a:lnTo>
                      <a:lnTo>
                        <a:pt x="124" y="198"/>
                      </a:lnTo>
                      <a:lnTo>
                        <a:pt x="128" y="190"/>
                      </a:lnTo>
                      <a:lnTo>
                        <a:pt x="132" y="182"/>
                      </a:lnTo>
                      <a:lnTo>
                        <a:pt x="132" y="182"/>
                      </a:lnTo>
                      <a:lnTo>
                        <a:pt x="114" y="190"/>
                      </a:lnTo>
                      <a:lnTo>
                        <a:pt x="100" y="200"/>
                      </a:lnTo>
                      <a:lnTo>
                        <a:pt x="100" y="200"/>
                      </a:lnTo>
                      <a:lnTo>
                        <a:pt x="92" y="196"/>
                      </a:lnTo>
                      <a:lnTo>
                        <a:pt x="86" y="196"/>
                      </a:lnTo>
                      <a:lnTo>
                        <a:pt x="80" y="198"/>
                      </a:lnTo>
                      <a:lnTo>
                        <a:pt x="74" y="202"/>
                      </a:lnTo>
                      <a:lnTo>
                        <a:pt x="64" y="208"/>
                      </a:lnTo>
                      <a:lnTo>
                        <a:pt x="56" y="212"/>
                      </a:lnTo>
                      <a:lnTo>
                        <a:pt x="50" y="212"/>
                      </a:lnTo>
                      <a:lnTo>
                        <a:pt x="50" y="212"/>
                      </a:lnTo>
                      <a:lnTo>
                        <a:pt x="52" y="208"/>
                      </a:lnTo>
                      <a:lnTo>
                        <a:pt x="48" y="208"/>
                      </a:lnTo>
                      <a:lnTo>
                        <a:pt x="44" y="208"/>
                      </a:lnTo>
                      <a:lnTo>
                        <a:pt x="40" y="206"/>
                      </a:lnTo>
                      <a:lnTo>
                        <a:pt x="40" y="206"/>
                      </a:lnTo>
                      <a:lnTo>
                        <a:pt x="42" y="202"/>
                      </a:lnTo>
                      <a:lnTo>
                        <a:pt x="44" y="200"/>
                      </a:lnTo>
                      <a:lnTo>
                        <a:pt x="52" y="196"/>
                      </a:lnTo>
                      <a:lnTo>
                        <a:pt x="52" y="196"/>
                      </a:lnTo>
                      <a:lnTo>
                        <a:pt x="58" y="196"/>
                      </a:lnTo>
                      <a:lnTo>
                        <a:pt x="64" y="196"/>
                      </a:lnTo>
                      <a:lnTo>
                        <a:pt x="78" y="192"/>
                      </a:lnTo>
                      <a:lnTo>
                        <a:pt x="92" y="186"/>
                      </a:lnTo>
                      <a:lnTo>
                        <a:pt x="104" y="184"/>
                      </a:lnTo>
                      <a:lnTo>
                        <a:pt x="104" y="184"/>
                      </a:lnTo>
                      <a:lnTo>
                        <a:pt x="100" y="180"/>
                      </a:lnTo>
                      <a:lnTo>
                        <a:pt x="98" y="182"/>
                      </a:lnTo>
                      <a:lnTo>
                        <a:pt x="96" y="184"/>
                      </a:lnTo>
                      <a:lnTo>
                        <a:pt x="96" y="184"/>
                      </a:lnTo>
                      <a:lnTo>
                        <a:pt x="94" y="180"/>
                      </a:lnTo>
                      <a:lnTo>
                        <a:pt x="94" y="172"/>
                      </a:lnTo>
                      <a:lnTo>
                        <a:pt x="94" y="172"/>
                      </a:lnTo>
                      <a:lnTo>
                        <a:pt x="90" y="176"/>
                      </a:lnTo>
                      <a:lnTo>
                        <a:pt x="88" y="180"/>
                      </a:lnTo>
                      <a:lnTo>
                        <a:pt x="84" y="184"/>
                      </a:lnTo>
                      <a:lnTo>
                        <a:pt x="76" y="184"/>
                      </a:lnTo>
                      <a:lnTo>
                        <a:pt x="76" y="184"/>
                      </a:lnTo>
                      <a:lnTo>
                        <a:pt x="78" y="180"/>
                      </a:lnTo>
                      <a:lnTo>
                        <a:pt x="78" y="180"/>
                      </a:lnTo>
                      <a:lnTo>
                        <a:pt x="74" y="180"/>
                      </a:lnTo>
                      <a:lnTo>
                        <a:pt x="68" y="180"/>
                      </a:lnTo>
                      <a:lnTo>
                        <a:pt x="68" y="180"/>
                      </a:lnTo>
                      <a:lnTo>
                        <a:pt x="70" y="178"/>
                      </a:lnTo>
                      <a:lnTo>
                        <a:pt x="70" y="176"/>
                      </a:lnTo>
                      <a:lnTo>
                        <a:pt x="68" y="176"/>
                      </a:lnTo>
                      <a:lnTo>
                        <a:pt x="68" y="178"/>
                      </a:lnTo>
                      <a:lnTo>
                        <a:pt x="68" y="178"/>
                      </a:lnTo>
                      <a:lnTo>
                        <a:pt x="66" y="174"/>
                      </a:lnTo>
                      <a:lnTo>
                        <a:pt x="68" y="174"/>
                      </a:lnTo>
                      <a:lnTo>
                        <a:pt x="78" y="174"/>
                      </a:lnTo>
                      <a:lnTo>
                        <a:pt x="78" y="174"/>
                      </a:lnTo>
                      <a:lnTo>
                        <a:pt x="80" y="172"/>
                      </a:lnTo>
                      <a:lnTo>
                        <a:pt x="82" y="170"/>
                      </a:lnTo>
                      <a:lnTo>
                        <a:pt x="86" y="168"/>
                      </a:lnTo>
                      <a:lnTo>
                        <a:pt x="88" y="164"/>
                      </a:lnTo>
                      <a:lnTo>
                        <a:pt x="88" y="164"/>
                      </a:lnTo>
                      <a:lnTo>
                        <a:pt x="88" y="164"/>
                      </a:lnTo>
                      <a:lnTo>
                        <a:pt x="86" y="164"/>
                      </a:lnTo>
                      <a:lnTo>
                        <a:pt x="82" y="164"/>
                      </a:lnTo>
                      <a:lnTo>
                        <a:pt x="80" y="164"/>
                      </a:lnTo>
                      <a:lnTo>
                        <a:pt x="82" y="160"/>
                      </a:lnTo>
                      <a:lnTo>
                        <a:pt x="82" y="160"/>
                      </a:lnTo>
                      <a:lnTo>
                        <a:pt x="72" y="168"/>
                      </a:lnTo>
                      <a:lnTo>
                        <a:pt x="72" y="168"/>
                      </a:lnTo>
                      <a:lnTo>
                        <a:pt x="62" y="166"/>
                      </a:lnTo>
                      <a:lnTo>
                        <a:pt x="50" y="160"/>
                      </a:lnTo>
                      <a:lnTo>
                        <a:pt x="42" y="154"/>
                      </a:lnTo>
                      <a:lnTo>
                        <a:pt x="38" y="150"/>
                      </a:lnTo>
                      <a:lnTo>
                        <a:pt x="36" y="144"/>
                      </a:lnTo>
                      <a:lnTo>
                        <a:pt x="36" y="144"/>
                      </a:lnTo>
                      <a:lnTo>
                        <a:pt x="26" y="142"/>
                      </a:lnTo>
                      <a:lnTo>
                        <a:pt x="18" y="140"/>
                      </a:lnTo>
                      <a:lnTo>
                        <a:pt x="10" y="138"/>
                      </a:lnTo>
                      <a:lnTo>
                        <a:pt x="0" y="138"/>
                      </a:lnTo>
                      <a:lnTo>
                        <a:pt x="0" y="138"/>
                      </a:lnTo>
                      <a:lnTo>
                        <a:pt x="4" y="130"/>
                      </a:lnTo>
                      <a:lnTo>
                        <a:pt x="10" y="122"/>
                      </a:lnTo>
                      <a:lnTo>
                        <a:pt x="18" y="118"/>
                      </a:lnTo>
                      <a:lnTo>
                        <a:pt x="28" y="114"/>
                      </a:lnTo>
                      <a:lnTo>
                        <a:pt x="48" y="108"/>
                      </a:lnTo>
                      <a:lnTo>
                        <a:pt x="68" y="106"/>
                      </a:lnTo>
                      <a:lnTo>
                        <a:pt x="68" y="106"/>
                      </a:lnTo>
                      <a:lnTo>
                        <a:pt x="64" y="102"/>
                      </a:lnTo>
                      <a:lnTo>
                        <a:pt x="60" y="98"/>
                      </a:lnTo>
                      <a:lnTo>
                        <a:pt x="54" y="96"/>
                      </a:lnTo>
                      <a:lnTo>
                        <a:pt x="50" y="98"/>
                      </a:lnTo>
                      <a:lnTo>
                        <a:pt x="50" y="98"/>
                      </a:lnTo>
                      <a:lnTo>
                        <a:pt x="48" y="96"/>
                      </a:lnTo>
                      <a:lnTo>
                        <a:pt x="48" y="94"/>
                      </a:lnTo>
                      <a:lnTo>
                        <a:pt x="52" y="92"/>
                      </a:lnTo>
                      <a:lnTo>
                        <a:pt x="58" y="92"/>
                      </a:lnTo>
                      <a:lnTo>
                        <a:pt x="64" y="94"/>
                      </a:lnTo>
                      <a:lnTo>
                        <a:pt x="64" y="94"/>
                      </a:lnTo>
                      <a:lnTo>
                        <a:pt x="62" y="96"/>
                      </a:lnTo>
                      <a:lnTo>
                        <a:pt x="62" y="98"/>
                      </a:lnTo>
                      <a:lnTo>
                        <a:pt x="62" y="9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2" name="Freeform 278"/>
                <p:cNvSpPr>
                  <a:spLocks/>
                </p:cNvSpPr>
                <p:nvPr userDrawn="1"/>
              </p:nvSpPr>
              <p:spPr bwMode="auto">
                <a:xfrm>
                  <a:off x="3548" y="509"/>
                  <a:ext cx="5" cy="3"/>
                </a:xfrm>
                <a:custGeom>
                  <a:avLst/>
                  <a:gdLst/>
                  <a:ahLst/>
                  <a:cxnLst>
                    <a:cxn ang="0">
                      <a:pos x="14" y="0"/>
                    </a:cxn>
                    <a:cxn ang="0">
                      <a:pos x="14" y="0"/>
                    </a:cxn>
                    <a:cxn ang="0">
                      <a:pos x="14" y="2"/>
                    </a:cxn>
                    <a:cxn ang="0">
                      <a:pos x="10" y="4"/>
                    </a:cxn>
                    <a:cxn ang="0">
                      <a:pos x="0" y="10"/>
                    </a:cxn>
                    <a:cxn ang="0">
                      <a:pos x="0" y="10"/>
                    </a:cxn>
                    <a:cxn ang="0">
                      <a:pos x="2" y="6"/>
                    </a:cxn>
                    <a:cxn ang="0">
                      <a:pos x="6" y="4"/>
                    </a:cxn>
                    <a:cxn ang="0">
                      <a:pos x="12" y="2"/>
                    </a:cxn>
                    <a:cxn ang="0">
                      <a:pos x="14" y="0"/>
                    </a:cxn>
                    <a:cxn ang="0">
                      <a:pos x="14" y="0"/>
                    </a:cxn>
                  </a:cxnLst>
                  <a:rect l="0" t="0" r="r" b="b"/>
                  <a:pathLst>
                    <a:path w="14" h="10">
                      <a:moveTo>
                        <a:pt x="14" y="0"/>
                      </a:moveTo>
                      <a:lnTo>
                        <a:pt x="14" y="0"/>
                      </a:lnTo>
                      <a:lnTo>
                        <a:pt x="14" y="2"/>
                      </a:lnTo>
                      <a:lnTo>
                        <a:pt x="10" y="4"/>
                      </a:lnTo>
                      <a:lnTo>
                        <a:pt x="0" y="10"/>
                      </a:lnTo>
                      <a:lnTo>
                        <a:pt x="0" y="10"/>
                      </a:lnTo>
                      <a:lnTo>
                        <a:pt x="2" y="6"/>
                      </a:lnTo>
                      <a:lnTo>
                        <a:pt x="6" y="4"/>
                      </a:lnTo>
                      <a:lnTo>
                        <a:pt x="12" y="2"/>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3" name="Freeform 279"/>
                <p:cNvSpPr>
                  <a:spLocks/>
                </p:cNvSpPr>
                <p:nvPr userDrawn="1"/>
              </p:nvSpPr>
              <p:spPr bwMode="auto">
                <a:xfrm>
                  <a:off x="3946" y="476"/>
                  <a:ext cx="10" cy="5"/>
                </a:xfrm>
                <a:custGeom>
                  <a:avLst/>
                  <a:gdLst/>
                  <a:ahLst/>
                  <a:cxnLst>
                    <a:cxn ang="0">
                      <a:pos x="22" y="0"/>
                    </a:cxn>
                    <a:cxn ang="0">
                      <a:pos x="22" y="0"/>
                    </a:cxn>
                    <a:cxn ang="0">
                      <a:pos x="16" y="6"/>
                    </a:cxn>
                    <a:cxn ang="0">
                      <a:pos x="14" y="14"/>
                    </a:cxn>
                    <a:cxn ang="0">
                      <a:pos x="8" y="22"/>
                    </a:cxn>
                    <a:cxn ang="0">
                      <a:pos x="2" y="28"/>
                    </a:cxn>
                    <a:cxn ang="0">
                      <a:pos x="2" y="28"/>
                    </a:cxn>
                    <a:cxn ang="0">
                      <a:pos x="4" y="24"/>
                    </a:cxn>
                    <a:cxn ang="0">
                      <a:pos x="2" y="20"/>
                    </a:cxn>
                    <a:cxn ang="0">
                      <a:pos x="2" y="18"/>
                    </a:cxn>
                    <a:cxn ang="0">
                      <a:pos x="0" y="22"/>
                    </a:cxn>
                    <a:cxn ang="0">
                      <a:pos x="0" y="22"/>
                    </a:cxn>
                    <a:cxn ang="0">
                      <a:pos x="0" y="18"/>
                    </a:cxn>
                    <a:cxn ang="0">
                      <a:pos x="2" y="16"/>
                    </a:cxn>
                    <a:cxn ang="0">
                      <a:pos x="6" y="8"/>
                    </a:cxn>
                    <a:cxn ang="0">
                      <a:pos x="22" y="0"/>
                    </a:cxn>
                    <a:cxn ang="0">
                      <a:pos x="22" y="0"/>
                    </a:cxn>
                  </a:cxnLst>
                  <a:rect l="0" t="0" r="r" b="b"/>
                  <a:pathLst>
                    <a:path w="22" h="28">
                      <a:moveTo>
                        <a:pt x="22" y="0"/>
                      </a:moveTo>
                      <a:lnTo>
                        <a:pt x="22" y="0"/>
                      </a:lnTo>
                      <a:lnTo>
                        <a:pt x="16" y="6"/>
                      </a:lnTo>
                      <a:lnTo>
                        <a:pt x="14" y="14"/>
                      </a:lnTo>
                      <a:lnTo>
                        <a:pt x="8" y="22"/>
                      </a:lnTo>
                      <a:lnTo>
                        <a:pt x="2" y="28"/>
                      </a:lnTo>
                      <a:lnTo>
                        <a:pt x="2" y="28"/>
                      </a:lnTo>
                      <a:lnTo>
                        <a:pt x="4" y="24"/>
                      </a:lnTo>
                      <a:lnTo>
                        <a:pt x="2" y="20"/>
                      </a:lnTo>
                      <a:lnTo>
                        <a:pt x="2" y="18"/>
                      </a:lnTo>
                      <a:lnTo>
                        <a:pt x="0" y="22"/>
                      </a:lnTo>
                      <a:lnTo>
                        <a:pt x="0" y="22"/>
                      </a:lnTo>
                      <a:lnTo>
                        <a:pt x="0" y="18"/>
                      </a:lnTo>
                      <a:lnTo>
                        <a:pt x="2" y="16"/>
                      </a:lnTo>
                      <a:lnTo>
                        <a:pt x="6" y="8"/>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4" name="Freeform 280"/>
                <p:cNvSpPr>
                  <a:spLocks noEditPoints="1"/>
                </p:cNvSpPr>
                <p:nvPr userDrawn="1"/>
              </p:nvSpPr>
              <p:spPr bwMode="auto">
                <a:xfrm>
                  <a:off x="3913" y="483"/>
                  <a:ext cx="43" cy="53"/>
                </a:xfrm>
                <a:custGeom>
                  <a:avLst/>
                  <a:gdLst/>
                  <a:ahLst/>
                  <a:cxnLst>
                    <a:cxn ang="0">
                      <a:pos x="140" y="16"/>
                    </a:cxn>
                    <a:cxn ang="0">
                      <a:pos x="146" y="36"/>
                    </a:cxn>
                    <a:cxn ang="0">
                      <a:pos x="156" y="46"/>
                    </a:cxn>
                    <a:cxn ang="0">
                      <a:pos x="146" y="58"/>
                    </a:cxn>
                    <a:cxn ang="0">
                      <a:pos x="140" y="70"/>
                    </a:cxn>
                    <a:cxn ang="0">
                      <a:pos x="134" y="66"/>
                    </a:cxn>
                    <a:cxn ang="0">
                      <a:pos x="132" y="92"/>
                    </a:cxn>
                    <a:cxn ang="0">
                      <a:pos x="126" y="150"/>
                    </a:cxn>
                    <a:cxn ang="0">
                      <a:pos x="124" y="164"/>
                    </a:cxn>
                    <a:cxn ang="0">
                      <a:pos x="90" y="172"/>
                    </a:cxn>
                    <a:cxn ang="0">
                      <a:pos x="66" y="184"/>
                    </a:cxn>
                    <a:cxn ang="0">
                      <a:pos x="64" y="180"/>
                    </a:cxn>
                    <a:cxn ang="0">
                      <a:pos x="58" y="188"/>
                    </a:cxn>
                    <a:cxn ang="0">
                      <a:pos x="44" y="196"/>
                    </a:cxn>
                    <a:cxn ang="0">
                      <a:pos x="32" y="202"/>
                    </a:cxn>
                    <a:cxn ang="0">
                      <a:pos x="18" y="200"/>
                    </a:cxn>
                    <a:cxn ang="0">
                      <a:pos x="26" y="188"/>
                    </a:cxn>
                    <a:cxn ang="0">
                      <a:pos x="6" y="194"/>
                    </a:cxn>
                    <a:cxn ang="0">
                      <a:pos x="12" y="186"/>
                    </a:cxn>
                    <a:cxn ang="0">
                      <a:pos x="2" y="184"/>
                    </a:cxn>
                    <a:cxn ang="0">
                      <a:pos x="8" y="168"/>
                    </a:cxn>
                    <a:cxn ang="0">
                      <a:pos x="10" y="164"/>
                    </a:cxn>
                    <a:cxn ang="0">
                      <a:pos x="4" y="158"/>
                    </a:cxn>
                    <a:cxn ang="0">
                      <a:pos x="18" y="158"/>
                    </a:cxn>
                    <a:cxn ang="0">
                      <a:pos x="22" y="154"/>
                    </a:cxn>
                    <a:cxn ang="0">
                      <a:pos x="20" y="146"/>
                    </a:cxn>
                    <a:cxn ang="0">
                      <a:pos x="32" y="142"/>
                    </a:cxn>
                    <a:cxn ang="0">
                      <a:pos x="32" y="138"/>
                    </a:cxn>
                    <a:cxn ang="0">
                      <a:pos x="40" y="120"/>
                    </a:cxn>
                    <a:cxn ang="0">
                      <a:pos x="52" y="112"/>
                    </a:cxn>
                    <a:cxn ang="0">
                      <a:pos x="50" y="104"/>
                    </a:cxn>
                    <a:cxn ang="0">
                      <a:pos x="36" y="106"/>
                    </a:cxn>
                    <a:cxn ang="0">
                      <a:pos x="34" y="100"/>
                    </a:cxn>
                    <a:cxn ang="0">
                      <a:pos x="28" y="104"/>
                    </a:cxn>
                    <a:cxn ang="0">
                      <a:pos x="20" y="98"/>
                    </a:cxn>
                    <a:cxn ang="0">
                      <a:pos x="26" y="86"/>
                    </a:cxn>
                    <a:cxn ang="0">
                      <a:pos x="30" y="82"/>
                    </a:cxn>
                    <a:cxn ang="0">
                      <a:pos x="40" y="68"/>
                    </a:cxn>
                    <a:cxn ang="0">
                      <a:pos x="32" y="74"/>
                    </a:cxn>
                    <a:cxn ang="0">
                      <a:pos x="22" y="62"/>
                    </a:cxn>
                    <a:cxn ang="0">
                      <a:pos x="30" y="64"/>
                    </a:cxn>
                    <a:cxn ang="0">
                      <a:pos x="34" y="50"/>
                    </a:cxn>
                    <a:cxn ang="0">
                      <a:pos x="52" y="58"/>
                    </a:cxn>
                    <a:cxn ang="0">
                      <a:pos x="70" y="54"/>
                    </a:cxn>
                    <a:cxn ang="0">
                      <a:pos x="72" y="46"/>
                    </a:cxn>
                    <a:cxn ang="0">
                      <a:pos x="74" y="36"/>
                    </a:cxn>
                    <a:cxn ang="0">
                      <a:pos x="68" y="30"/>
                    </a:cxn>
                    <a:cxn ang="0">
                      <a:pos x="78" y="22"/>
                    </a:cxn>
                    <a:cxn ang="0">
                      <a:pos x="76" y="14"/>
                    </a:cxn>
                    <a:cxn ang="0">
                      <a:pos x="100" y="8"/>
                    </a:cxn>
                    <a:cxn ang="0">
                      <a:pos x="102" y="2"/>
                    </a:cxn>
                    <a:cxn ang="0">
                      <a:pos x="114" y="4"/>
                    </a:cxn>
                    <a:cxn ang="0">
                      <a:pos x="112" y="16"/>
                    </a:cxn>
                    <a:cxn ang="0">
                      <a:pos x="118" y="8"/>
                    </a:cxn>
                    <a:cxn ang="0">
                      <a:pos x="110" y="14"/>
                    </a:cxn>
                  </a:cxnLst>
                  <a:rect l="0" t="0" r="r" b="b"/>
                  <a:pathLst>
                    <a:path w="156" h="202">
                      <a:moveTo>
                        <a:pt x="142" y="10"/>
                      </a:moveTo>
                      <a:lnTo>
                        <a:pt x="142" y="10"/>
                      </a:lnTo>
                      <a:lnTo>
                        <a:pt x="140" y="12"/>
                      </a:lnTo>
                      <a:lnTo>
                        <a:pt x="140" y="16"/>
                      </a:lnTo>
                      <a:lnTo>
                        <a:pt x="142" y="22"/>
                      </a:lnTo>
                      <a:lnTo>
                        <a:pt x="146" y="28"/>
                      </a:lnTo>
                      <a:lnTo>
                        <a:pt x="148" y="32"/>
                      </a:lnTo>
                      <a:lnTo>
                        <a:pt x="146" y="36"/>
                      </a:lnTo>
                      <a:lnTo>
                        <a:pt x="146" y="36"/>
                      </a:lnTo>
                      <a:lnTo>
                        <a:pt x="150" y="38"/>
                      </a:lnTo>
                      <a:lnTo>
                        <a:pt x="154" y="42"/>
                      </a:lnTo>
                      <a:lnTo>
                        <a:pt x="156" y="46"/>
                      </a:lnTo>
                      <a:lnTo>
                        <a:pt x="156" y="54"/>
                      </a:lnTo>
                      <a:lnTo>
                        <a:pt x="156" y="54"/>
                      </a:lnTo>
                      <a:lnTo>
                        <a:pt x="150" y="58"/>
                      </a:lnTo>
                      <a:lnTo>
                        <a:pt x="146" y="58"/>
                      </a:lnTo>
                      <a:lnTo>
                        <a:pt x="144" y="58"/>
                      </a:lnTo>
                      <a:lnTo>
                        <a:pt x="144" y="58"/>
                      </a:lnTo>
                      <a:lnTo>
                        <a:pt x="142" y="64"/>
                      </a:lnTo>
                      <a:lnTo>
                        <a:pt x="140" y="70"/>
                      </a:lnTo>
                      <a:lnTo>
                        <a:pt x="140" y="70"/>
                      </a:lnTo>
                      <a:lnTo>
                        <a:pt x="136" y="70"/>
                      </a:lnTo>
                      <a:lnTo>
                        <a:pt x="134" y="66"/>
                      </a:lnTo>
                      <a:lnTo>
                        <a:pt x="134" y="66"/>
                      </a:lnTo>
                      <a:lnTo>
                        <a:pt x="132" y="70"/>
                      </a:lnTo>
                      <a:lnTo>
                        <a:pt x="126" y="72"/>
                      </a:lnTo>
                      <a:lnTo>
                        <a:pt x="126" y="72"/>
                      </a:lnTo>
                      <a:lnTo>
                        <a:pt x="132" y="92"/>
                      </a:lnTo>
                      <a:lnTo>
                        <a:pt x="134" y="116"/>
                      </a:lnTo>
                      <a:lnTo>
                        <a:pt x="132" y="128"/>
                      </a:lnTo>
                      <a:lnTo>
                        <a:pt x="130" y="140"/>
                      </a:lnTo>
                      <a:lnTo>
                        <a:pt x="126" y="150"/>
                      </a:lnTo>
                      <a:lnTo>
                        <a:pt x="118" y="156"/>
                      </a:lnTo>
                      <a:lnTo>
                        <a:pt x="118" y="156"/>
                      </a:lnTo>
                      <a:lnTo>
                        <a:pt x="122" y="162"/>
                      </a:lnTo>
                      <a:lnTo>
                        <a:pt x="124" y="164"/>
                      </a:lnTo>
                      <a:lnTo>
                        <a:pt x="122" y="168"/>
                      </a:lnTo>
                      <a:lnTo>
                        <a:pt x="122" y="168"/>
                      </a:lnTo>
                      <a:lnTo>
                        <a:pt x="106" y="168"/>
                      </a:lnTo>
                      <a:lnTo>
                        <a:pt x="90" y="172"/>
                      </a:lnTo>
                      <a:lnTo>
                        <a:pt x="78" y="178"/>
                      </a:lnTo>
                      <a:lnTo>
                        <a:pt x="68" y="186"/>
                      </a:lnTo>
                      <a:lnTo>
                        <a:pt x="68" y="186"/>
                      </a:lnTo>
                      <a:lnTo>
                        <a:pt x="66" y="184"/>
                      </a:lnTo>
                      <a:lnTo>
                        <a:pt x="66" y="182"/>
                      </a:lnTo>
                      <a:lnTo>
                        <a:pt x="66" y="178"/>
                      </a:lnTo>
                      <a:lnTo>
                        <a:pt x="66" y="178"/>
                      </a:lnTo>
                      <a:lnTo>
                        <a:pt x="64" y="180"/>
                      </a:lnTo>
                      <a:lnTo>
                        <a:pt x="62" y="180"/>
                      </a:lnTo>
                      <a:lnTo>
                        <a:pt x="62" y="180"/>
                      </a:lnTo>
                      <a:lnTo>
                        <a:pt x="62" y="184"/>
                      </a:lnTo>
                      <a:lnTo>
                        <a:pt x="58" y="188"/>
                      </a:lnTo>
                      <a:lnTo>
                        <a:pt x="54" y="192"/>
                      </a:lnTo>
                      <a:lnTo>
                        <a:pt x="50" y="198"/>
                      </a:lnTo>
                      <a:lnTo>
                        <a:pt x="50" y="198"/>
                      </a:lnTo>
                      <a:lnTo>
                        <a:pt x="44" y="196"/>
                      </a:lnTo>
                      <a:lnTo>
                        <a:pt x="38" y="196"/>
                      </a:lnTo>
                      <a:lnTo>
                        <a:pt x="34" y="196"/>
                      </a:lnTo>
                      <a:lnTo>
                        <a:pt x="32" y="202"/>
                      </a:lnTo>
                      <a:lnTo>
                        <a:pt x="32" y="202"/>
                      </a:lnTo>
                      <a:lnTo>
                        <a:pt x="26" y="198"/>
                      </a:lnTo>
                      <a:lnTo>
                        <a:pt x="22" y="198"/>
                      </a:lnTo>
                      <a:lnTo>
                        <a:pt x="18" y="200"/>
                      </a:lnTo>
                      <a:lnTo>
                        <a:pt x="18" y="200"/>
                      </a:lnTo>
                      <a:lnTo>
                        <a:pt x="18" y="196"/>
                      </a:lnTo>
                      <a:lnTo>
                        <a:pt x="22" y="192"/>
                      </a:lnTo>
                      <a:lnTo>
                        <a:pt x="26" y="188"/>
                      </a:lnTo>
                      <a:lnTo>
                        <a:pt x="26" y="188"/>
                      </a:lnTo>
                      <a:lnTo>
                        <a:pt x="24" y="188"/>
                      </a:lnTo>
                      <a:lnTo>
                        <a:pt x="18" y="190"/>
                      </a:lnTo>
                      <a:lnTo>
                        <a:pt x="6" y="194"/>
                      </a:lnTo>
                      <a:lnTo>
                        <a:pt x="6" y="194"/>
                      </a:lnTo>
                      <a:lnTo>
                        <a:pt x="6" y="192"/>
                      </a:lnTo>
                      <a:lnTo>
                        <a:pt x="8" y="190"/>
                      </a:lnTo>
                      <a:lnTo>
                        <a:pt x="10" y="188"/>
                      </a:lnTo>
                      <a:lnTo>
                        <a:pt x="12" y="186"/>
                      </a:lnTo>
                      <a:lnTo>
                        <a:pt x="12" y="186"/>
                      </a:lnTo>
                      <a:lnTo>
                        <a:pt x="6" y="182"/>
                      </a:lnTo>
                      <a:lnTo>
                        <a:pt x="4" y="180"/>
                      </a:lnTo>
                      <a:lnTo>
                        <a:pt x="2" y="184"/>
                      </a:lnTo>
                      <a:lnTo>
                        <a:pt x="2" y="184"/>
                      </a:lnTo>
                      <a:lnTo>
                        <a:pt x="0" y="178"/>
                      </a:lnTo>
                      <a:lnTo>
                        <a:pt x="2" y="174"/>
                      </a:lnTo>
                      <a:lnTo>
                        <a:pt x="8" y="168"/>
                      </a:lnTo>
                      <a:lnTo>
                        <a:pt x="16" y="166"/>
                      </a:lnTo>
                      <a:lnTo>
                        <a:pt x="16" y="166"/>
                      </a:lnTo>
                      <a:lnTo>
                        <a:pt x="14" y="164"/>
                      </a:lnTo>
                      <a:lnTo>
                        <a:pt x="10" y="164"/>
                      </a:lnTo>
                      <a:lnTo>
                        <a:pt x="2" y="164"/>
                      </a:lnTo>
                      <a:lnTo>
                        <a:pt x="2" y="164"/>
                      </a:lnTo>
                      <a:lnTo>
                        <a:pt x="2" y="162"/>
                      </a:lnTo>
                      <a:lnTo>
                        <a:pt x="4" y="158"/>
                      </a:lnTo>
                      <a:lnTo>
                        <a:pt x="8" y="156"/>
                      </a:lnTo>
                      <a:lnTo>
                        <a:pt x="14" y="156"/>
                      </a:lnTo>
                      <a:lnTo>
                        <a:pt x="18" y="158"/>
                      </a:lnTo>
                      <a:lnTo>
                        <a:pt x="18" y="158"/>
                      </a:lnTo>
                      <a:lnTo>
                        <a:pt x="20" y="156"/>
                      </a:lnTo>
                      <a:lnTo>
                        <a:pt x="20" y="156"/>
                      </a:lnTo>
                      <a:lnTo>
                        <a:pt x="22" y="154"/>
                      </a:lnTo>
                      <a:lnTo>
                        <a:pt x="22" y="154"/>
                      </a:lnTo>
                      <a:lnTo>
                        <a:pt x="22" y="152"/>
                      </a:lnTo>
                      <a:lnTo>
                        <a:pt x="20" y="150"/>
                      </a:lnTo>
                      <a:lnTo>
                        <a:pt x="18" y="150"/>
                      </a:lnTo>
                      <a:lnTo>
                        <a:pt x="20" y="146"/>
                      </a:lnTo>
                      <a:lnTo>
                        <a:pt x="20" y="146"/>
                      </a:lnTo>
                      <a:lnTo>
                        <a:pt x="24" y="144"/>
                      </a:lnTo>
                      <a:lnTo>
                        <a:pt x="28" y="142"/>
                      </a:lnTo>
                      <a:lnTo>
                        <a:pt x="32" y="142"/>
                      </a:lnTo>
                      <a:lnTo>
                        <a:pt x="38" y="142"/>
                      </a:lnTo>
                      <a:lnTo>
                        <a:pt x="38" y="142"/>
                      </a:lnTo>
                      <a:lnTo>
                        <a:pt x="36" y="136"/>
                      </a:lnTo>
                      <a:lnTo>
                        <a:pt x="32" y="138"/>
                      </a:lnTo>
                      <a:lnTo>
                        <a:pt x="22" y="142"/>
                      </a:lnTo>
                      <a:lnTo>
                        <a:pt x="22" y="142"/>
                      </a:lnTo>
                      <a:lnTo>
                        <a:pt x="34" y="128"/>
                      </a:lnTo>
                      <a:lnTo>
                        <a:pt x="40" y="120"/>
                      </a:lnTo>
                      <a:lnTo>
                        <a:pt x="42" y="110"/>
                      </a:lnTo>
                      <a:lnTo>
                        <a:pt x="42" y="110"/>
                      </a:lnTo>
                      <a:lnTo>
                        <a:pt x="46" y="112"/>
                      </a:lnTo>
                      <a:lnTo>
                        <a:pt x="52" y="112"/>
                      </a:lnTo>
                      <a:lnTo>
                        <a:pt x="52" y="112"/>
                      </a:lnTo>
                      <a:lnTo>
                        <a:pt x="52" y="108"/>
                      </a:lnTo>
                      <a:lnTo>
                        <a:pt x="50" y="104"/>
                      </a:lnTo>
                      <a:lnTo>
                        <a:pt x="50" y="104"/>
                      </a:lnTo>
                      <a:lnTo>
                        <a:pt x="46" y="104"/>
                      </a:lnTo>
                      <a:lnTo>
                        <a:pt x="44" y="106"/>
                      </a:lnTo>
                      <a:lnTo>
                        <a:pt x="40" y="106"/>
                      </a:lnTo>
                      <a:lnTo>
                        <a:pt x="36" y="106"/>
                      </a:lnTo>
                      <a:lnTo>
                        <a:pt x="36" y="106"/>
                      </a:lnTo>
                      <a:lnTo>
                        <a:pt x="36" y="102"/>
                      </a:lnTo>
                      <a:lnTo>
                        <a:pt x="34" y="100"/>
                      </a:lnTo>
                      <a:lnTo>
                        <a:pt x="34" y="100"/>
                      </a:lnTo>
                      <a:lnTo>
                        <a:pt x="32" y="102"/>
                      </a:lnTo>
                      <a:lnTo>
                        <a:pt x="30" y="102"/>
                      </a:lnTo>
                      <a:lnTo>
                        <a:pt x="28" y="104"/>
                      </a:lnTo>
                      <a:lnTo>
                        <a:pt x="28" y="104"/>
                      </a:lnTo>
                      <a:lnTo>
                        <a:pt x="26" y="98"/>
                      </a:lnTo>
                      <a:lnTo>
                        <a:pt x="24" y="98"/>
                      </a:lnTo>
                      <a:lnTo>
                        <a:pt x="20" y="98"/>
                      </a:lnTo>
                      <a:lnTo>
                        <a:pt x="20" y="98"/>
                      </a:lnTo>
                      <a:lnTo>
                        <a:pt x="22" y="94"/>
                      </a:lnTo>
                      <a:lnTo>
                        <a:pt x="22" y="88"/>
                      </a:lnTo>
                      <a:lnTo>
                        <a:pt x="22" y="88"/>
                      </a:lnTo>
                      <a:lnTo>
                        <a:pt x="26" y="86"/>
                      </a:lnTo>
                      <a:lnTo>
                        <a:pt x="32" y="88"/>
                      </a:lnTo>
                      <a:lnTo>
                        <a:pt x="32" y="88"/>
                      </a:lnTo>
                      <a:lnTo>
                        <a:pt x="30" y="84"/>
                      </a:lnTo>
                      <a:lnTo>
                        <a:pt x="30" y="82"/>
                      </a:lnTo>
                      <a:lnTo>
                        <a:pt x="34" y="78"/>
                      </a:lnTo>
                      <a:lnTo>
                        <a:pt x="38" y="74"/>
                      </a:lnTo>
                      <a:lnTo>
                        <a:pt x="40" y="72"/>
                      </a:lnTo>
                      <a:lnTo>
                        <a:pt x="40" y="68"/>
                      </a:lnTo>
                      <a:lnTo>
                        <a:pt x="40" y="68"/>
                      </a:lnTo>
                      <a:lnTo>
                        <a:pt x="36" y="68"/>
                      </a:lnTo>
                      <a:lnTo>
                        <a:pt x="34" y="70"/>
                      </a:lnTo>
                      <a:lnTo>
                        <a:pt x="32" y="74"/>
                      </a:lnTo>
                      <a:lnTo>
                        <a:pt x="32" y="74"/>
                      </a:lnTo>
                      <a:lnTo>
                        <a:pt x="26" y="70"/>
                      </a:lnTo>
                      <a:lnTo>
                        <a:pt x="24" y="66"/>
                      </a:lnTo>
                      <a:lnTo>
                        <a:pt x="22" y="62"/>
                      </a:lnTo>
                      <a:lnTo>
                        <a:pt x="22" y="62"/>
                      </a:lnTo>
                      <a:lnTo>
                        <a:pt x="28" y="64"/>
                      </a:lnTo>
                      <a:lnTo>
                        <a:pt x="30" y="64"/>
                      </a:lnTo>
                      <a:lnTo>
                        <a:pt x="30" y="64"/>
                      </a:lnTo>
                      <a:lnTo>
                        <a:pt x="32" y="58"/>
                      </a:lnTo>
                      <a:lnTo>
                        <a:pt x="28" y="52"/>
                      </a:lnTo>
                      <a:lnTo>
                        <a:pt x="28" y="52"/>
                      </a:lnTo>
                      <a:lnTo>
                        <a:pt x="34" y="50"/>
                      </a:lnTo>
                      <a:lnTo>
                        <a:pt x="42" y="50"/>
                      </a:lnTo>
                      <a:lnTo>
                        <a:pt x="48" y="52"/>
                      </a:lnTo>
                      <a:lnTo>
                        <a:pt x="52" y="58"/>
                      </a:lnTo>
                      <a:lnTo>
                        <a:pt x="52" y="58"/>
                      </a:lnTo>
                      <a:lnTo>
                        <a:pt x="54" y="54"/>
                      </a:lnTo>
                      <a:lnTo>
                        <a:pt x="58" y="52"/>
                      </a:lnTo>
                      <a:lnTo>
                        <a:pt x="64" y="52"/>
                      </a:lnTo>
                      <a:lnTo>
                        <a:pt x="70" y="54"/>
                      </a:lnTo>
                      <a:lnTo>
                        <a:pt x="70" y="54"/>
                      </a:lnTo>
                      <a:lnTo>
                        <a:pt x="68" y="50"/>
                      </a:lnTo>
                      <a:lnTo>
                        <a:pt x="68" y="48"/>
                      </a:lnTo>
                      <a:lnTo>
                        <a:pt x="72" y="46"/>
                      </a:lnTo>
                      <a:lnTo>
                        <a:pt x="76" y="44"/>
                      </a:lnTo>
                      <a:lnTo>
                        <a:pt x="80" y="40"/>
                      </a:lnTo>
                      <a:lnTo>
                        <a:pt x="80" y="40"/>
                      </a:lnTo>
                      <a:lnTo>
                        <a:pt x="74" y="36"/>
                      </a:lnTo>
                      <a:lnTo>
                        <a:pt x="72" y="34"/>
                      </a:lnTo>
                      <a:lnTo>
                        <a:pt x="68" y="34"/>
                      </a:lnTo>
                      <a:lnTo>
                        <a:pt x="68" y="34"/>
                      </a:lnTo>
                      <a:lnTo>
                        <a:pt x="68" y="30"/>
                      </a:lnTo>
                      <a:lnTo>
                        <a:pt x="72" y="28"/>
                      </a:lnTo>
                      <a:lnTo>
                        <a:pt x="78" y="24"/>
                      </a:lnTo>
                      <a:lnTo>
                        <a:pt x="78" y="24"/>
                      </a:lnTo>
                      <a:lnTo>
                        <a:pt x="78" y="22"/>
                      </a:lnTo>
                      <a:lnTo>
                        <a:pt x="78" y="20"/>
                      </a:lnTo>
                      <a:lnTo>
                        <a:pt x="76" y="18"/>
                      </a:lnTo>
                      <a:lnTo>
                        <a:pt x="76" y="14"/>
                      </a:lnTo>
                      <a:lnTo>
                        <a:pt x="76" y="14"/>
                      </a:lnTo>
                      <a:lnTo>
                        <a:pt x="90" y="8"/>
                      </a:lnTo>
                      <a:lnTo>
                        <a:pt x="96" y="6"/>
                      </a:lnTo>
                      <a:lnTo>
                        <a:pt x="98" y="6"/>
                      </a:lnTo>
                      <a:lnTo>
                        <a:pt x="100" y="8"/>
                      </a:lnTo>
                      <a:lnTo>
                        <a:pt x="100" y="8"/>
                      </a:lnTo>
                      <a:lnTo>
                        <a:pt x="102" y="4"/>
                      </a:lnTo>
                      <a:lnTo>
                        <a:pt x="102" y="2"/>
                      </a:lnTo>
                      <a:lnTo>
                        <a:pt x="102" y="2"/>
                      </a:lnTo>
                      <a:lnTo>
                        <a:pt x="106" y="2"/>
                      </a:lnTo>
                      <a:lnTo>
                        <a:pt x="108" y="0"/>
                      </a:lnTo>
                      <a:lnTo>
                        <a:pt x="108" y="0"/>
                      </a:lnTo>
                      <a:lnTo>
                        <a:pt x="114" y="4"/>
                      </a:lnTo>
                      <a:lnTo>
                        <a:pt x="122" y="8"/>
                      </a:lnTo>
                      <a:lnTo>
                        <a:pt x="142" y="10"/>
                      </a:lnTo>
                      <a:lnTo>
                        <a:pt x="142" y="10"/>
                      </a:lnTo>
                      <a:close/>
                      <a:moveTo>
                        <a:pt x="112" y="16"/>
                      </a:moveTo>
                      <a:lnTo>
                        <a:pt x="112" y="16"/>
                      </a:lnTo>
                      <a:lnTo>
                        <a:pt x="114" y="16"/>
                      </a:lnTo>
                      <a:lnTo>
                        <a:pt x="116" y="14"/>
                      </a:lnTo>
                      <a:lnTo>
                        <a:pt x="118" y="8"/>
                      </a:lnTo>
                      <a:lnTo>
                        <a:pt x="118" y="8"/>
                      </a:lnTo>
                      <a:lnTo>
                        <a:pt x="114" y="8"/>
                      </a:lnTo>
                      <a:lnTo>
                        <a:pt x="110" y="10"/>
                      </a:lnTo>
                      <a:lnTo>
                        <a:pt x="110" y="14"/>
                      </a:lnTo>
                      <a:lnTo>
                        <a:pt x="112" y="16"/>
                      </a:lnTo>
                      <a:lnTo>
                        <a:pt x="112" y="1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5" name="Freeform 281"/>
                <p:cNvSpPr>
                  <a:spLocks/>
                </p:cNvSpPr>
                <p:nvPr userDrawn="1"/>
              </p:nvSpPr>
              <p:spPr bwMode="auto">
                <a:xfrm>
                  <a:off x="3961" y="499"/>
                  <a:ext cx="3" cy="5"/>
                </a:xfrm>
                <a:custGeom>
                  <a:avLst/>
                  <a:gdLst/>
                  <a:ahLst/>
                  <a:cxnLst>
                    <a:cxn ang="0">
                      <a:pos x="12" y="0"/>
                    </a:cxn>
                    <a:cxn ang="0">
                      <a:pos x="12" y="0"/>
                    </a:cxn>
                    <a:cxn ang="0">
                      <a:pos x="12" y="4"/>
                    </a:cxn>
                    <a:cxn ang="0">
                      <a:pos x="10" y="6"/>
                    </a:cxn>
                    <a:cxn ang="0">
                      <a:pos x="10" y="8"/>
                    </a:cxn>
                    <a:cxn ang="0">
                      <a:pos x="8" y="12"/>
                    </a:cxn>
                    <a:cxn ang="0">
                      <a:pos x="8" y="12"/>
                    </a:cxn>
                    <a:cxn ang="0">
                      <a:pos x="4" y="12"/>
                    </a:cxn>
                    <a:cxn ang="0">
                      <a:pos x="2" y="14"/>
                    </a:cxn>
                    <a:cxn ang="0">
                      <a:pos x="0" y="14"/>
                    </a:cxn>
                    <a:cxn ang="0">
                      <a:pos x="0" y="14"/>
                    </a:cxn>
                    <a:cxn ang="0">
                      <a:pos x="2" y="6"/>
                    </a:cxn>
                    <a:cxn ang="0">
                      <a:pos x="6" y="0"/>
                    </a:cxn>
                    <a:cxn ang="0">
                      <a:pos x="8" y="0"/>
                    </a:cxn>
                    <a:cxn ang="0">
                      <a:pos x="12" y="0"/>
                    </a:cxn>
                    <a:cxn ang="0">
                      <a:pos x="12" y="0"/>
                    </a:cxn>
                  </a:cxnLst>
                  <a:rect l="0" t="0" r="r" b="b"/>
                  <a:pathLst>
                    <a:path w="12" h="14">
                      <a:moveTo>
                        <a:pt x="12" y="0"/>
                      </a:moveTo>
                      <a:lnTo>
                        <a:pt x="12" y="0"/>
                      </a:lnTo>
                      <a:lnTo>
                        <a:pt x="12" y="4"/>
                      </a:lnTo>
                      <a:lnTo>
                        <a:pt x="10" y="6"/>
                      </a:lnTo>
                      <a:lnTo>
                        <a:pt x="10" y="8"/>
                      </a:lnTo>
                      <a:lnTo>
                        <a:pt x="8" y="12"/>
                      </a:lnTo>
                      <a:lnTo>
                        <a:pt x="8" y="12"/>
                      </a:lnTo>
                      <a:lnTo>
                        <a:pt x="4" y="12"/>
                      </a:lnTo>
                      <a:lnTo>
                        <a:pt x="2" y="14"/>
                      </a:lnTo>
                      <a:lnTo>
                        <a:pt x="0" y="14"/>
                      </a:lnTo>
                      <a:lnTo>
                        <a:pt x="0" y="14"/>
                      </a:lnTo>
                      <a:lnTo>
                        <a:pt x="2" y="6"/>
                      </a:lnTo>
                      <a:lnTo>
                        <a:pt x="6" y="0"/>
                      </a:lnTo>
                      <a:lnTo>
                        <a:pt x="8" y="0"/>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6" name="Freeform 282"/>
                <p:cNvSpPr>
                  <a:spLocks/>
                </p:cNvSpPr>
                <p:nvPr userDrawn="1"/>
              </p:nvSpPr>
              <p:spPr bwMode="auto">
                <a:xfrm>
                  <a:off x="3528" y="509"/>
                  <a:ext cx="5" cy="3"/>
                </a:xfrm>
                <a:custGeom>
                  <a:avLst/>
                  <a:gdLst/>
                  <a:ahLst/>
                  <a:cxnLst>
                    <a:cxn ang="0">
                      <a:pos x="16" y="0"/>
                    </a:cxn>
                    <a:cxn ang="0">
                      <a:pos x="16" y="0"/>
                    </a:cxn>
                    <a:cxn ang="0">
                      <a:pos x="14" y="4"/>
                    </a:cxn>
                    <a:cxn ang="0">
                      <a:pos x="10" y="6"/>
                    </a:cxn>
                    <a:cxn ang="0">
                      <a:pos x="8" y="8"/>
                    </a:cxn>
                    <a:cxn ang="0">
                      <a:pos x="6" y="14"/>
                    </a:cxn>
                    <a:cxn ang="0">
                      <a:pos x="6" y="14"/>
                    </a:cxn>
                    <a:cxn ang="0">
                      <a:pos x="2" y="14"/>
                    </a:cxn>
                    <a:cxn ang="0">
                      <a:pos x="0" y="14"/>
                    </a:cxn>
                    <a:cxn ang="0">
                      <a:pos x="0" y="14"/>
                    </a:cxn>
                    <a:cxn ang="0">
                      <a:pos x="2" y="12"/>
                    </a:cxn>
                    <a:cxn ang="0">
                      <a:pos x="6" y="6"/>
                    </a:cxn>
                    <a:cxn ang="0">
                      <a:pos x="10" y="2"/>
                    </a:cxn>
                    <a:cxn ang="0">
                      <a:pos x="16" y="0"/>
                    </a:cxn>
                    <a:cxn ang="0">
                      <a:pos x="16" y="0"/>
                    </a:cxn>
                  </a:cxnLst>
                  <a:rect l="0" t="0" r="r" b="b"/>
                  <a:pathLst>
                    <a:path w="16" h="14">
                      <a:moveTo>
                        <a:pt x="16" y="0"/>
                      </a:moveTo>
                      <a:lnTo>
                        <a:pt x="16" y="0"/>
                      </a:lnTo>
                      <a:lnTo>
                        <a:pt x="14" y="4"/>
                      </a:lnTo>
                      <a:lnTo>
                        <a:pt x="10" y="6"/>
                      </a:lnTo>
                      <a:lnTo>
                        <a:pt x="8" y="8"/>
                      </a:lnTo>
                      <a:lnTo>
                        <a:pt x="6" y="14"/>
                      </a:lnTo>
                      <a:lnTo>
                        <a:pt x="6" y="14"/>
                      </a:lnTo>
                      <a:lnTo>
                        <a:pt x="2" y="14"/>
                      </a:lnTo>
                      <a:lnTo>
                        <a:pt x="0" y="14"/>
                      </a:lnTo>
                      <a:lnTo>
                        <a:pt x="0" y="14"/>
                      </a:lnTo>
                      <a:lnTo>
                        <a:pt x="2" y="12"/>
                      </a:lnTo>
                      <a:lnTo>
                        <a:pt x="6" y="6"/>
                      </a:lnTo>
                      <a:lnTo>
                        <a:pt x="10" y="2"/>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7" name="Freeform 283"/>
                <p:cNvSpPr>
                  <a:spLocks/>
                </p:cNvSpPr>
                <p:nvPr userDrawn="1"/>
              </p:nvSpPr>
              <p:spPr bwMode="auto">
                <a:xfrm>
                  <a:off x="3994" y="633"/>
                  <a:ext cx="0" cy="5"/>
                </a:xfrm>
                <a:custGeom>
                  <a:avLst/>
                  <a:gdLst/>
                  <a:ahLst/>
                  <a:cxnLst>
                    <a:cxn ang="0">
                      <a:pos x="0" y="0"/>
                    </a:cxn>
                    <a:cxn ang="0">
                      <a:pos x="0" y="0"/>
                    </a:cxn>
                    <a:cxn ang="0">
                      <a:pos x="2" y="6"/>
                    </a:cxn>
                    <a:cxn ang="0">
                      <a:pos x="4" y="10"/>
                    </a:cxn>
                    <a:cxn ang="0">
                      <a:pos x="4" y="16"/>
                    </a:cxn>
                    <a:cxn ang="0">
                      <a:pos x="4" y="16"/>
                    </a:cxn>
                    <a:cxn ang="0">
                      <a:pos x="2" y="14"/>
                    </a:cxn>
                    <a:cxn ang="0">
                      <a:pos x="0" y="0"/>
                    </a:cxn>
                    <a:cxn ang="0">
                      <a:pos x="0" y="0"/>
                    </a:cxn>
                  </a:cxnLst>
                  <a:rect l="0" t="0" r="r" b="b"/>
                  <a:pathLst>
                    <a:path w="4" h="16">
                      <a:moveTo>
                        <a:pt x="0" y="0"/>
                      </a:moveTo>
                      <a:lnTo>
                        <a:pt x="0" y="0"/>
                      </a:lnTo>
                      <a:lnTo>
                        <a:pt x="2" y="6"/>
                      </a:lnTo>
                      <a:lnTo>
                        <a:pt x="4" y="10"/>
                      </a:lnTo>
                      <a:lnTo>
                        <a:pt x="4" y="16"/>
                      </a:lnTo>
                      <a:lnTo>
                        <a:pt x="4" y="16"/>
                      </a:lnTo>
                      <a:lnTo>
                        <a:pt x="2" y="14"/>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8" name="Freeform 284"/>
                <p:cNvSpPr>
                  <a:spLocks/>
                </p:cNvSpPr>
                <p:nvPr userDrawn="1"/>
              </p:nvSpPr>
              <p:spPr bwMode="auto">
                <a:xfrm>
                  <a:off x="4151" y="643"/>
                  <a:ext cx="5" cy="5"/>
                </a:xfrm>
                <a:custGeom>
                  <a:avLst/>
                  <a:gdLst/>
                  <a:ahLst/>
                  <a:cxnLst>
                    <a:cxn ang="0">
                      <a:pos x="0" y="0"/>
                    </a:cxn>
                    <a:cxn ang="0">
                      <a:pos x="0" y="0"/>
                    </a:cxn>
                    <a:cxn ang="0">
                      <a:pos x="6" y="2"/>
                    </a:cxn>
                    <a:cxn ang="0">
                      <a:pos x="10" y="6"/>
                    </a:cxn>
                    <a:cxn ang="0">
                      <a:pos x="18" y="14"/>
                    </a:cxn>
                    <a:cxn ang="0">
                      <a:pos x="18" y="14"/>
                    </a:cxn>
                    <a:cxn ang="0">
                      <a:pos x="14" y="14"/>
                    </a:cxn>
                    <a:cxn ang="0">
                      <a:pos x="8" y="10"/>
                    </a:cxn>
                    <a:cxn ang="0">
                      <a:pos x="0" y="0"/>
                    </a:cxn>
                    <a:cxn ang="0">
                      <a:pos x="0" y="0"/>
                    </a:cxn>
                  </a:cxnLst>
                  <a:rect l="0" t="0" r="r" b="b"/>
                  <a:pathLst>
                    <a:path w="18" h="14">
                      <a:moveTo>
                        <a:pt x="0" y="0"/>
                      </a:moveTo>
                      <a:lnTo>
                        <a:pt x="0" y="0"/>
                      </a:lnTo>
                      <a:lnTo>
                        <a:pt x="6" y="2"/>
                      </a:lnTo>
                      <a:lnTo>
                        <a:pt x="10" y="6"/>
                      </a:lnTo>
                      <a:lnTo>
                        <a:pt x="18" y="14"/>
                      </a:lnTo>
                      <a:lnTo>
                        <a:pt x="18" y="14"/>
                      </a:lnTo>
                      <a:lnTo>
                        <a:pt x="14" y="14"/>
                      </a:lnTo>
                      <a:lnTo>
                        <a:pt x="8" y="10"/>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09" name="Freeform 285"/>
                <p:cNvSpPr>
                  <a:spLocks/>
                </p:cNvSpPr>
                <p:nvPr userDrawn="1"/>
              </p:nvSpPr>
              <p:spPr bwMode="auto">
                <a:xfrm>
                  <a:off x="3168" y="669"/>
                  <a:ext cx="5" cy="8"/>
                </a:xfrm>
                <a:custGeom>
                  <a:avLst/>
                  <a:gdLst/>
                  <a:ahLst/>
                  <a:cxnLst>
                    <a:cxn ang="0">
                      <a:pos x="22" y="0"/>
                    </a:cxn>
                    <a:cxn ang="0">
                      <a:pos x="22" y="0"/>
                    </a:cxn>
                    <a:cxn ang="0">
                      <a:pos x="24" y="4"/>
                    </a:cxn>
                    <a:cxn ang="0">
                      <a:pos x="22" y="8"/>
                    </a:cxn>
                    <a:cxn ang="0">
                      <a:pos x="18" y="18"/>
                    </a:cxn>
                    <a:cxn ang="0">
                      <a:pos x="18" y="18"/>
                    </a:cxn>
                    <a:cxn ang="0">
                      <a:pos x="16" y="18"/>
                    </a:cxn>
                    <a:cxn ang="0">
                      <a:pos x="14" y="18"/>
                    </a:cxn>
                    <a:cxn ang="0">
                      <a:pos x="10" y="24"/>
                    </a:cxn>
                    <a:cxn ang="0">
                      <a:pos x="6" y="30"/>
                    </a:cxn>
                    <a:cxn ang="0">
                      <a:pos x="4" y="32"/>
                    </a:cxn>
                    <a:cxn ang="0">
                      <a:pos x="0" y="32"/>
                    </a:cxn>
                    <a:cxn ang="0">
                      <a:pos x="0" y="32"/>
                    </a:cxn>
                    <a:cxn ang="0">
                      <a:pos x="2" y="28"/>
                    </a:cxn>
                    <a:cxn ang="0">
                      <a:pos x="4" y="26"/>
                    </a:cxn>
                    <a:cxn ang="0">
                      <a:pos x="2" y="26"/>
                    </a:cxn>
                    <a:cxn ang="0">
                      <a:pos x="2" y="26"/>
                    </a:cxn>
                    <a:cxn ang="0">
                      <a:pos x="8" y="20"/>
                    </a:cxn>
                    <a:cxn ang="0">
                      <a:pos x="14" y="14"/>
                    </a:cxn>
                    <a:cxn ang="0">
                      <a:pos x="22" y="0"/>
                    </a:cxn>
                    <a:cxn ang="0">
                      <a:pos x="22" y="0"/>
                    </a:cxn>
                  </a:cxnLst>
                  <a:rect l="0" t="0" r="r" b="b"/>
                  <a:pathLst>
                    <a:path w="24" h="32">
                      <a:moveTo>
                        <a:pt x="22" y="0"/>
                      </a:moveTo>
                      <a:lnTo>
                        <a:pt x="22" y="0"/>
                      </a:lnTo>
                      <a:lnTo>
                        <a:pt x="24" y="4"/>
                      </a:lnTo>
                      <a:lnTo>
                        <a:pt x="22" y="8"/>
                      </a:lnTo>
                      <a:lnTo>
                        <a:pt x="18" y="18"/>
                      </a:lnTo>
                      <a:lnTo>
                        <a:pt x="18" y="18"/>
                      </a:lnTo>
                      <a:lnTo>
                        <a:pt x="16" y="18"/>
                      </a:lnTo>
                      <a:lnTo>
                        <a:pt x="14" y="18"/>
                      </a:lnTo>
                      <a:lnTo>
                        <a:pt x="10" y="24"/>
                      </a:lnTo>
                      <a:lnTo>
                        <a:pt x="6" y="30"/>
                      </a:lnTo>
                      <a:lnTo>
                        <a:pt x="4" y="32"/>
                      </a:lnTo>
                      <a:lnTo>
                        <a:pt x="0" y="32"/>
                      </a:lnTo>
                      <a:lnTo>
                        <a:pt x="0" y="32"/>
                      </a:lnTo>
                      <a:lnTo>
                        <a:pt x="2" y="28"/>
                      </a:lnTo>
                      <a:lnTo>
                        <a:pt x="4" y="26"/>
                      </a:lnTo>
                      <a:lnTo>
                        <a:pt x="2" y="26"/>
                      </a:lnTo>
                      <a:lnTo>
                        <a:pt x="2" y="26"/>
                      </a:lnTo>
                      <a:lnTo>
                        <a:pt x="8" y="20"/>
                      </a:lnTo>
                      <a:lnTo>
                        <a:pt x="14" y="14"/>
                      </a:lnTo>
                      <a:lnTo>
                        <a:pt x="22" y="0"/>
                      </a:lnTo>
                      <a:lnTo>
                        <a:pt x="2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0" name="Freeform 286"/>
                <p:cNvSpPr>
                  <a:spLocks/>
                </p:cNvSpPr>
                <p:nvPr userDrawn="1"/>
              </p:nvSpPr>
              <p:spPr bwMode="auto">
                <a:xfrm>
                  <a:off x="4108" y="669"/>
                  <a:ext cx="5" cy="3"/>
                </a:xfrm>
                <a:custGeom>
                  <a:avLst/>
                  <a:gdLst/>
                  <a:ahLst/>
                  <a:cxnLst>
                    <a:cxn ang="0">
                      <a:pos x="8" y="0"/>
                    </a:cxn>
                    <a:cxn ang="0">
                      <a:pos x="8" y="0"/>
                    </a:cxn>
                    <a:cxn ang="0">
                      <a:pos x="10" y="2"/>
                    </a:cxn>
                    <a:cxn ang="0">
                      <a:pos x="10" y="0"/>
                    </a:cxn>
                    <a:cxn ang="0">
                      <a:pos x="10" y="0"/>
                    </a:cxn>
                    <a:cxn ang="0">
                      <a:pos x="12" y="0"/>
                    </a:cxn>
                    <a:cxn ang="0">
                      <a:pos x="12" y="4"/>
                    </a:cxn>
                    <a:cxn ang="0">
                      <a:pos x="12" y="6"/>
                    </a:cxn>
                    <a:cxn ang="0">
                      <a:pos x="14" y="8"/>
                    </a:cxn>
                    <a:cxn ang="0">
                      <a:pos x="14" y="8"/>
                    </a:cxn>
                    <a:cxn ang="0">
                      <a:pos x="12" y="8"/>
                    </a:cxn>
                    <a:cxn ang="0">
                      <a:pos x="8" y="8"/>
                    </a:cxn>
                    <a:cxn ang="0">
                      <a:pos x="4" y="6"/>
                    </a:cxn>
                    <a:cxn ang="0">
                      <a:pos x="0" y="8"/>
                    </a:cxn>
                    <a:cxn ang="0">
                      <a:pos x="0" y="8"/>
                    </a:cxn>
                    <a:cxn ang="0">
                      <a:pos x="2" y="4"/>
                    </a:cxn>
                    <a:cxn ang="0">
                      <a:pos x="6" y="6"/>
                    </a:cxn>
                    <a:cxn ang="0">
                      <a:pos x="6" y="6"/>
                    </a:cxn>
                    <a:cxn ang="0">
                      <a:pos x="6" y="4"/>
                    </a:cxn>
                    <a:cxn ang="0">
                      <a:pos x="8" y="0"/>
                    </a:cxn>
                    <a:cxn ang="0">
                      <a:pos x="8" y="0"/>
                    </a:cxn>
                  </a:cxnLst>
                  <a:rect l="0" t="0" r="r" b="b"/>
                  <a:pathLst>
                    <a:path w="14" h="8">
                      <a:moveTo>
                        <a:pt x="8" y="0"/>
                      </a:moveTo>
                      <a:lnTo>
                        <a:pt x="8" y="0"/>
                      </a:lnTo>
                      <a:lnTo>
                        <a:pt x="10" y="2"/>
                      </a:lnTo>
                      <a:lnTo>
                        <a:pt x="10" y="0"/>
                      </a:lnTo>
                      <a:lnTo>
                        <a:pt x="10" y="0"/>
                      </a:lnTo>
                      <a:lnTo>
                        <a:pt x="12" y="0"/>
                      </a:lnTo>
                      <a:lnTo>
                        <a:pt x="12" y="4"/>
                      </a:lnTo>
                      <a:lnTo>
                        <a:pt x="12" y="6"/>
                      </a:lnTo>
                      <a:lnTo>
                        <a:pt x="14" y="8"/>
                      </a:lnTo>
                      <a:lnTo>
                        <a:pt x="14" y="8"/>
                      </a:lnTo>
                      <a:lnTo>
                        <a:pt x="12" y="8"/>
                      </a:lnTo>
                      <a:lnTo>
                        <a:pt x="8" y="8"/>
                      </a:lnTo>
                      <a:lnTo>
                        <a:pt x="4" y="6"/>
                      </a:lnTo>
                      <a:lnTo>
                        <a:pt x="0" y="8"/>
                      </a:lnTo>
                      <a:lnTo>
                        <a:pt x="0" y="8"/>
                      </a:lnTo>
                      <a:lnTo>
                        <a:pt x="2" y="4"/>
                      </a:lnTo>
                      <a:lnTo>
                        <a:pt x="6" y="6"/>
                      </a:lnTo>
                      <a:lnTo>
                        <a:pt x="6" y="6"/>
                      </a:lnTo>
                      <a:lnTo>
                        <a:pt x="6" y="4"/>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1" name="Freeform 287"/>
                <p:cNvSpPr>
                  <a:spLocks/>
                </p:cNvSpPr>
                <p:nvPr userDrawn="1"/>
              </p:nvSpPr>
              <p:spPr bwMode="auto">
                <a:xfrm>
                  <a:off x="3213" y="676"/>
                  <a:ext cx="5" cy="8"/>
                </a:xfrm>
                <a:custGeom>
                  <a:avLst/>
                  <a:gdLst/>
                  <a:ahLst/>
                  <a:cxnLst>
                    <a:cxn ang="0">
                      <a:pos x="16" y="0"/>
                    </a:cxn>
                    <a:cxn ang="0">
                      <a:pos x="16" y="0"/>
                    </a:cxn>
                    <a:cxn ang="0">
                      <a:pos x="14" y="6"/>
                    </a:cxn>
                    <a:cxn ang="0">
                      <a:pos x="10" y="14"/>
                    </a:cxn>
                    <a:cxn ang="0">
                      <a:pos x="4" y="20"/>
                    </a:cxn>
                    <a:cxn ang="0">
                      <a:pos x="0" y="28"/>
                    </a:cxn>
                    <a:cxn ang="0">
                      <a:pos x="0" y="28"/>
                    </a:cxn>
                    <a:cxn ang="0">
                      <a:pos x="0" y="24"/>
                    </a:cxn>
                    <a:cxn ang="0">
                      <a:pos x="0" y="20"/>
                    </a:cxn>
                    <a:cxn ang="0">
                      <a:pos x="4" y="12"/>
                    </a:cxn>
                    <a:cxn ang="0">
                      <a:pos x="10" y="6"/>
                    </a:cxn>
                    <a:cxn ang="0">
                      <a:pos x="16" y="0"/>
                    </a:cxn>
                    <a:cxn ang="0">
                      <a:pos x="16" y="0"/>
                    </a:cxn>
                  </a:cxnLst>
                  <a:rect l="0" t="0" r="r" b="b"/>
                  <a:pathLst>
                    <a:path w="16" h="28">
                      <a:moveTo>
                        <a:pt x="16" y="0"/>
                      </a:moveTo>
                      <a:lnTo>
                        <a:pt x="16" y="0"/>
                      </a:lnTo>
                      <a:lnTo>
                        <a:pt x="14" y="6"/>
                      </a:lnTo>
                      <a:lnTo>
                        <a:pt x="10" y="14"/>
                      </a:lnTo>
                      <a:lnTo>
                        <a:pt x="4" y="20"/>
                      </a:lnTo>
                      <a:lnTo>
                        <a:pt x="0" y="28"/>
                      </a:lnTo>
                      <a:lnTo>
                        <a:pt x="0" y="28"/>
                      </a:lnTo>
                      <a:lnTo>
                        <a:pt x="0" y="24"/>
                      </a:lnTo>
                      <a:lnTo>
                        <a:pt x="0" y="20"/>
                      </a:lnTo>
                      <a:lnTo>
                        <a:pt x="4" y="12"/>
                      </a:lnTo>
                      <a:lnTo>
                        <a:pt x="10" y="6"/>
                      </a:lnTo>
                      <a:lnTo>
                        <a:pt x="16" y="0"/>
                      </a:lnTo>
                      <a:lnTo>
                        <a:pt x="1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2" name="Freeform 288"/>
                <p:cNvSpPr>
                  <a:spLocks/>
                </p:cNvSpPr>
                <p:nvPr userDrawn="1"/>
              </p:nvSpPr>
              <p:spPr bwMode="auto">
                <a:xfrm>
                  <a:off x="3117" y="681"/>
                  <a:ext cx="20" cy="99"/>
                </a:xfrm>
                <a:custGeom>
                  <a:avLst/>
                  <a:gdLst/>
                  <a:ahLst/>
                  <a:cxnLst>
                    <a:cxn ang="0">
                      <a:pos x="56" y="178"/>
                    </a:cxn>
                    <a:cxn ang="0">
                      <a:pos x="58" y="168"/>
                    </a:cxn>
                    <a:cxn ang="0">
                      <a:pos x="56" y="188"/>
                    </a:cxn>
                    <a:cxn ang="0">
                      <a:pos x="52" y="186"/>
                    </a:cxn>
                    <a:cxn ang="0">
                      <a:pos x="50" y="196"/>
                    </a:cxn>
                    <a:cxn ang="0">
                      <a:pos x="50" y="218"/>
                    </a:cxn>
                    <a:cxn ang="0">
                      <a:pos x="50" y="230"/>
                    </a:cxn>
                    <a:cxn ang="0">
                      <a:pos x="48" y="274"/>
                    </a:cxn>
                    <a:cxn ang="0">
                      <a:pos x="54" y="276"/>
                    </a:cxn>
                    <a:cxn ang="0">
                      <a:pos x="48" y="298"/>
                    </a:cxn>
                    <a:cxn ang="0">
                      <a:pos x="48" y="312"/>
                    </a:cxn>
                    <a:cxn ang="0">
                      <a:pos x="48" y="362"/>
                    </a:cxn>
                    <a:cxn ang="0">
                      <a:pos x="40" y="370"/>
                    </a:cxn>
                    <a:cxn ang="0">
                      <a:pos x="22" y="360"/>
                    </a:cxn>
                    <a:cxn ang="0">
                      <a:pos x="20" y="346"/>
                    </a:cxn>
                    <a:cxn ang="0">
                      <a:pos x="0" y="312"/>
                    </a:cxn>
                    <a:cxn ang="0">
                      <a:pos x="4" y="296"/>
                    </a:cxn>
                    <a:cxn ang="0">
                      <a:pos x="18" y="284"/>
                    </a:cxn>
                    <a:cxn ang="0">
                      <a:pos x="24" y="264"/>
                    </a:cxn>
                    <a:cxn ang="0">
                      <a:pos x="20" y="244"/>
                    </a:cxn>
                    <a:cxn ang="0">
                      <a:pos x="30" y="200"/>
                    </a:cxn>
                    <a:cxn ang="0">
                      <a:pos x="34" y="168"/>
                    </a:cxn>
                    <a:cxn ang="0">
                      <a:pos x="32" y="124"/>
                    </a:cxn>
                    <a:cxn ang="0">
                      <a:pos x="38" y="58"/>
                    </a:cxn>
                    <a:cxn ang="0">
                      <a:pos x="40" y="62"/>
                    </a:cxn>
                    <a:cxn ang="0">
                      <a:pos x="44" y="60"/>
                    </a:cxn>
                    <a:cxn ang="0">
                      <a:pos x="46" y="40"/>
                    </a:cxn>
                    <a:cxn ang="0">
                      <a:pos x="36" y="34"/>
                    </a:cxn>
                    <a:cxn ang="0">
                      <a:pos x="30" y="42"/>
                    </a:cxn>
                    <a:cxn ang="0">
                      <a:pos x="26" y="30"/>
                    </a:cxn>
                    <a:cxn ang="0">
                      <a:pos x="20" y="40"/>
                    </a:cxn>
                    <a:cxn ang="0">
                      <a:pos x="16" y="32"/>
                    </a:cxn>
                    <a:cxn ang="0">
                      <a:pos x="20" y="26"/>
                    </a:cxn>
                    <a:cxn ang="0">
                      <a:pos x="32" y="8"/>
                    </a:cxn>
                    <a:cxn ang="0">
                      <a:pos x="46" y="0"/>
                    </a:cxn>
                    <a:cxn ang="0">
                      <a:pos x="54" y="12"/>
                    </a:cxn>
                    <a:cxn ang="0">
                      <a:pos x="60" y="14"/>
                    </a:cxn>
                    <a:cxn ang="0">
                      <a:pos x="60" y="34"/>
                    </a:cxn>
                    <a:cxn ang="0">
                      <a:pos x="62" y="36"/>
                    </a:cxn>
                    <a:cxn ang="0">
                      <a:pos x="66" y="38"/>
                    </a:cxn>
                    <a:cxn ang="0">
                      <a:pos x="60" y="46"/>
                    </a:cxn>
                    <a:cxn ang="0">
                      <a:pos x="64" y="54"/>
                    </a:cxn>
                    <a:cxn ang="0">
                      <a:pos x="58" y="102"/>
                    </a:cxn>
                    <a:cxn ang="0">
                      <a:pos x="54" y="124"/>
                    </a:cxn>
                    <a:cxn ang="0">
                      <a:pos x="58" y="140"/>
                    </a:cxn>
                    <a:cxn ang="0">
                      <a:pos x="56" y="162"/>
                    </a:cxn>
                    <a:cxn ang="0">
                      <a:pos x="54" y="182"/>
                    </a:cxn>
                  </a:cxnLst>
                  <a:rect l="0" t="0" r="r" b="b"/>
                  <a:pathLst>
                    <a:path w="66" h="376">
                      <a:moveTo>
                        <a:pt x="54" y="182"/>
                      </a:moveTo>
                      <a:lnTo>
                        <a:pt x="54" y="182"/>
                      </a:lnTo>
                      <a:lnTo>
                        <a:pt x="56" y="178"/>
                      </a:lnTo>
                      <a:lnTo>
                        <a:pt x="56" y="174"/>
                      </a:lnTo>
                      <a:lnTo>
                        <a:pt x="56" y="168"/>
                      </a:lnTo>
                      <a:lnTo>
                        <a:pt x="58" y="168"/>
                      </a:lnTo>
                      <a:lnTo>
                        <a:pt x="60" y="168"/>
                      </a:lnTo>
                      <a:lnTo>
                        <a:pt x="60" y="168"/>
                      </a:lnTo>
                      <a:lnTo>
                        <a:pt x="56" y="188"/>
                      </a:lnTo>
                      <a:lnTo>
                        <a:pt x="56" y="188"/>
                      </a:lnTo>
                      <a:lnTo>
                        <a:pt x="54" y="186"/>
                      </a:lnTo>
                      <a:lnTo>
                        <a:pt x="52" y="186"/>
                      </a:lnTo>
                      <a:lnTo>
                        <a:pt x="52" y="186"/>
                      </a:lnTo>
                      <a:lnTo>
                        <a:pt x="50" y="190"/>
                      </a:lnTo>
                      <a:lnTo>
                        <a:pt x="50" y="196"/>
                      </a:lnTo>
                      <a:lnTo>
                        <a:pt x="52" y="204"/>
                      </a:lnTo>
                      <a:lnTo>
                        <a:pt x="52" y="214"/>
                      </a:lnTo>
                      <a:lnTo>
                        <a:pt x="50" y="218"/>
                      </a:lnTo>
                      <a:lnTo>
                        <a:pt x="48" y="220"/>
                      </a:lnTo>
                      <a:lnTo>
                        <a:pt x="48" y="220"/>
                      </a:lnTo>
                      <a:lnTo>
                        <a:pt x="50" y="230"/>
                      </a:lnTo>
                      <a:lnTo>
                        <a:pt x="50" y="244"/>
                      </a:lnTo>
                      <a:lnTo>
                        <a:pt x="48" y="274"/>
                      </a:lnTo>
                      <a:lnTo>
                        <a:pt x="48" y="274"/>
                      </a:lnTo>
                      <a:lnTo>
                        <a:pt x="50" y="276"/>
                      </a:lnTo>
                      <a:lnTo>
                        <a:pt x="54" y="276"/>
                      </a:lnTo>
                      <a:lnTo>
                        <a:pt x="54" y="276"/>
                      </a:lnTo>
                      <a:lnTo>
                        <a:pt x="52" y="284"/>
                      </a:lnTo>
                      <a:lnTo>
                        <a:pt x="50" y="290"/>
                      </a:lnTo>
                      <a:lnTo>
                        <a:pt x="48" y="298"/>
                      </a:lnTo>
                      <a:lnTo>
                        <a:pt x="44" y="304"/>
                      </a:lnTo>
                      <a:lnTo>
                        <a:pt x="44" y="304"/>
                      </a:lnTo>
                      <a:lnTo>
                        <a:pt x="48" y="312"/>
                      </a:lnTo>
                      <a:lnTo>
                        <a:pt x="50" y="322"/>
                      </a:lnTo>
                      <a:lnTo>
                        <a:pt x="50" y="342"/>
                      </a:lnTo>
                      <a:lnTo>
                        <a:pt x="48" y="362"/>
                      </a:lnTo>
                      <a:lnTo>
                        <a:pt x="44" y="376"/>
                      </a:lnTo>
                      <a:lnTo>
                        <a:pt x="44" y="376"/>
                      </a:lnTo>
                      <a:lnTo>
                        <a:pt x="40" y="370"/>
                      </a:lnTo>
                      <a:lnTo>
                        <a:pt x="36" y="366"/>
                      </a:lnTo>
                      <a:lnTo>
                        <a:pt x="30" y="362"/>
                      </a:lnTo>
                      <a:lnTo>
                        <a:pt x="22" y="360"/>
                      </a:lnTo>
                      <a:lnTo>
                        <a:pt x="22" y="360"/>
                      </a:lnTo>
                      <a:lnTo>
                        <a:pt x="22" y="354"/>
                      </a:lnTo>
                      <a:lnTo>
                        <a:pt x="20" y="346"/>
                      </a:lnTo>
                      <a:lnTo>
                        <a:pt x="14" y="332"/>
                      </a:lnTo>
                      <a:lnTo>
                        <a:pt x="6" y="320"/>
                      </a:lnTo>
                      <a:lnTo>
                        <a:pt x="0" y="312"/>
                      </a:lnTo>
                      <a:lnTo>
                        <a:pt x="0" y="312"/>
                      </a:lnTo>
                      <a:lnTo>
                        <a:pt x="0" y="302"/>
                      </a:lnTo>
                      <a:lnTo>
                        <a:pt x="4" y="296"/>
                      </a:lnTo>
                      <a:lnTo>
                        <a:pt x="8" y="292"/>
                      </a:lnTo>
                      <a:lnTo>
                        <a:pt x="14" y="288"/>
                      </a:lnTo>
                      <a:lnTo>
                        <a:pt x="18" y="284"/>
                      </a:lnTo>
                      <a:lnTo>
                        <a:pt x="22" y="280"/>
                      </a:lnTo>
                      <a:lnTo>
                        <a:pt x="24" y="274"/>
                      </a:lnTo>
                      <a:lnTo>
                        <a:pt x="24" y="264"/>
                      </a:lnTo>
                      <a:lnTo>
                        <a:pt x="24" y="264"/>
                      </a:lnTo>
                      <a:lnTo>
                        <a:pt x="20" y="254"/>
                      </a:lnTo>
                      <a:lnTo>
                        <a:pt x="20" y="244"/>
                      </a:lnTo>
                      <a:lnTo>
                        <a:pt x="20" y="232"/>
                      </a:lnTo>
                      <a:lnTo>
                        <a:pt x="22" y="222"/>
                      </a:lnTo>
                      <a:lnTo>
                        <a:pt x="30" y="200"/>
                      </a:lnTo>
                      <a:lnTo>
                        <a:pt x="38" y="180"/>
                      </a:lnTo>
                      <a:lnTo>
                        <a:pt x="38" y="180"/>
                      </a:lnTo>
                      <a:lnTo>
                        <a:pt x="34" y="168"/>
                      </a:lnTo>
                      <a:lnTo>
                        <a:pt x="32" y="154"/>
                      </a:lnTo>
                      <a:lnTo>
                        <a:pt x="32" y="140"/>
                      </a:lnTo>
                      <a:lnTo>
                        <a:pt x="32" y="124"/>
                      </a:lnTo>
                      <a:lnTo>
                        <a:pt x="36" y="92"/>
                      </a:lnTo>
                      <a:lnTo>
                        <a:pt x="38" y="58"/>
                      </a:lnTo>
                      <a:lnTo>
                        <a:pt x="38" y="58"/>
                      </a:lnTo>
                      <a:lnTo>
                        <a:pt x="40" y="58"/>
                      </a:lnTo>
                      <a:lnTo>
                        <a:pt x="40" y="60"/>
                      </a:lnTo>
                      <a:lnTo>
                        <a:pt x="40" y="62"/>
                      </a:lnTo>
                      <a:lnTo>
                        <a:pt x="42" y="64"/>
                      </a:lnTo>
                      <a:lnTo>
                        <a:pt x="42" y="64"/>
                      </a:lnTo>
                      <a:lnTo>
                        <a:pt x="44" y="60"/>
                      </a:lnTo>
                      <a:lnTo>
                        <a:pt x="46" y="58"/>
                      </a:lnTo>
                      <a:lnTo>
                        <a:pt x="46" y="50"/>
                      </a:lnTo>
                      <a:lnTo>
                        <a:pt x="46" y="40"/>
                      </a:lnTo>
                      <a:lnTo>
                        <a:pt x="46" y="30"/>
                      </a:lnTo>
                      <a:lnTo>
                        <a:pt x="46" y="30"/>
                      </a:lnTo>
                      <a:lnTo>
                        <a:pt x="36" y="34"/>
                      </a:lnTo>
                      <a:lnTo>
                        <a:pt x="32" y="38"/>
                      </a:lnTo>
                      <a:lnTo>
                        <a:pt x="30" y="42"/>
                      </a:lnTo>
                      <a:lnTo>
                        <a:pt x="30" y="42"/>
                      </a:lnTo>
                      <a:lnTo>
                        <a:pt x="28" y="40"/>
                      </a:lnTo>
                      <a:lnTo>
                        <a:pt x="28" y="38"/>
                      </a:lnTo>
                      <a:lnTo>
                        <a:pt x="26" y="30"/>
                      </a:lnTo>
                      <a:lnTo>
                        <a:pt x="26" y="30"/>
                      </a:lnTo>
                      <a:lnTo>
                        <a:pt x="22" y="38"/>
                      </a:lnTo>
                      <a:lnTo>
                        <a:pt x="20" y="40"/>
                      </a:lnTo>
                      <a:lnTo>
                        <a:pt x="16" y="40"/>
                      </a:lnTo>
                      <a:lnTo>
                        <a:pt x="16" y="40"/>
                      </a:lnTo>
                      <a:lnTo>
                        <a:pt x="16" y="32"/>
                      </a:lnTo>
                      <a:lnTo>
                        <a:pt x="16" y="22"/>
                      </a:lnTo>
                      <a:lnTo>
                        <a:pt x="16" y="22"/>
                      </a:lnTo>
                      <a:lnTo>
                        <a:pt x="20" y="26"/>
                      </a:lnTo>
                      <a:lnTo>
                        <a:pt x="20" y="26"/>
                      </a:lnTo>
                      <a:lnTo>
                        <a:pt x="26" y="14"/>
                      </a:lnTo>
                      <a:lnTo>
                        <a:pt x="32" y="8"/>
                      </a:lnTo>
                      <a:lnTo>
                        <a:pt x="36" y="4"/>
                      </a:lnTo>
                      <a:lnTo>
                        <a:pt x="42" y="0"/>
                      </a:lnTo>
                      <a:lnTo>
                        <a:pt x="46" y="0"/>
                      </a:lnTo>
                      <a:lnTo>
                        <a:pt x="52" y="4"/>
                      </a:lnTo>
                      <a:lnTo>
                        <a:pt x="54" y="12"/>
                      </a:lnTo>
                      <a:lnTo>
                        <a:pt x="54" y="12"/>
                      </a:lnTo>
                      <a:lnTo>
                        <a:pt x="58" y="14"/>
                      </a:lnTo>
                      <a:lnTo>
                        <a:pt x="60" y="16"/>
                      </a:lnTo>
                      <a:lnTo>
                        <a:pt x="60" y="14"/>
                      </a:lnTo>
                      <a:lnTo>
                        <a:pt x="60" y="14"/>
                      </a:lnTo>
                      <a:lnTo>
                        <a:pt x="62" y="24"/>
                      </a:lnTo>
                      <a:lnTo>
                        <a:pt x="60" y="34"/>
                      </a:lnTo>
                      <a:lnTo>
                        <a:pt x="60" y="34"/>
                      </a:lnTo>
                      <a:lnTo>
                        <a:pt x="62" y="36"/>
                      </a:lnTo>
                      <a:lnTo>
                        <a:pt x="62" y="36"/>
                      </a:lnTo>
                      <a:lnTo>
                        <a:pt x="66" y="34"/>
                      </a:lnTo>
                      <a:lnTo>
                        <a:pt x="66" y="34"/>
                      </a:lnTo>
                      <a:lnTo>
                        <a:pt x="66" y="38"/>
                      </a:lnTo>
                      <a:lnTo>
                        <a:pt x="64" y="40"/>
                      </a:lnTo>
                      <a:lnTo>
                        <a:pt x="62" y="44"/>
                      </a:lnTo>
                      <a:lnTo>
                        <a:pt x="60" y="46"/>
                      </a:lnTo>
                      <a:lnTo>
                        <a:pt x="60" y="46"/>
                      </a:lnTo>
                      <a:lnTo>
                        <a:pt x="62" y="48"/>
                      </a:lnTo>
                      <a:lnTo>
                        <a:pt x="64" y="54"/>
                      </a:lnTo>
                      <a:lnTo>
                        <a:pt x="64" y="70"/>
                      </a:lnTo>
                      <a:lnTo>
                        <a:pt x="62" y="88"/>
                      </a:lnTo>
                      <a:lnTo>
                        <a:pt x="58" y="102"/>
                      </a:lnTo>
                      <a:lnTo>
                        <a:pt x="58" y="102"/>
                      </a:lnTo>
                      <a:lnTo>
                        <a:pt x="56" y="114"/>
                      </a:lnTo>
                      <a:lnTo>
                        <a:pt x="54" y="124"/>
                      </a:lnTo>
                      <a:lnTo>
                        <a:pt x="54" y="124"/>
                      </a:lnTo>
                      <a:lnTo>
                        <a:pt x="56" y="132"/>
                      </a:lnTo>
                      <a:lnTo>
                        <a:pt x="58" y="140"/>
                      </a:lnTo>
                      <a:lnTo>
                        <a:pt x="58" y="140"/>
                      </a:lnTo>
                      <a:lnTo>
                        <a:pt x="58" y="152"/>
                      </a:lnTo>
                      <a:lnTo>
                        <a:pt x="56" y="162"/>
                      </a:lnTo>
                      <a:lnTo>
                        <a:pt x="54" y="172"/>
                      </a:lnTo>
                      <a:lnTo>
                        <a:pt x="54" y="182"/>
                      </a:lnTo>
                      <a:lnTo>
                        <a:pt x="54" y="18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3" name="Freeform 289"/>
                <p:cNvSpPr>
                  <a:spLocks/>
                </p:cNvSpPr>
                <p:nvPr userDrawn="1"/>
              </p:nvSpPr>
              <p:spPr bwMode="auto">
                <a:xfrm>
                  <a:off x="4222" y="707"/>
                  <a:ext cx="5" cy="8"/>
                </a:xfrm>
                <a:custGeom>
                  <a:avLst/>
                  <a:gdLst/>
                  <a:ahLst/>
                  <a:cxnLst>
                    <a:cxn ang="0">
                      <a:pos x="0" y="2"/>
                    </a:cxn>
                    <a:cxn ang="0">
                      <a:pos x="0" y="2"/>
                    </a:cxn>
                    <a:cxn ang="0">
                      <a:pos x="4" y="0"/>
                    </a:cxn>
                    <a:cxn ang="0">
                      <a:pos x="8" y="0"/>
                    </a:cxn>
                    <a:cxn ang="0">
                      <a:pos x="12" y="0"/>
                    </a:cxn>
                    <a:cxn ang="0">
                      <a:pos x="12" y="0"/>
                    </a:cxn>
                    <a:cxn ang="0">
                      <a:pos x="12" y="6"/>
                    </a:cxn>
                    <a:cxn ang="0">
                      <a:pos x="14" y="10"/>
                    </a:cxn>
                    <a:cxn ang="0">
                      <a:pos x="16" y="14"/>
                    </a:cxn>
                    <a:cxn ang="0">
                      <a:pos x="16" y="22"/>
                    </a:cxn>
                    <a:cxn ang="0">
                      <a:pos x="16" y="22"/>
                    </a:cxn>
                    <a:cxn ang="0">
                      <a:pos x="22" y="20"/>
                    </a:cxn>
                    <a:cxn ang="0">
                      <a:pos x="24" y="22"/>
                    </a:cxn>
                    <a:cxn ang="0">
                      <a:pos x="24" y="24"/>
                    </a:cxn>
                    <a:cxn ang="0">
                      <a:pos x="24" y="24"/>
                    </a:cxn>
                    <a:cxn ang="0">
                      <a:pos x="10" y="16"/>
                    </a:cxn>
                    <a:cxn ang="0">
                      <a:pos x="4" y="10"/>
                    </a:cxn>
                    <a:cxn ang="0">
                      <a:pos x="0" y="2"/>
                    </a:cxn>
                    <a:cxn ang="0">
                      <a:pos x="0" y="2"/>
                    </a:cxn>
                  </a:cxnLst>
                  <a:rect l="0" t="0" r="r" b="b"/>
                  <a:pathLst>
                    <a:path w="24" h="24">
                      <a:moveTo>
                        <a:pt x="0" y="2"/>
                      </a:moveTo>
                      <a:lnTo>
                        <a:pt x="0" y="2"/>
                      </a:lnTo>
                      <a:lnTo>
                        <a:pt x="4" y="0"/>
                      </a:lnTo>
                      <a:lnTo>
                        <a:pt x="8" y="0"/>
                      </a:lnTo>
                      <a:lnTo>
                        <a:pt x="12" y="0"/>
                      </a:lnTo>
                      <a:lnTo>
                        <a:pt x="12" y="0"/>
                      </a:lnTo>
                      <a:lnTo>
                        <a:pt x="12" y="6"/>
                      </a:lnTo>
                      <a:lnTo>
                        <a:pt x="14" y="10"/>
                      </a:lnTo>
                      <a:lnTo>
                        <a:pt x="16" y="14"/>
                      </a:lnTo>
                      <a:lnTo>
                        <a:pt x="16" y="22"/>
                      </a:lnTo>
                      <a:lnTo>
                        <a:pt x="16" y="22"/>
                      </a:lnTo>
                      <a:lnTo>
                        <a:pt x="22" y="20"/>
                      </a:lnTo>
                      <a:lnTo>
                        <a:pt x="24" y="22"/>
                      </a:lnTo>
                      <a:lnTo>
                        <a:pt x="24" y="24"/>
                      </a:lnTo>
                      <a:lnTo>
                        <a:pt x="24" y="24"/>
                      </a:lnTo>
                      <a:lnTo>
                        <a:pt x="10" y="16"/>
                      </a:lnTo>
                      <a:lnTo>
                        <a:pt x="4" y="10"/>
                      </a:lnTo>
                      <a:lnTo>
                        <a:pt x="0" y="2"/>
                      </a:lnTo>
                      <a:lnTo>
                        <a:pt x="0"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4" name="Freeform 290"/>
                <p:cNvSpPr>
                  <a:spLocks/>
                </p:cNvSpPr>
                <p:nvPr userDrawn="1"/>
              </p:nvSpPr>
              <p:spPr bwMode="auto">
                <a:xfrm>
                  <a:off x="3150" y="737"/>
                  <a:ext cx="0" cy="8"/>
                </a:xfrm>
                <a:custGeom>
                  <a:avLst/>
                  <a:gdLst/>
                  <a:ahLst/>
                  <a:cxnLst>
                    <a:cxn ang="0">
                      <a:pos x="2" y="0"/>
                    </a:cxn>
                    <a:cxn ang="0">
                      <a:pos x="2" y="0"/>
                    </a:cxn>
                    <a:cxn ang="0">
                      <a:pos x="4" y="12"/>
                    </a:cxn>
                    <a:cxn ang="0">
                      <a:pos x="4" y="20"/>
                    </a:cxn>
                    <a:cxn ang="0">
                      <a:pos x="2" y="28"/>
                    </a:cxn>
                    <a:cxn ang="0">
                      <a:pos x="2" y="28"/>
                    </a:cxn>
                    <a:cxn ang="0">
                      <a:pos x="0" y="22"/>
                    </a:cxn>
                    <a:cxn ang="0">
                      <a:pos x="0" y="14"/>
                    </a:cxn>
                    <a:cxn ang="0">
                      <a:pos x="2" y="0"/>
                    </a:cxn>
                    <a:cxn ang="0">
                      <a:pos x="2" y="0"/>
                    </a:cxn>
                  </a:cxnLst>
                  <a:rect l="0" t="0" r="r" b="b"/>
                  <a:pathLst>
                    <a:path w="4" h="28">
                      <a:moveTo>
                        <a:pt x="2" y="0"/>
                      </a:moveTo>
                      <a:lnTo>
                        <a:pt x="2" y="0"/>
                      </a:lnTo>
                      <a:lnTo>
                        <a:pt x="4" y="12"/>
                      </a:lnTo>
                      <a:lnTo>
                        <a:pt x="4" y="20"/>
                      </a:lnTo>
                      <a:lnTo>
                        <a:pt x="2" y="28"/>
                      </a:lnTo>
                      <a:lnTo>
                        <a:pt x="2" y="28"/>
                      </a:lnTo>
                      <a:lnTo>
                        <a:pt x="0" y="22"/>
                      </a:lnTo>
                      <a:lnTo>
                        <a:pt x="0" y="14"/>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5" name="Freeform 291"/>
                <p:cNvSpPr>
                  <a:spLocks/>
                </p:cNvSpPr>
                <p:nvPr userDrawn="1"/>
              </p:nvSpPr>
              <p:spPr bwMode="auto">
                <a:xfrm>
                  <a:off x="4311" y="740"/>
                  <a:ext cx="5" cy="5"/>
                </a:xfrm>
                <a:custGeom>
                  <a:avLst/>
                  <a:gdLst/>
                  <a:ahLst/>
                  <a:cxnLst>
                    <a:cxn ang="0">
                      <a:pos x="8" y="0"/>
                    </a:cxn>
                    <a:cxn ang="0">
                      <a:pos x="8" y="0"/>
                    </a:cxn>
                    <a:cxn ang="0">
                      <a:pos x="10" y="4"/>
                    </a:cxn>
                    <a:cxn ang="0">
                      <a:pos x="10" y="4"/>
                    </a:cxn>
                    <a:cxn ang="0">
                      <a:pos x="10" y="4"/>
                    </a:cxn>
                    <a:cxn ang="0">
                      <a:pos x="6" y="12"/>
                    </a:cxn>
                    <a:cxn ang="0">
                      <a:pos x="2" y="16"/>
                    </a:cxn>
                    <a:cxn ang="0">
                      <a:pos x="4" y="18"/>
                    </a:cxn>
                    <a:cxn ang="0">
                      <a:pos x="4" y="18"/>
                    </a:cxn>
                    <a:cxn ang="0">
                      <a:pos x="2" y="18"/>
                    </a:cxn>
                    <a:cxn ang="0">
                      <a:pos x="0" y="18"/>
                    </a:cxn>
                    <a:cxn ang="0">
                      <a:pos x="0" y="10"/>
                    </a:cxn>
                    <a:cxn ang="0">
                      <a:pos x="4" y="4"/>
                    </a:cxn>
                    <a:cxn ang="0">
                      <a:pos x="6" y="2"/>
                    </a:cxn>
                    <a:cxn ang="0">
                      <a:pos x="8" y="0"/>
                    </a:cxn>
                    <a:cxn ang="0">
                      <a:pos x="8" y="0"/>
                    </a:cxn>
                  </a:cxnLst>
                  <a:rect l="0" t="0" r="r" b="b"/>
                  <a:pathLst>
                    <a:path w="10" h="18">
                      <a:moveTo>
                        <a:pt x="8" y="0"/>
                      </a:moveTo>
                      <a:lnTo>
                        <a:pt x="8" y="0"/>
                      </a:lnTo>
                      <a:lnTo>
                        <a:pt x="10" y="4"/>
                      </a:lnTo>
                      <a:lnTo>
                        <a:pt x="10" y="4"/>
                      </a:lnTo>
                      <a:lnTo>
                        <a:pt x="10" y="4"/>
                      </a:lnTo>
                      <a:lnTo>
                        <a:pt x="6" y="12"/>
                      </a:lnTo>
                      <a:lnTo>
                        <a:pt x="2" y="16"/>
                      </a:lnTo>
                      <a:lnTo>
                        <a:pt x="4" y="18"/>
                      </a:lnTo>
                      <a:lnTo>
                        <a:pt x="4" y="18"/>
                      </a:lnTo>
                      <a:lnTo>
                        <a:pt x="2" y="18"/>
                      </a:lnTo>
                      <a:lnTo>
                        <a:pt x="0" y="18"/>
                      </a:lnTo>
                      <a:lnTo>
                        <a:pt x="0" y="10"/>
                      </a:lnTo>
                      <a:lnTo>
                        <a:pt x="4" y="4"/>
                      </a:lnTo>
                      <a:lnTo>
                        <a:pt x="6" y="2"/>
                      </a:lnTo>
                      <a:lnTo>
                        <a:pt x="8" y="0"/>
                      </a:lnTo>
                      <a:lnTo>
                        <a:pt x="8"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6" name="Freeform 292"/>
                <p:cNvSpPr>
                  <a:spLocks/>
                </p:cNvSpPr>
                <p:nvPr userDrawn="1"/>
              </p:nvSpPr>
              <p:spPr bwMode="auto">
                <a:xfrm>
                  <a:off x="4374" y="742"/>
                  <a:ext cx="13" cy="20"/>
                </a:xfrm>
                <a:custGeom>
                  <a:avLst/>
                  <a:gdLst/>
                  <a:ahLst/>
                  <a:cxnLst>
                    <a:cxn ang="0">
                      <a:pos x="56" y="0"/>
                    </a:cxn>
                    <a:cxn ang="0">
                      <a:pos x="56" y="0"/>
                    </a:cxn>
                    <a:cxn ang="0">
                      <a:pos x="56" y="0"/>
                    </a:cxn>
                    <a:cxn ang="0">
                      <a:pos x="56" y="2"/>
                    </a:cxn>
                    <a:cxn ang="0">
                      <a:pos x="54" y="10"/>
                    </a:cxn>
                    <a:cxn ang="0">
                      <a:pos x="52" y="20"/>
                    </a:cxn>
                    <a:cxn ang="0">
                      <a:pos x="50" y="26"/>
                    </a:cxn>
                    <a:cxn ang="0">
                      <a:pos x="50" y="26"/>
                    </a:cxn>
                    <a:cxn ang="0">
                      <a:pos x="52" y="30"/>
                    </a:cxn>
                    <a:cxn ang="0">
                      <a:pos x="56" y="34"/>
                    </a:cxn>
                    <a:cxn ang="0">
                      <a:pos x="60" y="38"/>
                    </a:cxn>
                    <a:cxn ang="0">
                      <a:pos x="64" y="40"/>
                    </a:cxn>
                    <a:cxn ang="0">
                      <a:pos x="64" y="40"/>
                    </a:cxn>
                    <a:cxn ang="0">
                      <a:pos x="60" y="42"/>
                    </a:cxn>
                    <a:cxn ang="0">
                      <a:pos x="58" y="44"/>
                    </a:cxn>
                    <a:cxn ang="0">
                      <a:pos x="56" y="46"/>
                    </a:cxn>
                    <a:cxn ang="0">
                      <a:pos x="50" y="48"/>
                    </a:cxn>
                    <a:cxn ang="0">
                      <a:pos x="50" y="48"/>
                    </a:cxn>
                    <a:cxn ang="0">
                      <a:pos x="50" y="54"/>
                    </a:cxn>
                    <a:cxn ang="0">
                      <a:pos x="50" y="58"/>
                    </a:cxn>
                    <a:cxn ang="0">
                      <a:pos x="46" y="64"/>
                    </a:cxn>
                    <a:cxn ang="0">
                      <a:pos x="40" y="70"/>
                    </a:cxn>
                    <a:cxn ang="0">
                      <a:pos x="36" y="76"/>
                    </a:cxn>
                    <a:cxn ang="0">
                      <a:pos x="36" y="76"/>
                    </a:cxn>
                    <a:cxn ang="0">
                      <a:pos x="30" y="76"/>
                    </a:cxn>
                    <a:cxn ang="0">
                      <a:pos x="26" y="76"/>
                    </a:cxn>
                    <a:cxn ang="0">
                      <a:pos x="14" y="76"/>
                    </a:cxn>
                    <a:cxn ang="0">
                      <a:pos x="14" y="76"/>
                    </a:cxn>
                    <a:cxn ang="0">
                      <a:pos x="12" y="70"/>
                    </a:cxn>
                    <a:cxn ang="0">
                      <a:pos x="8" y="66"/>
                    </a:cxn>
                    <a:cxn ang="0">
                      <a:pos x="2" y="60"/>
                    </a:cxn>
                    <a:cxn ang="0">
                      <a:pos x="0" y="54"/>
                    </a:cxn>
                    <a:cxn ang="0">
                      <a:pos x="0" y="54"/>
                    </a:cxn>
                    <a:cxn ang="0">
                      <a:pos x="4" y="56"/>
                    </a:cxn>
                    <a:cxn ang="0">
                      <a:pos x="8" y="54"/>
                    </a:cxn>
                    <a:cxn ang="0">
                      <a:pos x="8" y="54"/>
                    </a:cxn>
                    <a:cxn ang="0">
                      <a:pos x="6" y="50"/>
                    </a:cxn>
                    <a:cxn ang="0">
                      <a:pos x="6" y="44"/>
                    </a:cxn>
                    <a:cxn ang="0">
                      <a:pos x="6" y="44"/>
                    </a:cxn>
                    <a:cxn ang="0">
                      <a:pos x="12" y="42"/>
                    </a:cxn>
                    <a:cxn ang="0">
                      <a:pos x="18" y="40"/>
                    </a:cxn>
                    <a:cxn ang="0">
                      <a:pos x="18" y="40"/>
                    </a:cxn>
                    <a:cxn ang="0">
                      <a:pos x="16" y="36"/>
                    </a:cxn>
                    <a:cxn ang="0">
                      <a:pos x="14" y="28"/>
                    </a:cxn>
                    <a:cxn ang="0">
                      <a:pos x="14" y="28"/>
                    </a:cxn>
                    <a:cxn ang="0">
                      <a:pos x="28" y="26"/>
                    </a:cxn>
                    <a:cxn ang="0">
                      <a:pos x="40" y="20"/>
                    </a:cxn>
                    <a:cxn ang="0">
                      <a:pos x="48" y="10"/>
                    </a:cxn>
                    <a:cxn ang="0">
                      <a:pos x="56" y="0"/>
                    </a:cxn>
                    <a:cxn ang="0">
                      <a:pos x="56" y="0"/>
                    </a:cxn>
                  </a:cxnLst>
                  <a:rect l="0" t="0" r="r" b="b"/>
                  <a:pathLst>
                    <a:path w="64" h="76">
                      <a:moveTo>
                        <a:pt x="56" y="0"/>
                      </a:moveTo>
                      <a:lnTo>
                        <a:pt x="56" y="0"/>
                      </a:lnTo>
                      <a:lnTo>
                        <a:pt x="56" y="0"/>
                      </a:lnTo>
                      <a:lnTo>
                        <a:pt x="56" y="2"/>
                      </a:lnTo>
                      <a:lnTo>
                        <a:pt x="54" y="10"/>
                      </a:lnTo>
                      <a:lnTo>
                        <a:pt x="52" y="20"/>
                      </a:lnTo>
                      <a:lnTo>
                        <a:pt x="50" y="26"/>
                      </a:lnTo>
                      <a:lnTo>
                        <a:pt x="50" y="26"/>
                      </a:lnTo>
                      <a:lnTo>
                        <a:pt x="52" y="30"/>
                      </a:lnTo>
                      <a:lnTo>
                        <a:pt x="56" y="34"/>
                      </a:lnTo>
                      <a:lnTo>
                        <a:pt x="60" y="38"/>
                      </a:lnTo>
                      <a:lnTo>
                        <a:pt x="64" y="40"/>
                      </a:lnTo>
                      <a:lnTo>
                        <a:pt x="64" y="40"/>
                      </a:lnTo>
                      <a:lnTo>
                        <a:pt x="60" y="42"/>
                      </a:lnTo>
                      <a:lnTo>
                        <a:pt x="58" y="44"/>
                      </a:lnTo>
                      <a:lnTo>
                        <a:pt x="56" y="46"/>
                      </a:lnTo>
                      <a:lnTo>
                        <a:pt x="50" y="48"/>
                      </a:lnTo>
                      <a:lnTo>
                        <a:pt x="50" y="48"/>
                      </a:lnTo>
                      <a:lnTo>
                        <a:pt x="50" y="54"/>
                      </a:lnTo>
                      <a:lnTo>
                        <a:pt x="50" y="58"/>
                      </a:lnTo>
                      <a:lnTo>
                        <a:pt x="46" y="64"/>
                      </a:lnTo>
                      <a:lnTo>
                        <a:pt x="40" y="70"/>
                      </a:lnTo>
                      <a:lnTo>
                        <a:pt x="36" y="76"/>
                      </a:lnTo>
                      <a:lnTo>
                        <a:pt x="36" y="76"/>
                      </a:lnTo>
                      <a:lnTo>
                        <a:pt x="30" y="76"/>
                      </a:lnTo>
                      <a:lnTo>
                        <a:pt x="26" y="76"/>
                      </a:lnTo>
                      <a:lnTo>
                        <a:pt x="14" y="76"/>
                      </a:lnTo>
                      <a:lnTo>
                        <a:pt x="14" y="76"/>
                      </a:lnTo>
                      <a:lnTo>
                        <a:pt x="12" y="70"/>
                      </a:lnTo>
                      <a:lnTo>
                        <a:pt x="8" y="66"/>
                      </a:lnTo>
                      <a:lnTo>
                        <a:pt x="2" y="60"/>
                      </a:lnTo>
                      <a:lnTo>
                        <a:pt x="0" y="54"/>
                      </a:lnTo>
                      <a:lnTo>
                        <a:pt x="0" y="54"/>
                      </a:lnTo>
                      <a:lnTo>
                        <a:pt x="4" y="56"/>
                      </a:lnTo>
                      <a:lnTo>
                        <a:pt x="8" y="54"/>
                      </a:lnTo>
                      <a:lnTo>
                        <a:pt x="8" y="54"/>
                      </a:lnTo>
                      <a:lnTo>
                        <a:pt x="6" y="50"/>
                      </a:lnTo>
                      <a:lnTo>
                        <a:pt x="6" y="44"/>
                      </a:lnTo>
                      <a:lnTo>
                        <a:pt x="6" y="44"/>
                      </a:lnTo>
                      <a:lnTo>
                        <a:pt x="12" y="42"/>
                      </a:lnTo>
                      <a:lnTo>
                        <a:pt x="18" y="40"/>
                      </a:lnTo>
                      <a:lnTo>
                        <a:pt x="18" y="40"/>
                      </a:lnTo>
                      <a:lnTo>
                        <a:pt x="16" y="36"/>
                      </a:lnTo>
                      <a:lnTo>
                        <a:pt x="14" y="28"/>
                      </a:lnTo>
                      <a:lnTo>
                        <a:pt x="14" y="28"/>
                      </a:lnTo>
                      <a:lnTo>
                        <a:pt x="28" y="26"/>
                      </a:lnTo>
                      <a:lnTo>
                        <a:pt x="40" y="20"/>
                      </a:lnTo>
                      <a:lnTo>
                        <a:pt x="48" y="10"/>
                      </a:lnTo>
                      <a:lnTo>
                        <a:pt x="56" y="0"/>
                      </a:lnTo>
                      <a:lnTo>
                        <a:pt x="5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7" name="Freeform 293"/>
                <p:cNvSpPr>
                  <a:spLocks/>
                </p:cNvSpPr>
                <p:nvPr userDrawn="1"/>
              </p:nvSpPr>
              <p:spPr bwMode="auto">
                <a:xfrm>
                  <a:off x="3147" y="745"/>
                  <a:ext cx="3" cy="3"/>
                </a:xfrm>
                <a:custGeom>
                  <a:avLst/>
                  <a:gdLst/>
                  <a:ahLst/>
                  <a:cxnLst>
                    <a:cxn ang="0">
                      <a:pos x="12" y="0"/>
                    </a:cxn>
                    <a:cxn ang="0">
                      <a:pos x="12" y="0"/>
                    </a:cxn>
                    <a:cxn ang="0">
                      <a:pos x="10" y="4"/>
                    </a:cxn>
                    <a:cxn ang="0">
                      <a:pos x="6" y="6"/>
                    </a:cxn>
                    <a:cxn ang="0">
                      <a:pos x="0" y="10"/>
                    </a:cxn>
                    <a:cxn ang="0">
                      <a:pos x="0" y="10"/>
                    </a:cxn>
                    <a:cxn ang="0">
                      <a:pos x="4" y="4"/>
                    </a:cxn>
                    <a:cxn ang="0">
                      <a:pos x="8" y="2"/>
                    </a:cxn>
                    <a:cxn ang="0">
                      <a:pos x="12" y="0"/>
                    </a:cxn>
                    <a:cxn ang="0">
                      <a:pos x="12" y="0"/>
                    </a:cxn>
                  </a:cxnLst>
                  <a:rect l="0" t="0" r="r" b="b"/>
                  <a:pathLst>
                    <a:path w="12" h="10">
                      <a:moveTo>
                        <a:pt x="12" y="0"/>
                      </a:moveTo>
                      <a:lnTo>
                        <a:pt x="12" y="0"/>
                      </a:lnTo>
                      <a:lnTo>
                        <a:pt x="10" y="4"/>
                      </a:lnTo>
                      <a:lnTo>
                        <a:pt x="6" y="6"/>
                      </a:lnTo>
                      <a:lnTo>
                        <a:pt x="0" y="10"/>
                      </a:lnTo>
                      <a:lnTo>
                        <a:pt x="0" y="10"/>
                      </a:lnTo>
                      <a:lnTo>
                        <a:pt x="4" y="4"/>
                      </a:lnTo>
                      <a:lnTo>
                        <a:pt x="8" y="2"/>
                      </a:lnTo>
                      <a:lnTo>
                        <a:pt x="12" y="0"/>
                      </a:lnTo>
                      <a:lnTo>
                        <a:pt x="1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8" name="Freeform 294"/>
                <p:cNvSpPr>
                  <a:spLocks noEditPoints="1"/>
                </p:cNvSpPr>
                <p:nvPr userDrawn="1"/>
              </p:nvSpPr>
              <p:spPr bwMode="auto">
                <a:xfrm>
                  <a:off x="3061" y="755"/>
                  <a:ext cx="388" cy="918"/>
                </a:xfrm>
                <a:custGeom>
                  <a:avLst/>
                  <a:gdLst/>
                  <a:ahLst/>
                  <a:cxnLst>
                    <a:cxn ang="0">
                      <a:pos x="722" y="2864"/>
                    </a:cxn>
                    <a:cxn ang="0">
                      <a:pos x="146" y="1842"/>
                    </a:cxn>
                    <a:cxn ang="0">
                      <a:pos x="6" y="1098"/>
                    </a:cxn>
                    <a:cxn ang="0">
                      <a:pos x="10" y="664"/>
                    </a:cxn>
                    <a:cxn ang="0">
                      <a:pos x="106" y="2"/>
                    </a:cxn>
                    <a:cxn ang="0">
                      <a:pos x="86" y="158"/>
                    </a:cxn>
                    <a:cxn ang="0">
                      <a:pos x="20" y="608"/>
                    </a:cxn>
                    <a:cxn ang="0">
                      <a:pos x="46" y="704"/>
                    </a:cxn>
                    <a:cxn ang="0">
                      <a:pos x="90" y="626"/>
                    </a:cxn>
                    <a:cxn ang="0">
                      <a:pos x="134" y="628"/>
                    </a:cxn>
                    <a:cxn ang="0">
                      <a:pos x="128" y="664"/>
                    </a:cxn>
                    <a:cxn ang="0">
                      <a:pos x="158" y="716"/>
                    </a:cxn>
                    <a:cxn ang="0">
                      <a:pos x="182" y="828"/>
                    </a:cxn>
                    <a:cxn ang="0">
                      <a:pos x="254" y="944"/>
                    </a:cxn>
                    <a:cxn ang="0">
                      <a:pos x="290" y="930"/>
                    </a:cxn>
                    <a:cxn ang="0">
                      <a:pos x="312" y="962"/>
                    </a:cxn>
                    <a:cxn ang="0">
                      <a:pos x="320" y="1024"/>
                    </a:cxn>
                    <a:cxn ang="0">
                      <a:pos x="332" y="1032"/>
                    </a:cxn>
                    <a:cxn ang="0">
                      <a:pos x="342" y="1118"/>
                    </a:cxn>
                    <a:cxn ang="0">
                      <a:pos x="408" y="1312"/>
                    </a:cxn>
                    <a:cxn ang="0">
                      <a:pos x="444" y="1370"/>
                    </a:cxn>
                    <a:cxn ang="0">
                      <a:pos x="490" y="1428"/>
                    </a:cxn>
                    <a:cxn ang="0">
                      <a:pos x="554" y="1498"/>
                    </a:cxn>
                    <a:cxn ang="0">
                      <a:pos x="630" y="1606"/>
                    </a:cxn>
                    <a:cxn ang="0">
                      <a:pos x="648" y="1632"/>
                    </a:cxn>
                    <a:cxn ang="0">
                      <a:pos x="682" y="1794"/>
                    </a:cxn>
                    <a:cxn ang="0">
                      <a:pos x="686" y="1808"/>
                    </a:cxn>
                    <a:cxn ang="0">
                      <a:pos x="700" y="1884"/>
                    </a:cxn>
                    <a:cxn ang="0">
                      <a:pos x="704" y="1902"/>
                    </a:cxn>
                    <a:cxn ang="0">
                      <a:pos x="724" y="1924"/>
                    </a:cxn>
                    <a:cxn ang="0">
                      <a:pos x="684" y="1922"/>
                    </a:cxn>
                    <a:cxn ang="0">
                      <a:pos x="666" y="1932"/>
                    </a:cxn>
                    <a:cxn ang="0">
                      <a:pos x="640" y="1974"/>
                    </a:cxn>
                    <a:cxn ang="0">
                      <a:pos x="654" y="1984"/>
                    </a:cxn>
                    <a:cxn ang="0">
                      <a:pos x="680" y="1980"/>
                    </a:cxn>
                    <a:cxn ang="0">
                      <a:pos x="748" y="1968"/>
                    </a:cxn>
                    <a:cxn ang="0">
                      <a:pos x="736" y="2046"/>
                    </a:cxn>
                    <a:cxn ang="0">
                      <a:pos x="724" y="2058"/>
                    </a:cxn>
                    <a:cxn ang="0">
                      <a:pos x="762" y="2066"/>
                    </a:cxn>
                    <a:cxn ang="0">
                      <a:pos x="784" y="2028"/>
                    </a:cxn>
                    <a:cxn ang="0">
                      <a:pos x="826" y="2042"/>
                    </a:cxn>
                    <a:cxn ang="0">
                      <a:pos x="882" y="2088"/>
                    </a:cxn>
                    <a:cxn ang="0">
                      <a:pos x="916" y="2124"/>
                    </a:cxn>
                    <a:cxn ang="0">
                      <a:pos x="944" y="2182"/>
                    </a:cxn>
                    <a:cxn ang="0">
                      <a:pos x="956" y="2228"/>
                    </a:cxn>
                    <a:cxn ang="0">
                      <a:pos x="992" y="2218"/>
                    </a:cxn>
                    <a:cxn ang="0">
                      <a:pos x="1100" y="2282"/>
                    </a:cxn>
                    <a:cxn ang="0">
                      <a:pos x="1324" y="2480"/>
                    </a:cxn>
                    <a:cxn ang="0">
                      <a:pos x="1416" y="2574"/>
                    </a:cxn>
                    <a:cxn ang="0">
                      <a:pos x="1438" y="2718"/>
                    </a:cxn>
                    <a:cxn ang="0">
                      <a:pos x="1362" y="2822"/>
                    </a:cxn>
                    <a:cxn ang="0">
                      <a:pos x="1320" y="2886"/>
                    </a:cxn>
                    <a:cxn ang="0">
                      <a:pos x="1394" y="3088"/>
                    </a:cxn>
                    <a:cxn ang="0">
                      <a:pos x="1408" y="3182"/>
                    </a:cxn>
                    <a:cxn ang="0">
                      <a:pos x="1400" y="3246"/>
                    </a:cxn>
                    <a:cxn ang="0">
                      <a:pos x="1336" y="3240"/>
                    </a:cxn>
                    <a:cxn ang="0">
                      <a:pos x="1310" y="3242"/>
                    </a:cxn>
                    <a:cxn ang="0">
                      <a:pos x="1268" y="3252"/>
                    </a:cxn>
                    <a:cxn ang="0">
                      <a:pos x="1364" y="3374"/>
                    </a:cxn>
                    <a:cxn ang="0">
                      <a:pos x="1472" y="3502"/>
                    </a:cxn>
                    <a:cxn ang="0">
                      <a:pos x="688" y="1994"/>
                    </a:cxn>
                  </a:cxnLst>
                  <a:rect l="0" t="0" r="r" b="b"/>
                  <a:pathLst>
                    <a:path w="1472" h="3504">
                      <a:moveTo>
                        <a:pt x="1466" y="3504"/>
                      </a:moveTo>
                      <a:lnTo>
                        <a:pt x="1466" y="3504"/>
                      </a:lnTo>
                      <a:lnTo>
                        <a:pt x="1398" y="3464"/>
                      </a:lnTo>
                      <a:lnTo>
                        <a:pt x="1330" y="3418"/>
                      </a:lnTo>
                      <a:lnTo>
                        <a:pt x="1262" y="3370"/>
                      </a:lnTo>
                      <a:lnTo>
                        <a:pt x="1196" y="3318"/>
                      </a:lnTo>
                      <a:lnTo>
                        <a:pt x="1130" y="3264"/>
                      </a:lnTo>
                      <a:lnTo>
                        <a:pt x="1066" y="3210"/>
                      </a:lnTo>
                      <a:lnTo>
                        <a:pt x="1004" y="3154"/>
                      </a:lnTo>
                      <a:lnTo>
                        <a:pt x="944" y="3102"/>
                      </a:lnTo>
                      <a:lnTo>
                        <a:pt x="944" y="3102"/>
                      </a:lnTo>
                      <a:lnTo>
                        <a:pt x="886" y="3046"/>
                      </a:lnTo>
                      <a:lnTo>
                        <a:pt x="830" y="2988"/>
                      </a:lnTo>
                      <a:lnTo>
                        <a:pt x="776" y="2926"/>
                      </a:lnTo>
                      <a:lnTo>
                        <a:pt x="722" y="2864"/>
                      </a:lnTo>
                      <a:lnTo>
                        <a:pt x="722" y="2864"/>
                      </a:lnTo>
                      <a:lnTo>
                        <a:pt x="684" y="2818"/>
                      </a:lnTo>
                      <a:lnTo>
                        <a:pt x="646" y="2770"/>
                      </a:lnTo>
                      <a:lnTo>
                        <a:pt x="608" y="2722"/>
                      </a:lnTo>
                      <a:lnTo>
                        <a:pt x="572" y="2672"/>
                      </a:lnTo>
                      <a:lnTo>
                        <a:pt x="536" y="2622"/>
                      </a:lnTo>
                      <a:lnTo>
                        <a:pt x="502" y="2570"/>
                      </a:lnTo>
                      <a:lnTo>
                        <a:pt x="468" y="2516"/>
                      </a:lnTo>
                      <a:lnTo>
                        <a:pt x="434" y="2464"/>
                      </a:lnTo>
                      <a:lnTo>
                        <a:pt x="402" y="2410"/>
                      </a:lnTo>
                      <a:lnTo>
                        <a:pt x="372" y="2354"/>
                      </a:lnTo>
                      <a:lnTo>
                        <a:pt x="312" y="2242"/>
                      </a:lnTo>
                      <a:lnTo>
                        <a:pt x="258" y="2126"/>
                      </a:lnTo>
                      <a:lnTo>
                        <a:pt x="206" y="2008"/>
                      </a:lnTo>
                      <a:lnTo>
                        <a:pt x="206" y="2008"/>
                      </a:lnTo>
                      <a:lnTo>
                        <a:pt x="174" y="1926"/>
                      </a:lnTo>
                      <a:lnTo>
                        <a:pt x="146" y="1842"/>
                      </a:lnTo>
                      <a:lnTo>
                        <a:pt x="118" y="1754"/>
                      </a:lnTo>
                      <a:lnTo>
                        <a:pt x="92" y="1664"/>
                      </a:lnTo>
                      <a:lnTo>
                        <a:pt x="92" y="1664"/>
                      </a:lnTo>
                      <a:lnTo>
                        <a:pt x="66" y="1564"/>
                      </a:lnTo>
                      <a:lnTo>
                        <a:pt x="42" y="1460"/>
                      </a:lnTo>
                      <a:lnTo>
                        <a:pt x="32" y="1406"/>
                      </a:lnTo>
                      <a:lnTo>
                        <a:pt x="24" y="1352"/>
                      </a:lnTo>
                      <a:lnTo>
                        <a:pt x="16" y="1298"/>
                      </a:lnTo>
                      <a:lnTo>
                        <a:pt x="10" y="1244"/>
                      </a:lnTo>
                      <a:lnTo>
                        <a:pt x="10" y="1244"/>
                      </a:lnTo>
                      <a:lnTo>
                        <a:pt x="6" y="1208"/>
                      </a:lnTo>
                      <a:lnTo>
                        <a:pt x="4" y="1170"/>
                      </a:lnTo>
                      <a:lnTo>
                        <a:pt x="4" y="1094"/>
                      </a:lnTo>
                      <a:lnTo>
                        <a:pt x="4" y="1094"/>
                      </a:lnTo>
                      <a:lnTo>
                        <a:pt x="6" y="1096"/>
                      </a:lnTo>
                      <a:lnTo>
                        <a:pt x="6" y="1098"/>
                      </a:lnTo>
                      <a:lnTo>
                        <a:pt x="6" y="1098"/>
                      </a:lnTo>
                      <a:lnTo>
                        <a:pt x="10" y="1080"/>
                      </a:lnTo>
                      <a:lnTo>
                        <a:pt x="12" y="1062"/>
                      </a:lnTo>
                      <a:lnTo>
                        <a:pt x="10" y="1022"/>
                      </a:lnTo>
                      <a:lnTo>
                        <a:pt x="10" y="1022"/>
                      </a:lnTo>
                      <a:lnTo>
                        <a:pt x="10" y="982"/>
                      </a:lnTo>
                      <a:lnTo>
                        <a:pt x="12" y="940"/>
                      </a:lnTo>
                      <a:lnTo>
                        <a:pt x="18" y="858"/>
                      </a:lnTo>
                      <a:lnTo>
                        <a:pt x="18" y="858"/>
                      </a:lnTo>
                      <a:lnTo>
                        <a:pt x="18" y="804"/>
                      </a:lnTo>
                      <a:lnTo>
                        <a:pt x="18" y="750"/>
                      </a:lnTo>
                      <a:lnTo>
                        <a:pt x="18" y="698"/>
                      </a:lnTo>
                      <a:lnTo>
                        <a:pt x="20" y="648"/>
                      </a:lnTo>
                      <a:lnTo>
                        <a:pt x="20" y="648"/>
                      </a:lnTo>
                      <a:lnTo>
                        <a:pt x="14" y="654"/>
                      </a:lnTo>
                      <a:lnTo>
                        <a:pt x="10" y="664"/>
                      </a:lnTo>
                      <a:lnTo>
                        <a:pt x="6" y="684"/>
                      </a:lnTo>
                      <a:lnTo>
                        <a:pt x="2" y="732"/>
                      </a:lnTo>
                      <a:lnTo>
                        <a:pt x="2" y="732"/>
                      </a:lnTo>
                      <a:lnTo>
                        <a:pt x="0" y="684"/>
                      </a:lnTo>
                      <a:lnTo>
                        <a:pt x="0" y="638"/>
                      </a:lnTo>
                      <a:lnTo>
                        <a:pt x="2" y="590"/>
                      </a:lnTo>
                      <a:lnTo>
                        <a:pt x="4" y="542"/>
                      </a:lnTo>
                      <a:lnTo>
                        <a:pt x="14" y="448"/>
                      </a:lnTo>
                      <a:lnTo>
                        <a:pt x="26" y="354"/>
                      </a:lnTo>
                      <a:lnTo>
                        <a:pt x="42" y="262"/>
                      </a:lnTo>
                      <a:lnTo>
                        <a:pt x="62" y="172"/>
                      </a:lnTo>
                      <a:lnTo>
                        <a:pt x="82" y="84"/>
                      </a:lnTo>
                      <a:lnTo>
                        <a:pt x="104" y="0"/>
                      </a:lnTo>
                      <a:lnTo>
                        <a:pt x="104" y="0"/>
                      </a:lnTo>
                      <a:lnTo>
                        <a:pt x="106" y="0"/>
                      </a:lnTo>
                      <a:lnTo>
                        <a:pt x="106" y="2"/>
                      </a:lnTo>
                      <a:lnTo>
                        <a:pt x="104" y="10"/>
                      </a:lnTo>
                      <a:lnTo>
                        <a:pt x="102" y="20"/>
                      </a:lnTo>
                      <a:lnTo>
                        <a:pt x="102" y="24"/>
                      </a:lnTo>
                      <a:lnTo>
                        <a:pt x="104" y="28"/>
                      </a:lnTo>
                      <a:lnTo>
                        <a:pt x="104" y="28"/>
                      </a:lnTo>
                      <a:lnTo>
                        <a:pt x="102" y="28"/>
                      </a:lnTo>
                      <a:lnTo>
                        <a:pt x="100" y="32"/>
                      </a:lnTo>
                      <a:lnTo>
                        <a:pt x="98" y="42"/>
                      </a:lnTo>
                      <a:lnTo>
                        <a:pt x="98" y="54"/>
                      </a:lnTo>
                      <a:lnTo>
                        <a:pt x="98" y="58"/>
                      </a:lnTo>
                      <a:lnTo>
                        <a:pt x="100" y="62"/>
                      </a:lnTo>
                      <a:lnTo>
                        <a:pt x="100" y="62"/>
                      </a:lnTo>
                      <a:lnTo>
                        <a:pt x="98" y="86"/>
                      </a:lnTo>
                      <a:lnTo>
                        <a:pt x="94" y="110"/>
                      </a:lnTo>
                      <a:lnTo>
                        <a:pt x="90" y="134"/>
                      </a:lnTo>
                      <a:lnTo>
                        <a:pt x="86" y="158"/>
                      </a:lnTo>
                      <a:lnTo>
                        <a:pt x="86" y="158"/>
                      </a:lnTo>
                      <a:lnTo>
                        <a:pt x="86" y="170"/>
                      </a:lnTo>
                      <a:lnTo>
                        <a:pt x="82" y="180"/>
                      </a:lnTo>
                      <a:lnTo>
                        <a:pt x="82" y="180"/>
                      </a:lnTo>
                      <a:lnTo>
                        <a:pt x="48" y="308"/>
                      </a:lnTo>
                      <a:lnTo>
                        <a:pt x="30" y="380"/>
                      </a:lnTo>
                      <a:lnTo>
                        <a:pt x="24" y="416"/>
                      </a:lnTo>
                      <a:lnTo>
                        <a:pt x="18" y="454"/>
                      </a:lnTo>
                      <a:lnTo>
                        <a:pt x="18" y="454"/>
                      </a:lnTo>
                      <a:lnTo>
                        <a:pt x="12" y="494"/>
                      </a:lnTo>
                      <a:lnTo>
                        <a:pt x="10" y="538"/>
                      </a:lnTo>
                      <a:lnTo>
                        <a:pt x="8" y="580"/>
                      </a:lnTo>
                      <a:lnTo>
                        <a:pt x="10" y="616"/>
                      </a:lnTo>
                      <a:lnTo>
                        <a:pt x="10" y="616"/>
                      </a:lnTo>
                      <a:lnTo>
                        <a:pt x="16" y="612"/>
                      </a:lnTo>
                      <a:lnTo>
                        <a:pt x="20" y="608"/>
                      </a:lnTo>
                      <a:lnTo>
                        <a:pt x="22" y="606"/>
                      </a:lnTo>
                      <a:lnTo>
                        <a:pt x="22" y="606"/>
                      </a:lnTo>
                      <a:lnTo>
                        <a:pt x="24" y="622"/>
                      </a:lnTo>
                      <a:lnTo>
                        <a:pt x="28" y="642"/>
                      </a:lnTo>
                      <a:lnTo>
                        <a:pt x="30" y="682"/>
                      </a:lnTo>
                      <a:lnTo>
                        <a:pt x="30" y="762"/>
                      </a:lnTo>
                      <a:lnTo>
                        <a:pt x="30" y="762"/>
                      </a:lnTo>
                      <a:lnTo>
                        <a:pt x="32" y="760"/>
                      </a:lnTo>
                      <a:lnTo>
                        <a:pt x="34" y="758"/>
                      </a:lnTo>
                      <a:lnTo>
                        <a:pt x="34" y="750"/>
                      </a:lnTo>
                      <a:lnTo>
                        <a:pt x="32" y="740"/>
                      </a:lnTo>
                      <a:lnTo>
                        <a:pt x="32" y="732"/>
                      </a:lnTo>
                      <a:lnTo>
                        <a:pt x="32" y="732"/>
                      </a:lnTo>
                      <a:lnTo>
                        <a:pt x="38" y="728"/>
                      </a:lnTo>
                      <a:lnTo>
                        <a:pt x="42" y="722"/>
                      </a:lnTo>
                      <a:lnTo>
                        <a:pt x="46" y="704"/>
                      </a:lnTo>
                      <a:lnTo>
                        <a:pt x="46" y="704"/>
                      </a:lnTo>
                      <a:lnTo>
                        <a:pt x="50" y="706"/>
                      </a:lnTo>
                      <a:lnTo>
                        <a:pt x="54" y="706"/>
                      </a:lnTo>
                      <a:lnTo>
                        <a:pt x="54" y="706"/>
                      </a:lnTo>
                      <a:lnTo>
                        <a:pt x="58" y="682"/>
                      </a:lnTo>
                      <a:lnTo>
                        <a:pt x="62" y="660"/>
                      </a:lnTo>
                      <a:lnTo>
                        <a:pt x="68" y="642"/>
                      </a:lnTo>
                      <a:lnTo>
                        <a:pt x="78" y="622"/>
                      </a:lnTo>
                      <a:lnTo>
                        <a:pt x="78" y="622"/>
                      </a:lnTo>
                      <a:lnTo>
                        <a:pt x="80" y="626"/>
                      </a:lnTo>
                      <a:lnTo>
                        <a:pt x="82" y="630"/>
                      </a:lnTo>
                      <a:lnTo>
                        <a:pt x="82" y="640"/>
                      </a:lnTo>
                      <a:lnTo>
                        <a:pt x="82" y="640"/>
                      </a:lnTo>
                      <a:lnTo>
                        <a:pt x="86" y="638"/>
                      </a:lnTo>
                      <a:lnTo>
                        <a:pt x="90" y="636"/>
                      </a:lnTo>
                      <a:lnTo>
                        <a:pt x="90" y="626"/>
                      </a:lnTo>
                      <a:lnTo>
                        <a:pt x="90" y="626"/>
                      </a:lnTo>
                      <a:lnTo>
                        <a:pt x="94" y="630"/>
                      </a:lnTo>
                      <a:lnTo>
                        <a:pt x="96" y="638"/>
                      </a:lnTo>
                      <a:lnTo>
                        <a:pt x="100" y="644"/>
                      </a:lnTo>
                      <a:lnTo>
                        <a:pt x="102" y="646"/>
                      </a:lnTo>
                      <a:lnTo>
                        <a:pt x="104" y="648"/>
                      </a:lnTo>
                      <a:lnTo>
                        <a:pt x="104" y="648"/>
                      </a:lnTo>
                      <a:lnTo>
                        <a:pt x="114" y="642"/>
                      </a:lnTo>
                      <a:lnTo>
                        <a:pt x="122" y="638"/>
                      </a:lnTo>
                      <a:lnTo>
                        <a:pt x="126" y="636"/>
                      </a:lnTo>
                      <a:lnTo>
                        <a:pt x="128" y="632"/>
                      </a:lnTo>
                      <a:lnTo>
                        <a:pt x="130" y="628"/>
                      </a:lnTo>
                      <a:lnTo>
                        <a:pt x="130" y="620"/>
                      </a:lnTo>
                      <a:lnTo>
                        <a:pt x="130" y="620"/>
                      </a:lnTo>
                      <a:lnTo>
                        <a:pt x="134" y="622"/>
                      </a:lnTo>
                      <a:lnTo>
                        <a:pt x="134" y="628"/>
                      </a:lnTo>
                      <a:lnTo>
                        <a:pt x="134" y="628"/>
                      </a:lnTo>
                      <a:lnTo>
                        <a:pt x="138" y="626"/>
                      </a:lnTo>
                      <a:lnTo>
                        <a:pt x="140" y="624"/>
                      </a:lnTo>
                      <a:lnTo>
                        <a:pt x="142" y="618"/>
                      </a:lnTo>
                      <a:lnTo>
                        <a:pt x="142" y="618"/>
                      </a:lnTo>
                      <a:lnTo>
                        <a:pt x="146" y="624"/>
                      </a:lnTo>
                      <a:lnTo>
                        <a:pt x="148" y="632"/>
                      </a:lnTo>
                      <a:lnTo>
                        <a:pt x="148" y="638"/>
                      </a:lnTo>
                      <a:lnTo>
                        <a:pt x="148" y="646"/>
                      </a:lnTo>
                      <a:lnTo>
                        <a:pt x="144" y="660"/>
                      </a:lnTo>
                      <a:lnTo>
                        <a:pt x="138" y="668"/>
                      </a:lnTo>
                      <a:lnTo>
                        <a:pt x="138" y="668"/>
                      </a:lnTo>
                      <a:lnTo>
                        <a:pt x="136" y="670"/>
                      </a:lnTo>
                      <a:lnTo>
                        <a:pt x="134" y="668"/>
                      </a:lnTo>
                      <a:lnTo>
                        <a:pt x="132" y="666"/>
                      </a:lnTo>
                      <a:lnTo>
                        <a:pt x="128" y="664"/>
                      </a:lnTo>
                      <a:lnTo>
                        <a:pt x="128" y="664"/>
                      </a:lnTo>
                      <a:lnTo>
                        <a:pt x="126" y="672"/>
                      </a:lnTo>
                      <a:lnTo>
                        <a:pt x="124" y="678"/>
                      </a:lnTo>
                      <a:lnTo>
                        <a:pt x="122" y="696"/>
                      </a:lnTo>
                      <a:lnTo>
                        <a:pt x="122" y="714"/>
                      </a:lnTo>
                      <a:lnTo>
                        <a:pt x="122" y="732"/>
                      </a:lnTo>
                      <a:lnTo>
                        <a:pt x="122" y="732"/>
                      </a:lnTo>
                      <a:lnTo>
                        <a:pt x="124" y="730"/>
                      </a:lnTo>
                      <a:lnTo>
                        <a:pt x="126" y="726"/>
                      </a:lnTo>
                      <a:lnTo>
                        <a:pt x="128" y="716"/>
                      </a:lnTo>
                      <a:lnTo>
                        <a:pt x="128" y="716"/>
                      </a:lnTo>
                      <a:lnTo>
                        <a:pt x="144" y="720"/>
                      </a:lnTo>
                      <a:lnTo>
                        <a:pt x="152" y="720"/>
                      </a:lnTo>
                      <a:lnTo>
                        <a:pt x="156" y="720"/>
                      </a:lnTo>
                      <a:lnTo>
                        <a:pt x="158" y="716"/>
                      </a:lnTo>
                      <a:lnTo>
                        <a:pt x="158" y="716"/>
                      </a:lnTo>
                      <a:lnTo>
                        <a:pt x="160" y="718"/>
                      </a:lnTo>
                      <a:lnTo>
                        <a:pt x="160" y="722"/>
                      </a:lnTo>
                      <a:lnTo>
                        <a:pt x="160" y="726"/>
                      </a:lnTo>
                      <a:lnTo>
                        <a:pt x="162" y="728"/>
                      </a:lnTo>
                      <a:lnTo>
                        <a:pt x="162" y="728"/>
                      </a:lnTo>
                      <a:lnTo>
                        <a:pt x="164" y="726"/>
                      </a:lnTo>
                      <a:lnTo>
                        <a:pt x="164" y="722"/>
                      </a:lnTo>
                      <a:lnTo>
                        <a:pt x="164" y="722"/>
                      </a:lnTo>
                      <a:lnTo>
                        <a:pt x="172" y="736"/>
                      </a:lnTo>
                      <a:lnTo>
                        <a:pt x="180" y="752"/>
                      </a:lnTo>
                      <a:lnTo>
                        <a:pt x="184" y="768"/>
                      </a:lnTo>
                      <a:lnTo>
                        <a:pt x="186" y="786"/>
                      </a:lnTo>
                      <a:lnTo>
                        <a:pt x="186" y="786"/>
                      </a:lnTo>
                      <a:lnTo>
                        <a:pt x="184" y="802"/>
                      </a:lnTo>
                      <a:lnTo>
                        <a:pt x="182" y="820"/>
                      </a:lnTo>
                      <a:lnTo>
                        <a:pt x="182" y="828"/>
                      </a:lnTo>
                      <a:lnTo>
                        <a:pt x="184" y="834"/>
                      </a:lnTo>
                      <a:lnTo>
                        <a:pt x="188" y="840"/>
                      </a:lnTo>
                      <a:lnTo>
                        <a:pt x="194" y="846"/>
                      </a:lnTo>
                      <a:lnTo>
                        <a:pt x="194" y="846"/>
                      </a:lnTo>
                      <a:lnTo>
                        <a:pt x="204" y="850"/>
                      </a:lnTo>
                      <a:lnTo>
                        <a:pt x="214" y="858"/>
                      </a:lnTo>
                      <a:lnTo>
                        <a:pt x="224" y="866"/>
                      </a:lnTo>
                      <a:lnTo>
                        <a:pt x="230" y="876"/>
                      </a:lnTo>
                      <a:lnTo>
                        <a:pt x="230" y="876"/>
                      </a:lnTo>
                      <a:lnTo>
                        <a:pt x="230" y="886"/>
                      </a:lnTo>
                      <a:lnTo>
                        <a:pt x="230" y="896"/>
                      </a:lnTo>
                      <a:lnTo>
                        <a:pt x="232" y="904"/>
                      </a:lnTo>
                      <a:lnTo>
                        <a:pt x="236" y="912"/>
                      </a:lnTo>
                      <a:lnTo>
                        <a:pt x="246" y="928"/>
                      </a:lnTo>
                      <a:lnTo>
                        <a:pt x="254" y="944"/>
                      </a:lnTo>
                      <a:lnTo>
                        <a:pt x="254" y="944"/>
                      </a:lnTo>
                      <a:lnTo>
                        <a:pt x="260" y="940"/>
                      </a:lnTo>
                      <a:lnTo>
                        <a:pt x="266" y="938"/>
                      </a:lnTo>
                      <a:lnTo>
                        <a:pt x="274" y="936"/>
                      </a:lnTo>
                      <a:lnTo>
                        <a:pt x="274" y="936"/>
                      </a:lnTo>
                      <a:lnTo>
                        <a:pt x="278" y="936"/>
                      </a:lnTo>
                      <a:lnTo>
                        <a:pt x="280" y="940"/>
                      </a:lnTo>
                      <a:lnTo>
                        <a:pt x="280" y="942"/>
                      </a:lnTo>
                      <a:lnTo>
                        <a:pt x="284" y="944"/>
                      </a:lnTo>
                      <a:lnTo>
                        <a:pt x="284" y="944"/>
                      </a:lnTo>
                      <a:lnTo>
                        <a:pt x="286" y="938"/>
                      </a:lnTo>
                      <a:lnTo>
                        <a:pt x="284" y="934"/>
                      </a:lnTo>
                      <a:lnTo>
                        <a:pt x="278" y="928"/>
                      </a:lnTo>
                      <a:lnTo>
                        <a:pt x="278" y="928"/>
                      </a:lnTo>
                      <a:lnTo>
                        <a:pt x="282" y="926"/>
                      </a:lnTo>
                      <a:lnTo>
                        <a:pt x="284" y="926"/>
                      </a:lnTo>
                      <a:lnTo>
                        <a:pt x="290" y="930"/>
                      </a:lnTo>
                      <a:lnTo>
                        <a:pt x="296" y="938"/>
                      </a:lnTo>
                      <a:lnTo>
                        <a:pt x="302" y="944"/>
                      </a:lnTo>
                      <a:lnTo>
                        <a:pt x="302" y="944"/>
                      </a:lnTo>
                      <a:lnTo>
                        <a:pt x="320" y="954"/>
                      </a:lnTo>
                      <a:lnTo>
                        <a:pt x="328" y="960"/>
                      </a:lnTo>
                      <a:lnTo>
                        <a:pt x="330" y="964"/>
                      </a:lnTo>
                      <a:lnTo>
                        <a:pt x="332" y="970"/>
                      </a:lnTo>
                      <a:lnTo>
                        <a:pt x="332" y="970"/>
                      </a:lnTo>
                      <a:lnTo>
                        <a:pt x="338" y="970"/>
                      </a:lnTo>
                      <a:lnTo>
                        <a:pt x="344" y="972"/>
                      </a:lnTo>
                      <a:lnTo>
                        <a:pt x="344" y="972"/>
                      </a:lnTo>
                      <a:lnTo>
                        <a:pt x="340" y="974"/>
                      </a:lnTo>
                      <a:lnTo>
                        <a:pt x="336" y="974"/>
                      </a:lnTo>
                      <a:lnTo>
                        <a:pt x="328" y="972"/>
                      </a:lnTo>
                      <a:lnTo>
                        <a:pt x="320" y="966"/>
                      </a:lnTo>
                      <a:lnTo>
                        <a:pt x="312" y="962"/>
                      </a:lnTo>
                      <a:lnTo>
                        <a:pt x="312" y="962"/>
                      </a:lnTo>
                      <a:lnTo>
                        <a:pt x="310" y="964"/>
                      </a:lnTo>
                      <a:lnTo>
                        <a:pt x="310" y="968"/>
                      </a:lnTo>
                      <a:lnTo>
                        <a:pt x="312" y="976"/>
                      </a:lnTo>
                      <a:lnTo>
                        <a:pt x="314" y="986"/>
                      </a:lnTo>
                      <a:lnTo>
                        <a:pt x="314" y="990"/>
                      </a:lnTo>
                      <a:lnTo>
                        <a:pt x="312" y="994"/>
                      </a:lnTo>
                      <a:lnTo>
                        <a:pt x="312" y="994"/>
                      </a:lnTo>
                      <a:lnTo>
                        <a:pt x="312" y="996"/>
                      </a:lnTo>
                      <a:lnTo>
                        <a:pt x="314" y="996"/>
                      </a:lnTo>
                      <a:lnTo>
                        <a:pt x="316" y="994"/>
                      </a:lnTo>
                      <a:lnTo>
                        <a:pt x="316" y="992"/>
                      </a:lnTo>
                      <a:lnTo>
                        <a:pt x="316" y="992"/>
                      </a:lnTo>
                      <a:lnTo>
                        <a:pt x="316" y="998"/>
                      </a:lnTo>
                      <a:lnTo>
                        <a:pt x="318" y="1006"/>
                      </a:lnTo>
                      <a:lnTo>
                        <a:pt x="320" y="1024"/>
                      </a:lnTo>
                      <a:lnTo>
                        <a:pt x="320" y="1024"/>
                      </a:lnTo>
                      <a:lnTo>
                        <a:pt x="320" y="1024"/>
                      </a:lnTo>
                      <a:lnTo>
                        <a:pt x="322" y="1022"/>
                      </a:lnTo>
                      <a:lnTo>
                        <a:pt x="320" y="1018"/>
                      </a:lnTo>
                      <a:lnTo>
                        <a:pt x="320" y="1016"/>
                      </a:lnTo>
                      <a:lnTo>
                        <a:pt x="322" y="1014"/>
                      </a:lnTo>
                      <a:lnTo>
                        <a:pt x="322" y="1014"/>
                      </a:lnTo>
                      <a:lnTo>
                        <a:pt x="322" y="1014"/>
                      </a:lnTo>
                      <a:lnTo>
                        <a:pt x="324" y="1012"/>
                      </a:lnTo>
                      <a:lnTo>
                        <a:pt x="324" y="1016"/>
                      </a:lnTo>
                      <a:lnTo>
                        <a:pt x="322" y="1020"/>
                      </a:lnTo>
                      <a:lnTo>
                        <a:pt x="322" y="1024"/>
                      </a:lnTo>
                      <a:lnTo>
                        <a:pt x="322" y="1024"/>
                      </a:lnTo>
                      <a:lnTo>
                        <a:pt x="326" y="1018"/>
                      </a:lnTo>
                      <a:lnTo>
                        <a:pt x="326" y="1018"/>
                      </a:lnTo>
                      <a:lnTo>
                        <a:pt x="332" y="1032"/>
                      </a:lnTo>
                      <a:lnTo>
                        <a:pt x="336" y="1038"/>
                      </a:lnTo>
                      <a:lnTo>
                        <a:pt x="338" y="1040"/>
                      </a:lnTo>
                      <a:lnTo>
                        <a:pt x="340" y="1040"/>
                      </a:lnTo>
                      <a:lnTo>
                        <a:pt x="340" y="1040"/>
                      </a:lnTo>
                      <a:lnTo>
                        <a:pt x="342" y="1046"/>
                      </a:lnTo>
                      <a:lnTo>
                        <a:pt x="344" y="1052"/>
                      </a:lnTo>
                      <a:lnTo>
                        <a:pt x="350" y="1064"/>
                      </a:lnTo>
                      <a:lnTo>
                        <a:pt x="356" y="1076"/>
                      </a:lnTo>
                      <a:lnTo>
                        <a:pt x="358" y="1082"/>
                      </a:lnTo>
                      <a:lnTo>
                        <a:pt x="358" y="1088"/>
                      </a:lnTo>
                      <a:lnTo>
                        <a:pt x="358" y="1088"/>
                      </a:lnTo>
                      <a:lnTo>
                        <a:pt x="354" y="1096"/>
                      </a:lnTo>
                      <a:lnTo>
                        <a:pt x="350" y="1102"/>
                      </a:lnTo>
                      <a:lnTo>
                        <a:pt x="344" y="1110"/>
                      </a:lnTo>
                      <a:lnTo>
                        <a:pt x="342" y="1118"/>
                      </a:lnTo>
                      <a:lnTo>
                        <a:pt x="342" y="1118"/>
                      </a:lnTo>
                      <a:lnTo>
                        <a:pt x="348" y="1120"/>
                      </a:lnTo>
                      <a:lnTo>
                        <a:pt x="352" y="1124"/>
                      </a:lnTo>
                      <a:lnTo>
                        <a:pt x="354" y="1130"/>
                      </a:lnTo>
                      <a:lnTo>
                        <a:pt x="352" y="1138"/>
                      </a:lnTo>
                      <a:lnTo>
                        <a:pt x="352" y="1138"/>
                      </a:lnTo>
                      <a:lnTo>
                        <a:pt x="360" y="1146"/>
                      </a:lnTo>
                      <a:lnTo>
                        <a:pt x="364" y="1148"/>
                      </a:lnTo>
                      <a:lnTo>
                        <a:pt x="368" y="1146"/>
                      </a:lnTo>
                      <a:lnTo>
                        <a:pt x="368" y="1146"/>
                      </a:lnTo>
                      <a:lnTo>
                        <a:pt x="384" y="1184"/>
                      </a:lnTo>
                      <a:lnTo>
                        <a:pt x="400" y="1224"/>
                      </a:lnTo>
                      <a:lnTo>
                        <a:pt x="406" y="1244"/>
                      </a:lnTo>
                      <a:lnTo>
                        <a:pt x="410" y="1266"/>
                      </a:lnTo>
                      <a:lnTo>
                        <a:pt x="412" y="1288"/>
                      </a:lnTo>
                      <a:lnTo>
                        <a:pt x="408" y="1312"/>
                      </a:lnTo>
                      <a:lnTo>
                        <a:pt x="408" y="1312"/>
                      </a:lnTo>
                      <a:lnTo>
                        <a:pt x="408" y="1314"/>
                      </a:lnTo>
                      <a:lnTo>
                        <a:pt x="410" y="1312"/>
                      </a:lnTo>
                      <a:lnTo>
                        <a:pt x="414" y="1312"/>
                      </a:lnTo>
                      <a:lnTo>
                        <a:pt x="416" y="1312"/>
                      </a:lnTo>
                      <a:lnTo>
                        <a:pt x="416" y="1312"/>
                      </a:lnTo>
                      <a:lnTo>
                        <a:pt x="424" y="1324"/>
                      </a:lnTo>
                      <a:lnTo>
                        <a:pt x="430" y="1338"/>
                      </a:lnTo>
                      <a:lnTo>
                        <a:pt x="436" y="1352"/>
                      </a:lnTo>
                      <a:lnTo>
                        <a:pt x="436" y="1360"/>
                      </a:lnTo>
                      <a:lnTo>
                        <a:pt x="436" y="1368"/>
                      </a:lnTo>
                      <a:lnTo>
                        <a:pt x="436" y="1368"/>
                      </a:lnTo>
                      <a:lnTo>
                        <a:pt x="438" y="1368"/>
                      </a:lnTo>
                      <a:lnTo>
                        <a:pt x="440" y="1368"/>
                      </a:lnTo>
                      <a:lnTo>
                        <a:pt x="442" y="1368"/>
                      </a:lnTo>
                      <a:lnTo>
                        <a:pt x="444" y="1370"/>
                      </a:lnTo>
                      <a:lnTo>
                        <a:pt x="444" y="1370"/>
                      </a:lnTo>
                      <a:lnTo>
                        <a:pt x="448" y="1390"/>
                      </a:lnTo>
                      <a:lnTo>
                        <a:pt x="448" y="1400"/>
                      </a:lnTo>
                      <a:lnTo>
                        <a:pt x="448" y="1410"/>
                      </a:lnTo>
                      <a:lnTo>
                        <a:pt x="448" y="1410"/>
                      </a:lnTo>
                      <a:lnTo>
                        <a:pt x="450" y="1408"/>
                      </a:lnTo>
                      <a:lnTo>
                        <a:pt x="452" y="1406"/>
                      </a:lnTo>
                      <a:lnTo>
                        <a:pt x="452" y="1400"/>
                      </a:lnTo>
                      <a:lnTo>
                        <a:pt x="452" y="1400"/>
                      </a:lnTo>
                      <a:lnTo>
                        <a:pt x="464" y="1408"/>
                      </a:lnTo>
                      <a:lnTo>
                        <a:pt x="474" y="1418"/>
                      </a:lnTo>
                      <a:lnTo>
                        <a:pt x="484" y="1430"/>
                      </a:lnTo>
                      <a:lnTo>
                        <a:pt x="490" y="1442"/>
                      </a:lnTo>
                      <a:lnTo>
                        <a:pt x="490" y="1442"/>
                      </a:lnTo>
                      <a:lnTo>
                        <a:pt x="492" y="1440"/>
                      </a:lnTo>
                      <a:lnTo>
                        <a:pt x="492" y="1436"/>
                      </a:lnTo>
                      <a:lnTo>
                        <a:pt x="490" y="1428"/>
                      </a:lnTo>
                      <a:lnTo>
                        <a:pt x="490" y="1428"/>
                      </a:lnTo>
                      <a:lnTo>
                        <a:pt x="500" y="1432"/>
                      </a:lnTo>
                      <a:lnTo>
                        <a:pt x="508" y="1436"/>
                      </a:lnTo>
                      <a:lnTo>
                        <a:pt x="512" y="1444"/>
                      </a:lnTo>
                      <a:lnTo>
                        <a:pt x="516" y="1452"/>
                      </a:lnTo>
                      <a:lnTo>
                        <a:pt x="516" y="1452"/>
                      </a:lnTo>
                      <a:lnTo>
                        <a:pt x="518" y="1450"/>
                      </a:lnTo>
                      <a:lnTo>
                        <a:pt x="518" y="1448"/>
                      </a:lnTo>
                      <a:lnTo>
                        <a:pt x="518" y="1444"/>
                      </a:lnTo>
                      <a:lnTo>
                        <a:pt x="518" y="1444"/>
                      </a:lnTo>
                      <a:lnTo>
                        <a:pt x="532" y="1452"/>
                      </a:lnTo>
                      <a:lnTo>
                        <a:pt x="544" y="1466"/>
                      </a:lnTo>
                      <a:lnTo>
                        <a:pt x="548" y="1472"/>
                      </a:lnTo>
                      <a:lnTo>
                        <a:pt x="552" y="1480"/>
                      </a:lnTo>
                      <a:lnTo>
                        <a:pt x="554" y="1490"/>
                      </a:lnTo>
                      <a:lnTo>
                        <a:pt x="554" y="1498"/>
                      </a:lnTo>
                      <a:lnTo>
                        <a:pt x="554" y="1498"/>
                      </a:lnTo>
                      <a:lnTo>
                        <a:pt x="556" y="1496"/>
                      </a:lnTo>
                      <a:lnTo>
                        <a:pt x="558" y="1492"/>
                      </a:lnTo>
                      <a:lnTo>
                        <a:pt x="560" y="1484"/>
                      </a:lnTo>
                      <a:lnTo>
                        <a:pt x="560" y="1484"/>
                      </a:lnTo>
                      <a:lnTo>
                        <a:pt x="578" y="1504"/>
                      </a:lnTo>
                      <a:lnTo>
                        <a:pt x="596" y="1526"/>
                      </a:lnTo>
                      <a:lnTo>
                        <a:pt x="604" y="1538"/>
                      </a:lnTo>
                      <a:lnTo>
                        <a:pt x="610" y="1552"/>
                      </a:lnTo>
                      <a:lnTo>
                        <a:pt x="614" y="1566"/>
                      </a:lnTo>
                      <a:lnTo>
                        <a:pt x="618" y="1582"/>
                      </a:lnTo>
                      <a:lnTo>
                        <a:pt x="618" y="1582"/>
                      </a:lnTo>
                      <a:lnTo>
                        <a:pt x="622" y="1584"/>
                      </a:lnTo>
                      <a:lnTo>
                        <a:pt x="624" y="1586"/>
                      </a:lnTo>
                      <a:lnTo>
                        <a:pt x="628" y="1596"/>
                      </a:lnTo>
                      <a:lnTo>
                        <a:pt x="630" y="1606"/>
                      </a:lnTo>
                      <a:lnTo>
                        <a:pt x="628" y="1618"/>
                      </a:lnTo>
                      <a:lnTo>
                        <a:pt x="628" y="1618"/>
                      </a:lnTo>
                      <a:lnTo>
                        <a:pt x="630" y="1616"/>
                      </a:lnTo>
                      <a:lnTo>
                        <a:pt x="632" y="1612"/>
                      </a:lnTo>
                      <a:lnTo>
                        <a:pt x="632" y="1608"/>
                      </a:lnTo>
                      <a:lnTo>
                        <a:pt x="634" y="1604"/>
                      </a:lnTo>
                      <a:lnTo>
                        <a:pt x="634" y="1604"/>
                      </a:lnTo>
                      <a:lnTo>
                        <a:pt x="638" y="1612"/>
                      </a:lnTo>
                      <a:lnTo>
                        <a:pt x="640" y="1622"/>
                      </a:lnTo>
                      <a:lnTo>
                        <a:pt x="640" y="1644"/>
                      </a:lnTo>
                      <a:lnTo>
                        <a:pt x="640" y="1644"/>
                      </a:lnTo>
                      <a:lnTo>
                        <a:pt x="644" y="1640"/>
                      </a:lnTo>
                      <a:lnTo>
                        <a:pt x="644" y="1636"/>
                      </a:lnTo>
                      <a:lnTo>
                        <a:pt x="644" y="1624"/>
                      </a:lnTo>
                      <a:lnTo>
                        <a:pt x="644" y="1624"/>
                      </a:lnTo>
                      <a:lnTo>
                        <a:pt x="648" y="1632"/>
                      </a:lnTo>
                      <a:lnTo>
                        <a:pt x="652" y="1640"/>
                      </a:lnTo>
                      <a:lnTo>
                        <a:pt x="658" y="1658"/>
                      </a:lnTo>
                      <a:lnTo>
                        <a:pt x="662" y="1678"/>
                      </a:lnTo>
                      <a:lnTo>
                        <a:pt x="664" y="1700"/>
                      </a:lnTo>
                      <a:lnTo>
                        <a:pt x="668" y="1744"/>
                      </a:lnTo>
                      <a:lnTo>
                        <a:pt x="672" y="1762"/>
                      </a:lnTo>
                      <a:lnTo>
                        <a:pt x="678" y="1780"/>
                      </a:lnTo>
                      <a:lnTo>
                        <a:pt x="678" y="1780"/>
                      </a:lnTo>
                      <a:lnTo>
                        <a:pt x="678" y="1782"/>
                      </a:lnTo>
                      <a:lnTo>
                        <a:pt x="676" y="1784"/>
                      </a:lnTo>
                      <a:lnTo>
                        <a:pt x="676" y="1784"/>
                      </a:lnTo>
                      <a:lnTo>
                        <a:pt x="674" y="1786"/>
                      </a:lnTo>
                      <a:lnTo>
                        <a:pt x="674" y="1786"/>
                      </a:lnTo>
                      <a:lnTo>
                        <a:pt x="676" y="1790"/>
                      </a:lnTo>
                      <a:lnTo>
                        <a:pt x="680" y="1792"/>
                      </a:lnTo>
                      <a:lnTo>
                        <a:pt x="682" y="1794"/>
                      </a:lnTo>
                      <a:lnTo>
                        <a:pt x="682" y="1802"/>
                      </a:lnTo>
                      <a:lnTo>
                        <a:pt x="682" y="1802"/>
                      </a:lnTo>
                      <a:lnTo>
                        <a:pt x="686" y="1800"/>
                      </a:lnTo>
                      <a:lnTo>
                        <a:pt x="684" y="1796"/>
                      </a:lnTo>
                      <a:lnTo>
                        <a:pt x="684" y="1792"/>
                      </a:lnTo>
                      <a:lnTo>
                        <a:pt x="684" y="1786"/>
                      </a:lnTo>
                      <a:lnTo>
                        <a:pt x="684" y="1786"/>
                      </a:lnTo>
                      <a:lnTo>
                        <a:pt x="690" y="1796"/>
                      </a:lnTo>
                      <a:lnTo>
                        <a:pt x="692" y="1802"/>
                      </a:lnTo>
                      <a:lnTo>
                        <a:pt x="694" y="1810"/>
                      </a:lnTo>
                      <a:lnTo>
                        <a:pt x="694" y="1810"/>
                      </a:lnTo>
                      <a:lnTo>
                        <a:pt x="690" y="1810"/>
                      </a:lnTo>
                      <a:lnTo>
                        <a:pt x="690" y="1810"/>
                      </a:lnTo>
                      <a:lnTo>
                        <a:pt x="688" y="1808"/>
                      </a:lnTo>
                      <a:lnTo>
                        <a:pt x="686" y="1808"/>
                      </a:lnTo>
                      <a:lnTo>
                        <a:pt x="686" y="1808"/>
                      </a:lnTo>
                      <a:lnTo>
                        <a:pt x="696" y="1818"/>
                      </a:lnTo>
                      <a:lnTo>
                        <a:pt x="704" y="1828"/>
                      </a:lnTo>
                      <a:lnTo>
                        <a:pt x="708" y="1834"/>
                      </a:lnTo>
                      <a:lnTo>
                        <a:pt x="710" y="1842"/>
                      </a:lnTo>
                      <a:lnTo>
                        <a:pt x="712" y="1852"/>
                      </a:lnTo>
                      <a:lnTo>
                        <a:pt x="710" y="1862"/>
                      </a:lnTo>
                      <a:lnTo>
                        <a:pt x="710" y="1862"/>
                      </a:lnTo>
                      <a:lnTo>
                        <a:pt x="710" y="1868"/>
                      </a:lnTo>
                      <a:lnTo>
                        <a:pt x="706" y="1870"/>
                      </a:lnTo>
                      <a:lnTo>
                        <a:pt x="700" y="1876"/>
                      </a:lnTo>
                      <a:lnTo>
                        <a:pt x="700" y="1876"/>
                      </a:lnTo>
                      <a:lnTo>
                        <a:pt x="702" y="1878"/>
                      </a:lnTo>
                      <a:lnTo>
                        <a:pt x="702" y="1880"/>
                      </a:lnTo>
                      <a:lnTo>
                        <a:pt x="704" y="1884"/>
                      </a:lnTo>
                      <a:lnTo>
                        <a:pt x="704" y="1884"/>
                      </a:lnTo>
                      <a:lnTo>
                        <a:pt x="700" y="1884"/>
                      </a:lnTo>
                      <a:lnTo>
                        <a:pt x="696" y="1886"/>
                      </a:lnTo>
                      <a:lnTo>
                        <a:pt x="694" y="1886"/>
                      </a:lnTo>
                      <a:lnTo>
                        <a:pt x="690" y="1890"/>
                      </a:lnTo>
                      <a:lnTo>
                        <a:pt x="690" y="1890"/>
                      </a:lnTo>
                      <a:lnTo>
                        <a:pt x="694" y="1894"/>
                      </a:lnTo>
                      <a:lnTo>
                        <a:pt x="694" y="1902"/>
                      </a:lnTo>
                      <a:lnTo>
                        <a:pt x="694" y="1902"/>
                      </a:lnTo>
                      <a:lnTo>
                        <a:pt x="696" y="1900"/>
                      </a:lnTo>
                      <a:lnTo>
                        <a:pt x="696" y="1900"/>
                      </a:lnTo>
                      <a:lnTo>
                        <a:pt x="698" y="1896"/>
                      </a:lnTo>
                      <a:lnTo>
                        <a:pt x="698" y="1894"/>
                      </a:lnTo>
                      <a:lnTo>
                        <a:pt x="702" y="1896"/>
                      </a:lnTo>
                      <a:lnTo>
                        <a:pt x="702" y="1896"/>
                      </a:lnTo>
                      <a:lnTo>
                        <a:pt x="704" y="1896"/>
                      </a:lnTo>
                      <a:lnTo>
                        <a:pt x="706" y="1898"/>
                      </a:lnTo>
                      <a:lnTo>
                        <a:pt x="704" y="1902"/>
                      </a:lnTo>
                      <a:lnTo>
                        <a:pt x="702" y="1910"/>
                      </a:lnTo>
                      <a:lnTo>
                        <a:pt x="702" y="1910"/>
                      </a:lnTo>
                      <a:lnTo>
                        <a:pt x="698" y="1910"/>
                      </a:lnTo>
                      <a:lnTo>
                        <a:pt x="696" y="1908"/>
                      </a:lnTo>
                      <a:lnTo>
                        <a:pt x="696" y="1906"/>
                      </a:lnTo>
                      <a:lnTo>
                        <a:pt x="694" y="1904"/>
                      </a:lnTo>
                      <a:lnTo>
                        <a:pt x="694" y="1904"/>
                      </a:lnTo>
                      <a:lnTo>
                        <a:pt x="694" y="1908"/>
                      </a:lnTo>
                      <a:lnTo>
                        <a:pt x="694" y="1912"/>
                      </a:lnTo>
                      <a:lnTo>
                        <a:pt x="692" y="1916"/>
                      </a:lnTo>
                      <a:lnTo>
                        <a:pt x="692" y="1916"/>
                      </a:lnTo>
                      <a:lnTo>
                        <a:pt x="700" y="1918"/>
                      </a:lnTo>
                      <a:lnTo>
                        <a:pt x="708" y="1918"/>
                      </a:lnTo>
                      <a:lnTo>
                        <a:pt x="716" y="1920"/>
                      </a:lnTo>
                      <a:lnTo>
                        <a:pt x="720" y="1922"/>
                      </a:lnTo>
                      <a:lnTo>
                        <a:pt x="724" y="1924"/>
                      </a:lnTo>
                      <a:lnTo>
                        <a:pt x="724" y="1924"/>
                      </a:lnTo>
                      <a:lnTo>
                        <a:pt x="722" y="1930"/>
                      </a:lnTo>
                      <a:lnTo>
                        <a:pt x="718" y="1936"/>
                      </a:lnTo>
                      <a:lnTo>
                        <a:pt x="714" y="1938"/>
                      </a:lnTo>
                      <a:lnTo>
                        <a:pt x="708" y="1942"/>
                      </a:lnTo>
                      <a:lnTo>
                        <a:pt x="708" y="1942"/>
                      </a:lnTo>
                      <a:lnTo>
                        <a:pt x="708" y="1938"/>
                      </a:lnTo>
                      <a:lnTo>
                        <a:pt x="706" y="1936"/>
                      </a:lnTo>
                      <a:lnTo>
                        <a:pt x="702" y="1932"/>
                      </a:lnTo>
                      <a:lnTo>
                        <a:pt x="696" y="1928"/>
                      </a:lnTo>
                      <a:lnTo>
                        <a:pt x="696" y="1926"/>
                      </a:lnTo>
                      <a:lnTo>
                        <a:pt x="696" y="1922"/>
                      </a:lnTo>
                      <a:lnTo>
                        <a:pt x="696" y="1922"/>
                      </a:lnTo>
                      <a:lnTo>
                        <a:pt x="692" y="1928"/>
                      </a:lnTo>
                      <a:lnTo>
                        <a:pt x="692" y="1928"/>
                      </a:lnTo>
                      <a:lnTo>
                        <a:pt x="684" y="1922"/>
                      </a:lnTo>
                      <a:lnTo>
                        <a:pt x="682" y="1918"/>
                      </a:lnTo>
                      <a:lnTo>
                        <a:pt x="682" y="1912"/>
                      </a:lnTo>
                      <a:lnTo>
                        <a:pt x="682" y="1912"/>
                      </a:lnTo>
                      <a:lnTo>
                        <a:pt x="686" y="1914"/>
                      </a:lnTo>
                      <a:lnTo>
                        <a:pt x="688" y="1914"/>
                      </a:lnTo>
                      <a:lnTo>
                        <a:pt x="690" y="1912"/>
                      </a:lnTo>
                      <a:lnTo>
                        <a:pt x="690" y="1912"/>
                      </a:lnTo>
                      <a:lnTo>
                        <a:pt x="690" y="1896"/>
                      </a:lnTo>
                      <a:lnTo>
                        <a:pt x="690" y="1896"/>
                      </a:lnTo>
                      <a:lnTo>
                        <a:pt x="676" y="1906"/>
                      </a:lnTo>
                      <a:lnTo>
                        <a:pt x="670" y="1912"/>
                      </a:lnTo>
                      <a:lnTo>
                        <a:pt x="662" y="1920"/>
                      </a:lnTo>
                      <a:lnTo>
                        <a:pt x="662" y="1920"/>
                      </a:lnTo>
                      <a:lnTo>
                        <a:pt x="668" y="1926"/>
                      </a:lnTo>
                      <a:lnTo>
                        <a:pt x="668" y="1926"/>
                      </a:lnTo>
                      <a:lnTo>
                        <a:pt x="666" y="1932"/>
                      </a:lnTo>
                      <a:lnTo>
                        <a:pt x="660" y="1936"/>
                      </a:lnTo>
                      <a:lnTo>
                        <a:pt x="654" y="1938"/>
                      </a:lnTo>
                      <a:lnTo>
                        <a:pt x="648" y="1940"/>
                      </a:lnTo>
                      <a:lnTo>
                        <a:pt x="648" y="1940"/>
                      </a:lnTo>
                      <a:lnTo>
                        <a:pt x="580" y="1898"/>
                      </a:lnTo>
                      <a:lnTo>
                        <a:pt x="512" y="1856"/>
                      </a:lnTo>
                      <a:lnTo>
                        <a:pt x="512" y="1856"/>
                      </a:lnTo>
                      <a:lnTo>
                        <a:pt x="546" y="1880"/>
                      </a:lnTo>
                      <a:lnTo>
                        <a:pt x="578" y="1902"/>
                      </a:lnTo>
                      <a:lnTo>
                        <a:pt x="648" y="1944"/>
                      </a:lnTo>
                      <a:lnTo>
                        <a:pt x="648" y="1944"/>
                      </a:lnTo>
                      <a:lnTo>
                        <a:pt x="648" y="1954"/>
                      </a:lnTo>
                      <a:lnTo>
                        <a:pt x="646" y="1962"/>
                      </a:lnTo>
                      <a:lnTo>
                        <a:pt x="644" y="1968"/>
                      </a:lnTo>
                      <a:lnTo>
                        <a:pt x="640" y="1974"/>
                      </a:lnTo>
                      <a:lnTo>
                        <a:pt x="640" y="1974"/>
                      </a:lnTo>
                      <a:lnTo>
                        <a:pt x="644" y="1974"/>
                      </a:lnTo>
                      <a:lnTo>
                        <a:pt x="646" y="1970"/>
                      </a:lnTo>
                      <a:lnTo>
                        <a:pt x="650" y="1962"/>
                      </a:lnTo>
                      <a:lnTo>
                        <a:pt x="650" y="1950"/>
                      </a:lnTo>
                      <a:lnTo>
                        <a:pt x="652" y="1944"/>
                      </a:lnTo>
                      <a:lnTo>
                        <a:pt x="654" y="1940"/>
                      </a:lnTo>
                      <a:lnTo>
                        <a:pt x="654" y="1940"/>
                      </a:lnTo>
                      <a:lnTo>
                        <a:pt x="658" y="1940"/>
                      </a:lnTo>
                      <a:lnTo>
                        <a:pt x="660" y="1940"/>
                      </a:lnTo>
                      <a:lnTo>
                        <a:pt x="666" y="1944"/>
                      </a:lnTo>
                      <a:lnTo>
                        <a:pt x="666" y="1944"/>
                      </a:lnTo>
                      <a:lnTo>
                        <a:pt x="666" y="1956"/>
                      </a:lnTo>
                      <a:lnTo>
                        <a:pt x="664" y="1970"/>
                      </a:lnTo>
                      <a:lnTo>
                        <a:pt x="662" y="1976"/>
                      </a:lnTo>
                      <a:lnTo>
                        <a:pt x="658" y="1980"/>
                      </a:lnTo>
                      <a:lnTo>
                        <a:pt x="654" y="1984"/>
                      </a:lnTo>
                      <a:lnTo>
                        <a:pt x="648" y="1986"/>
                      </a:lnTo>
                      <a:lnTo>
                        <a:pt x="648" y="1986"/>
                      </a:lnTo>
                      <a:lnTo>
                        <a:pt x="634" y="1976"/>
                      </a:lnTo>
                      <a:lnTo>
                        <a:pt x="626" y="1972"/>
                      </a:lnTo>
                      <a:lnTo>
                        <a:pt x="622" y="1972"/>
                      </a:lnTo>
                      <a:lnTo>
                        <a:pt x="616" y="1974"/>
                      </a:lnTo>
                      <a:lnTo>
                        <a:pt x="616" y="1974"/>
                      </a:lnTo>
                      <a:lnTo>
                        <a:pt x="628" y="1982"/>
                      </a:lnTo>
                      <a:lnTo>
                        <a:pt x="638" y="1992"/>
                      </a:lnTo>
                      <a:lnTo>
                        <a:pt x="638" y="1992"/>
                      </a:lnTo>
                      <a:lnTo>
                        <a:pt x="660" y="1984"/>
                      </a:lnTo>
                      <a:lnTo>
                        <a:pt x="670" y="1980"/>
                      </a:lnTo>
                      <a:lnTo>
                        <a:pt x="678" y="1974"/>
                      </a:lnTo>
                      <a:lnTo>
                        <a:pt x="678" y="1974"/>
                      </a:lnTo>
                      <a:lnTo>
                        <a:pt x="680" y="1976"/>
                      </a:lnTo>
                      <a:lnTo>
                        <a:pt x="680" y="1980"/>
                      </a:lnTo>
                      <a:lnTo>
                        <a:pt x="680" y="1980"/>
                      </a:lnTo>
                      <a:lnTo>
                        <a:pt x="684" y="1968"/>
                      </a:lnTo>
                      <a:lnTo>
                        <a:pt x="684" y="1956"/>
                      </a:lnTo>
                      <a:lnTo>
                        <a:pt x="684" y="1944"/>
                      </a:lnTo>
                      <a:lnTo>
                        <a:pt x="688" y="1932"/>
                      </a:lnTo>
                      <a:lnTo>
                        <a:pt x="688" y="1932"/>
                      </a:lnTo>
                      <a:lnTo>
                        <a:pt x="700" y="1938"/>
                      </a:lnTo>
                      <a:lnTo>
                        <a:pt x="712" y="1946"/>
                      </a:lnTo>
                      <a:lnTo>
                        <a:pt x="732" y="1964"/>
                      </a:lnTo>
                      <a:lnTo>
                        <a:pt x="732" y="1964"/>
                      </a:lnTo>
                      <a:lnTo>
                        <a:pt x="734" y="1962"/>
                      </a:lnTo>
                      <a:lnTo>
                        <a:pt x="736" y="1962"/>
                      </a:lnTo>
                      <a:lnTo>
                        <a:pt x="740" y="1960"/>
                      </a:lnTo>
                      <a:lnTo>
                        <a:pt x="742" y="1958"/>
                      </a:lnTo>
                      <a:lnTo>
                        <a:pt x="742" y="1958"/>
                      </a:lnTo>
                      <a:lnTo>
                        <a:pt x="748" y="1968"/>
                      </a:lnTo>
                      <a:lnTo>
                        <a:pt x="758" y="1976"/>
                      </a:lnTo>
                      <a:lnTo>
                        <a:pt x="768" y="1982"/>
                      </a:lnTo>
                      <a:lnTo>
                        <a:pt x="778" y="1990"/>
                      </a:lnTo>
                      <a:lnTo>
                        <a:pt x="778" y="1990"/>
                      </a:lnTo>
                      <a:lnTo>
                        <a:pt x="774" y="2006"/>
                      </a:lnTo>
                      <a:lnTo>
                        <a:pt x="770" y="2022"/>
                      </a:lnTo>
                      <a:lnTo>
                        <a:pt x="766" y="2038"/>
                      </a:lnTo>
                      <a:lnTo>
                        <a:pt x="764" y="2046"/>
                      </a:lnTo>
                      <a:lnTo>
                        <a:pt x="758" y="2052"/>
                      </a:lnTo>
                      <a:lnTo>
                        <a:pt x="758" y="2052"/>
                      </a:lnTo>
                      <a:lnTo>
                        <a:pt x="752" y="2054"/>
                      </a:lnTo>
                      <a:lnTo>
                        <a:pt x="746" y="2052"/>
                      </a:lnTo>
                      <a:lnTo>
                        <a:pt x="742" y="2050"/>
                      </a:lnTo>
                      <a:lnTo>
                        <a:pt x="740" y="2046"/>
                      </a:lnTo>
                      <a:lnTo>
                        <a:pt x="740" y="2046"/>
                      </a:lnTo>
                      <a:lnTo>
                        <a:pt x="736" y="2046"/>
                      </a:lnTo>
                      <a:lnTo>
                        <a:pt x="736" y="2050"/>
                      </a:lnTo>
                      <a:lnTo>
                        <a:pt x="734" y="2052"/>
                      </a:lnTo>
                      <a:lnTo>
                        <a:pt x="730" y="2052"/>
                      </a:lnTo>
                      <a:lnTo>
                        <a:pt x="730" y="2052"/>
                      </a:lnTo>
                      <a:lnTo>
                        <a:pt x="724" y="2050"/>
                      </a:lnTo>
                      <a:lnTo>
                        <a:pt x="718" y="2044"/>
                      </a:lnTo>
                      <a:lnTo>
                        <a:pt x="712" y="2040"/>
                      </a:lnTo>
                      <a:lnTo>
                        <a:pt x="708" y="2040"/>
                      </a:lnTo>
                      <a:lnTo>
                        <a:pt x="704" y="2040"/>
                      </a:lnTo>
                      <a:lnTo>
                        <a:pt x="704" y="2040"/>
                      </a:lnTo>
                      <a:lnTo>
                        <a:pt x="704" y="2044"/>
                      </a:lnTo>
                      <a:lnTo>
                        <a:pt x="706" y="2046"/>
                      </a:lnTo>
                      <a:lnTo>
                        <a:pt x="714" y="2048"/>
                      </a:lnTo>
                      <a:lnTo>
                        <a:pt x="722" y="2050"/>
                      </a:lnTo>
                      <a:lnTo>
                        <a:pt x="724" y="2054"/>
                      </a:lnTo>
                      <a:lnTo>
                        <a:pt x="724" y="2058"/>
                      </a:lnTo>
                      <a:lnTo>
                        <a:pt x="724" y="2058"/>
                      </a:lnTo>
                      <a:lnTo>
                        <a:pt x="728" y="2056"/>
                      </a:lnTo>
                      <a:lnTo>
                        <a:pt x="734" y="2056"/>
                      </a:lnTo>
                      <a:lnTo>
                        <a:pt x="746" y="2056"/>
                      </a:lnTo>
                      <a:lnTo>
                        <a:pt x="746" y="2056"/>
                      </a:lnTo>
                      <a:lnTo>
                        <a:pt x="746" y="2066"/>
                      </a:lnTo>
                      <a:lnTo>
                        <a:pt x="744" y="2076"/>
                      </a:lnTo>
                      <a:lnTo>
                        <a:pt x="742" y="2086"/>
                      </a:lnTo>
                      <a:lnTo>
                        <a:pt x="744" y="2092"/>
                      </a:lnTo>
                      <a:lnTo>
                        <a:pt x="746" y="2096"/>
                      </a:lnTo>
                      <a:lnTo>
                        <a:pt x="746" y="2096"/>
                      </a:lnTo>
                      <a:lnTo>
                        <a:pt x="750" y="2070"/>
                      </a:lnTo>
                      <a:lnTo>
                        <a:pt x="750" y="2070"/>
                      </a:lnTo>
                      <a:lnTo>
                        <a:pt x="754" y="2070"/>
                      </a:lnTo>
                      <a:lnTo>
                        <a:pt x="758" y="2070"/>
                      </a:lnTo>
                      <a:lnTo>
                        <a:pt x="762" y="2066"/>
                      </a:lnTo>
                      <a:lnTo>
                        <a:pt x="764" y="2060"/>
                      </a:lnTo>
                      <a:lnTo>
                        <a:pt x="768" y="2054"/>
                      </a:lnTo>
                      <a:lnTo>
                        <a:pt x="768" y="2054"/>
                      </a:lnTo>
                      <a:lnTo>
                        <a:pt x="772" y="2056"/>
                      </a:lnTo>
                      <a:lnTo>
                        <a:pt x="776" y="2060"/>
                      </a:lnTo>
                      <a:lnTo>
                        <a:pt x="778" y="2064"/>
                      </a:lnTo>
                      <a:lnTo>
                        <a:pt x="782" y="2066"/>
                      </a:lnTo>
                      <a:lnTo>
                        <a:pt x="782" y="2066"/>
                      </a:lnTo>
                      <a:lnTo>
                        <a:pt x="782" y="2062"/>
                      </a:lnTo>
                      <a:lnTo>
                        <a:pt x="780" y="2060"/>
                      </a:lnTo>
                      <a:lnTo>
                        <a:pt x="776" y="2054"/>
                      </a:lnTo>
                      <a:lnTo>
                        <a:pt x="776" y="2054"/>
                      </a:lnTo>
                      <a:lnTo>
                        <a:pt x="780" y="2052"/>
                      </a:lnTo>
                      <a:lnTo>
                        <a:pt x="782" y="2048"/>
                      </a:lnTo>
                      <a:lnTo>
                        <a:pt x="784" y="2038"/>
                      </a:lnTo>
                      <a:lnTo>
                        <a:pt x="784" y="2028"/>
                      </a:lnTo>
                      <a:lnTo>
                        <a:pt x="788" y="2024"/>
                      </a:lnTo>
                      <a:lnTo>
                        <a:pt x="792" y="2022"/>
                      </a:lnTo>
                      <a:lnTo>
                        <a:pt x="792" y="2022"/>
                      </a:lnTo>
                      <a:lnTo>
                        <a:pt x="796" y="2022"/>
                      </a:lnTo>
                      <a:lnTo>
                        <a:pt x="802" y="2024"/>
                      </a:lnTo>
                      <a:lnTo>
                        <a:pt x="812" y="2030"/>
                      </a:lnTo>
                      <a:lnTo>
                        <a:pt x="812" y="2030"/>
                      </a:lnTo>
                      <a:lnTo>
                        <a:pt x="814" y="2028"/>
                      </a:lnTo>
                      <a:lnTo>
                        <a:pt x="814" y="2028"/>
                      </a:lnTo>
                      <a:lnTo>
                        <a:pt x="812" y="2026"/>
                      </a:lnTo>
                      <a:lnTo>
                        <a:pt x="814" y="2024"/>
                      </a:lnTo>
                      <a:lnTo>
                        <a:pt x="814" y="2024"/>
                      </a:lnTo>
                      <a:lnTo>
                        <a:pt x="818" y="2028"/>
                      </a:lnTo>
                      <a:lnTo>
                        <a:pt x="822" y="2030"/>
                      </a:lnTo>
                      <a:lnTo>
                        <a:pt x="826" y="2034"/>
                      </a:lnTo>
                      <a:lnTo>
                        <a:pt x="826" y="2042"/>
                      </a:lnTo>
                      <a:lnTo>
                        <a:pt x="826" y="2042"/>
                      </a:lnTo>
                      <a:lnTo>
                        <a:pt x="832" y="2042"/>
                      </a:lnTo>
                      <a:lnTo>
                        <a:pt x="838" y="2046"/>
                      </a:lnTo>
                      <a:lnTo>
                        <a:pt x="848" y="2058"/>
                      </a:lnTo>
                      <a:lnTo>
                        <a:pt x="858" y="2070"/>
                      </a:lnTo>
                      <a:lnTo>
                        <a:pt x="864" y="2074"/>
                      </a:lnTo>
                      <a:lnTo>
                        <a:pt x="868" y="2072"/>
                      </a:lnTo>
                      <a:lnTo>
                        <a:pt x="868" y="2072"/>
                      </a:lnTo>
                      <a:lnTo>
                        <a:pt x="870" y="2078"/>
                      </a:lnTo>
                      <a:lnTo>
                        <a:pt x="870" y="2082"/>
                      </a:lnTo>
                      <a:lnTo>
                        <a:pt x="872" y="2088"/>
                      </a:lnTo>
                      <a:lnTo>
                        <a:pt x="876" y="2092"/>
                      </a:lnTo>
                      <a:lnTo>
                        <a:pt x="876" y="2092"/>
                      </a:lnTo>
                      <a:lnTo>
                        <a:pt x="878" y="2088"/>
                      </a:lnTo>
                      <a:lnTo>
                        <a:pt x="880" y="2088"/>
                      </a:lnTo>
                      <a:lnTo>
                        <a:pt x="882" y="2088"/>
                      </a:lnTo>
                      <a:lnTo>
                        <a:pt x="882" y="2088"/>
                      </a:lnTo>
                      <a:lnTo>
                        <a:pt x="886" y="2096"/>
                      </a:lnTo>
                      <a:lnTo>
                        <a:pt x="890" y="2104"/>
                      </a:lnTo>
                      <a:lnTo>
                        <a:pt x="896" y="2108"/>
                      </a:lnTo>
                      <a:lnTo>
                        <a:pt x="902" y="2108"/>
                      </a:lnTo>
                      <a:lnTo>
                        <a:pt x="902" y="2108"/>
                      </a:lnTo>
                      <a:lnTo>
                        <a:pt x="906" y="2114"/>
                      </a:lnTo>
                      <a:lnTo>
                        <a:pt x="908" y="2122"/>
                      </a:lnTo>
                      <a:lnTo>
                        <a:pt x="910" y="2128"/>
                      </a:lnTo>
                      <a:lnTo>
                        <a:pt x="912" y="2136"/>
                      </a:lnTo>
                      <a:lnTo>
                        <a:pt x="912" y="2136"/>
                      </a:lnTo>
                      <a:lnTo>
                        <a:pt x="914" y="2134"/>
                      </a:lnTo>
                      <a:lnTo>
                        <a:pt x="914" y="2130"/>
                      </a:lnTo>
                      <a:lnTo>
                        <a:pt x="914" y="2126"/>
                      </a:lnTo>
                      <a:lnTo>
                        <a:pt x="916" y="2124"/>
                      </a:lnTo>
                      <a:lnTo>
                        <a:pt x="916" y="2124"/>
                      </a:lnTo>
                      <a:lnTo>
                        <a:pt x="918" y="2126"/>
                      </a:lnTo>
                      <a:lnTo>
                        <a:pt x="920" y="2128"/>
                      </a:lnTo>
                      <a:lnTo>
                        <a:pt x="924" y="2134"/>
                      </a:lnTo>
                      <a:lnTo>
                        <a:pt x="924" y="2134"/>
                      </a:lnTo>
                      <a:lnTo>
                        <a:pt x="928" y="2128"/>
                      </a:lnTo>
                      <a:lnTo>
                        <a:pt x="928" y="2128"/>
                      </a:lnTo>
                      <a:lnTo>
                        <a:pt x="930" y="2130"/>
                      </a:lnTo>
                      <a:lnTo>
                        <a:pt x="930" y="2132"/>
                      </a:lnTo>
                      <a:lnTo>
                        <a:pt x="926" y="2136"/>
                      </a:lnTo>
                      <a:lnTo>
                        <a:pt x="926" y="2136"/>
                      </a:lnTo>
                      <a:lnTo>
                        <a:pt x="932" y="2142"/>
                      </a:lnTo>
                      <a:lnTo>
                        <a:pt x="936" y="2148"/>
                      </a:lnTo>
                      <a:lnTo>
                        <a:pt x="942" y="2156"/>
                      </a:lnTo>
                      <a:lnTo>
                        <a:pt x="946" y="2162"/>
                      </a:lnTo>
                      <a:lnTo>
                        <a:pt x="946" y="2162"/>
                      </a:lnTo>
                      <a:lnTo>
                        <a:pt x="944" y="2182"/>
                      </a:lnTo>
                      <a:lnTo>
                        <a:pt x="944" y="2182"/>
                      </a:lnTo>
                      <a:lnTo>
                        <a:pt x="944" y="2182"/>
                      </a:lnTo>
                      <a:lnTo>
                        <a:pt x="946" y="2180"/>
                      </a:lnTo>
                      <a:lnTo>
                        <a:pt x="948" y="2178"/>
                      </a:lnTo>
                      <a:lnTo>
                        <a:pt x="950" y="2176"/>
                      </a:lnTo>
                      <a:lnTo>
                        <a:pt x="952" y="2178"/>
                      </a:lnTo>
                      <a:lnTo>
                        <a:pt x="952" y="2178"/>
                      </a:lnTo>
                      <a:lnTo>
                        <a:pt x="954" y="2184"/>
                      </a:lnTo>
                      <a:lnTo>
                        <a:pt x="954" y="2192"/>
                      </a:lnTo>
                      <a:lnTo>
                        <a:pt x="950" y="2204"/>
                      </a:lnTo>
                      <a:lnTo>
                        <a:pt x="946" y="2220"/>
                      </a:lnTo>
                      <a:lnTo>
                        <a:pt x="946" y="2228"/>
                      </a:lnTo>
                      <a:lnTo>
                        <a:pt x="948" y="2236"/>
                      </a:lnTo>
                      <a:lnTo>
                        <a:pt x="948" y="2236"/>
                      </a:lnTo>
                      <a:lnTo>
                        <a:pt x="954" y="2234"/>
                      </a:lnTo>
                      <a:lnTo>
                        <a:pt x="956" y="2228"/>
                      </a:lnTo>
                      <a:lnTo>
                        <a:pt x="958" y="2216"/>
                      </a:lnTo>
                      <a:lnTo>
                        <a:pt x="958" y="2210"/>
                      </a:lnTo>
                      <a:lnTo>
                        <a:pt x="960" y="2204"/>
                      </a:lnTo>
                      <a:lnTo>
                        <a:pt x="964" y="2202"/>
                      </a:lnTo>
                      <a:lnTo>
                        <a:pt x="970" y="2200"/>
                      </a:lnTo>
                      <a:lnTo>
                        <a:pt x="970" y="2200"/>
                      </a:lnTo>
                      <a:lnTo>
                        <a:pt x="970" y="2212"/>
                      </a:lnTo>
                      <a:lnTo>
                        <a:pt x="968" y="2222"/>
                      </a:lnTo>
                      <a:lnTo>
                        <a:pt x="968" y="2222"/>
                      </a:lnTo>
                      <a:lnTo>
                        <a:pt x="970" y="2222"/>
                      </a:lnTo>
                      <a:lnTo>
                        <a:pt x="974" y="2220"/>
                      </a:lnTo>
                      <a:lnTo>
                        <a:pt x="978" y="2212"/>
                      </a:lnTo>
                      <a:lnTo>
                        <a:pt x="978" y="2212"/>
                      </a:lnTo>
                      <a:lnTo>
                        <a:pt x="986" y="2214"/>
                      </a:lnTo>
                      <a:lnTo>
                        <a:pt x="990" y="2214"/>
                      </a:lnTo>
                      <a:lnTo>
                        <a:pt x="992" y="2218"/>
                      </a:lnTo>
                      <a:lnTo>
                        <a:pt x="992" y="2218"/>
                      </a:lnTo>
                      <a:lnTo>
                        <a:pt x="996" y="2214"/>
                      </a:lnTo>
                      <a:lnTo>
                        <a:pt x="996" y="2212"/>
                      </a:lnTo>
                      <a:lnTo>
                        <a:pt x="994" y="2210"/>
                      </a:lnTo>
                      <a:lnTo>
                        <a:pt x="994" y="2210"/>
                      </a:lnTo>
                      <a:lnTo>
                        <a:pt x="1004" y="2212"/>
                      </a:lnTo>
                      <a:lnTo>
                        <a:pt x="1012" y="2218"/>
                      </a:lnTo>
                      <a:lnTo>
                        <a:pt x="1028" y="2236"/>
                      </a:lnTo>
                      <a:lnTo>
                        <a:pt x="1038" y="2244"/>
                      </a:lnTo>
                      <a:lnTo>
                        <a:pt x="1046" y="2252"/>
                      </a:lnTo>
                      <a:lnTo>
                        <a:pt x="1058" y="2258"/>
                      </a:lnTo>
                      <a:lnTo>
                        <a:pt x="1070" y="2262"/>
                      </a:lnTo>
                      <a:lnTo>
                        <a:pt x="1070" y="2262"/>
                      </a:lnTo>
                      <a:lnTo>
                        <a:pt x="1076" y="2268"/>
                      </a:lnTo>
                      <a:lnTo>
                        <a:pt x="1084" y="2274"/>
                      </a:lnTo>
                      <a:lnTo>
                        <a:pt x="1100" y="2282"/>
                      </a:lnTo>
                      <a:lnTo>
                        <a:pt x="1118" y="2288"/>
                      </a:lnTo>
                      <a:lnTo>
                        <a:pt x="1138" y="2288"/>
                      </a:lnTo>
                      <a:lnTo>
                        <a:pt x="1138" y="2288"/>
                      </a:lnTo>
                      <a:lnTo>
                        <a:pt x="1160" y="2304"/>
                      </a:lnTo>
                      <a:lnTo>
                        <a:pt x="1170" y="2312"/>
                      </a:lnTo>
                      <a:lnTo>
                        <a:pt x="1182" y="2320"/>
                      </a:lnTo>
                      <a:lnTo>
                        <a:pt x="1182" y="2320"/>
                      </a:lnTo>
                      <a:lnTo>
                        <a:pt x="1212" y="2354"/>
                      </a:lnTo>
                      <a:lnTo>
                        <a:pt x="1240" y="2388"/>
                      </a:lnTo>
                      <a:lnTo>
                        <a:pt x="1270" y="2424"/>
                      </a:lnTo>
                      <a:lnTo>
                        <a:pt x="1300" y="2456"/>
                      </a:lnTo>
                      <a:lnTo>
                        <a:pt x="1300" y="2456"/>
                      </a:lnTo>
                      <a:lnTo>
                        <a:pt x="1304" y="2464"/>
                      </a:lnTo>
                      <a:lnTo>
                        <a:pt x="1310" y="2470"/>
                      </a:lnTo>
                      <a:lnTo>
                        <a:pt x="1316" y="2476"/>
                      </a:lnTo>
                      <a:lnTo>
                        <a:pt x="1324" y="2480"/>
                      </a:lnTo>
                      <a:lnTo>
                        <a:pt x="1340" y="2486"/>
                      </a:lnTo>
                      <a:lnTo>
                        <a:pt x="1348" y="2492"/>
                      </a:lnTo>
                      <a:lnTo>
                        <a:pt x="1354" y="2496"/>
                      </a:lnTo>
                      <a:lnTo>
                        <a:pt x="1354" y="2496"/>
                      </a:lnTo>
                      <a:lnTo>
                        <a:pt x="1358" y="2498"/>
                      </a:lnTo>
                      <a:lnTo>
                        <a:pt x="1360" y="2496"/>
                      </a:lnTo>
                      <a:lnTo>
                        <a:pt x="1362" y="2496"/>
                      </a:lnTo>
                      <a:lnTo>
                        <a:pt x="1366" y="2494"/>
                      </a:lnTo>
                      <a:lnTo>
                        <a:pt x="1366" y="2494"/>
                      </a:lnTo>
                      <a:lnTo>
                        <a:pt x="1384" y="2508"/>
                      </a:lnTo>
                      <a:lnTo>
                        <a:pt x="1392" y="2516"/>
                      </a:lnTo>
                      <a:lnTo>
                        <a:pt x="1398" y="2526"/>
                      </a:lnTo>
                      <a:lnTo>
                        <a:pt x="1404" y="2536"/>
                      </a:lnTo>
                      <a:lnTo>
                        <a:pt x="1408" y="2548"/>
                      </a:lnTo>
                      <a:lnTo>
                        <a:pt x="1412" y="2560"/>
                      </a:lnTo>
                      <a:lnTo>
                        <a:pt x="1416" y="2574"/>
                      </a:lnTo>
                      <a:lnTo>
                        <a:pt x="1416" y="2574"/>
                      </a:lnTo>
                      <a:lnTo>
                        <a:pt x="1420" y="2578"/>
                      </a:lnTo>
                      <a:lnTo>
                        <a:pt x="1424" y="2586"/>
                      </a:lnTo>
                      <a:lnTo>
                        <a:pt x="1428" y="2604"/>
                      </a:lnTo>
                      <a:lnTo>
                        <a:pt x="1434" y="2620"/>
                      </a:lnTo>
                      <a:lnTo>
                        <a:pt x="1436" y="2628"/>
                      </a:lnTo>
                      <a:lnTo>
                        <a:pt x="1442" y="2632"/>
                      </a:lnTo>
                      <a:lnTo>
                        <a:pt x="1442" y="2632"/>
                      </a:lnTo>
                      <a:lnTo>
                        <a:pt x="1442" y="2648"/>
                      </a:lnTo>
                      <a:lnTo>
                        <a:pt x="1440" y="2660"/>
                      </a:lnTo>
                      <a:lnTo>
                        <a:pt x="1440" y="2660"/>
                      </a:lnTo>
                      <a:lnTo>
                        <a:pt x="1442" y="2666"/>
                      </a:lnTo>
                      <a:lnTo>
                        <a:pt x="1446" y="2672"/>
                      </a:lnTo>
                      <a:lnTo>
                        <a:pt x="1446" y="2672"/>
                      </a:lnTo>
                      <a:lnTo>
                        <a:pt x="1444" y="2694"/>
                      </a:lnTo>
                      <a:lnTo>
                        <a:pt x="1438" y="2718"/>
                      </a:lnTo>
                      <a:lnTo>
                        <a:pt x="1436" y="2728"/>
                      </a:lnTo>
                      <a:lnTo>
                        <a:pt x="1430" y="2736"/>
                      </a:lnTo>
                      <a:lnTo>
                        <a:pt x="1424" y="2742"/>
                      </a:lnTo>
                      <a:lnTo>
                        <a:pt x="1416" y="2746"/>
                      </a:lnTo>
                      <a:lnTo>
                        <a:pt x="1416" y="2746"/>
                      </a:lnTo>
                      <a:lnTo>
                        <a:pt x="1414" y="2758"/>
                      </a:lnTo>
                      <a:lnTo>
                        <a:pt x="1410" y="2766"/>
                      </a:lnTo>
                      <a:lnTo>
                        <a:pt x="1404" y="2774"/>
                      </a:lnTo>
                      <a:lnTo>
                        <a:pt x="1400" y="2782"/>
                      </a:lnTo>
                      <a:lnTo>
                        <a:pt x="1400" y="2782"/>
                      </a:lnTo>
                      <a:lnTo>
                        <a:pt x="1392" y="2784"/>
                      </a:lnTo>
                      <a:lnTo>
                        <a:pt x="1384" y="2786"/>
                      </a:lnTo>
                      <a:lnTo>
                        <a:pt x="1380" y="2790"/>
                      </a:lnTo>
                      <a:lnTo>
                        <a:pt x="1374" y="2796"/>
                      </a:lnTo>
                      <a:lnTo>
                        <a:pt x="1368" y="2808"/>
                      </a:lnTo>
                      <a:lnTo>
                        <a:pt x="1362" y="2822"/>
                      </a:lnTo>
                      <a:lnTo>
                        <a:pt x="1358" y="2838"/>
                      </a:lnTo>
                      <a:lnTo>
                        <a:pt x="1354" y="2854"/>
                      </a:lnTo>
                      <a:lnTo>
                        <a:pt x="1348" y="2866"/>
                      </a:lnTo>
                      <a:lnTo>
                        <a:pt x="1344" y="2872"/>
                      </a:lnTo>
                      <a:lnTo>
                        <a:pt x="1338" y="2876"/>
                      </a:lnTo>
                      <a:lnTo>
                        <a:pt x="1338" y="2876"/>
                      </a:lnTo>
                      <a:lnTo>
                        <a:pt x="1336" y="2870"/>
                      </a:lnTo>
                      <a:lnTo>
                        <a:pt x="1334" y="2864"/>
                      </a:lnTo>
                      <a:lnTo>
                        <a:pt x="1328" y="2858"/>
                      </a:lnTo>
                      <a:lnTo>
                        <a:pt x="1322" y="2854"/>
                      </a:lnTo>
                      <a:lnTo>
                        <a:pt x="1322" y="2854"/>
                      </a:lnTo>
                      <a:lnTo>
                        <a:pt x="1324" y="2864"/>
                      </a:lnTo>
                      <a:lnTo>
                        <a:pt x="1326" y="2872"/>
                      </a:lnTo>
                      <a:lnTo>
                        <a:pt x="1324" y="2878"/>
                      </a:lnTo>
                      <a:lnTo>
                        <a:pt x="1320" y="2886"/>
                      </a:lnTo>
                      <a:lnTo>
                        <a:pt x="1320" y="2886"/>
                      </a:lnTo>
                      <a:lnTo>
                        <a:pt x="1324" y="2890"/>
                      </a:lnTo>
                      <a:lnTo>
                        <a:pt x="1326" y="2894"/>
                      </a:lnTo>
                      <a:lnTo>
                        <a:pt x="1328" y="2902"/>
                      </a:lnTo>
                      <a:lnTo>
                        <a:pt x="1330" y="2910"/>
                      </a:lnTo>
                      <a:lnTo>
                        <a:pt x="1332" y="2912"/>
                      </a:lnTo>
                      <a:lnTo>
                        <a:pt x="1336" y="2912"/>
                      </a:lnTo>
                      <a:lnTo>
                        <a:pt x="1336" y="2912"/>
                      </a:lnTo>
                      <a:lnTo>
                        <a:pt x="1340" y="2932"/>
                      </a:lnTo>
                      <a:lnTo>
                        <a:pt x="1344" y="2948"/>
                      </a:lnTo>
                      <a:lnTo>
                        <a:pt x="1358" y="2982"/>
                      </a:lnTo>
                      <a:lnTo>
                        <a:pt x="1372" y="3014"/>
                      </a:lnTo>
                      <a:lnTo>
                        <a:pt x="1378" y="3032"/>
                      </a:lnTo>
                      <a:lnTo>
                        <a:pt x="1382" y="3050"/>
                      </a:lnTo>
                      <a:lnTo>
                        <a:pt x="1382" y="3050"/>
                      </a:lnTo>
                      <a:lnTo>
                        <a:pt x="1388" y="3070"/>
                      </a:lnTo>
                      <a:lnTo>
                        <a:pt x="1394" y="3088"/>
                      </a:lnTo>
                      <a:lnTo>
                        <a:pt x="1394" y="3088"/>
                      </a:lnTo>
                      <a:lnTo>
                        <a:pt x="1390" y="3094"/>
                      </a:lnTo>
                      <a:lnTo>
                        <a:pt x="1388" y="3102"/>
                      </a:lnTo>
                      <a:lnTo>
                        <a:pt x="1390" y="3110"/>
                      </a:lnTo>
                      <a:lnTo>
                        <a:pt x="1394" y="3118"/>
                      </a:lnTo>
                      <a:lnTo>
                        <a:pt x="1404" y="3136"/>
                      </a:lnTo>
                      <a:lnTo>
                        <a:pt x="1408" y="3144"/>
                      </a:lnTo>
                      <a:lnTo>
                        <a:pt x="1412" y="3152"/>
                      </a:lnTo>
                      <a:lnTo>
                        <a:pt x="1412" y="3152"/>
                      </a:lnTo>
                      <a:lnTo>
                        <a:pt x="1408" y="3162"/>
                      </a:lnTo>
                      <a:lnTo>
                        <a:pt x="1408" y="3170"/>
                      </a:lnTo>
                      <a:lnTo>
                        <a:pt x="1406" y="3178"/>
                      </a:lnTo>
                      <a:lnTo>
                        <a:pt x="1406" y="3178"/>
                      </a:lnTo>
                      <a:lnTo>
                        <a:pt x="1406" y="3176"/>
                      </a:lnTo>
                      <a:lnTo>
                        <a:pt x="1406" y="3176"/>
                      </a:lnTo>
                      <a:lnTo>
                        <a:pt x="1408" y="3182"/>
                      </a:lnTo>
                      <a:lnTo>
                        <a:pt x="1412" y="3188"/>
                      </a:lnTo>
                      <a:lnTo>
                        <a:pt x="1412" y="3188"/>
                      </a:lnTo>
                      <a:lnTo>
                        <a:pt x="1410" y="3190"/>
                      </a:lnTo>
                      <a:lnTo>
                        <a:pt x="1408" y="3192"/>
                      </a:lnTo>
                      <a:lnTo>
                        <a:pt x="1406" y="3196"/>
                      </a:lnTo>
                      <a:lnTo>
                        <a:pt x="1402" y="3196"/>
                      </a:lnTo>
                      <a:lnTo>
                        <a:pt x="1402" y="3196"/>
                      </a:lnTo>
                      <a:lnTo>
                        <a:pt x="1404" y="3206"/>
                      </a:lnTo>
                      <a:lnTo>
                        <a:pt x="1410" y="3218"/>
                      </a:lnTo>
                      <a:lnTo>
                        <a:pt x="1422" y="3240"/>
                      </a:lnTo>
                      <a:lnTo>
                        <a:pt x="1422" y="3240"/>
                      </a:lnTo>
                      <a:lnTo>
                        <a:pt x="1410" y="3240"/>
                      </a:lnTo>
                      <a:lnTo>
                        <a:pt x="1406" y="3240"/>
                      </a:lnTo>
                      <a:lnTo>
                        <a:pt x="1402" y="3244"/>
                      </a:lnTo>
                      <a:lnTo>
                        <a:pt x="1402" y="3244"/>
                      </a:lnTo>
                      <a:lnTo>
                        <a:pt x="1400" y="3246"/>
                      </a:lnTo>
                      <a:lnTo>
                        <a:pt x="1400" y="3248"/>
                      </a:lnTo>
                      <a:lnTo>
                        <a:pt x="1404" y="3252"/>
                      </a:lnTo>
                      <a:lnTo>
                        <a:pt x="1408" y="3256"/>
                      </a:lnTo>
                      <a:lnTo>
                        <a:pt x="1408" y="3258"/>
                      </a:lnTo>
                      <a:lnTo>
                        <a:pt x="1408" y="3262"/>
                      </a:lnTo>
                      <a:lnTo>
                        <a:pt x="1408" y="3262"/>
                      </a:lnTo>
                      <a:lnTo>
                        <a:pt x="1392" y="3256"/>
                      </a:lnTo>
                      <a:lnTo>
                        <a:pt x="1374" y="3250"/>
                      </a:lnTo>
                      <a:lnTo>
                        <a:pt x="1356" y="3242"/>
                      </a:lnTo>
                      <a:lnTo>
                        <a:pt x="1348" y="3238"/>
                      </a:lnTo>
                      <a:lnTo>
                        <a:pt x="1340" y="3234"/>
                      </a:lnTo>
                      <a:lnTo>
                        <a:pt x="1340" y="3234"/>
                      </a:lnTo>
                      <a:lnTo>
                        <a:pt x="1338" y="3234"/>
                      </a:lnTo>
                      <a:lnTo>
                        <a:pt x="1338" y="3236"/>
                      </a:lnTo>
                      <a:lnTo>
                        <a:pt x="1336" y="3240"/>
                      </a:lnTo>
                      <a:lnTo>
                        <a:pt x="1336" y="3240"/>
                      </a:lnTo>
                      <a:lnTo>
                        <a:pt x="1334" y="3238"/>
                      </a:lnTo>
                      <a:lnTo>
                        <a:pt x="1332" y="3236"/>
                      </a:lnTo>
                      <a:lnTo>
                        <a:pt x="1330" y="3232"/>
                      </a:lnTo>
                      <a:lnTo>
                        <a:pt x="1326" y="3228"/>
                      </a:lnTo>
                      <a:lnTo>
                        <a:pt x="1324" y="3228"/>
                      </a:lnTo>
                      <a:lnTo>
                        <a:pt x="1320" y="3230"/>
                      </a:lnTo>
                      <a:lnTo>
                        <a:pt x="1320" y="3230"/>
                      </a:lnTo>
                      <a:lnTo>
                        <a:pt x="1320" y="3234"/>
                      </a:lnTo>
                      <a:lnTo>
                        <a:pt x="1322" y="3236"/>
                      </a:lnTo>
                      <a:lnTo>
                        <a:pt x="1328" y="3238"/>
                      </a:lnTo>
                      <a:lnTo>
                        <a:pt x="1328" y="3238"/>
                      </a:lnTo>
                      <a:lnTo>
                        <a:pt x="1326" y="3238"/>
                      </a:lnTo>
                      <a:lnTo>
                        <a:pt x="1324" y="3240"/>
                      </a:lnTo>
                      <a:lnTo>
                        <a:pt x="1318" y="3238"/>
                      </a:lnTo>
                      <a:lnTo>
                        <a:pt x="1312" y="3240"/>
                      </a:lnTo>
                      <a:lnTo>
                        <a:pt x="1310" y="3242"/>
                      </a:lnTo>
                      <a:lnTo>
                        <a:pt x="1310" y="3246"/>
                      </a:lnTo>
                      <a:lnTo>
                        <a:pt x="1310" y="3246"/>
                      </a:lnTo>
                      <a:lnTo>
                        <a:pt x="1292" y="3238"/>
                      </a:lnTo>
                      <a:lnTo>
                        <a:pt x="1292" y="3238"/>
                      </a:lnTo>
                      <a:lnTo>
                        <a:pt x="1292" y="3238"/>
                      </a:lnTo>
                      <a:lnTo>
                        <a:pt x="1292" y="3240"/>
                      </a:lnTo>
                      <a:lnTo>
                        <a:pt x="1292" y="3244"/>
                      </a:lnTo>
                      <a:lnTo>
                        <a:pt x="1292" y="3244"/>
                      </a:lnTo>
                      <a:lnTo>
                        <a:pt x="1288" y="3240"/>
                      </a:lnTo>
                      <a:lnTo>
                        <a:pt x="1286" y="3238"/>
                      </a:lnTo>
                      <a:lnTo>
                        <a:pt x="1286" y="3238"/>
                      </a:lnTo>
                      <a:lnTo>
                        <a:pt x="1282" y="3240"/>
                      </a:lnTo>
                      <a:lnTo>
                        <a:pt x="1278" y="3246"/>
                      </a:lnTo>
                      <a:lnTo>
                        <a:pt x="1274" y="3250"/>
                      </a:lnTo>
                      <a:lnTo>
                        <a:pt x="1268" y="3252"/>
                      </a:lnTo>
                      <a:lnTo>
                        <a:pt x="1268" y="3252"/>
                      </a:lnTo>
                      <a:lnTo>
                        <a:pt x="1268" y="3258"/>
                      </a:lnTo>
                      <a:lnTo>
                        <a:pt x="1272" y="3260"/>
                      </a:lnTo>
                      <a:lnTo>
                        <a:pt x="1274" y="3264"/>
                      </a:lnTo>
                      <a:lnTo>
                        <a:pt x="1274" y="3270"/>
                      </a:lnTo>
                      <a:lnTo>
                        <a:pt x="1274" y="3270"/>
                      </a:lnTo>
                      <a:lnTo>
                        <a:pt x="1270" y="3268"/>
                      </a:lnTo>
                      <a:lnTo>
                        <a:pt x="1270" y="3266"/>
                      </a:lnTo>
                      <a:lnTo>
                        <a:pt x="1268" y="3262"/>
                      </a:lnTo>
                      <a:lnTo>
                        <a:pt x="1264" y="3262"/>
                      </a:lnTo>
                      <a:lnTo>
                        <a:pt x="1264" y="3262"/>
                      </a:lnTo>
                      <a:lnTo>
                        <a:pt x="1274" y="3276"/>
                      </a:lnTo>
                      <a:lnTo>
                        <a:pt x="1286" y="3292"/>
                      </a:lnTo>
                      <a:lnTo>
                        <a:pt x="1310" y="3318"/>
                      </a:lnTo>
                      <a:lnTo>
                        <a:pt x="1338" y="3346"/>
                      </a:lnTo>
                      <a:lnTo>
                        <a:pt x="1364" y="3374"/>
                      </a:lnTo>
                      <a:lnTo>
                        <a:pt x="1364" y="3374"/>
                      </a:lnTo>
                      <a:lnTo>
                        <a:pt x="1362" y="3380"/>
                      </a:lnTo>
                      <a:lnTo>
                        <a:pt x="1364" y="3388"/>
                      </a:lnTo>
                      <a:lnTo>
                        <a:pt x="1368" y="3394"/>
                      </a:lnTo>
                      <a:lnTo>
                        <a:pt x="1372" y="3400"/>
                      </a:lnTo>
                      <a:lnTo>
                        <a:pt x="1384" y="3412"/>
                      </a:lnTo>
                      <a:lnTo>
                        <a:pt x="1396" y="3424"/>
                      </a:lnTo>
                      <a:lnTo>
                        <a:pt x="1396" y="3424"/>
                      </a:lnTo>
                      <a:lnTo>
                        <a:pt x="1402" y="3432"/>
                      </a:lnTo>
                      <a:lnTo>
                        <a:pt x="1406" y="3440"/>
                      </a:lnTo>
                      <a:lnTo>
                        <a:pt x="1416" y="3456"/>
                      </a:lnTo>
                      <a:lnTo>
                        <a:pt x="1416" y="3456"/>
                      </a:lnTo>
                      <a:lnTo>
                        <a:pt x="1422" y="3464"/>
                      </a:lnTo>
                      <a:lnTo>
                        <a:pt x="1428" y="3470"/>
                      </a:lnTo>
                      <a:lnTo>
                        <a:pt x="1444" y="3482"/>
                      </a:lnTo>
                      <a:lnTo>
                        <a:pt x="1458" y="3492"/>
                      </a:lnTo>
                      <a:lnTo>
                        <a:pt x="1472" y="3502"/>
                      </a:lnTo>
                      <a:lnTo>
                        <a:pt x="1472" y="3502"/>
                      </a:lnTo>
                      <a:lnTo>
                        <a:pt x="1466" y="3504"/>
                      </a:lnTo>
                      <a:lnTo>
                        <a:pt x="1462" y="3504"/>
                      </a:lnTo>
                      <a:lnTo>
                        <a:pt x="1458" y="3502"/>
                      </a:lnTo>
                      <a:lnTo>
                        <a:pt x="1458" y="3502"/>
                      </a:lnTo>
                      <a:lnTo>
                        <a:pt x="1458" y="3500"/>
                      </a:lnTo>
                      <a:lnTo>
                        <a:pt x="1460" y="3502"/>
                      </a:lnTo>
                      <a:lnTo>
                        <a:pt x="1466" y="3504"/>
                      </a:lnTo>
                      <a:lnTo>
                        <a:pt x="1466" y="3504"/>
                      </a:lnTo>
                      <a:close/>
                      <a:moveTo>
                        <a:pt x="696" y="2034"/>
                      </a:moveTo>
                      <a:lnTo>
                        <a:pt x="696" y="2034"/>
                      </a:lnTo>
                      <a:lnTo>
                        <a:pt x="692" y="2024"/>
                      </a:lnTo>
                      <a:lnTo>
                        <a:pt x="688" y="2010"/>
                      </a:lnTo>
                      <a:lnTo>
                        <a:pt x="686" y="2004"/>
                      </a:lnTo>
                      <a:lnTo>
                        <a:pt x="686" y="1998"/>
                      </a:lnTo>
                      <a:lnTo>
                        <a:pt x="688" y="1994"/>
                      </a:lnTo>
                      <a:lnTo>
                        <a:pt x="694" y="1994"/>
                      </a:lnTo>
                      <a:lnTo>
                        <a:pt x="694" y="1994"/>
                      </a:lnTo>
                      <a:lnTo>
                        <a:pt x="692" y="1988"/>
                      </a:lnTo>
                      <a:lnTo>
                        <a:pt x="688" y="1986"/>
                      </a:lnTo>
                      <a:lnTo>
                        <a:pt x="684" y="1984"/>
                      </a:lnTo>
                      <a:lnTo>
                        <a:pt x="682" y="1982"/>
                      </a:lnTo>
                      <a:lnTo>
                        <a:pt x="682" y="1982"/>
                      </a:lnTo>
                      <a:lnTo>
                        <a:pt x="682" y="1998"/>
                      </a:lnTo>
                      <a:lnTo>
                        <a:pt x="684" y="2012"/>
                      </a:lnTo>
                      <a:lnTo>
                        <a:pt x="688" y="2024"/>
                      </a:lnTo>
                      <a:lnTo>
                        <a:pt x="696" y="2034"/>
                      </a:lnTo>
                      <a:lnTo>
                        <a:pt x="696" y="203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19" name="Freeform 295"/>
                <p:cNvSpPr>
                  <a:spLocks/>
                </p:cNvSpPr>
                <p:nvPr userDrawn="1"/>
              </p:nvSpPr>
              <p:spPr bwMode="auto">
                <a:xfrm>
                  <a:off x="3239" y="1257"/>
                  <a:ext cx="5" cy="5"/>
                </a:xfrm>
                <a:custGeom>
                  <a:avLst/>
                  <a:gdLst/>
                  <a:ahLst/>
                  <a:cxnLst>
                    <a:cxn ang="0">
                      <a:pos x="20" y="8"/>
                    </a:cxn>
                    <a:cxn ang="0">
                      <a:pos x="20" y="8"/>
                    </a:cxn>
                    <a:cxn ang="0">
                      <a:pos x="16" y="10"/>
                    </a:cxn>
                    <a:cxn ang="0">
                      <a:pos x="10" y="14"/>
                    </a:cxn>
                    <a:cxn ang="0">
                      <a:pos x="10" y="14"/>
                    </a:cxn>
                    <a:cxn ang="0">
                      <a:pos x="6" y="12"/>
                    </a:cxn>
                    <a:cxn ang="0">
                      <a:pos x="2" y="10"/>
                    </a:cxn>
                    <a:cxn ang="0">
                      <a:pos x="2" y="6"/>
                    </a:cxn>
                    <a:cxn ang="0">
                      <a:pos x="0" y="0"/>
                    </a:cxn>
                    <a:cxn ang="0">
                      <a:pos x="0" y="0"/>
                    </a:cxn>
                    <a:cxn ang="0">
                      <a:pos x="6" y="2"/>
                    </a:cxn>
                    <a:cxn ang="0">
                      <a:pos x="12" y="2"/>
                    </a:cxn>
                    <a:cxn ang="0">
                      <a:pos x="16" y="4"/>
                    </a:cxn>
                    <a:cxn ang="0">
                      <a:pos x="20" y="8"/>
                    </a:cxn>
                    <a:cxn ang="0">
                      <a:pos x="20" y="8"/>
                    </a:cxn>
                  </a:cxnLst>
                  <a:rect l="0" t="0" r="r" b="b"/>
                  <a:pathLst>
                    <a:path w="20" h="14">
                      <a:moveTo>
                        <a:pt x="20" y="8"/>
                      </a:moveTo>
                      <a:lnTo>
                        <a:pt x="20" y="8"/>
                      </a:lnTo>
                      <a:lnTo>
                        <a:pt x="16" y="10"/>
                      </a:lnTo>
                      <a:lnTo>
                        <a:pt x="10" y="14"/>
                      </a:lnTo>
                      <a:lnTo>
                        <a:pt x="10" y="14"/>
                      </a:lnTo>
                      <a:lnTo>
                        <a:pt x="6" y="12"/>
                      </a:lnTo>
                      <a:lnTo>
                        <a:pt x="2" y="10"/>
                      </a:lnTo>
                      <a:lnTo>
                        <a:pt x="2" y="6"/>
                      </a:lnTo>
                      <a:lnTo>
                        <a:pt x="0" y="0"/>
                      </a:lnTo>
                      <a:lnTo>
                        <a:pt x="0" y="0"/>
                      </a:lnTo>
                      <a:lnTo>
                        <a:pt x="6" y="2"/>
                      </a:lnTo>
                      <a:lnTo>
                        <a:pt x="12" y="2"/>
                      </a:lnTo>
                      <a:lnTo>
                        <a:pt x="16" y="4"/>
                      </a:lnTo>
                      <a:lnTo>
                        <a:pt x="20" y="8"/>
                      </a:lnTo>
                      <a:lnTo>
                        <a:pt x="20" y="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0" name="Freeform 296"/>
                <p:cNvSpPr>
                  <a:spLocks/>
                </p:cNvSpPr>
                <p:nvPr userDrawn="1"/>
              </p:nvSpPr>
              <p:spPr bwMode="auto">
                <a:xfrm>
                  <a:off x="4286" y="767"/>
                  <a:ext cx="30" cy="10"/>
                </a:xfrm>
                <a:custGeom>
                  <a:avLst/>
                  <a:gdLst/>
                  <a:ahLst/>
                  <a:cxnLst>
                    <a:cxn ang="0">
                      <a:pos x="2" y="2"/>
                    </a:cxn>
                    <a:cxn ang="0">
                      <a:pos x="4" y="4"/>
                    </a:cxn>
                    <a:cxn ang="0">
                      <a:pos x="6" y="10"/>
                    </a:cxn>
                    <a:cxn ang="0">
                      <a:pos x="14" y="8"/>
                    </a:cxn>
                    <a:cxn ang="0">
                      <a:pos x="20" y="4"/>
                    </a:cxn>
                    <a:cxn ang="0">
                      <a:pos x="24" y="8"/>
                    </a:cxn>
                    <a:cxn ang="0">
                      <a:pos x="20" y="12"/>
                    </a:cxn>
                    <a:cxn ang="0">
                      <a:pos x="28" y="14"/>
                    </a:cxn>
                    <a:cxn ang="0">
                      <a:pos x="40" y="16"/>
                    </a:cxn>
                    <a:cxn ang="0">
                      <a:pos x="44" y="10"/>
                    </a:cxn>
                    <a:cxn ang="0">
                      <a:pos x="54" y="6"/>
                    </a:cxn>
                    <a:cxn ang="0">
                      <a:pos x="56" y="8"/>
                    </a:cxn>
                    <a:cxn ang="0">
                      <a:pos x="66" y="10"/>
                    </a:cxn>
                    <a:cxn ang="0">
                      <a:pos x="74" y="12"/>
                    </a:cxn>
                    <a:cxn ang="0">
                      <a:pos x="76" y="14"/>
                    </a:cxn>
                    <a:cxn ang="0">
                      <a:pos x="82" y="10"/>
                    </a:cxn>
                    <a:cxn ang="0">
                      <a:pos x="88" y="6"/>
                    </a:cxn>
                    <a:cxn ang="0">
                      <a:pos x="88" y="14"/>
                    </a:cxn>
                    <a:cxn ang="0">
                      <a:pos x="92" y="22"/>
                    </a:cxn>
                    <a:cxn ang="0">
                      <a:pos x="100" y="14"/>
                    </a:cxn>
                    <a:cxn ang="0">
                      <a:pos x="108" y="10"/>
                    </a:cxn>
                    <a:cxn ang="0">
                      <a:pos x="112" y="24"/>
                    </a:cxn>
                    <a:cxn ang="0">
                      <a:pos x="110" y="28"/>
                    </a:cxn>
                    <a:cxn ang="0">
                      <a:pos x="96" y="26"/>
                    </a:cxn>
                    <a:cxn ang="0">
                      <a:pos x="74" y="36"/>
                    </a:cxn>
                    <a:cxn ang="0">
                      <a:pos x="60" y="40"/>
                    </a:cxn>
                    <a:cxn ang="0">
                      <a:pos x="56" y="36"/>
                    </a:cxn>
                    <a:cxn ang="0">
                      <a:pos x="44" y="30"/>
                    </a:cxn>
                    <a:cxn ang="0">
                      <a:pos x="20" y="30"/>
                    </a:cxn>
                    <a:cxn ang="0">
                      <a:pos x="4" y="32"/>
                    </a:cxn>
                    <a:cxn ang="0">
                      <a:pos x="0" y="16"/>
                    </a:cxn>
                    <a:cxn ang="0">
                      <a:pos x="2" y="2"/>
                    </a:cxn>
                  </a:cxnLst>
                  <a:rect l="0" t="0" r="r" b="b"/>
                  <a:pathLst>
                    <a:path w="112" h="40">
                      <a:moveTo>
                        <a:pt x="2" y="2"/>
                      </a:moveTo>
                      <a:lnTo>
                        <a:pt x="2" y="2"/>
                      </a:lnTo>
                      <a:lnTo>
                        <a:pt x="2" y="0"/>
                      </a:lnTo>
                      <a:lnTo>
                        <a:pt x="4" y="4"/>
                      </a:lnTo>
                      <a:lnTo>
                        <a:pt x="6" y="10"/>
                      </a:lnTo>
                      <a:lnTo>
                        <a:pt x="6" y="10"/>
                      </a:lnTo>
                      <a:lnTo>
                        <a:pt x="10" y="10"/>
                      </a:lnTo>
                      <a:lnTo>
                        <a:pt x="14" y="8"/>
                      </a:lnTo>
                      <a:lnTo>
                        <a:pt x="16" y="6"/>
                      </a:lnTo>
                      <a:lnTo>
                        <a:pt x="20" y="4"/>
                      </a:lnTo>
                      <a:lnTo>
                        <a:pt x="20" y="4"/>
                      </a:lnTo>
                      <a:lnTo>
                        <a:pt x="24" y="8"/>
                      </a:lnTo>
                      <a:lnTo>
                        <a:pt x="20" y="12"/>
                      </a:lnTo>
                      <a:lnTo>
                        <a:pt x="20" y="12"/>
                      </a:lnTo>
                      <a:lnTo>
                        <a:pt x="24" y="12"/>
                      </a:lnTo>
                      <a:lnTo>
                        <a:pt x="28" y="14"/>
                      </a:lnTo>
                      <a:lnTo>
                        <a:pt x="34" y="16"/>
                      </a:lnTo>
                      <a:lnTo>
                        <a:pt x="40" y="16"/>
                      </a:lnTo>
                      <a:lnTo>
                        <a:pt x="40" y="16"/>
                      </a:lnTo>
                      <a:lnTo>
                        <a:pt x="44" y="10"/>
                      </a:lnTo>
                      <a:lnTo>
                        <a:pt x="48" y="6"/>
                      </a:lnTo>
                      <a:lnTo>
                        <a:pt x="54" y="6"/>
                      </a:lnTo>
                      <a:lnTo>
                        <a:pt x="54" y="6"/>
                      </a:lnTo>
                      <a:lnTo>
                        <a:pt x="56" y="8"/>
                      </a:lnTo>
                      <a:lnTo>
                        <a:pt x="60" y="10"/>
                      </a:lnTo>
                      <a:lnTo>
                        <a:pt x="66" y="10"/>
                      </a:lnTo>
                      <a:lnTo>
                        <a:pt x="72" y="10"/>
                      </a:lnTo>
                      <a:lnTo>
                        <a:pt x="74" y="12"/>
                      </a:lnTo>
                      <a:lnTo>
                        <a:pt x="76" y="14"/>
                      </a:lnTo>
                      <a:lnTo>
                        <a:pt x="76" y="14"/>
                      </a:lnTo>
                      <a:lnTo>
                        <a:pt x="80" y="12"/>
                      </a:lnTo>
                      <a:lnTo>
                        <a:pt x="82" y="10"/>
                      </a:lnTo>
                      <a:lnTo>
                        <a:pt x="84" y="6"/>
                      </a:lnTo>
                      <a:lnTo>
                        <a:pt x="88" y="6"/>
                      </a:lnTo>
                      <a:lnTo>
                        <a:pt x="88" y="6"/>
                      </a:lnTo>
                      <a:lnTo>
                        <a:pt x="88" y="14"/>
                      </a:lnTo>
                      <a:lnTo>
                        <a:pt x="92" y="22"/>
                      </a:lnTo>
                      <a:lnTo>
                        <a:pt x="92" y="22"/>
                      </a:lnTo>
                      <a:lnTo>
                        <a:pt x="96" y="18"/>
                      </a:lnTo>
                      <a:lnTo>
                        <a:pt x="100" y="14"/>
                      </a:lnTo>
                      <a:lnTo>
                        <a:pt x="108" y="10"/>
                      </a:lnTo>
                      <a:lnTo>
                        <a:pt x="108" y="10"/>
                      </a:lnTo>
                      <a:lnTo>
                        <a:pt x="112" y="18"/>
                      </a:lnTo>
                      <a:lnTo>
                        <a:pt x="112" y="24"/>
                      </a:lnTo>
                      <a:lnTo>
                        <a:pt x="110" y="28"/>
                      </a:lnTo>
                      <a:lnTo>
                        <a:pt x="110" y="28"/>
                      </a:lnTo>
                      <a:lnTo>
                        <a:pt x="104" y="26"/>
                      </a:lnTo>
                      <a:lnTo>
                        <a:pt x="96" y="26"/>
                      </a:lnTo>
                      <a:lnTo>
                        <a:pt x="84" y="30"/>
                      </a:lnTo>
                      <a:lnTo>
                        <a:pt x="74" y="36"/>
                      </a:lnTo>
                      <a:lnTo>
                        <a:pt x="68" y="40"/>
                      </a:lnTo>
                      <a:lnTo>
                        <a:pt x="60" y="40"/>
                      </a:lnTo>
                      <a:lnTo>
                        <a:pt x="60" y="40"/>
                      </a:lnTo>
                      <a:lnTo>
                        <a:pt x="56" y="36"/>
                      </a:lnTo>
                      <a:lnTo>
                        <a:pt x="50" y="32"/>
                      </a:lnTo>
                      <a:lnTo>
                        <a:pt x="44" y="30"/>
                      </a:lnTo>
                      <a:lnTo>
                        <a:pt x="36" y="30"/>
                      </a:lnTo>
                      <a:lnTo>
                        <a:pt x="20" y="30"/>
                      </a:lnTo>
                      <a:lnTo>
                        <a:pt x="4" y="32"/>
                      </a:lnTo>
                      <a:lnTo>
                        <a:pt x="4" y="32"/>
                      </a:lnTo>
                      <a:lnTo>
                        <a:pt x="0" y="24"/>
                      </a:lnTo>
                      <a:lnTo>
                        <a:pt x="0" y="16"/>
                      </a:lnTo>
                      <a:lnTo>
                        <a:pt x="0" y="10"/>
                      </a:lnTo>
                      <a:lnTo>
                        <a:pt x="2" y="2"/>
                      </a:lnTo>
                      <a:lnTo>
                        <a:pt x="2" y="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1" name="Freeform 297"/>
                <p:cNvSpPr>
                  <a:spLocks/>
                </p:cNvSpPr>
                <p:nvPr userDrawn="1"/>
              </p:nvSpPr>
              <p:spPr bwMode="auto">
                <a:xfrm>
                  <a:off x="3107" y="780"/>
                  <a:ext cx="5" cy="20"/>
                </a:xfrm>
                <a:custGeom>
                  <a:avLst/>
                  <a:gdLst/>
                  <a:ahLst/>
                  <a:cxnLst>
                    <a:cxn ang="0">
                      <a:pos x="6" y="0"/>
                    </a:cxn>
                    <a:cxn ang="0">
                      <a:pos x="6" y="0"/>
                    </a:cxn>
                    <a:cxn ang="0">
                      <a:pos x="10" y="2"/>
                    </a:cxn>
                    <a:cxn ang="0">
                      <a:pos x="12" y="2"/>
                    </a:cxn>
                    <a:cxn ang="0">
                      <a:pos x="12" y="2"/>
                    </a:cxn>
                    <a:cxn ang="0">
                      <a:pos x="16" y="22"/>
                    </a:cxn>
                    <a:cxn ang="0">
                      <a:pos x="18" y="42"/>
                    </a:cxn>
                    <a:cxn ang="0">
                      <a:pos x="18" y="62"/>
                    </a:cxn>
                    <a:cxn ang="0">
                      <a:pos x="14" y="82"/>
                    </a:cxn>
                    <a:cxn ang="0">
                      <a:pos x="14" y="82"/>
                    </a:cxn>
                    <a:cxn ang="0">
                      <a:pos x="10" y="78"/>
                    </a:cxn>
                    <a:cxn ang="0">
                      <a:pos x="10" y="74"/>
                    </a:cxn>
                    <a:cxn ang="0">
                      <a:pos x="10" y="68"/>
                    </a:cxn>
                    <a:cxn ang="0">
                      <a:pos x="8" y="64"/>
                    </a:cxn>
                    <a:cxn ang="0">
                      <a:pos x="8" y="64"/>
                    </a:cxn>
                    <a:cxn ang="0">
                      <a:pos x="6" y="64"/>
                    </a:cxn>
                    <a:cxn ang="0">
                      <a:pos x="6" y="62"/>
                    </a:cxn>
                    <a:cxn ang="0">
                      <a:pos x="6" y="62"/>
                    </a:cxn>
                    <a:cxn ang="0">
                      <a:pos x="2" y="64"/>
                    </a:cxn>
                    <a:cxn ang="0">
                      <a:pos x="2" y="70"/>
                    </a:cxn>
                    <a:cxn ang="0">
                      <a:pos x="2" y="70"/>
                    </a:cxn>
                    <a:cxn ang="0">
                      <a:pos x="0" y="52"/>
                    </a:cxn>
                    <a:cxn ang="0">
                      <a:pos x="0" y="34"/>
                    </a:cxn>
                    <a:cxn ang="0">
                      <a:pos x="2" y="16"/>
                    </a:cxn>
                    <a:cxn ang="0">
                      <a:pos x="6" y="0"/>
                    </a:cxn>
                    <a:cxn ang="0">
                      <a:pos x="6" y="0"/>
                    </a:cxn>
                  </a:cxnLst>
                  <a:rect l="0" t="0" r="r" b="b"/>
                  <a:pathLst>
                    <a:path w="18" h="82">
                      <a:moveTo>
                        <a:pt x="6" y="0"/>
                      </a:moveTo>
                      <a:lnTo>
                        <a:pt x="6" y="0"/>
                      </a:lnTo>
                      <a:lnTo>
                        <a:pt x="10" y="2"/>
                      </a:lnTo>
                      <a:lnTo>
                        <a:pt x="12" y="2"/>
                      </a:lnTo>
                      <a:lnTo>
                        <a:pt x="12" y="2"/>
                      </a:lnTo>
                      <a:lnTo>
                        <a:pt x="16" y="22"/>
                      </a:lnTo>
                      <a:lnTo>
                        <a:pt x="18" y="42"/>
                      </a:lnTo>
                      <a:lnTo>
                        <a:pt x="18" y="62"/>
                      </a:lnTo>
                      <a:lnTo>
                        <a:pt x="14" y="82"/>
                      </a:lnTo>
                      <a:lnTo>
                        <a:pt x="14" y="82"/>
                      </a:lnTo>
                      <a:lnTo>
                        <a:pt x="10" y="78"/>
                      </a:lnTo>
                      <a:lnTo>
                        <a:pt x="10" y="74"/>
                      </a:lnTo>
                      <a:lnTo>
                        <a:pt x="10" y="68"/>
                      </a:lnTo>
                      <a:lnTo>
                        <a:pt x="8" y="64"/>
                      </a:lnTo>
                      <a:lnTo>
                        <a:pt x="8" y="64"/>
                      </a:lnTo>
                      <a:lnTo>
                        <a:pt x="6" y="64"/>
                      </a:lnTo>
                      <a:lnTo>
                        <a:pt x="6" y="62"/>
                      </a:lnTo>
                      <a:lnTo>
                        <a:pt x="6" y="62"/>
                      </a:lnTo>
                      <a:lnTo>
                        <a:pt x="2" y="64"/>
                      </a:lnTo>
                      <a:lnTo>
                        <a:pt x="2" y="70"/>
                      </a:lnTo>
                      <a:lnTo>
                        <a:pt x="2" y="70"/>
                      </a:lnTo>
                      <a:lnTo>
                        <a:pt x="0" y="52"/>
                      </a:lnTo>
                      <a:lnTo>
                        <a:pt x="0" y="34"/>
                      </a:lnTo>
                      <a:lnTo>
                        <a:pt x="2" y="16"/>
                      </a:lnTo>
                      <a:lnTo>
                        <a:pt x="6" y="0"/>
                      </a:lnTo>
                      <a:lnTo>
                        <a:pt x="6"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2" name="Freeform 298"/>
                <p:cNvSpPr>
                  <a:spLocks/>
                </p:cNvSpPr>
                <p:nvPr userDrawn="1"/>
              </p:nvSpPr>
              <p:spPr bwMode="auto">
                <a:xfrm>
                  <a:off x="3799" y="902"/>
                  <a:ext cx="8" cy="10"/>
                </a:xfrm>
                <a:custGeom>
                  <a:avLst/>
                  <a:gdLst/>
                  <a:ahLst/>
                  <a:cxnLst>
                    <a:cxn ang="0">
                      <a:pos x="24" y="0"/>
                    </a:cxn>
                    <a:cxn ang="0">
                      <a:pos x="24" y="0"/>
                    </a:cxn>
                    <a:cxn ang="0">
                      <a:pos x="28" y="6"/>
                    </a:cxn>
                    <a:cxn ang="0">
                      <a:pos x="30" y="12"/>
                    </a:cxn>
                    <a:cxn ang="0">
                      <a:pos x="28" y="18"/>
                    </a:cxn>
                    <a:cxn ang="0">
                      <a:pos x="24" y="24"/>
                    </a:cxn>
                    <a:cxn ang="0">
                      <a:pos x="18" y="30"/>
                    </a:cxn>
                    <a:cxn ang="0">
                      <a:pos x="12" y="34"/>
                    </a:cxn>
                    <a:cxn ang="0">
                      <a:pos x="0" y="40"/>
                    </a:cxn>
                    <a:cxn ang="0">
                      <a:pos x="0" y="40"/>
                    </a:cxn>
                    <a:cxn ang="0">
                      <a:pos x="4" y="30"/>
                    </a:cxn>
                    <a:cxn ang="0">
                      <a:pos x="10" y="20"/>
                    </a:cxn>
                    <a:cxn ang="0">
                      <a:pos x="24" y="0"/>
                    </a:cxn>
                    <a:cxn ang="0">
                      <a:pos x="24" y="0"/>
                    </a:cxn>
                  </a:cxnLst>
                  <a:rect l="0" t="0" r="r" b="b"/>
                  <a:pathLst>
                    <a:path w="30" h="40">
                      <a:moveTo>
                        <a:pt x="24" y="0"/>
                      </a:moveTo>
                      <a:lnTo>
                        <a:pt x="24" y="0"/>
                      </a:lnTo>
                      <a:lnTo>
                        <a:pt x="28" y="6"/>
                      </a:lnTo>
                      <a:lnTo>
                        <a:pt x="30" y="12"/>
                      </a:lnTo>
                      <a:lnTo>
                        <a:pt x="28" y="18"/>
                      </a:lnTo>
                      <a:lnTo>
                        <a:pt x="24" y="24"/>
                      </a:lnTo>
                      <a:lnTo>
                        <a:pt x="18" y="30"/>
                      </a:lnTo>
                      <a:lnTo>
                        <a:pt x="12" y="34"/>
                      </a:lnTo>
                      <a:lnTo>
                        <a:pt x="0" y="40"/>
                      </a:lnTo>
                      <a:lnTo>
                        <a:pt x="0" y="40"/>
                      </a:lnTo>
                      <a:lnTo>
                        <a:pt x="4" y="30"/>
                      </a:lnTo>
                      <a:lnTo>
                        <a:pt x="10" y="20"/>
                      </a:lnTo>
                      <a:lnTo>
                        <a:pt x="24" y="0"/>
                      </a:lnTo>
                      <a:lnTo>
                        <a:pt x="2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3" name="Freeform 299"/>
                <p:cNvSpPr>
                  <a:spLocks/>
                </p:cNvSpPr>
                <p:nvPr userDrawn="1"/>
              </p:nvSpPr>
              <p:spPr bwMode="auto">
                <a:xfrm>
                  <a:off x="3175" y="932"/>
                  <a:ext cx="0" cy="8"/>
                </a:xfrm>
                <a:custGeom>
                  <a:avLst/>
                  <a:gdLst/>
                  <a:ahLst/>
                  <a:cxnLst>
                    <a:cxn ang="0">
                      <a:pos x="2" y="0"/>
                    </a:cxn>
                    <a:cxn ang="0">
                      <a:pos x="2" y="0"/>
                    </a:cxn>
                    <a:cxn ang="0">
                      <a:pos x="6" y="2"/>
                    </a:cxn>
                    <a:cxn ang="0">
                      <a:pos x="8" y="6"/>
                    </a:cxn>
                    <a:cxn ang="0">
                      <a:pos x="10" y="10"/>
                    </a:cxn>
                    <a:cxn ang="0">
                      <a:pos x="10" y="14"/>
                    </a:cxn>
                    <a:cxn ang="0">
                      <a:pos x="6" y="24"/>
                    </a:cxn>
                    <a:cxn ang="0">
                      <a:pos x="0" y="30"/>
                    </a:cxn>
                    <a:cxn ang="0">
                      <a:pos x="0" y="30"/>
                    </a:cxn>
                    <a:cxn ang="0">
                      <a:pos x="0" y="24"/>
                    </a:cxn>
                    <a:cxn ang="0">
                      <a:pos x="2" y="18"/>
                    </a:cxn>
                    <a:cxn ang="0">
                      <a:pos x="2" y="8"/>
                    </a:cxn>
                    <a:cxn ang="0">
                      <a:pos x="2" y="0"/>
                    </a:cxn>
                    <a:cxn ang="0">
                      <a:pos x="2" y="0"/>
                    </a:cxn>
                  </a:cxnLst>
                  <a:rect l="0" t="0" r="r" b="b"/>
                  <a:pathLst>
                    <a:path w="10" h="30">
                      <a:moveTo>
                        <a:pt x="2" y="0"/>
                      </a:moveTo>
                      <a:lnTo>
                        <a:pt x="2" y="0"/>
                      </a:lnTo>
                      <a:lnTo>
                        <a:pt x="6" y="2"/>
                      </a:lnTo>
                      <a:lnTo>
                        <a:pt x="8" y="6"/>
                      </a:lnTo>
                      <a:lnTo>
                        <a:pt x="10" y="10"/>
                      </a:lnTo>
                      <a:lnTo>
                        <a:pt x="10" y="14"/>
                      </a:lnTo>
                      <a:lnTo>
                        <a:pt x="6" y="24"/>
                      </a:lnTo>
                      <a:lnTo>
                        <a:pt x="0" y="30"/>
                      </a:lnTo>
                      <a:lnTo>
                        <a:pt x="0" y="30"/>
                      </a:lnTo>
                      <a:lnTo>
                        <a:pt x="0" y="24"/>
                      </a:lnTo>
                      <a:lnTo>
                        <a:pt x="2" y="18"/>
                      </a:lnTo>
                      <a:lnTo>
                        <a:pt x="2" y="8"/>
                      </a:lnTo>
                      <a:lnTo>
                        <a:pt x="2" y="0"/>
                      </a:lnTo>
                      <a:lnTo>
                        <a:pt x="2"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4" name="Freeform 300"/>
                <p:cNvSpPr>
                  <a:spLocks/>
                </p:cNvSpPr>
                <p:nvPr userDrawn="1"/>
              </p:nvSpPr>
              <p:spPr bwMode="auto">
                <a:xfrm>
                  <a:off x="4494" y="1404"/>
                  <a:ext cx="3" cy="10"/>
                </a:xfrm>
                <a:custGeom>
                  <a:avLst/>
                  <a:gdLst/>
                  <a:ahLst/>
                  <a:cxnLst>
                    <a:cxn ang="0">
                      <a:pos x="0" y="32"/>
                    </a:cxn>
                    <a:cxn ang="0">
                      <a:pos x="0" y="32"/>
                    </a:cxn>
                    <a:cxn ang="0">
                      <a:pos x="6" y="24"/>
                    </a:cxn>
                    <a:cxn ang="0">
                      <a:pos x="8" y="18"/>
                    </a:cxn>
                    <a:cxn ang="0">
                      <a:pos x="12" y="0"/>
                    </a:cxn>
                    <a:cxn ang="0">
                      <a:pos x="12" y="0"/>
                    </a:cxn>
                    <a:cxn ang="0">
                      <a:pos x="14" y="4"/>
                    </a:cxn>
                    <a:cxn ang="0">
                      <a:pos x="16" y="4"/>
                    </a:cxn>
                    <a:cxn ang="0">
                      <a:pos x="16" y="2"/>
                    </a:cxn>
                    <a:cxn ang="0">
                      <a:pos x="16" y="2"/>
                    </a:cxn>
                    <a:cxn ang="0">
                      <a:pos x="16" y="10"/>
                    </a:cxn>
                    <a:cxn ang="0">
                      <a:pos x="12" y="18"/>
                    </a:cxn>
                    <a:cxn ang="0">
                      <a:pos x="8" y="26"/>
                    </a:cxn>
                    <a:cxn ang="0">
                      <a:pos x="0" y="32"/>
                    </a:cxn>
                    <a:cxn ang="0">
                      <a:pos x="0" y="32"/>
                    </a:cxn>
                  </a:cxnLst>
                  <a:rect l="0" t="0" r="r" b="b"/>
                  <a:pathLst>
                    <a:path w="16" h="32">
                      <a:moveTo>
                        <a:pt x="0" y="32"/>
                      </a:moveTo>
                      <a:lnTo>
                        <a:pt x="0" y="32"/>
                      </a:lnTo>
                      <a:lnTo>
                        <a:pt x="6" y="24"/>
                      </a:lnTo>
                      <a:lnTo>
                        <a:pt x="8" y="18"/>
                      </a:lnTo>
                      <a:lnTo>
                        <a:pt x="12" y="0"/>
                      </a:lnTo>
                      <a:lnTo>
                        <a:pt x="12" y="0"/>
                      </a:lnTo>
                      <a:lnTo>
                        <a:pt x="14" y="4"/>
                      </a:lnTo>
                      <a:lnTo>
                        <a:pt x="16" y="4"/>
                      </a:lnTo>
                      <a:lnTo>
                        <a:pt x="16" y="2"/>
                      </a:lnTo>
                      <a:lnTo>
                        <a:pt x="16" y="2"/>
                      </a:lnTo>
                      <a:lnTo>
                        <a:pt x="16" y="10"/>
                      </a:lnTo>
                      <a:lnTo>
                        <a:pt x="12" y="18"/>
                      </a:lnTo>
                      <a:lnTo>
                        <a:pt x="8" y="26"/>
                      </a:lnTo>
                      <a:lnTo>
                        <a:pt x="0" y="32"/>
                      </a:lnTo>
                      <a:lnTo>
                        <a:pt x="0" y="32"/>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5" name="Freeform 301"/>
                <p:cNvSpPr>
                  <a:spLocks/>
                </p:cNvSpPr>
                <p:nvPr userDrawn="1"/>
              </p:nvSpPr>
              <p:spPr bwMode="auto">
                <a:xfrm>
                  <a:off x="4483" y="1419"/>
                  <a:ext cx="5" cy="10"/>
                </a:xfrm>
                <a:custGeom>
                  <a:avLst/>
                  <a:gdLst/>
                  <a:ahLst/>
                  <a:cxnLst>
                    <a:cxn ang="0">
                      <a:pos x="14" y="0"/>
                    </a:cxn>
                    <a:cxn ang="0">
                      <a:pos x="14" y="0"/>
                    </a:cxn>
                    <a:cxn ang="0">
                      <a:pos x="14" y="10"/>
                    </a:cxn>
                    <a:cxn ang="0">
                      <a:pos x="12" y="20"/>
                    </a:cxn>
                    <a:cxn ang="0">
                      <a:pos x="6" y="38"/>
                    </a:cxn>
                    <a:cxn ang="0">
                      <a:pos x="6" y="38"/>
                    </a:cxn>
                    <a:cxn ang="0">
                      <a:pos x="4" y="36"/>
                    </a:cxn>
                    <a:cxn ang="0">
                      <a:pos x="4" y="34"/>
                    </a:cxn>
                    <a:cxn ang="0">
                      <a:pos x="6" y="32"/>
                    </a:cxn>
                    <a:cxn ang="0">
                      <a:pos x="6" y="30"/>
                    </a:cxn>
                    <a:cxn ang="0">
                      <a:pos x="6" y="30"/>
                    </a:cxn>
                    <a:cxn ang="0">
                      <a:pos x="4" y="30"/>
                    </a:cxn>
                    <a:cxn ang="0">
                      <a:pos x="2" y="32"/>
                    </a:cxn>
                    <a:cxn ang="0">
                      <a:pos x="2" y="32"/>
                    </a:cxn>
                    <a:cxn ang="0">
                      <a:pos x="0" y="34"/>
                    </a:cxn>
                    <a:cxn ang="0">
                      <a:pos x="0" y="34"/>
                    </a:cxn>
                    <a:cxn ang="0">
                      <a:pos x="0" y="28"/>
                    </a:cxn>
                    <a:cxn ang="0">
                      <a:pos x="4" y="20"/>
                    </a:cxn>
                    <a:cxn ang="0">
                      <a:pos x="14" y="0"/>
                    </a:cxn>
                    <a:cxn ang="0">
                      <a:pos x="14" y="0"/>
                    </a:cxn>
                  </a:cxnLst>
                  <a:rect l="0" t="0" r="r" b="b"/>
                  <a:pathLst>
                    <a:path w="14" h="38">
                      <a:moveTo>
                        <a:pt x="14" y="0"/>
                      </a:moveTo>
                      <a:lnTo>
                        <a:pt x="14" y="0"/>
                      </a:lnTo>
                      <a:lnTo>
                        <a:pt x="14" y="10"/>
                      </a:lnTo>
                      <a:lnTo>
                        <a:pt x="12" y="20"/>
                      </a:lnTo>
                      <a:lnTo>
                        <a:pt x="6" y="38"/>
                      </a:lnTo>
                      <a:lnTo>
                        <a:pt x="6" y="38"/>
                      </a:lnTo>
                      <a:lnTo>
                        <a:pt x="4" y="36"/>
                      </a:lnTo>
                      <a:lnTo>
                        <a:pt x="4" y="34"/>
                      </a:lnTo>
                      <a:lnTo>
                        <a:pt x="6" y="32"/>
                      </a:lnTo>
                      <a:lnTo>
                        <a:pt x="6" y="30"/>
                      </a:lnTo>
                      <a:lnTo>
                        <a:pt x="6" y="30"/>
                      </a:lnTo>
                      <a:lnTo>
                        <a:pt x="4" y="30"/>
                      </a:lnTo>
                      <a:lnTo>
                        <a:pt x="2" y="32"/>
                      </a:lnTo>
                      <a:lnTo>
                        <a:pt x="2" y="32"/>
                      </a:lnTo>
                      <a:lnTo>
                        <a:pt x="0" y="34"/>
                      </a:lnTo>
                      <a:lnTo>
                        <a:pt x="0" y="34"/>
                      </a:lnTo>
                      <a:lnTo>
                        <a:pt x="0" y="28"/>
                      </a:lnTo>
                      <a:lnTo>
                        <a:pt x="4" y="20"/>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6" name="Freeform 302"/>
                <p:cNvSpPr>
                  <a:spLocks/>
                </p:cNvSpPr>
                <p:nvPr userDrawn="1"/>
              </p:nvSpPr>
              <p:spPr bwMode="auto">
                <a:xfrm>
                  <a:off x="4478" y="1444"/>
                  <a:ext cx="3" cy="5"/>
                </a:xfrm>
                <a:custGeom>
                  <a:avLst/>
                  <a:gdLst/>
                  <a:ahLst/>
                  <a:cxnLst>
                    <a:cxn ang="0">
                      <a:pos x="14" y="0"/>
                    </a:cxn>
                    <a:cxn ang="0">
                      <a:pos x="14" y="0"/>
                    </a:cxn>
                    <a:cxn ang="0">
                      <a:pos x="10" y="8"/>
                    </a:cxn>
                    <a:cxn ang="0">
                      <a:pos x="4" y="14"/>
                    </a:cxn>
                    <a:cxn ang="0">
                      <a:pos x="2" y="16"/>
                    </a:cxn>
                    <a:cxn ang="0">
                      <a:pos x="0" y="16"/>
                    </a:cxn>
                    <a:cxn ang="0">
                      <a:pos x="4" y="8"/>
                    </a:cxn>
                    <a:cxn ang="0">
                      <a:pos x="4" y="8"/>
                    </a:cxn>
                    <a:cxn ang="0">
                      <a:pos x="8" y="4"/>
                    </a:cxn>
                    <a:cxn ang="0">
                      <a:pos x="14" y="0"/>
                    </a:cxn>
                    <a:cxn ang="0">
                      <a:pos x="14" y="0"/>
                    </a:cxn>
                  </a:cxnLst>
                  <a:rect l="0" t="0" r="r" b="b"/>
                  <a:pathLst>
                    <a:path w="14" h="16">
                      <a:moveTo>
                        <a:pt x="14" y="0"/>
                      </a:moveTo>
                      <a:lnTo>
                        <a:pt x="14" y="0"/>
                      </a:lnTo>
                      <a:lnTo>
                        <a:pt x="10" y="8"/>
                      </a:lnTo>
                      <a:lnTo>
                        <a:pt x="4" y="14"/>
                      </a:lnTo>
                      <a:lnTo>
                        <a:pt x="2" y="16"/>
                      </a:lnTo>
                      <a:lnTo>
                        <a:pt x="0" y="16"/>
                      </a:lnTo>
                      <a:lnTo>
                        <a:pt x="4" y="8"/>
                      </a:lnTo>
                      <a:lnTo>
                        <a:pt x="4" y="8"/>
                      </a:lnTo>
                      <a:lnTo>
                        <a:pt x="8" y="4"/>
                      </a:lnTo>
                      <a:lnTo>
                        <a:pt x="14" y="0"/>
                      </a:lnTo>
                      <a:lnTo>
                        <a:pt x="14"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7" name="Freeform 303"/>
                <p:cNvSpPr>
                  <a:spLocks/>
                </p:cNvSpPr>
                <p:nvPr userDrawn="1"/>
              </p:nvSpPr>
              <p:spPr bwMode="auto">
                <a:xfrm>
                  <a:off x="4359" y="1462"/>
                  <a:ext cx="162" cy="170"/>
                </a:xfrm>
                <a:custGeom>
                  <a:avLst/>
                  <a:gdLst/>
                  <a:ahLst/>
                  <a:cxnLst>
                    <a:cxn ang="0">
                      <a:pos x="550" y="80"/>
                    </a:cxn>
                    <a:cxn ang="0">
                      <a:pos x="568" y="64"/>
                    </a:cxn>
                    <a:cxn ang="0">
                      <a:pos x="596" y="20"/>
                    </a:cxn>
                    <a:cxn ang="0">
                      <a:pos x="612" y="0"/>
                    </a:cxn>
                    <a:cxn ang="0">
                      <a:pos x="604" y="24"/>
                    </a:cxn>
                    <a:cxn ang="0">
                      <a:pos x="580" y="70"/>
                    </a:cxn>
                    <a:cxn ang="0">
                      <a:pos x="534" y="136"/>
                    </a:cxn>
                    <a:cxn ang="0">
                      <a:pos x="502" y="178"/>
                    </a:cxn>
                    <a:cxn ang="0">
                      <a:pos x="504" y="172"/>
                    </a:cxn>
                    <a:cxn ang="0">
                      <a:pos x="508" y="166"/>
                    </a:cxn>
                    <a:cxn ang="0">
                      <a:pos x="452" y="234"/>
                    </a:cxn>
                    <a:cxn ang="0">
                      <a:pos x="336" y="366"/>
                    </a:cxn>
                    <a:cxn ang="0">
                      <a:pos x="208" y="490"/>
                    </a:cxn>
                    <a:cxn ang="0">
                      <a:pos x="74" y="606"/>
                    </a:cxn>
                    <a:cxn ang="0">
                      <a:pos x="2" y="658"/>
                    </a:cxn>
                    <a:cxn ang="0">
                      <a:pos x="2" y="650"/>
                    </a:cxn>
                    <a:cxn ang="0">
                      <a:pos x="18" y="636"/>
                    </a:cxn>
                    <a:cxn ang="0">
                      <a:pos x="96" y="556"/>
                    </a:cxn>
                    <a:cxn ang="0">
                      <a:pos x="180" y="480"/>
                    </a:cxn>
                    <a:cxn ang="0">
                      <a:pos x="204" y="458"/>
                    </a:cxn>
                    <a:cxn ang="0">
                      <a:pos x="268" y="384"/>
                    </a:cxn>
                    <a:cxn ang="0">
                      <a:pos x="328" y="310"/>
                    </a:cxn>
                    <a:cxn ang="0">
                      <a:pos x="350" y="286"/>
                    </a:cxn>
                    <a:cxn ang="0">
                      <a:pos x="426" y="224"/>
                    </a:cxn>
                    <a:cxn ang="0">
                      <a:pos x="448" y="200"/>
                    </a:cxn>
                    <a:cxn ang="0">
                      <a:pos x="452" y="202"/>
                    </a:cxn>
                    <a:cxn ang="0">
                      <a:pos x="458" y="192"/>
                    </a:cxn>
                    <a:cxn ang="0">
                      <a:pos x="472" y="174"/>
                    </a:cxn>
                    <a:cxn ang="0">
                      <a:pos x="480" y="166"/>
                    </a:cxn>
                    <a:cxn ang="0">
                      <a:pos x="480" y="168"/>
                    </a:cxn>
                    <a:cxn ang="0">
                      <a:pos x="482" y="168"/>
                    </a:cxn>
                    <a:cxn ang="0">
                      <a:pos x="494" y="152"/>
                    </a:cxn>
                    <a:cxn ang="0">
                      <a:pos x="520" y="118"/>
                    </a:cxn>
                    <a:cxn ang="0">
                      <a:pos x="532" y="100"/>
                    </a:cxn>
                    <a:cxn ang="0">
                      <a:pos x="534" y="98"/>
                    </a:cxn>
                    <a:cxn ang="0">
                      <a:pos x="538" y="102"/>
                    </a:cxn>
                    <a:cxn ang="0">
                      <a:pos x="544" y="88"/>
                    </a:cxn>
                    <a:cxn ang="0">
                      <a:pos x="552" y="74"/>
                    </a:cxn>
                    <a:cxn ang="0">
                      <a:pos x="554" y="78"/>
                    </a:cxn>
                    <a:cxn ang="0">
                      <a:pos x="550" y="80"/>
                    </a:cxn>
                  </a:cxnLst>
                  <a:rect l="0" t="0" r="r" b="b"/>
                  <a:pathLst>
                    <a:path w="612" h="658">
                      <a:moveTo>
                        <a:pt x="550" y="80"/>
                      </a:moveTo>
                      <a:lnTo>
                        <a:pt x="550" y="80"/>
                      </a:lnTo>
                      <a:lnTo>
                        <a:pt x="560" y="74"/>
                      </a:lnTo>
                      <a:lnTo>
                        <a:pt x="568" y="64"/>
                      </a:lnTo>
                      <a:lnTo>
                        <a:pt x="582" y="44"/>
                      </a:lnTo>
                      <a:lnTo>
                        <a:pt x="596" y="20"/>
                      </a:lnTo>
                      <a:lnTo>
                        <a:pt x="604" y="10"/>
                      </a:lnTo>
                      <a:lnTo>
                        <a:pt x="612" y="0"/>
                      </a:lnTo>
                      <a:lnTo>
                        <a:pt x="612" y="0"/>
                      </a:lnTo>
                      <a:lnTo>
                        <a:pt x="604" y="24"/>
                      </a:lnTo>
                      <a:lnTo>
                        <a:pt x="592" y="46"/>
                      </a:lnTo>
                      <a:lnTo>
                        <a:pt x="580" y="70"/>
                      </a:lnTo>
                      <a:lnTo>
                        <a:pt x="566" y="92"/>
                      </a:lnTo>
                      <a:lnTo>
                        <a:pt x="534" y="136"/>
                      </a:lnTo>
                      <a:lnTo>
                        <a:pt x="502" y="178"/>
                      </a:lnTo>
                      <a:lnTo>
                        <a:pt x="502" y="178"/>
                      </a:lnTo>
                      <a:lnTo>
                        <a:pt x="502" y="176"/>
                      </a:lnTo>
                      <a:lnTo>
                        <a:pt x="504" y="172"/>
                      </a:lnTo>
                      <a:lnTo>
                        <a:pt x="508" y="168"/>
                      </a:lnTo>
                      <a:lnTo>
                        <a:pt x="508" y="166"/>
                      </a:lnTo>
                      <a:lnTo>
                        <a:pt x="508" y="166"/>
                      </a:lnTo>
                      <a:lnTo>
                        <a:pt x="452" y="234"/>
                      </a:lnTo>
                      <a:lnTo>
                        <a:pt x="394" y="302"/>
                      </a:lnTo>
                      <a:lnTo>
                        <a:pt x="336" y="366"/>
                      </a:lnTo>
                      <a:lnTo>
                        <a:pt x="274" y="430"/>
                      </a:lnTo>
                      <a:lnTo>
                        <a:pt x="208" y="490"/>
                      </a:lnTo>
                      <a:lnTo>
                        <a:pt x="142" y="550"/>
                      </a:lnTo>
                      <a:lnTo>
                        <a:pt x="74" y="606"/>
                      </a:lnTo>
                      <a:lnTo>
                        <a:pt x="2" y="658"/>
                      </a:lnTo>
                      <a:lnTo>
                        <a:pt x="2" y="658"/>
                      </a:lnTo>
                      <a:lnTo>
                        <a:pt x="0" y="654"/>
                      </a:lnTo>
                      <a:lnTo>
                        <a:pt x="2" y="650"/>
                      </a:lnTo>
                      <a:lnTo>
                        <a:pt x="6" y="644"/>
                      </a:lnTo>
                      <a:lnTo>
                        <a:pt x="18" y="636"/>
                      </a:lnTo>
                      <a:lnTo>
                        <a:pt x="18" y="636"/>
                      </a:lnTo>
                      <a:lnTo>
                        <a:pt x="96" y="556"/>
                      </a:lnTo>
                      <a:lnTo>
                        <a:pt x="138" y="518"/>
                      </a:lnTo>
                      <a:lnTo>
                        <a:pt x="180" y="480"/>
                      </a:lnTo>
                      <a:lnTo>
                        <a:pt x="180" y="480"/>
                      </a:lnTo>
                      <a:lnTo>
                        <a:pt x="204" y="458"/>
                      </a:lnTo>
                      <a:lnTo>
                        <a:pt x="226" y="434"/>
                      </a:lnTo>
                      <a:lnTo>
                        <a:pt x="268" y="384"/>
                      </a:lnTo>
                      <a:lnTo>
                        <a:pt x="308" y="334"/>
                      </a:lnTo>
                      <a:lnTo>
                        <a:pt x="328" y="310"/>
                      </a:lnTo>
                      <a:lnTo>
                        <a:pt x="350" y="286"/>
                      </a:lnTo>
                      <a:lnTo>
                        <a:pt x="350" y="286"/>
                      </a:lnTo>
                      <a:lnTo>
                        <a:pt x="402" y="246"/>
                      </a:lnTo>
                      <a:lnTo>
                        <a:pt x="426" y="224"/>
                      </a:lnTo>
                      <a:lnTo>
                        <a:pt x="448" y="200"/>
                      </a:lnTo>
                      <a:lnTo>
                        <a:pt x="448" y="200"/>
                      </a:lnTo>
                      <a:lnTo>
                        <a:pt x="450" y="198"/>
                      </a:lnTo>
                      <a:lnTo>
                        <a:pt x="452" y="202"/>
                      </a:lnTo>
                      <a:lnTo>
                        <a:pt x="452" y="202"/>
                      </a:lnTo>
                      <a:lnTo>
                        <a:pt x="458" y="192"/>
                      </a:lnTo>
                      <a:lnTo>
                        <a:pt x="466" y="182"/>
                      </a:lnTo>
                      <a:lnTo>
                        <a:pt x="472" y="174"/>
                      </a:lnTo>
                      <a:lnTo>
                        <a:pt x="480" y="166"/>
                      </a:lnTo>
                      <a:lnTo>
                        <a:pt x="480" y="166"/>
                      </a:lnTo>
                      <a:lnTo>
                        <a:pt x="480" y="166"/>
                      </a:lnTo>
                      <a:lnTo>
                        <a:pt x="480" y="168"/>
                      </a:lnTo>
                      <a:lnTo>
                        <a:pt x="480" y="168"/>
                      </a:lnTo>
                      <a:lnTo>
                        <a:pt x="482" y="168"/>
                      </a:lnTo>
                      <a:lnTo>
                        <a:pt x="482" y="168"/>
                      </a:lnTo>
                      <a:lnTo>
                        <a:pt x="494" y="152"/>
                      </a:lnTo>
                      <a:lnTo>
                        <a:pt x="508" y="136"/>
                      </a:lnTo>
                      <a:lnTo>
                        <a:pt x="520" y="118"/>
                      </a:lnTo>
                      <a:lnTo>
                        <a:pt x="532" y="100"/>
                      </a:lnTo>
                      <a:lnTo>
                        <a:pt x="532" y="100"/>
                      </a:lnTo>
                      <a:lnTo>
                        <a:pt x="534" y="98"/>
                      </a:lnTo>
                      <a:lnTo>
                        <a:pt x="534" y="98"/>
                      </a:lnTo>
                      <a:lnTo>
                        <a:pt x="536" y="100"/>
                      </a:lnTo>
                      <a:lnTo>
                        <a:pt x="538" y="102"/>
                      </a:lnTo>
                      <a:lnTo>
                        <a:pt x="538" y="102"/>
                      </a:lnTo>
                      <a:lnTo>
                        <a:pt x="544" y="88"/>
                      </a:lnTo>
                      <a:lnTo>
                        <a:pt x="552" y="74"/>
                      </a:lnTo>
                      <a:lnTo>
                        <a:pt x="552" y="74"/>
                      </a:lnTo>
                      <a:lnTo>
                        <a:pt x="554" y="76"/>
                      </a:lnTo>
                      <a:lnTo>
                        <a:pt x="554" y="78"/>
                      </a:lnTo>
                      <a:lnTo>
                        <a:pt x="550" y="80"/>
                      </a:lnTo>
                      <a:lnTo>
                        <a:pt x="550" y="8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8" name="Freeform 304"/>
                <p:cNvSpPr>
                  <a:spLocks/>
                </p:cNvSpPr>
                <p:nvPr userDrawn="1"/>
              </p:nvSpPr>
              <p:spPr bwMode="auto">
                <a:xfrm>
                  <a:off x="3837" y="230"/>
                  <a:ext cx="25" cy="5"/>
                </a:xfrm>
                <a:custGeom>
                  <a:avLst/>
                  <a:gdLst/>
                  <a:ahLst/>
                  <a:cxnLst>
                    <a:cxn ang="0">
                      <a:pos x="0" y="6"/>
                    </a:cxn>
                    <a:cxn ang="0">
                      <a:pos x="0" y="6"/>
                    </a:cxn>
                    <a:cxn ang="0">
                      <a:pos x="2" y="4"/>
                    </a:cxn>
                    <a:cxn ang="0">
                      <a:pos x="4" y="2"/>
                    </a:cxn>
                    <a:cxn ang="0">
                      <a:pos x="6" y="2"/>
                    </a:cxn>
                    <a:cxn ang="0">
                      <a:pos x="2" y="2"/>
                    </a:cxn>
                    <a:cxn ang="0">
                      <a:pos x="2" y="2"/>
                    </a:cxn>
                    <a:cxn ang="0">
                      <a:pos x="26" y="0"/>
                    </a:cxn>
                    <a:cxn ang="0">
                      <a:pos x="50" y="2"/>
                    </a:cxn>
                    <a:cxn ang="0">
                      <a:pos x="72" y="4"/>
                    </a:cxn>
                    <a:cxn ang="0">
                      <a:pos x="90" y="10"/>
                    </a:cxn>
                    <a:cxn ang="0">
                      <a:pos x="90" y="10"/>
                    </a:cxn>
                    <a:cxn ang="0">
                      <a:pos x="66" y="10"/>
                    </a:cxn>
                    <a:cxn ang="0">
                      <a:pos x="44" y="10"/>
                    </a:cxn>
                    <a:cxn ang="0">
                      <a:pos x="0" y="6"/>
                    </a:cxn>
                    <a:cxn ang="0">
                      <a:pos x="0" y="6"/>
                    </a:cxn>
                  </a:cxnLst>
                  <a:rect l="0" t="0" r="r" b="b"/>
                  <a:pathLst>
                    <a:path w="90" h="10">
                      <a:moveTo>
                        <a:pt x="0" y="6"/>
                      </a:moveTo>
                      <a:lnTo>
                        <a:pt x="0" y="6"/>
                      </a:lnTo>
                      <a:lnTo>
                        <a:pt x="2" y="4"/>
                      </a:lnTo>
                      <a:lnTo>
                        <a:pt x="4" y="2"/>
                      </a:lnTo>
                      <a:lnTo>
                        <a:pt x="6" y="2"/>
                      </a:lnTo>
                      <a:lnTo>
                        <a:pt x="2" y="2"/>
                      </a:lnTo>
                      <a:lnTo>
                        <a:pt x="2" y="2"/>
                      </a:lnTo>
                      <a:lnTo>
                        <a:pt x="26" y="0"/>
                      </a:lnTo>
                      <a:lnTo>
                        <a:pt x="50" y="2"/>
                      </a:lnTo>
                      <a:lnTo>
                        <a:pt x="72" y="4"/>
                      </a:lnTo>
                      <a:lnTo>
                        <a:pt x="90" y="10"/>
                      </a:lnTo>
                      <a:lnTo>
                        <a:pt x="90" y="10"/>
                      </a:lnTo>
                      <a:lnTo>
                        <a:pt x="66" y="10"/>
                      </a:lnTo>
                      <a:lnTo>
                        <a:pt x="44" y="10"/>
                      </a:lnTo>
                      <a:lnTo>
                        <a:pt x="0" y="6"/>
                      </a:lnTo>
                      <a:lnTo>
                        <a:pt x="0" y="6"/>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29" name="Freeform 305"/>
                <p:cNvSpPr>
                  <a:spLocks/>
                </p:cNvSpPr>
                <p:nvPr userDrawn="1"/>
              </p:nvSpPr>
              <p:spPr bwMode="auto">
                <a:xfrm>
                  <a:off x="3728" y="230"/>
                  <a:ext cx="91" cy="28"/>
                </a:xfrm>
                <a:custGeom>
                  <a:avLst/>
                  <a:gdLst/>
                  <a:ahLst/>
                  <a:cxnLst>
                    <a:cxn ang="0">
                      <a:pos x="220" y="56"/>
                    </a:cxn>
                    <a:cxn ang="0">
                      <a:pos x="292" y="48"/>
                    </a:cxn>
                    <a:cxn ang="0">
                      <a:pos x="288" y="52"/>
                    </a:cxn>
                    <a:cxn ang="0">
                      <a:pos x="286" y="54"/>
                    </a:cxn>
                    <a:cxn ang="0">
                      <a:pos x="310" y="50"/>
                    </a:cxn>
                    <a:cxn ang="0">
                      <a:pos x="320" y="52"/>
                    </a:cxn>
                    <a:cxn ang="0">
                      <a:pos x="314" y="56"/>
                    </a:cxn>
                    <a:cxn ang="0">
                      <a:pos x="268" y="60"/>
                    </a:cxn>
                    <a:cxn ang="0">
                      <a:pos x="178" y="72"/>
                    </a:cxn>
                    <a:cxn ang="0">
                      <a:pos x="144" y="84"/>
                    </a:cxn>
                    <a:cxn ang="0">
                      <a:pos x="96" y="102"/>
                    </a:cxn>
                    <a:cxn ang="0">
                      <a:pos x="98" y="94"/>
                    </a:cxn>
                    <a:cxn ang="0">
                      <a:pos x="86" y="96"/>
                    </a:cxn>
                    <a:cxn ang="0">
                      <a:pos x="84" y="92"/>
                    </a:cxn>
                    <a:cxn ang="0">
                      <a:pos x="50" y="104"/>
                    </a:cxn>
                    <a:cxn ang="0">
                      <a:pos x="34" y="98"/>
                    </a:cxn>
                    <a:cxn ang="0">
                      <a:pos x="38" y="90"/>
                    </a:cxn>
                    <a:cxn ang="0">
                      <a:pos x="48" y="88"/>
                    </a:cxn>
                    <a:cxn ang="0">
                      <a:pos x="50" y="84"/>
                    </a:cxn>
                    <a:cxn ang="0">
                      <a:pos x="52" y="82"/>
                    </a:cxn>
                    <a:cxn ang="0">
                      <a:pos x="64" y="80"/>
                    </a:cxn>
                    <a:cxn ang="0">
                      <a:pos x="28" y="76"/>
                    </a:cxn>
                    <a:cxn ang="0">
                      <a:pos x="4" y="66"/>
                    </a:cxn>
                    <a:cxn ang="0">
                      <a:pos x="4" y="56"/>
                    </a:cxn>
                    <a:cxn ang="0">
                      <a:pos x="32" y="52"/>
                    </a:cxn>
                    <a:cxn ang="0">
                      <a:pos x="44" y="48"/>
                    </a:cxn>
                    <a:cxn ang="0">
                      <a:pos x="44" y="42"/>
                    </a:cxn>
                    <a:cxn ang="0">
                      <a:pos x="62" y="34"/>
                    </a:cxn>
                    <a:cxn ang="0">
                      <a:pos x="94" y="34"/>
                    </a:cxn>
                    <a:cxn ang="0">
                      <a:pos x="106" y="40"/>
                    </a:cxn>
                    <a:cxn ang="0">
                      <a:pos x="104" y="54"/>
                    </a:cxn>
                    <a:cxn ang="0">
                      <a:pos x="118" y="50"/>
                    </a:cxn>
                    <a:cxn ang="0">
                      <a:pos x="124" y="38"/>
                    </a:cxn>
                    <a:cxn ang="0">
                      <a:pos x="118" y="36"/>
                    </a:cxn>
                    <a:cxn ang="0">
                      <a:pos x="132" y="26"/>
                    </a:cxn>
                    <a:cxn ang="0">
                      <a:pos x="172" y="30"/>
                    </a:cxn>
                    <a:cxn ang="0">
                      <a:pos x="168" y="28"/>
                    </a:cxn>
                    <a:cxn ang="0">
                      <a:pos x="166" y="22"/>
                    </a:cxn>
                    <a:cxn ang="0">
                      <a:pos x="268" y="24"/>
                    </a:cxn>
                    <a:cxn ang="0">
                      <a:pos x="240" y="18"/>
                    </a:cxn>
                    <a:cxn ang="0">
                      <a:pos x="162" y="12"/>
                    </a:cxn>
                    <a:cxn ang="0">
                      <a:pos x="172" y="4"/>
                    </a:cxn>
                    <a:cxn ang="0">
                      <a:pos x="260" y="0"/>
                    </a:cxn>
                    <a:cxn ang="0">
                      <a:pos x="324" y="2"/>
                    </a:cxn>
                    <a:cxn ang="0">
                      <a:pos x="340" y="10"/>
                    </a:cxn>
                    <a:cxn ang="0">
                      <a:pos x="326" y="14"/>
                    </a:cxn>
                    <a:cxn ang="0">
                      <a:pos x="332" y="16"/>
                    </a:cxn>
                    <a:cxn ang="0">
                      <a:pos x="294" y="26"/>
                    </a:cxn>
                    <a:cxn ang="0">
                      <a:pos x="250" y="32"/>
                    </a:cxn>
                    <a:cxn ang="0">
                      <a:pos x="262" y="34"/>
                    </a:cxn>
                    <a:cxn ang="0">
                      <a:pos x="252" y="42"/>
                    </a:cxn>
                    <a:cxn ang="0">
                      <a:pos x="234" y="42"/>
                    </a:cxn>
                    <a:cxn ang="0">
                      <a:pos x="266" y="42"/>
                    </a:cxn>
                    <a:cxn ang="0">
                      <a:pos x="252" y="48"/>
                    </a:cxn>
                    <a:cxn ang="0">
                      <a:pos x="198" y="58"/>
                    </a:cxn>
                  </a:cxnLst>
                  <a:rect l="0" t="0" r="r" b="b"/>
                  <a:pathLst>
                    <a:path w="342" h="104">
                      <a:moveTo>
                        <a:pt x="198" y="58"/>
                      </a:moveTo>
                      <a:lnTo>
                        <a:pt x="198" y="58"/>
                      </a:lnTo>
                      <a:lnTo>
                        <a:pt x="220" y="56"/>
                      </a:lnTo>
                      <a:lnTo>
                        <a:pt x="242" y="54"/>
                      </a:lnTo>
                      <a:lnTo>
                        <a:pt x="266" y="50"/>
                      </a:lnTo>
                      <a:lnTo>
                        <a:pt x="292" y="48"/>
                      </a:lnTo>
                      <a:lnTo>
                        <a:pt x="292" y="48"/>
                      </a:lnTo>
                      <a:lnTo>
                        <a:pt x="290" y="52"/>
                      </a:lnTo>
                      <a:lnTo>
                        <a:pt x="288" y="52"/>
                      </a:lnTo>
                      <a:lnTo>
                        <a:pt x="282" y="54"/>
                      </a:lnTo>
                      <a:lnTo>
                        <a:pt x="282" y="54"/>
                      </a:lnTo>
                      <a:lnTo>
                        <a:pt x="286" y="54"/>
                      </a:lnTo>
                      <a:lnTo>
                        <a:pt x="290" y="54"/>
                      </a:lnTo>
                      <a:lnTo>
                        <a:pt x="300" y="52"/>
                      </a:lnTo>
                      <a:lnTo>
                        <a:pt x="310" y="50"/>
                      </a:lnTo>
                      <a:lnTo>
                        <a:pt x="314" y="50"/>
                      </a:lnTo>
                      <a:lnTo>
                        <a:pt x="320" y="52"/>
                      </a:lnTo>
                      <a:lnTo>
                        <a:pt x="320" y="52"/>
                      </a:lnTo>
                      <a:lnTo>
                        <a:pt x="318" y="54"/>
                      </a:lnTo>
                      <a:lnTo>
                        <a:pt x="316" y="54"/>
                      </a:lnTo>
                      <a:lnTo>
                        <a:pt x="314" y="56"/>
                      </a:lnTo>
                      <a:lnTo>
                        <a:pt x="312" y="58"/>
                      </a:lnTo>
                      <a:lnTo>
                        <a:pt x="312" y="58"/>
                      </a:lnTo>
                      <a:lnTo>
                        <a:pt x="268" y="60"/>
                      </a:lnTo>
                      <a:lnTo>
                        <a:pt x="222" y="66"/>
                      </a:lnTo>
                      <a:lnTo>
                        <a:pt x="198" y="68"/>
                      </a:lnTo>
                      <a:lnTo>
                        <a:pt x="178" y="72"/>
                      </a:lnTo>
                      <a:lnTo>
                        <a:pt x="160" y="78"/>
                      </a:lnTo>
                      <a:lnTo>
                        <a:pt x="144" y="84"/>
                      </a:lnTo>
                      <a:lnTo>
                        <a:pt x="144" y="84"/>
                      </a:lnTo>
                      <a:lnTo>
                        <a:pt x="120" y="96"/>
                      </a:lnTo>
                      <a:lnTo>
                        <a:pt x="108" y="100"/>
                      </a:lnTo>
                      <a:lnTo>
                        <a:pt x="96" y="102"/>
                      </a:lnTo>
                      <a:lnTo>
                        <a:pt x="96" y="102"/>
                      </a:lnTo>
                      <a:lnTo>
                        <a:pt x="96" y="98"/>
                      </a:lnTo>
                      <a:lnTo>
                        <a:pt x="98" y="94"/>
                      </a:lnTo>
                      <a:lnTo>
                        <a:pt x="98" y="94"/>
                      </a:lnTo>
                      <a:lnTo>
                        <a:pt x="92" y="94"/>
                      </a:lnTo>
                      <a:lnTo>
                        <a:pt x="86" y="96"/>
                      </a:lnTo>
                      <a:lnTo>
                        <a:pt x="84" y="96"/>
                      </a:lnTo>
                      <a:lnTo>
                        <a:pt x="84" y="92"/>
                      </a:lnTo>
                      <a:lnTo>
                        <a:pt x="84" y="92"/>
                      </a:lnTo>
                      <a:lnTo>
                        <a:pt x="74" y="98"/>
                      </a:lnTo>
                      <a:lnTo>
                        <a:pt x="62" y="102"/>
                      </a:lnTo>
                      <a:lnTo>
                        <a:pt x="50" y="104"/>
                      </a:lnTo>
                      <a:lnTo>
                        <a:pt x="36" y="102"/>
                      </a:lnTo>
                      <a:lnTo>
                        <a:pt x="36" y="102"/>
                      </a:lnTo>
                      <a:lnTo>
                        <a:pt x="34" y="98"/>
                      </a:lnTo>
                      <a:lnTo>
                        <a:pt x="36" y="96"/>
                      </a:lnTo>
                      <a:lnTo>
                        <a:pt x="38" y="94"/>
                      </a:lnTo>
                      <a:lnTo>
                        <a:pt x="38" y="90"/>
                      </a:lnTo>
                      <a:lnTo>
                        <a:pt x="38" y="90"/>
                      </a:lnTo>
                      <a:lnTo>
                        <a:pt x="46" y="88"/>
                      </a:lnTo>
                      <a:lnTo>
                        <a:pt x="48" y="88"/>
                      </a:lnTo>
                      <a:lnTo>
                        <a:pt x="54" y="86"/>
                      </a:lnTo>
                      <a:lnTo>
                        <a:pt x="54" y="86"/>
                      </a:lnTo>
                      <a:lnTo>
                        <a:pt x="50" y="84"/>
                      </a:lnTo>
                      <a:lnTo>
                        <a:pt x="48" y="84"/>
                      </a:lnTo>
                      <a:lnTo>
                        <a:pt x="48" y="84"/>
                      </a:lnTo>
                      <a:lnTo>
                        <a:pt x="52" y="82"/>
                      </a:lnTo>
                      <a:lnTo>
                        <a:pt x="56" y="82"/>
                      </a:lnTo>
                      <a:lnTo>
                        <a:pt x="60" y="82"/>
                      </a:lnTo>
                      <a:lnTo>
                        <a:pt x="64" y="80"/>
                      </a:lnTo>
                      <a:lnTo>
                        <a:pt x="64" y="80"/>
                      </a:lnTo>
                      <a:lnTo>
                        <a:pt x="46" y="78"/>
                      </a:lnTo>
                      <a:lnTo>
                        <a:pt x="28" y="76"/>
                      </a:lnTo>
                      <a:lnTo>
                        <a:pt x="18" y="74"/>
                      </a:lnTo>
                      <a:lnTo>
                        <a:pt x="10" y="70"/>
                      </a:lnTo>
                      <a:lnTo>
                        <a:pt x="4" y="66"/>
                      </a:lnTo>
                      <a:lnTo>
                        <a:pt x="0" y="60"/>
                      </a:lnTo>
                      <a:lnTo>
                        <a:pt x="0" y="60"/>
                      </a:lnTo>
                      <a:lnTo>
                        <a:pt x="4" y="56"/>
                      </a:lnTo>
                      <a:lnTo>
                        <a:pt x="8" y="54"/>
                      </a:lnTo>
                      <a:lnTo>
                        <a:pt x="20" y="52"/>
                      </a:lnTo>
                      <a:lnTo>
                        <a:pt x="32" y="52"/>
                      </a:lnTo>
                      <a:lnTo>
                        <a:pt x="38" y="50"/>
                      </a:lnTo>
                      <a:lnTo>
                        <a:pt x="44" y="48"/>
                      </a:lnTo>
                      <a:lnTo>
                        <a:pt x="44" y="48"/>
                      </a:lnTo>
                      <a:lnTo>
                        <a:pt x="46" y="46"/>
                      </a:lnTo>
                      <a:lnTo>
                        <a:pt x="44" y="44"/>
                      </a:lnTo>
                      <a:lnTo>
                        <a:pt x="44" y="42"/>
                      </a:lnTo>
                      <a:lnTo>
                        <a:pt x="46" y="38"/>
                      </a:lnTo>
                      <a:lnTo>
                        <a:pt x="46" y="38"/>
                      </a:lnTo>
                      <a:lnTo>
                        <a:pt x="62" y="34"/>
                      </a:lnTo>
                      <a:lnTo>
                        <a:pt x="78" y="32"/>
                      </a:lnTo>
                      <a:lnTo>
                        <a:pt x="86" y="32"/>
                      </a:lnTo>
                      <a:lnTo>
                        <a:pt x="94" y="34"/>
                      </a:lnTo>
                      <a:lnTo>
                        <a:pt x="100" y="36"/>
                      </a:lnTo>
                      <a:lnTo>
                        <a:pt x="106" y="40"/>
                      </a:lnTo>
                      <a:lnTo>
                        <a:pt x="106" y="40"/>
                      </a:lnTo>
                      <a:lnTo>
                        <a:pt x="104" y="46"/>
                      </a:lnTo>
                      <a:lnTo>
                        <a:pt x="104" y="50"/>
                      </a:lnTo>
                      <a:lnTo>
                        <a:pt x="104" y="54"/>
                      </a:lnTo>
                      <a:lnTo>
                        <a:pt x="104" y="54"/>
                      </a:lnTo>
                      <a:lnTo>
                        <a:pt x="112" y="52"/>
                      </a:lnTo>
                      <a:lnTo>
                        <a:pt x="118" y="50"/>
                      </a:lnTo>
                      <a:lnTo>
                        <a:pt x="128" y="44"/>
                      </a:lnTo>
                      <a:lnTo>
                        <a:pt x="128" y="44"/>
                      </a:lnTo>
                      <a:lnTo>
                        <a:pt x="124" y="38"/>
                      </a:lnTo>
                      <a:lnTo>
                        <a:pt x="122" y="38"/>
                      </a:lnTo>
                      <a:lnTo>
                        <a:pt x="118" y="36"/>
                      </a:lnTo>
                      <a:lnTo>
                        <a:pt x="118" y="36"/>
                      </a:lnTo>
                      <a:lnTo>
                        <a:pt x="122" y="32"/>
                      </a:lnTo>
                      <a:lnTo>
                        <a:pt x="126" y="28"/>
                      </a:lnTo>
                      <a:lnTo>
                        <a:pt x="132" y="26"/>
                      </a:lnTo>
                      <a:lnTo>
                        <a:pt x="140" y="26"/>
                      </a:lnTo>
                      <a:lnTo>
                        <a:pt x="156" y="28"/>
                      </a:lnTo>
                      <a:lnTo>
                        <a:pt x="172" y="30"/>
                      </a:lnTo>
                      <a:lnTo>
                        <a:pt x="172" y="30"/>
                      </a:lnTo>
                      <a:lnTo>
                        <a:pt x="170" y="28"/>
                      </a:lnTo>
                      <a:lnTo>
                        <a:pt x="168" y="28"/>
                      </a:lnTo>
                      <a:lnTo>
                        <a:pt x="166" y="26"/>
                      </a:lnTo>
                      <a:lnTo>
                        <a:pt x="166" y="22"/>
                      </a:lnTo>
                      <a:lnTo>
                        <a:pt x="166" y="22"/>
                      </a:lnTo>
                      <a:lnTo>
                        <a:pt x="216" y="20"/>
                      </a:lnTo>
                      <a:lnTo>
                        <a:pt x="242" y="22"/>
                      </a:lnTo>
                      <a:lnTo>
                        <a:pt x="268" y="24"/>
                      </a:lnTo>
                      <a:lnTo>
                        <a:pt x="268" y="24"/>
                      </a:lnTo>
                      <a:lnTo>
                        <a:pt x="256" y="20"/>
                      </a:lnTo>
                      <a:lnTo>
                        <a:pt x="240" y="18"/>
                      </a:lnTo>
                      <a:lnTo>
                        <a:pt x="208" y="16"/>
                      </a:lnTo>
                      <a:lnTo>
                        <a:pt x="176" y="14"/>
                      </a:lnTo>
                      <a:lnTo>
                        <a:pt x="162" y="12"/>
                      </a:lnTo>
                      <a:lnTo>
                        <a:pt x="148" y="10"/>
                      </a:lnTo>
                      <a:lnTo>
                        <a:pt x="148" y="10"/>
                      </a:lnTo>
                      <a:lnTo>
                        <a:pt x="172" y="4"/>
                      </a:lnTo>
                      <a:lnTo>
                        <a:pt x="200" y="0"/>
                      </a:lnTo>
                      <a:lnTo>
                        <a:pt x="230" y="0"/>
                      </a:lnTo>
                      <a:lnTo>
                        <a:pt x="260" y="0"/>
                      </a:lnTo>
                      <a:lnTo>
                        <a:pt x="260" y="0"/>
                      </a:lnTo>
                      <a:lnTo>
                        <a:pt x="306" y="0"/>
                      </a:lnTo>
                      <a:lnTo>
                        <a:pt x="324" y="2"/>
                      </a:lnTo>
                      <a:lnTo>
                        <a:pt x="342" y="6"/>
                      </a:lnTo>
                      <a:lnTo>
                        <a:pt x="342" y="6"/>
                      </a:lnTo>
                      <a:lnTo>
                        <a:pt x="340" y="10"/>
                      </a:lnTo>
                      <a:lnTo>
                        <a:pt x="336" y="12"/>
                      </a:lnTo>
                      <a:lnTo>
                        <a:pt x="330" y="12"/>
                      </a:lnTo>
                      <a:lnTo>
                        <a:pt x="326" y="14"/>
                      </a:lnTo>
                      <a:lnTo>
                        <a:pt x="326" y="14"/>
                      </a:lnTo>
                      <a:lnTo>
                        <a:pt x="328" y="14"/>
                      </a:lnTo>
                      <a:lnTo>
                        <a:pt x="332" y="16"/>
                      </a:lnTo>
                      <a:lnTo>
                        <a:pt x="332" y="16"/>
                      </a:lnTo>
                      <a:lnTo>
                        <a:pt x="312" y="22"/>
                      </a:lnTo>
                      <a:lnTo>
                        <a:pt x="294" y="26"/>
                      </a:lnTo>
                      <a:lnTo>
                        <a:pt x="274" y="30"/>
                      </a:lnTo>
                      <a:lnTo>
                        <a:pt x="250" y="32"/>
                      </a:lnTo>
                      <a:lnTo>
                        <a:pt x="250" y="32"/>
                      </a:lnTo>
                      <a:lnTo>
                        <a:pt x="252" y="34"/>
                      </a:lnTo>
                      <a:lnTo>
                        <a:pt x="256" y="34"/>
                      </a:lnTo>
                      <a:lnTo>
                        <a:pt x="262" y="34"/>
                      </a:lnTo>
                      <a:lnTo>
                        <a:pt x="262" y="34"/>
                      </a:lnTo>
                      <a:lnTo>
                        <a:pt x="258" y="40"/>
                      </a:lnTo>
                      <a:lnTo>
                        <a:pt x="252" y="42"/>
                      </a:lnTo>
                      <a:lnTo>
                        <a:pt x="242" y="42"/>
                      </a:lnTo>
                      <a:lnTo>
                        <a:pt x="234" y="42"/>
                      </a:lnTo>
                      <a:lnTo>
                        <a:pt x="234" y="42"/>
                      </a:lnTo>
                      <a:lnTo>
                        <a:pt x="240" y="46"/>
                      </a:lnTo>
                      <a:lnTo>
                        <a:pt x="250" y="46"/>
                      </a:lnTo>
                      <a:lnTo>
                        <a:pt x="266" y="42"/>
                      </a:lnTo>
                      <a:lnTo>
                        <a:pt x="266" y="42"/>
                      </a:lnTo>
                      <a:lnTo>
                        <a:pt x="260" y="46"/>
                      </a:lnTo>
                      <a:lnTo>
                        <a:pt x="252" y="48"/>
                      </a:lnTo>
                      <a:lnTo>
                        <a:pt x="234" y="52"/>
                      </a:lnTo>
                      <a:lnTo>
                        <a:pt x="216" y="54"/>
                      </a:lnTo>
                      <a:lnTo>
                        <a:pt x="198" y="58"/>
                      </a:lnTo>
                      <a:lnTo>
                        <a:pt x="198" y="58"/>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30" name="Freeform 306"/>
                <p:cNvSpPr>
                  <a:spLocks/>
                </p:cNvSpPr>
                <p:nvPr userDrawn="1"/>
              </p:nvSpPr>
              <p:spPr bwMode="auto">
                <a:xfrm>
                  <a:off x="3819" y="235"/>
                  <a:ext cx="33" cy="10"/>
                </a:xfrm>
                <a:custGeom>
                  <a:avLst/>
                  <a:gdLst/>
                  <a:ahLst/>
                  <a:cxnLst>
                    <a:cxn ang="0">
                      <a:pos x="118" y="4"/>
                    </a:cxn>
                    <a:cxn ang="0">
                      <a:pos x="118" y="4"/>
                    </a:cxn>
                    <a:cxn ang="0">
                      <a:pos x="106" y="8"/>
                    </a:cxn>
                    <a:cxn ang="0">
                      <a:pos x="94" y="10"/>
                    </a:cxn>
                    <a:cxn ang="0">
                      <a:pos x="82" y="12"/>
                    </a:cxn>
                    <a:cxn ang="0">
                      <a:pos x="70" y="16"/>
                    </a:cxn>
                    <a:cxn ang="0">
                      <a:pos x="70" y="16"/>
                    </a:cxn>
                    <a:cxn ang="0">
                      <a:pos x="86" y="16"/>
                    </a:cxn>
                    <a:cxn ang="0">
                      <a:pos x="102" y="14"/>
                    </a:cxn>
                    <a:cxn ang="0">
                      <a:pos x="120" y="12"/>
                    </a:cxn>
                    <a:cxn ang="0">
                      <a:pos x="138" y="10"/>
                    </a:cxn>
                    <a:cxn ang="0">
                      <a:pos x="138" y="10"/>
                    </a:cxn>
                    <a:cxn ang="0">
                      <a:pos x="134" y="14"/>
                    </a:cxn>
                    <a:cxn ang="0">
                      <a:pos x="130" y="14"/>
                    </a:cxn>
                    <a:cxn ang="0">
                      <a:pos x="120" y="16"/>
                    </a:cxn>
                    <a:cxn ang="0">
                      <a:pos x="108" y="16"/>
                    </a:cxn>
                    <a:cxn ang="0">
                      <a:pos x="98" y="18"/>
                    </a:cxn>
                    <a:cxn ang="0">
                      <a:pos x="98" y="18"/>
                    </a:cxn>
                    <a:cxn ang="0">
                      <a:pos x="102" y="20"/>
                    </a:cxn>
                    <a:cxn ang="0">
                      <a:pos x="104" y="20"/>
                    </a:cxn>
                    <a:cxn ang="0">
                      <a:pos x="104" y="20"/>
                    </a:cxn>
                    <a:cxn ang="0">
                      <a:pos x="76" y="28"/>
                    </a:cxn>
                    <a:cxn ang="0">
                      <a:pos x="62" y="30"/>
                    </a:cxn>
                    <a:cxn ang="0">
                      <a:pos x="48" y="28"/>
                    </a:cxn>
                    <a:cxn ang="0">
                      <a:pos x="48" y="28"/>
                    </a:cxn>
                    <a:cxn ang="0">
                      <a:pos x="44" y="26"/>
                    </a:cxn>
                    <a:cxn ang="0">
                      <a:pos x="42" y="24"/>
                    </a:cxn>
                    <a:cxn ang="0">
                      <a:pos x="40" y="22"/>
                    </a:cxn>
                    <a:cxn ang="0">
                      <a:pos x="38" y="20"/>
                    </a:cxn>
                    <a:cxn ang="0">
                      <a:pos x="38" y="20"/>
                    </a:cxn>
                    <a:cxn ang="0">
                      <a:pos x="28" y="18"/>
                    </a:cxn>
                    <a:cxn ang="0">
                      <a:pos x="20" y="18"/>
                    </a:cxn>
                    <a:cxn ang="0">
                      <a:pos x="10" y="18"/>
                    </a:cxn>
                    <a:cxn ang="0">
                      <a:pos x="0" y="16"/>
                    </a:cxn>
                    <a:cxn ang="0">
                      <a:pos x="0" y="16"/>
                    </a:cxn>
                    <a:cxn ang="0">
                      <a:pos x="6" y="12"/>
                    </a:cxn>
                    <a:cxn ang="0">
                      <a:pos x="10" y="10"/>
                    </a:cxn>
                    <a:cxn ang="0">
                      <a:pos x="16" y="10"/>
                    </a:cxn>
                    <a:cxn ang="0">
                      <a:pos x="22" y="12"/>
                    </a:cxn>
                    <a:cxn ang="0">
                      <a:pos x="36" y="14"/>
                    </a:cxn>
                    <a:cxn ang="0">
                      <a:pos x="48" y="16"/>
                    </a:cxn>
                    <a:cxn ang="0">
                      <a:pos x="48" y="16"/>
                    </a:cxn>
                    <a:cxn ang="0">
                      <a:pos x="40" y="12"/>
                    </a:cxn>
                    <a:cxn ang="0">
                      <a:pos x="36" y="10"/>
                    </a:cxn>
                    <a:cxn ang="0">
                      <a:pos x="32" y="8"/>
                    </a:cxn>
                    <a:cxn ang="0">
                      <a:pos x="32" y="8"/>
                    </a:cxn>
                    <a:cxn ang="0">
                      <a:pos x="40" y="4"/>
                    </a:cxn>
                    <a:cxn ang="0">
                      <a:pos x="50" y="2"/>
                    </a:cxn>
                    <a:cxn ang="0">
                      <a:pos x="62" y="0"/>
                    </a:cxn>
                    <a:cxn ang="0">
                      <a:pos x="74" y="0"/>
                    </a:cxn>
                    <a:cxn ang="0">
                      <a:pos x="98" y="2"/>
                    </a:cxn>
                    <a:cxn ang="0">
                      <a:pos x="118" y="4"/>
                    </a:cxn>
                    <a:cxn ang="0">
                      <a:pos x="118" y="4"/>
                    </a:cxn>
                  </a:cxnLst>
                  <a:rect l="0" t="0" r="r" b="b"/>
                  <a:pathLst>
                    <a:path w="138" h="30">
                      <a:moveTo>
                        <a:pt x="118" y="4"/>
                      </a:moveTo>
                      <a:lnTo>
                        <a:pt x="118" y="4"/>
                      </a:lnTo>
                      <a:lnTo>
                        <a:pt x="106" y="8"/>
                      </a:lnTo>
                      <a:lnTo>
                        <a:pt x="94" y="10"/>
                      </a:lnTo>
                      <a:lnTo>
                        <a:pt x="82" y="12"/>
                      </a:lnTo>
                      <a:lnTo>
                        <a:pt x="70" y="16"/>
                      </a:lnTo>
                      <a:lnTo>
                        <a:pt x="70" y="16"/>
                      </a:lnTo>
                      <a:lnTo>
                        <a:pt x="86" y="16"/>
                      </a:lnTo>
                      <a:lnTo>
                        <a:pt x="102" y="14"/>
                      </a:lnTo>
                      <a:lnTo>
                        <a:pt x="120" y="12"/>
                      </a:lnTo>
                      <a:lnTo>
                        <a:pt x="138" y="10"/>
                      </a:lnTo>
                      <a:lnTo>
                        <a:pt x="138" y="10"/>
                      </a:lnTo>
                      <a:lnTo>
                        <a:pt x="134" y="14"/>
                      </a:lnTo>
                      <a:lnTo>
                        <a:pt x="130" y="14"/>
                      </a:lnTo>
                      <a:lnTo>
                        <a:pt x="120" y="16"/>
                      </a:lnTo>
                      <a:lnTo>
                        <a:pt x="108" y="16"/>
                      </a:lnTo>
                      <a:lnTo>
                        <a:pt x="98" y="18"/>
                      </a:lnTo>
                      <a:lnTo>
                        <a:pt x="98" y="18"/>
                      </a:lnTo>
                      <a:lnTo>
                        <a:pt x="102" y="20"/>
                      </a:lnTo>
                      <a:lnTo>
                        <a:pt x="104" y="20"/>
                      </a:lnTo>
                      <a:lnTo>
                        <a:pt x="104" y="20"/>
                      </a:lnTo>
                      <a:lnTo>
                        <a:pt x="76" y="28"/>
                      </a:lnTo>
                      <a:lnTo>
                        <a:pt x="62" y="30"/>
                      </a:lnTo>
                      <a:lnTo>
                        <a:pt x="48" y="28"/>
                      </a:lnTo>
                      <a:lnTo>
                        <a:pt x="48" y="28"/>
                      </a:lnTo>
                      <a:lnTo>
                        <a:pt x="44" y="26"/>
                      </a:lnTo>
                      <a:lnTo>
                        <a:pt x="42" y="24"/>
                      </a:lnTo>
                      <a:lnTo>
                        <a:pt x="40" y="22"/>
                      </a:lnTo>
                      <a:lnTo>
                        <a:pt x="38" y="20"/>
                      </a:lnTo>
                      <a:lnTo>
                        <a:pt x="38" y="20"/>
                      </a:lnTo>
                      <a:lnTo>
                        <a:pt x="28" y="18"/>
                      </a:lnTo>
                      <a:lnTo>
                        <a:pt x="20" y="18"/>
                      </a:lnTo>
                      <a:lnTo>
                        <a:pt x="10" y="18"/>
                      </a:lnTo>
                      <a:lnTo>
                        <a:pt x="0" y="16"/>
                      </a:lnTo>
                      <a:lnTo>
                        <a:pt x="0" y="16"/>
                      </a:lnTo>
                      <a:lnTo>
                        <a:pt x="6" y="12"/>
                      </a:lnTo>
                      <a:lnTo>
                        <a:pt x="10" y="10"/>
                      </a:lnTo>
                      <a:lnTo>
                        <a:pt x="16" y="10"/>
                      </a:lnTo>
                      <a:lnTo>
                        <a:pt x="22" y="12"/>
                      </a:lnTo>
                      <a:lnTo>
                        <a:pt x="36" y="14"/>
                      </a:lnTo>
                      <a:lnTo>
                        <a:pt x="48" y="16"/>
                      </a:lnTo>
                      <a:lnTo>
                        <a:pt x="48" y="16"/>
                      </a:lnTo>
                      <a:lnTo>
                        <a:pt x="40" y="12"/>
                      </a:lnTo>
                      <a:lnTo>
                        <a:pt x="36" y="10"/>
                      </a:lnTo>
                      <a:lnTo>
                        <a:pt x="32" y="8"/>
                      </a:lnTo>
                      <a:lnTo>
                        <a:pt x="32" y="8"/>
                      </a:lnTo>
                      <a:lnTo>
                        <a:pt x="40" y="4"/>
                      </a:lnTo>
                      <a:lnTo>
                        <a:pt x="50" y="2"/>
                      </a:lnTo>
                      <a:lnTo>
                        <a:pt x="62" y="0"/>
                      </a:lnTo>
                      <a:lnTo>
                        <a:pt x="74" y="0"/>
                      </a:lnTo>
                      <a:lnTo>
                        <a:pt x="98" y="2"/>
                      </a:lnTo>
                      <a:lnTo>
                        <a:pt x="118" y="4"/>
                      </a:lnTo>
                      <a:lnTo>
                        <a:pt x="118"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31" name="Freeform 307"/>
                <p:cNvSpPr>
                  <a:spLocks/>
                </p:cNvSpPr>
                <p:nvPr userDrawn="1"/>
              </p:nvSpPr>
              <p:spPr bwMode="auto">
                <a:xfrm>
                  <a:off x="3781" y="250"/>
                  <a:ext cx="43" cy="8"/>
                </a:xfrm>
                <a:custGeom>
                  <a:avLst/>
                  <a:gdLst/>
                  <a:ahLst/>
                  <a:cxnLst>
                    <a:cxn ang="0">
                      <a:pos x="162" y="4"/>
                    </a:cxn>
                    <a:cxn ang="0">
                      <a:pos x="162" y="4"/>
                    </a:cxn>
                    <a:cxn ang="0">
                      <a:pos x="150" y="10"/>
                    </a:cxn>
                    <a:cxn ang="0">
                      <a:pos x="136" y="12"/>
                    </a:cxn>
                    <a:cxn ang="0">
                      <a:pos x="120" y="14"/>
                    </a:cxn>
                    <a:cxn ang="0">
                      <a:pos x="102" y="14"/>
                    </a:cxn>
                    <a:cxn ang="0">
                      <a:pos x="102" y="14"/>
                    </a:cxn>
                    <a:cxn ang="0">
                      <a:pos x="102" y="18"/>
                    </a:cxn>
                    <a:cxn ang="0">
                      <a:pos x="104" y="18"/>
                    </a:cxn>
                    <a:cxn ang="0">
                      <a:pos x="110" y="18"/>
                    </a:cxn>
                    <a:cxn ang="0">
                      <a:pos x="110" y="18"/>
                    </a:cxn>
                    <a:cxn ang="0">
                      <a:pos x="84" y="24"/>
                    </a:cxn>
                    <a:cxn ang="0">
                      <a:pos x="58" y="28"/>
                    </a:cxn>
                    <a:cxn ang="0">
                      <a:pos x="30" y="32"/>
                    </a:cxn>
                    <a:cxn ang="0">
                      <a:pos x="0" y="32"/>
                    </a:cxn>
                    <a:cxn ang="0">
                      <a:pos x="0" y="32"/>
                    </a:cxn>
                    <a:cxn ang="0">
                      <a:pos x="20" y="24"/>
                    </a:cxn>
                    <a:cxn ang="0">
                      <a:pos x="42" y="14"/>
                    </a:cxn>
                    <a:cxn ang="0">
                      <a:pos x="64" y="6"/>
                    </a:cxn>
                    <a:cxn ang="0">
                      <a:pos x="78" y="4"/>
                    </a:cxn>
                    <a:cxn ang="0">
                      <a:pos x="92" y="4"/>
                    </a:cxn>
                    <a:cxn ang="0">
                      <a:pos x="92" y="4"/>
                    </a:cxn>
                    <a:cxn ang="0">
                      <a:pos x="88" y="6"/>
                    </a:cxn>
                    <a:cxn ang="0">
                      <a:pos x="84" y="6"/>
                    </a:cxn>
                    <a:cxn ang="0">
                      <a:pos x="80" y="6"/>
                    </a:cxn>
                    <a:cxn ang="0">
                      <a:pos x="78" y="8"/>
                    </a:cxn>
                    <a:cxn ang="0">
                      <a:pos x="78" y="8"/>
                    </a:cxn>
                    <a:cxn ang="0">
                      <a:pos x="88" y="8"/>
                    </a:cxn>
                    <a:cxn ang="0">
                      <a:pos x="100" y="6"/>
                    </a:cxn>
                    <a:cxn ang="0">
                      <a:pos x="120" y="2"/>
                    </a:cxn>
                    <a:cxn ang="0">
                      <a:pos x="132" y="2"/>
                    </a:cxn>
                    <a:cxn ang="0">
                      <a:pos x="142" y="0"/>
                    </a:cxn>
                    <a:cxn ang="0">
                      <a:pos x="152" y="2"/>
                    </a:cxn>
                    <a:cxn ang="0">
                      <a:pos x="162" y="4"/>
                    </a:cxn>
                    <a:cxn ang="0">
                      <a:pos x="162" y="4"/>
                    </a:cxn>
                  </a:cxnLst>
                  <a:rect l="0" t="0" r="r" b="b"/>
                  <a:pathLst>
                    <a:path w="162" h="32">
                      <a:moveTo>
                        <a:pt x="162" y="4"/>
                      </a:moveTo>
                      <a:lnTo>
                        <a:pt x="162" y="4"/>
                      </a:lnTo>
                      <a:lnTo>
                        <a:pt x="150" y="10"/>
                      </a:lnTo>
                      <a:lnTo>
                        <a:pt x="136" y="12"/>
                      </a:lnTo>
                      <a:lnTo>
                        <a:pt x="120" y="14"/>
                      </a:lnTo>
                      <a:lnTo>
                        <a:pt x="102" y="14"/>
                      </a:lnTo>
                      <a:lnTo>
                        <a:pt x="102" y="14"/>
                      </a:lnTo>
                      <a:lnTo>
                        <a:pt x="102" y="18"/>
                      </a:lnTo>
                      <a:lnTo>
                        <a:pt x="104" y="18"/>
                      </a:lnTo>
                      <a:lnTo>
                        <a:pt x="110" y="18"/>
                      </a:lnTo>
                      <a:lnTo>
                        <a:pt x="110" y="18"/>
                      </a:lnTo>
                      <a:lnTo>
                        <a:pt x="84" y="24"/>
                      </a:lnTo>
                      <a:lnTo>
                        <a:pt x="58" y="28"/>
                      </a:lnTo>
                      <a:lnTo>
                        <a:pt x="30" y="32"/>
                      </a:lnTo>
                      <a:lnTo>
                        <a:pt x="0" y="32"/>
                      </a:lnTo>
                      <a:lnTo>
                        <a:pt x="0" y="32"/>
                      </a:lnTo>
                      <a:lnTo>
                        <a:pt x="20" y="24"/>
                      </a:lnTo>
                      <a:lnTo>
                        <a:pt x="42" y="14"/>
                      </a:lnTo>
                      <a:lnTo>
                        <a:pt x="64" y="6"/>
                      </a:lnTo>
                      <a:lnTo>
                        <a:pt x="78" y="4"/>
                      </a:lnTo>
                      <a:lnTo>
                        <a:pt x="92" y="4"/>
                      </a:lnTo>
                      <a:lnTo>
                        <a:pt x="92" y="4"/>
                      </a:lnTo>
                      <a:lnTo>
                        <a:pt x="88" y="6"/>
                      </a:lnTo>
                      <a:lnTo>
                        <a:pt x="84" y="6"/>
                      </a:lnTo>
                      <a:lnTo>
                        <a:pt x="80" y="6"/>
                      </a:lnTo>
                      <a:lnTo>
                        <a:pt x="78" y="8"/>
                      </a:lnTo>
                      <a:lnTo>
                        <a:pt x="78" y="8"/>
                      </a:lnTo>
                      <a:lnTo>
                        <a:pt x="88" y="8"/>
                      </a:lnTo>
                      <a:lnTo>
                        <a:pt x="100" y="6"/>
                      </a:lnTo>
                      <a:lnTo>
                        <a:pt x="120" y="2"/>
                      </a:lnTo>
                      <a:lnTo>
                        <a:pt x="132" y="2"/>
                      </a:lnTo>
                      <a:lnTo>
                        <a:pt x="142" y="0"/>
                      </a:lnTo>
                      <a:lnTo>
                        <a:pt x="152" y="2"/>
                      </a:lnTo>
                      <a:lnTo>
                        <a:pt x="162" y="4"/>
                      </a:lnTo>
                      <a:lnTo>
                        <a:pt x="162" y="4"/>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32" name="Freeform 308"/>
                <p:cNvSpPr>
                  <a:spLocks/>
                </p:cNvSpPr>
                <p:nvPr userDrawn="1"/>
              </p:nvSpPr>
              <p:spPr bwMode="auto">
                <a:xfrm>
                  <a:off x="4090" y="412"/>
                  <a:ext cx="3" cy="5"/>
                </a:xfrm>
                <a:custGeom>
                  <a:avLst/>
                  <a:gdLst/>
                  <a:ahLst/>
                  <a:cxnLst>
                    <a:cxn ang="0">
                      <a:pos x="0" y="0"/>
                    </a:cxn>
                    <a:cxn ang="0">
                      <a:pos x="0" y="0"/>
                    </a:cxn>
                    <a:cxn ang="0">
                      <a:pos x="8" y="4"/>
                    </a:cxn>
                    <a:cxn ang="0">
                      <a:pos x="14" y="10"/>
                    </a:cxn>
                    <a:cxn ang="0">
                      <a:pos x="14" y="10"/>
                    </a:cxn>
                    <a:cxn ang="0">
                      <a:pos x="12" y="12"/>
                    </a:cxn>
                    <a:cxn ang="0">
                      <a:pos x="10" y="12"/>
                    </a:cxn>
                    <a:cxn ang="0">
                      <a:pos x="10" y="12"/>
                    </a:cxn>
                    <a:cxn ang="0">
                      <a:pos x="12" y="16"/>
                    </a:cxn>
                    <a:cxn ang="0">
                      <a:pos x="14" y="16"/>
                    </a:cxn>
                    <a:cxn ang="0">
                      <a:pos x="18" y="14"/>
                    </a:cxn>
                    <a:cxn ang="0">
                      <a:pos x="20" y="16"/>
                    </a:cxn>
                    <a:cxn ang="0">
                      <a:pos x="20" y="16"/>
                    </a:cxn>
                    <a:cxn ang="0">
                      <a:pos x="18" y="18"/>
                    </a:cxn>
                    <a:cxn ang="0">
                      <a:pos x="16" y="20"/>
                    </a:cxn>
                    <a:cxn ang="0">
                      <a:pos x="12" y="18"/>
                    </a:cxn>
                    <a:cxn ang="0">
                      <a:pos x="6" y="14"/>
                    </a:cxn>
                    <a:cxn ang="0">
                      <a:pos x="4" y="14"/>
                    </a:cxn>
                    <a:cxn ang="0">
                      <a:pos x="2" y="14"/>
                    </a:cxn>
                    <a:cxn ang="0">
                      <a:pos x="2" y="14"/>
                    </a:cxn>
                    <a:cxn ang="0">
                      <a:pos x="0" y="12"/>
                    </a:cxn>
                    <a:cxn ang="0">
                      <a:pos x="0" y="8"/>
                    </a:cxn>
                    <a:cxn ang="0">
                      <a:pos x="0" y="0"/>
                    </a:cxn>
                    <a:cxn ang="0">
                      <a:pos x="0" y="0"/>
                    </a:cxn>
                  </a:cxnLst>
                  <a:rect l="0" t="0" r="r" b="b"/>
                  <a:pathLst>
                    <a:path w="20" h="20">
                      <a:moveTo>
                        <a:pt x="0" y="0"/>
                      </a:moveTo>
                      <a:lnTo>
                        <a:pt x="0" y="0"/>
                      </a:lnTo>
                      <a:lnTo>
                        <a:pt x="8" y="4"/>
                      </a:lnTo>
                      <a:lnTo>
                        <a:pt x="14" y="10"/>
                      </a:lnTo>
                      <a:lnTo>
                        <a:pt x="14" y="10"/>
                      </a:lnTo>
                      <a:lnTo>
                        <a:pt x="12" y="12"/>
                      </a:lnTo>
                      <a:lnTo>
                        <a:pt x="10" y="12"/>
                      </a:lnTo>
                      <a:lnTo>
                        <a:pt x="10" y="12"/>
                      </a:lnTo>
                      <a:lnTo>
                        <a:pt x="12" y="16"/>
                      </a:lnTo>
                      <a:lnTo>
                        <a:pt x="14" y="16"/>
                      </a:lnTo>
                      <a:lnTo>
                        <a:pt x="18" y="14"/>
                      </a:lnTo>
                      <a:lnTo>
                        <a:pt x="20" y="16"/>
                      </a:lnTo>
                      <a:lnTo>
                        <a:pt x="20" y="16"/>
                      </a:lnTo>
                      <a:lnTo>
                        <a:pt x="18" y="18"/>
                      </a:lnTo>
                      <a:lnTo>
                        <a:pt x="16" y="20"/>
                      </a:lnTo>
                      <a:lnTo>
                        <a:pt x="12" y="18"/>
                      </a:lnTo>
                      <a:lnTo>
                        <a:pt x="6" y="14"/>
                      </a:lnTo>
                      <a:lnTo>
                        <a:pt x="4" y="14"/>
                      </a:lnTo>
                      <a:lnTo>
                        <a:pt x="2" y="14"/>
                      </a:lnTo>
                      <a:lnTo>
                        <a:pt x="2" y="14"/>
                      </a:lnTo>
                      <a:lnTo>
                        <a:pt x="0" y="12"/>
                      </a:lnTo>
                      <a:lnTo>
                        <a:pt x="0" y="8"/>
                      </a:lnTo>
                      <a:lnTo>
                        <a:pt x="0" y="0"/>
                      </a:lnTo>
                      <a:lnTo>
                        <a:pt x="0" y="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sp>
              <p:nvSpPr>
                <p:cNvPr id="1333" name="Freeform 309"/>
                <p:cNvSpPr>
                  <a:spLocks/>
                </p:cNvSpPr>
                <p:nvPr userDrawn="1"/>
              </p:nvSpPr>
              <p:spPr bwMode="auto">
                <a:xfrm>
                  <a:off x="3092" y="669"/>
                  <a:ext cx="30" cy="84"/>
                </a:xfrm>
                <a:custGeom>
                  <a:avLst/>
                  <a:gdLst/>
                  <a:ahLst/>
                  <a:cxnLst>
                    <a:cxn ang="0">
                      <a:pos x="48" y="180"/>
                    </a:cxn>
                    <a:cxn ang="0">
                      <a:pos x="48" y="180"/>
                    </a:cxn>
                    <a:cxn ang="0">
                      <a:pos x="36" y="212"/>
                    </a:cxn>
                    <a:cxn ang="0">
                      <a:pos x="24" y="246"/>
                    </a:cxn>
                    <a:cxn ang="0">
                      <a:pos x="12" y="278"/>
                    </a:cxn>
                    <a:cxn ang="0">
                      <a:pos x="0" y="314"/>
                    </a:cxn>
                    <a:cxn ang="0">
                      <a:pos x="0" y="314"/>
                    </a:cxn>
                    <a:cxn ang="0">
                      <a:pos x="22" y="232"/>
                    </a:cxn>
                    <a:cxn ang="0">
                      <a:pos x="50" y="150"/>
                    </a:cxn>
                    <a:cxn ang="0">
                      <a:pos x="50" y="150"/>
                    </a:cxn>
                    <a:cxn ang="0">
                      <a:pos x="64" y="110"/>
                    </a:cxn>
                    <a:cxn ang="0">
                      <a:pos x="80" y="72"/>
                    </a:cxn>
                    <a:cxn ang="0">
                      <a:pos x="98" y="34"/>
                    </a:cxn>
                    <a:cxn ang="0">
                      <a:pos x="116" y="0"/>
                    </a:cxn>
                    <a:cxn ang="0">
                      <a:pos x="116" y="0"/>
                    </a:cxn>
                    <a:cxn ang="0">
                      <a:pos x="118" y="16"/>
                    </a:cxn>
                    <a:cxn ang="0">
                      <a:pos x="116" y="30"/>
                    </a:cxn>
                    <a:cxn ang="0">
                      <a:pos x="114" y="46"/>
                    </a:cxn>
                    <a:cxn ang="0">
                      <a:pos x="108" y="60"/>
                    </a:cxn>
                    <a:cxn ang="0">
                      <a:pos x="96" y="88"/>
                    </a:cxn>
                    <a:cxn ang="0">
                      <a:pos x="86" y="112"/>
                    </a:cxn>
                    <a:cxn ang="0">
                      <a:pos x="86" y="112"/>
                    </a:cxn>
                    <a:cxn ang="0">
                      <a:pos x="84" y="110"/>
                    </a:cxn>
                    <a:cxn ang="0">
                      <a:pos x="84" y="110"/>
                    </a:cxn>
                    <a:cxn ang="0">
                      <a:pos x="86" y="108"/>
                    </a:cxn>
                    <a:cxn ang="0">
                      <a:pos x="86" y="108"/>
                    </a:cxn>
                    <a:cxn ang="0">
                      <a:pos x="80" y="114"/>
                    </a:cxn>
                    <a:cxn ang="0">
                      <a:pos x="76" y="122"/>
                    </a:cxn>
                    <a:cxn ang="0">
                      <a:pos x="66" y="142"/>
                    </a:cxn>
                    <a:cxn ang="0">
                      <a:pos x="50" y="184"/>
                    </a:cxn>
                    <a:cxn ang="0">
                      <a:pos x="50" y="184"/>
                    </a:cxn>
                    <a:cxn ang="0">
                      <a:pos x="48" y="184"/>
                    </a:cxn>
                    <a:cxn ang="0">
                      <a:pos x="48" y="180"/>
                    </a:cxn>
                    <a:cxn ang="0">
                      <a:pos x="48" y="180"/>
                    </a:cxn>
                  </a:cxnLst>
                  <a:rect l="0" t="0" r="r" b="b"/>
                  <a:pathLst>
                    <a:path w="118" h="314">
                      <a:moveTo>
                        <a:pt x="48" y="180"/>
                      </a:moveTo>
                      <a:lnTo>
                        <a:pt x="48" y="180"/>
                      </a:lnTo>
                      <a:lnTo>
                        <a:pt x="36" y="212"/>
                      </a:lnTo>
                      <a:lnTo>
                        <a:pt x="24" y="246"/>
                      </a:lnTo>
                      <a:lnTo>
                        <a:pt x="12" y="278"/>
                      </a:lnTo>
                      <a:lnTo>
                        <a:pt x="0" y="314"/>
                      </a:lnTo>
                      <a:lnTo>
                        <a:pt x="0" y="314"/>
                      </a:lnTo>
                      <a:lnTo>
                        <a:pt x="22" y="232"/>
                      </a:lnTo>
                      <a:lnTo>
                        <a:pt x="50" y="150"/>
                      </a:lnTo>
                      <a:lnTo>
                        <a:pt x="50" y="150"/>
                      </a:lnTo>
                      <a:lnTo>
                        <a:pt x="64" y="110"/>
                      </a:lnTo>
                      <a:lnTo>
                        <a:pt x="80" y="72"/>
                      </a:lnTo>
                      <a:lnTo>
                        <a:pt x="98" y="34"/>
                      </a:lnTo>
                      <a:lnTo>
                        <a:pt x="116" y="0"/>
                      </a:lnTo>
                      <a:lnTo>
                        <a:pt x="116" y="0"/>
                      </a:lnTo>
                      <a:lnTo>
                        <a:pt x="118" y="16"/>
                      </a:lnTo>
                      <a:lnTo>
                        <a:pt x="116" y="30"/>
                      </a:lnTo>
                      <a:lnTo>
                        <a:pt x="114" y="46"/>
                      </a:lnTo>
                      <a:lnTo>
                        <a:pt x="108" y="60"/>
                      </a:lnTo>
                      <a:lnTo>
                        <a:pt x="96" y="88"/>
                      </a:lnTo>
                      <a:lnTo>
                        <a:pt x="86" y="112"/>
                      </a:lnTo>
                      <a:lnTo>
                        <a:pt x="86" y="112"/>
                      </a:lnTo>
                      <a:lnTo>
                        <a:pt x="84" y="110"/>
                      </a:lnTo>
                      <a:lnTo>
                        <a:pt x="84" y="110"/>
                      </a:lnTo>
                      <a:lnTo>
                        <a:pt x="86" y="108"/>
                      </a:lnTo>
                      <a:lnTo>
                        <a:pt x="86" y="108"/>
                      </a:lnTo>
                      <a:lnTo>
                        <a:pt x="80" y="114"/>
                      </a:lnTo>
                      <a:lnTo>
                        <a:pt x="76" y="122"/>
                      </a:lnTo>
                      <a:lnTo>
                        <a:pt x="66" y="142"/>
                      </a:lnTo>
                      <a:lnTo>
                        <a:pt x="50" y="184"/>
                      </a:lnTo>
                      <a:lnTo>
                        <a:pt x="50" y="184"/>
                      </a:lnTo>
                      <a:lnTo>
                        <a:pt x="48" y="184"/>
                      </a:lnTo>
                      <a:lnTo>
                        <a:pt x="48" y="180"/>
                      </a:lnTo>
                      <a:lnTo>
                        <a:pt x="48" y="180"/>
                      </a:lnTo>
                      <a:close/>
                    </a:path>
                  </a:pathLst>
                </a:custGeom>
                <a:gradFill rotWithShape="1">
                  <a:gsLst>
                    <a:gs pos="0">
                      <a:srgbClr val="226A8E"/>
                    </a:gs>
                    <a:gs pos="100000">
                      <a:srgbClr val="226A8E">
                        <a:gamma/>
                        <a:shade val="76078"/>
                        <a:invGamma/>
                      </a:srgbClr>
                    </a:gs>
                  </a:gsLst>
                  <a:lin ang="5400000" scaled="1"/>
                </a:gradFill>
                <a:ln w="9525">
                  <a:noFill/>
                  <a:round/>
                  <a:headEnd/>
                  <a:tailEnd/>
                </a:ln>
              </p:spPr>
              <p:txBody>
                <a:bodyPr/>
                <a:lstStyle/>
                <a:p>
                  <a:pPr>
                    <a:defRPr/>
                  </a:pPr>
                  <a:endParaRPr lang="zh-CN" altLang="en-US" b="0">
                    <a:ea typeface="宋体" charset="-122"/>
                  </a:endParaRPr>
                </a:p>
              </p:txBody>
            </p:sp>
          </p:grpSp>
          <p:sp>
            <p:nvSpPr>
              <p:cNvPr id="1334" name="Freeform 310"/>
              <p:cNvSpPr>
                <a:spLocks/>
              </p:cNvSpPr>
              <p:nvPr userDrawn="1"/>
            </p:nvSpPr>
            <p:spPr bwMode="auto">
              <a:xfrm>
                <a:off x="3079" y="182"/>
                <a:ext cx="1597" cy="1118"/>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42999"/>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b="0">
                  <a:ea typeface="宋体" charset="-122"/>
                </a:endParaRPr>
              </a:p>
            </p:txBody>
          </p:sp>
        </p:grpSp>
      </p:gr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Narrow" pitchFamily="34" charset="0"/>
        </a:defRPr>
      </a:lvl6pPr>
      <a:lvl7pPr marL="914400" algn="l" rtl="0" eaLnBrk="1" fontAlgn="base" hangingPunct="1">
        <a:spcBef>
          <a:spcPct val="0"/>
        </a:spcBef>
        <a:spcAft>
          <a:spcPct val="0"/>
        </a:spcAft>
        <a:defRPr sz="2400">
          <a:solidFill>
            <a:schemeClr val="bg1"/>
          </a:solidFill>
          <a:latin typeface="Arial Narrow" pitchFamily="34" charset="0"/>
        </a:defRPr>
      </a:lvl7pPr>
      <a:lvl8pPr marL="1371600" algn="l" rtl="0" eaLnBrk="1" fontAlgn="base" hangingPunct="1">
        <a:spcBef>
          <a:spcPct val="0"/>
        </a:spcBef>
        <a:spcAft>
          <a:spcPct val="0"/>
        </a:spcAft>
        <a:defRPr sz="2400">
          <a:solidFill>
            <a:schemeClr val="bg1"/>
          </a:solidFill>
          <a:latin typeface="Arial Narrow" pitchFamily="34" charset="0"/>
        </a:defRPr>
      </a:lvl8pPr>
      <a:lvl9pPr marL="1828800" algn="l" rtl="0" eaLnBrk="1" fontAlgn="base" hangingPunct="1">
        <a:spcBef>
          <a:spcPct val="0"/>
        </a:spcBef>
        <a:spcAft>
          <a:spcPct val="0"/>
        </a:spcAft>
        <a:defRPr sz="2400">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solidFill>
                <a:prstClr val="black"/>
              </a:solidFill>
            </a:endParaRPr>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269023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solidFill>
                <a:prstClr val="black"/>
              </a:solidFill>
            </a:endParaRPr>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156202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CF59E94-8E1B-49BA-9544-664D59AFD282}" type="datetimeFigureOut">
              <a:rPr lang="zh-CN" altLang="en-US" smtClean="0">
                <a:solidFill>
                  <a:prstClr val="black"/>
                </a:solidFill>
              </a:rPr>
              <a:pPr/>
              <a:t>2015/4/2</a:t>
            </a:fld>
            <a:endParaRPr lang="zh-CN" altLang="en-US">
              <a:solidFill>
                <a:prstClr val="black"/>
              </a:solidFill>
            </a:endParaRPr>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solidFill>
                <a:prstClr val="black"/>
              </a:solidFill>
            </a:endParaRPr>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2ABD079-FCC3-4832-82B2-A708179474F0}"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777912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211.151.93.38/index.html?sid=Water%20Resources%20Research&amp;Title=A%20hydrologic%20perspective%20of%20cli-mate-soil-vegetation%20dynamics&amp;aufirst=Rodriguez-Iturbe%20I&amp;issue=2" TargetMode="External"/><Relationship Id="rId2" Type="http://schemas.openxmlformats.org/officeDocument/2006/relationships/image" Target="../media/image24.w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51.xml"/><Relationship Id="rId4" Type="http://schemas.openxmlformats.org/officeDocument/2006/relationships/image" Target="../media/image170.jpg"/></Relationships>
</file>

<file path=ppt/slides/_rels/slide10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5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jpeg"/><Relationship Id="rId1" Type="http://schemas.openxmlformats.org/officeDocument/2006/relationships/slideLayout" Target="../slideLayouts/slideLayout51.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1.xml"/><Relationship Id="rId4" Type="http://schemas.openxmlformats.org/officeDocument/2006/relationships/image" Target="../media/image184.png"/></Relationships>
</file>

<file path=ppt/slides/_rels/slide10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1.xml"/><Relationship Id="rId4" Type="http://schemas.openxmlformats.org/officeDocument/2006/relationships/image" Target="../media/image187.png"/></Relationships>
</file>

<file path=ppt/slides/_rels/slide105.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9.png"/><Relationship Id="rId7" Type="http://schemas.openxmlformats.org/officeDocument/2006/relationships/image" Target="../media/image188.wmf"/><Relationship Id="rId12" Type="http://schemas.openxmlformats.org/officeDocument/2006/relationships/image" Target="../media/image196.png"/><Relationship Id="rId2" Type="http://schemas.openxmlformats.org/officeDocument/2006/relationships/slideLayout" Target="../slideLayouts/slideLayout51.xml"/><Relationship Id="rId1" Type="http://schemas.openxmlformats.org/officeDocument/2006/relationships/vmlDrawing" Target="../drawings/vmlDrawing12.vml"/><Relationship Id="rId6" Type="http://schemas.openxmlformats.org/officeDocument/2006/relationships/oleObject" Target="../embeddings/oleObject5.bin"/><Relationship Id="rId11" Type="http://schemas.openxmlformats.org/officeDocument/2006/relationships/image" Target="../media/image195.png"/><Relationship Id="rId5" Type="http://schemas.openxmlformats.org/officeDocument/2006/relationships/image" Target="../media/image191.jpeg"/><Relationship Id="rId10" Type="http://schemas.openxmlformats.org/officeDocument/2006/relationships/image" Target="../media/image194.png"/><Relationship Id="rId4" Type="http://schemas.openxmlformats.org/officeDocument/2006/relationships/image" Target="../media/image190.png"/><Relationship Id="rId9" Type="http://schemas.openxmlformats.org/officeDocument/2006/relationships/image" Target="../media/image193.jpeg"/></Relationships>
</file>

<file path=ppt/slides/_rels/slide106.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image" Target="../media/image200.jpeg"/><Relationship Id="rId7" Type="http://schemas.openxmlformats.org/officeDocument/2006/relationships/oleObject" Target="../embeddings/oleObject7.bin"/><Relationship Id="rId2" Type="http://schemas.openxmlformats.org/officeDocument/2006/relationships/slideLayout" Target="../slideLayouts/slideLayout51.xml"/><Relationship Id="rId1" Type="http://schemas.openxmlformats.org/officeDocument/2006/relationships/vmlDrawing" Target="../drawings/vmlDrawing13.vml"/><Relationship Id="rId6" Type="http://schemas.openxmlformats.org/officeDocument/2006/relationships/image" Target="../media/image198.wmf"/><Relationship Id="rId5" Type="http://schemas.openxmlformats.org/officeDocument/2006/relationships/oleObject" Target="../embeddings/oleObject6.bin"/><Relationship Id="rId4" Type="http://schemas.openxmlformats.org/officeDocument/2006/relationships/image" Target="../media/image201.jpe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1.xml"/><Relationship Id="rId1" Type="http://schemas.openxmlformats.org/officeDocument/2006/relationships/vmlDrawing" Target="../drawings/vmlDrawing14.v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56.xml"/><Relationship Id="rId5" Type="http://schemas.openxmlformats.org/officeDocument/2006/relationships/image" Target="../media/image210.jpeg"/><Relationship Id="rId4" Type="http://schemas.openxmlformats.org/officeDocument/2006/relationships/image" Target="../media/image209.jpeg"/></Relationships>
</file>

<file path=ppt/slides/_rels/slide111.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image" Target="../media/image211.jpeg"/><Relationship Id="rId1" Type="http://schemas.openxmlformats.org/officeDocument/2006/relationships/slideLayout" Target="../slideLayouts/slideLayout56.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1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6.xml"/></Relationships>
</file>

<file path=ppt/slides/_rels/slide11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gif"/><Relationship Id="rId1" Type="http://schemas.openxmlformats.org/officeDocument/2006/relationships/slideLayout" Target="../slideLayouts/slideLayout51.xml"/><Relationship Id="rId4" Type="http://schemas.openxmlformats.org/officeDocument/2006/relationships/image" Target="../media/image220.png"/></Relationships>
</file>

<file path=ppt/slides/_rels/slide11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51.xml"/><Relationship Id="rId5" Type="http://schemas.openxmlformats.org/officeDocument/2006/relationships/image" Target="../media/image224.jpeg"/><Relationship Id="rId4" Type="http://schemas.openxmlformats.org/officeDocument/2006/relationships/image" Target="../media/image223.png"/></Relationships>
</file>

<file path=ppt/slides/_rels/slide115.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51.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jpeg"/></Relationships>
</file>

<file path=ppt/slides/_rels/slide11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emf"/><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51.xml"/><Relationship Id="rId5" Type="http://schemas.openxmlformats.org/officeDocument/2006/relationships/image" Target="../media/image236.jpeg"/><Relationship Id="rId4" Type="http://schemas.openxmlformats.org/officeDocument/2006/relationships/image" Target="../media/image235.jpeg"/></Relationships>
</file>

<file path=ppt/slides/_rels/slide11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56.xml"/><Relationship Id="rId5" Type="http://schemas.openxmlformats.org/officeDocument/2006/relationships/image" Target="../media/image240.jpeg"/><Relationship Id="rId4" Type="http://schemas.openxmlformats.org/officeDocument/2006/relationships/image" Target="../media/image239.jpeg"/></Relationships>
</file>

<file path=ppt/slides/_rels/slide11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120.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jpg"/><Relationship Id="rId1" Type="http://schemas.openxmlformats.org/officeDocument/2006/relationships/slideLayout" Target="../slideLayouts/slideLayout51.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12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ecohat.bnu.edu.cn/"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westdc.westgis.ac.cn/Default.aspx" TargetMode="External"/><Relationship Id="rId3" Type="http://schemas.openxmlformats.org/officeDocument/2006/relationships/hyperlink" Target="http://modis.gsfc.nasa.gov/" TargetMode="External"/><Relationship Id="rId7" Type="http://schemas.openxmlformats.org/officeDocument/2006/relationships/hyperlink" Target="http://free.vgt.vito.be/home.php" TargetMode="External"/><Relationship Id="rId2" Type="http://schemas.openxmlformats.org/officeDocument/2006/relationships/hyperlink" Target="http://glovis.usgs.gov/ImgViewer/Java2ImgViewer.html" TargetMode="External"/><Relationship Id="rId1" Type="http://schemas.openxmlformats.org/officeDocument/2006/relationships/slideLayout" Target="../slideLayouts/slideLayout7.xml"/><Relationship Id="rId6" Type="http://schemas.openxmlformats.org/officeDocument/2006/relationships/hyperlink" Target="http://disc2.nascom.nasa.gov/tovas/" TargetMode="External"/><Relationship Id="rId5" Type="http://schemas.openxmlformats.org/officeDocument/2006/relationships/hyperlink" Target="http://fy3.satellite.cma.gov.cn/" TargetMode="External"/><Relationship Id="rId4" Type="http://schemas.openxmlformats.org/officeDocument/2006/relationships/hyperlink" Target="http://www2.jpl.nasa.gov/srt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9.wmf"/><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oleObject" Target="../embeddings/Microsoft_Excel_97-2003____1.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70.wmf"/><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oleObject" Target="../embeddings/Microsoft_Excel_97-2003____2.xls"/></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Excel_97-2003____3.xls"/><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80.emf"/></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Excel_97-2003____4.xls"/><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emf"/></Relationships>
</file>

<file path=ppt/slides/_rels/slide4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85.emf"/><Relationship Id="rId4" Type="http://schemas.openxmlformats.org/officeDocument/2006/relationships/oleObject" Target="../embeddings/Microsoft_Excel_97-2003____5.xls"/></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Excel_97-2003____6.xls"/><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88.gif"/><Relationship Id="rId4" Type="http://schemas.openxmlformats.org/officeDocument/2006/relationships/image" Target="../media/image87.emf"/></Relationships>
</file>

<file path=ppt/slides/_rels/slide5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Excel_97-2003____7.xls"/><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91.gif"/><Relationship Id="rId4" Type="http://schemas.openxmlformats.org/officeDocument/2006/relationships/image" Target="../media/image9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6.xml"/><Relationship Id="rId1" Type="http://schemas.openxmlformats.org/officeDocument/2006/relationships/vmlDrawing" Target="../drawings/vmlDrawing9.vml"/><Relationship Id="rId4" Type="http://schemas.openxmlformats.org/officeDocument/2006/relationships/image" Target="../media/image92.emf"/></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Visio___1.vsdx"/><Relationship Id="rId2" Type="http://schemas.openxmlformats.org/officeDocument/2006/relationships/slideLayout" Target="../slideLayouts/slideLayout51.xml"/><Relationship Id="rId1" Type="http://schemas.openxmlformats.org/officeDocument/2006/relationships/vmlDrawing" Target="../drawings/vmlDrawing10.vml"/><Relationship Id="rId4" Type="http://schemas.openxmlformats.org/officeDocument/2006/relationships/image" Target="../media/image101.emf"/></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1.xm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pn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png"/><Relationship Id="rId2" Type="http://schemas.openxmlformats.org/officeDocument/2006/relationships/image" Target="../media/image108.jpeg"/><Relationship Id="rId1" Type="http://schemas.openxmlformats.org/officeDocument/2006/relationships/slideLayout" Target="../slideLayouts/slideLayout51.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0" Type="http://schemas.openxmlformats.org/officeDocument/2006/relationships/image" Target="../media/image116.png"/><Relationship Id="rId4" Type="http://schemas.openxmlformats.org/officeDocument/2006/relationships/image" Target="../media/image110.jpeg"/><Relationship Id="rId9" Type="http://schemas.openxmlformats.org/officeDocument/2006/relationships/image" Target="../media/image115.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Big_data#cite_note-1" TargetMode="External"/><Relationship Id="rId7" Type="http://schemas.openxmlformats.org/officeDocument/2006/relationships/hyperlink" Target="http://en.wikipedia.org/wiki/Big_data#cite_note-4" TargetMode="External"/><Relationship Id="rId2" Type="http://schemas.openxmlformats.org/officeDocument/2006/relationships/image" Target="../media/image18.jpg"/><Relationship Id="rId1" Type="http://schemas.openxmlformats.org/officeDocument/2006/relationships/slideLayout" Target="../slideLayouts/slideLayout40.xml"/><Relationship Id="rId6" Type="http://schemas.openxmlformats.org/officeDocument/2006/relationships/hyperlink" Target="http://en.wikipedia.org/wiki/Big_data#cite_note-3" TargetMode="External"/><Relationship Id="rId5" Type="http://schemas.openxmlformats.org/officeDocument/2006/relationships/hyperlink" Target="http://en.wikipedia.org/wiki/Data_set" TargetMode="External"/><Relationship Id="rId4" Type="http://schemas.openxmlformats.org/officeDocument/2006/relationships/hyperlink" Target="http://en.wikipedia.org/wiki/Big_data#cite_note-2" TargetMode="Externa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72.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5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73.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chart" Target="../charts/chart10.xml"/><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1.xml"/><Relationship Id="rId4" Type="http://schemas.openxmlformats.org/officeDocument/2006/relationships/chart" Target="../charts/chart15.xml"/></Relationships>
</file>

<file path=ppt/slides/_rels/slide7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51.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1.xml"/><Relationship Id="rId1" Type="http://schemas.openxmlformats.org/officeDocument/2006/relationships/vmlDrawing" Target="../drawings/vmlDrawing11.vml"/><Relationship Id="rId4" Type="http://schemas.openxmlformats.org/officeDocument/2006/relationships/image" Target="../media/image153.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51.xml"/><Relationship Id="rId5" Type="http://schemas.openxmlformats.org/officeDocument/2006/relationships/image" Target="../media/image158.png"/><Relationship Id="rId4" Type="http://schemas.openxmlformats.org/officeDocument/2006/relationships/image" Target="../media/image157.png"/></Relationships>
</file>

<file path=ppt/slides/_rels/slide9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0.jpeg"/><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51.xml"/><Relationship Id="rId4" Type="http://schemas.openxmlformats.org/officeDocument/2006/relationships/image" Target="../media/image164.jpeg"/></Relationships>
</file>

<file path=ppt/slides/_rels/slide9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51.xml"/><Relationship Id="rId4" Type="http://schemas.openxmlformats.org/officeDocument/2006/relationships/image" Target="../media/image1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plash"/>
          <p:cNvPicPr>
            <a:picLocks noChangeAspect="1" noChangeArrowheads="1"/>
          </p:cNvPicPr>
          <p:nvPr/>
        </p:nvPicPr>
        <p:blipFill>
          <a:blip r:embed="rId2" cstate="print">
            <a:lum/>
          </a:blip>
          <a:srcRect/>
          <a:stretch>
            <a:fillRect/>
          </a:stretch>
        </p:blipFill>
        <p:spPr bwMode="auto">
          <a:xfrm>
            <a:off x="4379357" y="3531529"/>
            <a:ext cx="4764643" cy="3366841"/>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标题 1"/>
          <p:cNvSpPr>
            <a:spLocks noGrp="1"/>
          </p:cNvSpPr>
          <p:nvPr>
            <p:ph type="ctrTitle"/>
          </p:nvPr>
        </p:nvSpPr>
        <p:spPr>
          <a:xfrm>
            <a:off x="357158" y="692696"/>
            <a:ext cx="8501090" cy="2376263"/>
          </a:xfrm>
        </p:spPr>
        <p:txBody>
          <a:bodyPr>
            <a:normAutofit fontScale="90000"/>
          </a:bodyPr>
          <a:lstStyle/>
          <a:p>
            <a:pPr algn="ctr"/>
            <a:r>
              <a:rPr lang="en-US" altLang="zh-CN" sz="6700" dirty="0" smtClean="0">
                <a:solidFill>
                  <a:schemeClr val="tx1"/>
                </a:solidFill>
                <a:latin typeface="+mj-ea"/>
              </a:rPr>
              <a:t/>
            </a:r>
            <a:br>
              <a:rPr lang="en-US" altLang="zh-CN" sz="6700" dirty="0" smtClean="0">
                <a:solidFill>
                  <a:schemeClr val="tx1"/>
                </a:solidFill>
                <a:latin typeface="+mj-ea"/>
              </a:rPr>
            </a:br>
            <a:r>
              <a:rPr lang="zh-CN" altLang="en-US" sz="6700" dirty="0" smtClean="0">
                <a:solidFill>
                  <a:schemeClr val="tx1"/>
                </a:solidFill>
                <a:latin typeface="+mj-ea"/>
              </a:rPr>
              <a:t>遥感</a:t>
            </a:r>
            <a:r>
              <a:rPr lang="zh-CN" altLang="en-US" sz="6700" dirty="0">
                <a:solidFill>
                  <a:schemeClr val="tx1"/>
                </a:solidFill>
                <a:latin typeface="+mj-ea"/>
              </a:rPr>
              <a:t>水文模型</a:t>
            </a:r>
            <a:r>
              <a:rPr lang="en-US" altLang="zh-CN" sz="6700" dirty="0" err="1">
                <a:solidFill>
                  <a:schemeClr val="tx1"/>
                </a:solidFill>
                <a:latin typeface="+mj-ea"/>
              </a:rPr>
              <a:t>EcoHAT</a:t>
            </a:r>
            <a:r>
              <a:rPr lang="zh-CN" altLang="en-US" sz="6700" dirty="0">
                <a:solidFill>
                  <a:schemeClr val="tx1"/>
                </a:solidFill>
                <a:latin typeface="+mj-ea"/>
              </a:rPr>
              <a:t>原理与应用</a:t>
            </a:r>
            <a:r>
              <a:rPr lang="zh-CN" altLang="en-US" b="1" dirty="0" smtClean="0">
                <a:solidFill>
                  <a:schemeClr val="tx1"/>
                </a:solidFill>
              </a:rPr>
              <a:t/>
            </a:r>
            <a:br>
              <a:rPr lang="zh-CN" altLang="en-US" b="1" dirty="0" smtClean="0">
                <a:solidFill>
                  <a:schemeClr val="tx1"/>
                </a:solidFill>
              </a:rPr>
            </a:br>
            <a:endParaRPr lang="zh-CN" altLang="en-US" dirty="0">
              <a:solidFill>
                <a:schemeClr val="tx1"/>
              </a:solidFill>
            </a:endParaRPr>
          </a:p>
        </p:txBody>
      </p:sp>
      <p:sp>
        <p:nvSpPr>
          <p:cNvPr id="3" name="副标题 2"/>
          <p:cNvSpPr>
            <a:spLocks noGrp="1"/>
          </p:cNvSpPr>
          <p:nvPr>
            <p:ph type="subTitle" idx="1"/>
          </p:nvPr>
        </p:nvSpPr>
        <p:spPr>
          <a:xfrm>
            <a:off x="611560" y="2780928"/>
            <a:ext cx="6400800" cy="2714644"/>
          </a:xfrm>
        </p:spPr>
        <p:txBody>
          <a:bodyPr>
            <a:noAutofit/>
          </a:bodyPr>
          <a:lstStyle/>
          <a:p>
            <a:pPr algn="ctr"/>
            <a:r>
              <a:rPr lang="zh-CN" altLang="en-US" sz="2800" dirty="0" smtClean="0">
                <a:solidFill>
                  <a:schemeClr val="tx1"/>
                </a:solidFill>
                <a:latin typeface="华文新魏" pitchFamily="2" charset="-122"/>
                <a:ea typeface="华文新魏" pitchFamily="2" charset="-122"/>
              </a:rPr>
              <a:t>               杨胜天</a:t>
            </a:r>
            <a:endParaRPr lang="en-US" altLang="zh-CN" sz="2800" dirty="0" smtClean="0">
              <a:solidFill>
                <a:schemeClr val="tx1"/>
              </a:solidFill>
              <a:latin typeface="华文新魏" pitchFamily="2" charset="-122"/>
              <a:ea typeface="华文新魏" pitchFamily="2" charset="-122"/>
            </a:endParaRPr>
          </a:p>
          <a:p>
            <a:r>
              <a:rPr lang="zh-CN" altLang="en-US" sz="2400" dirty="0" smtClean="0">
                <a:solidFill>
                  <a:schemeClr val="tx1"/>
                </a:solidFill>
                <a:latin typeface="华文新魏" pitchFamily="2" charset="-122"/>
                <a:ea typeface="华文新魏" pitchFamily="2" charset="-122"/>
              </a:rPr>
              <a:t>北京师范大学地理学与遥感科学学院</a:t>
            </a:r>
            <a:endParaRPr lang="en-US" altLang="zh-CN" sz="2400" dirty="0" smtClean="0">
              <a:solidFill>
                <a:schemeClr val="tx1"/>
              </a:solidFill>
              <a:latin typeface="华文新魏" pitchFamily="2" charset="-122"/>
              <a:ea typeface="华文新魏" pitchFamily="2" charset="-122"/>
            </a:endParaRPr>
          </a:p>
          <a:p>
            <a:pPr algn="l"/>
            <a:r>
              <a:rPr lang="zh-CN" altLang="en-US" sz="2400" dirty="0" smtClean="0">
                <a:solidFill>
                  <a:schemeClr val="tx1"/>
                </a:solidFill>
                <a:latin typeface="华文新魏" pitchFamily="2" charset="-122"/>
                <a:ea typeface="华文新魏" pitchFamily="2" charset="-122"/>
              </a:rPr>
              <a:t>                          遥感科学国家重点实验室</a:t>
            </a:r>
          </a:p>
          <a:p>
            <a:pPr algn="l"/>
            <a:r>
              <a:rPr lang="zh-CN" altLang="en-US" sz="2400" dirty="0" smtClean="0">
                <a:solidFill>
                  <a:schemeClr val="tx1"/>
                </a:solidFill>
                <a:latin typeface="华文新魏" pitchFamily="2" charset="-122"/>
                <a:ea typeface="华文新魏" pitchFamily="2" charset="-122"/>
              </a:rPr>
              <a:t>       </a:t>
            </a:r>
            <a:endParaRPr lang="en-US" altLang="zh-CN" sz="2400" dirty="0" smtClean="0">
              <a:solidFill>
                <a:schemeClr val="tx1"/>
              </a:solidFill>
              <a:latin typeface="华文新魏" pitchFamily="2" charset="-122"/>
              <a:ea typeface="华文新魏" pitchFamily="2" charset="-122"/>
            </a:endParaRPr>
          </a:p>
          <a:p>
            <a:pPr algn="l"/>
            <a:endParaRPr lang="en-US" altLang="zh-CN" sz="2400" dirty="0" smtClean="0">
              <a:solidFill>
                <a:schemeClr val="tx1"/>
              </a:solidFill>
              <a:latin typeface="华文新魏" pitchFamily="2" charset="-122"/>
              <a:ea typeface="华文新魏" pitchFamily="2" charset="-122"/>
            </a:endParaRPr>
          </a:p>
          <a:p>
            <a:pPr algn="l"/>
            <a:endParaRPr lang="en-US" altLang="zh-CN" sz="2400" dirty="0" smtClean="0">
              <a:solidFill>
                <a:schemeClr val="tx1"/>
              </a:solidFill>
              <a:latin typeface="华文新魏" pitchFamily="2" charset="-122"/>
              <a:ea typeface="华文新魏" pitchFamily="2" charset="-122"/>
            </a:endParaRPr>
          </a:p>
          <a:p>
            <a:endParaRPr lang="en-US" altLang="zh-CN" dirty="0" smtClean="0">
              <a:solidFill>
                <a:schemeClr val="tx1"/>
              </a:solidFill>
              <a:latin typeface="华文新魏" pitchFamily="2" charset="-122"/>
              <a:ea typeface="华文新魏" pitchFamily="2" charset="-122"/>
            </a:endParaRPr>
          </a:p>
        </p:txBody>
      </p:sp>
      <p:pic>
        <p:nvPicPr>
          <p:cNvPr id="5" name="Picture 4" descr="Geog-logo-1"/>
          <p:cNvPicPr>
            <a:picLocks noChangeAspect="1" noChangeArrowheads="1"/>
          </p:cNvPicPr>
          <p:nvPr/>
        </p:nvPicPr>
        <p:blipFill>
          <a:blip r:embed="rId3"/>
          <a:srcRect/>
          <a:stretch>
            <a:fillRect/>
          </a:stretch>
        </p:blipFill>
        <p:spPr bwMode="auto">
          <a:xfrm>
            <a:off x="4786314" y="5357826"/>
            <a:ext cx="762000" cy="73501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defRPr/>
            </a:pPr>
            <a:endParaRPr lang="zh-CN" altLang="zh-CN"/>
          </a:p>
        </p:txBody>
      </p:sp>
      <p:sp>
        <p:nvSpPr>
          <p:cNvPr id="62467" name="Rectangle 3"/>
          <p:cNvSpPr>
            <a:spLocks noGrp="1" noChangeArrowheads="1"/>
          </p:cNvSpPr>
          <p:nvPr>
            <p:ph type="body" idx="1"/>
          </p:nvPr>
        </p:nvSpPr>
        <p:spPr/>
        <p:txBody>
          <a:bodyPr/>
          <a:lstStyle/>
          <a:p>
            <a:endParaRPr lang="zh-CN" altLang="zh-CN" smtClean="0"/>
          </a:p>
        </p:txBody>
      </p:sp>
      <p:pic>
        <p:nvPicPr>
          <p:cNvPr id="62468" name="Picture 4"/>
          <p:cNvPicPr>
            <a:picLocks noChangeAspect="1" noChangeArrowheads="1"/>
          </p:cNvPicPr>
          <p:nvPr/>
        </p:nvPicPr>
        <p:blipFill>
          <a:blip r:embed="rId2"/>
          <a:srcRect/>
          <a:stretch>
            <a:fillRect/>
          </a:stretch>
        </p:blipFill>
        <p:spPr bwMode="auto">
          <a:xfrm>
            <a:off x="1066800" y="0"/>
            <a:ext cx="7129463" cy="6188075"/>
          </a:xfrm>
          <a:prstGeom prst="rect">
            <a:avLst/>
          </a:prstGeom>
          <a:noFill/>
          <a:ln w="9525">
            <a:noFill/>
            <a:miter lim="800000"/>
            <a:headEnd/>
            <a:tailEnd/>
          </a:ln>
        </p:spPr>
      </p:pic>
      <p:sp>
        <p:nvSpPr>
          <p:cNvPr id="62469" name="Rectangle 5"/>
          <p:cNvSpPr>
            <a:spLocks noChangeArrowheads="1"/>
          </p:cNvSpPr>
          <p:nvPr/>
        </p:nvSpPr>
        <p:spPr bwMode="auto">
          <a:xfrm>
            <a:off x="395288" y="6237288"/>
            <a:ext cx="8640762" cy="641350"/>
          </a:xfrm>
          <a:prstGeom prst="rect">
            <a:avLst/>
          </a:prstGeom>
          <a:noFill/>
          <a:ln w="9525">
            <a:noFill/>
            <a:miter lim="800000"/>
            <a:headEnd/>
            <a:tailEnd/>
          </a:ln>
        </p:spPr>
        <p:txBody>
          <a:bodyPr anchor="ctr">
            <a:spAutoFit/>
          </a:bodyPr>
          <a:lstStyle/>
          <a:p>
            <a:r>
              <a:rPr lang="en-US" altLang="zh-CN">
                <a:latin typeface="Verdana" pitchFamily="34" charset="0"/>
                <a:ea typeface="黑体" pitchFamily="2" charset="-122"/>
              </a:rPr>
              <a:t>Rodriguez-Iturbe I. </a:t>
            </a:r>
            <a:r>
              <a:rPr lang="en-US" altLang="zh-CN" u="sng">
                <a:latin typeface="Verdana" pitchFamily="34" charset="0"/>
                <a:ea typeface="黑体" pitchFamily="2" charset="-122"/>
              </a:rPr>
              <a:t>Ecohydrology: </a:t>
            </a:r>
            <a:r>
              <a:rPr lang="en-US" altLang="zh-CN" u="sng">
                <a:latin typeface="Verdana" pitchFamily="34" charset="0"/>
                <a:ea typeface="黑体" pitchFamily="2" charset="-122"/>
                <a:hlinkClick r:id="rId3"/>
              </a:rPr>
              <a:t>A hydrologic perspective of climate-soil-vegetation dynamics</a:t>
            </a:r>
            <a:r>
              <a:rPr lang="en-US" altLang="zh-CN">
                <a:latin typeface="Verdana" pitchFamily="34" charset="0"/>
                <a:ea typeface="黑体" pitchFamily="2" charset="-122"/>
              </a:rPr>
              <a:t> .Water Resources Research. 2000, 36 :3</a:t>
            </a:r>
            <a:r>
              <a:rPr lang="en-US" altLang="zh-CN">
                <a:ea typeface="黑体" pitchFamily="2" charset="-122"/>
              </a:rPr>
              <a:t>–</a:t>
            </a:r>
            <a:r>
              <a:rPr lang="en-US" altLang="zh-CN">
                <a:latin typeface="Verdana" pitchFamily="34" charset="0"/>
                <a:ea typeface="黑体" pitchFamily="2" charset="-122"/>
              </a:rPr>
              <a:t>9 . </a:t>
            </a:r>
          </a:p>
        </p:txBody>
      </p:sp>
      <p:sp>
        <p:nvSpPr>
          <p:cNvPr id="62470" name="Oval 6"/>
          <p:cNvSpPr>
            <a:spLocks noChangeArrowheads="1"/>
          </p:cNvSpPr>
          <p:nvPr/>
        </p:nvSpPr>
        <p:spPr bwMode="auto">
          <a:xfrm>
            <a:off x="971550" y="3357563"/>
            <a:ext cx="1081088" cy="576262"/>
          </a:xfrm>
          <a:prstGeom prst="ellipse">
            <a:avLst/>
          </a:prstGeom>
          <a:noFill/>
          <a:ln w="9525">
            <a:solidFill>
              <a:srgbClr val="FF3300"/>
            </a:solidFill>
            <a:round/>
            <a:headEnd/>
            <a:tailEnd/>
          </a:ln>
        </p:spPr>
        <p:txBody>
          <a:bodyPr wrap="none" anchor="ctr"/>
          <a:lstStyle/>
          <a:p>
            <a:endParaRPr lang="zh-CN" altLang="en-US">
              <a:ea typeface="黑体" pitchFamily="2" charset="-122"/>
            </a:endParaRPr>
          </a:p>
        </p:txBody>
      </p:sp>
      <p:sp>
        <p:nvSpPr>
          <p:cNvPr id="62471" name="Oval 7"/>
          <p:cNvSpPr>
            <a:spLocks noChangeArrowheads="1"/>
          </p:cNvSpPr>
          <p:nvPr/>
        </p:nvSpPr>
        <p:spPr bwMode="auto">
          <a:xfrm>
            <a:off x="6084888" y="1125538"/>
            <a:ext cx="1081087" cy="576262"/>
          </a:xfrm>
          <a:prstGeom prst="ellipse">
            <a:avLst/>
          </a:prstGeom>
          <a:noFill/>
          <a:ln w="9525">
            <a:solidFill>
              <a:srgbClr val="FF3300"/>
            </a:solidFill>
            <a:round/>
            <a:headEnd/>
            <a:tailEnd/>
          </a:ln>
        </p:spPr>
        <p:txBody>
          <a:bodyPr wrap="none" anchor="ctr"/>
          <a:lstStyle/>
          <a:p>
            <a:endParaRPr lang="zh-CN" altLang="en-US">
              <a:ea typeface="黑体" pitchFamily="2" charset="-122"/>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bwMode="auto">
          <a:xfrm>
            <a:off x="805301" y="884419"/>
            <a:ext cx="3986140" cy="2497960"/>
          </a:xfrm>
          <a:prstGeom prst="rect">
            <a:avLst/>
          </a:prstGeom>
          <a:noFill/>
        </p:spPr>
      </p:pic>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bwMode="auto">
          <a:xfrm>
            <a:off x="4906340" y="884419"/>
            <a:ext cx="3986140" cy="2328557"/>
          </a:xfrm>
          <a:prstGeom prst="rect">
            <a:avLst/>
          </a:prstGeom>
          <a:noFill/>
        </p:spPr>
      </p:pic>
      <p:pic>
        <p:nvPicPr>
          <p:cNvPr id="6" name="图片 5"/>
          <p:cNvPicPr/>
          <p:nvPr/>
        </p:nvPicPr>
        <p:blipFill>
          <a:blip r:embed="rId4">
            <a:extLst>
              <a:ext uri="{28A0092B-C50C-407E-A947-70E740481C1C}">
                <a14:useLocalDpi xmlns:a14="http://schemas.microsoft.com/office/drawing/2010/main" val="0"/>
              </a:ext>
            </a:extLst>
          </a:blip>
          <a:stretch>
            <a:fillRect/>
          </a:stretch>
        </p:blipFill>
        <p:spPr bwMode="auto">
          <a:xfrm>
            <a:off x="2039107" y="3370795"/>
            <a:ext cx="6612229" cy="3487205"/>
          </a:xfrm>
          <a:prstGeom prst="rect">
            <a:avLst/>
          </a:prstGeom>
          <a:noFill/>
        </p:spPr>
      </p:pic>
      <p:sp>
        <p:nvSpPr>
          <p:cNvPr id="7" name="副标题 2"/>
          <p:cNvSpPr txBox="1">
            <a:spLocks/>
          </p:cNvSpPr>
          <p:nvPr/>
        </p:nvSpPr>
        <p:spPr>
          <a:xfrm>
            <a:off x="251520" y="509244"/>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6.3 </a:t>
            </a:r>
            <a:r>
              <a:rPr lang="zh-CN" altLang="en-US" sz="2100" dirty="0"/>
              <a:t>入渗过程与土壤含水量变化联动</a:t>
            </a:r>
            <a:endParaRPr lang="en-US" altLang="zh-CN" sz="2100" dirty="0"/>
          </a:p>
        </p:txBody>
      </p:sp>
    </p:spTree>
    <p:extLst>
      <p:ext uri="{BB962C8B-B14F-4D97-AF65-F5344CB8AC3E}">
        <p14:creationId xmlns:p14="http://schemas.microsoft.com/office/powerpoint/2010/main" val="9416015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bwMode="auto">
          <a:xfrm>
            <a:off x="2987824" y="3459839"/>
            <a:ext cx="3309149" cy="2125173"/>
          </a:xfrm>
          <a:prstGeom prst="rect">
            <a:avLst/>
          </a:prstGeom>
          <a:noFill/>
        </p:spPr>
      </p:pic>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bwMode="auto">
          <a:xfrm>
            <a:off x="3054070" y="1304124"/>
            <a:ext cx="3466997" cy="2051516"/>
          </a:xfrm>
          <a:prstGeom prst="rect">
            <a:avLst/>
          </a:prstGeom>
          <a:noFill/>
        </p:spPr>
      </p:pic>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bwMode="auto">
          <a:xfrm>
            <a:off x="6079662" y="1304709"/>
            <a:ext cx="3172858" cy="2050931"/>
          </a:xfrm>
          <a:prstGeom prst="rect">
            <a:avLst/>
          </a:prstGeom>
          <a:noFill/>
        </p:spPr>
      </p:pic>
      <p:pic>
        <p:nvPicPr>
          <p:cNvPr id="7" name="图片 6"/>
          <p:cNvPicPr/>
          <p:nvPr/>
        </p:nvPicPr>
        <p:blipFill>
          <a:blip r:embed="rId5" cstate="print">
            <a:extLst>
              <a:ext uri="{28A0092B-C50C-407E-A947-70E740481C1C}">
                <a14:useLocalDpi xmlns:a14="http://schemas.microsoft.com/office/drawing/2010/main" val="0"/>
              </a:ext>
            </a:extLst>
          </a:blip>
          <a:stretch>
            <a:fillRect/>
          </a:stretch>
        </p:blipFill>
        <p:spPr bwMode="auto">
          <a:xfrm>
            <a:off x="68452" y="3531951"/>
            <a:ext cx="2953703" cy="2036313"/>
          </a:xfrm>
          <a:prstGeom prst="rect">
            <a:avLst/>
          </a:prstGeom>
          <a:noFill/>
        </p:spPr>
      </p:pic>
      <p:pic>
        <p:nvPicPr>
          <p:cNvPr id="8" name="图片 7"/>
          <p:cNvPicPr/>
          <p:nvPr/>
        </p:nvPicPr>
        <p:blipFill>
          <a:blip r:embed="rId6" cstate="print">
            <a:extLst>
              <a:ext uri="{28A0092B-C50C-407E-A947-70E740481C1C}">
                <a14:useLocalDpi xmlns:a14="http://schemas.microsoft.com/office/drawing/2010/main" val="0"/>
              </a:ext>
            </a:extLst>
          </a:blip>
          <a:stretch>
            <a:fillRect/>
          </a:stretch>
        </p:blipFill>
        <p:spPr bwMode="auto">
          <a:xfrm>
            <a:off x="-36512" y="1288803"/>
            <a:ext cx="3058567" cy="2068189"/>
          </a:xfrm>
          <a:prstGeom prst="rect">
            <a:avLst/>
          </a:prstGeom>
          <a:noFill/>
        </p:spPr>
      </p:pic>
      <p:sp>
        <p:nvSpPr>
          <p:cNvPr id="9" name="副标题 2"/>
          <p:cNvSpPr txBox="1">
            <a:spLocks/>
          </p:cNvSpPr>
          <p:nvPr/>
        </p:nvSpPr>
        <p:spPr>
          <a:xfrm>
            <a:off x="243791" y="491676"/>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6.4 </a:t>
            </a:r>
            <a:r>
              <a:rPr lang="zh-CN" altLang="en-US" sz="2100" dirty="0"/>
              <a:t>混合时间尺度模型耦合</a:t>
            </a:r>
            <a:endParaRPr lang="en-US" altLang="zh-CN" sz="2100" dirty="0"/>
          </a:p>
        </p:txBody>
      </p:sp>
    </p:spTree>
    <p:extLst>
      <p:ext uri="{BB962C8B-B14F-4D97-AF65-F5344CB8AC3E}">
        <p14:creationId xmlns:p14="http://schemas.microsoft.com/office/powerpoint/2010/main" val="5088822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89212" y="3194955"/>
            <a:ext cx="5562618" cy="507831"/>
          </a:xfrm>
          <a:prstGeom prst="rect">
            <a:avLst/>
          </a:prstGeom>
          <a:noFill/>
        </p:spPr>
        <p:txBody>
          <a:bodyPr wrap="square" rtlCol="0">
            <a:spAutoFit/>
          </a:bodyPr>
          <a:lstStyle/>
          <a:p>
            <a:r>
              <a:rPr lang="en-US" altLang="zh-CN" sz="1350" dirty="0"/>
              <a:t>80-98                                                98-10                                           80-10</a:t>
            </a:r>
            <a:endParaRPr lang="zh-CN" altLang="en-US" sz="1350" dirty="0"/>
          </a:p>
        </p:txBody>
      </p:sp>
      <p:pic>
        <p:nvPicPr>
          <p:cNvPr id="6" name="图片 5" descr="H:\我的文档\14.毕业论文\毕业论文制图\JPG出图\研究区土地利用变化80-9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7073" y="856555"/>
            <a:ext cx="2318381" cy="2318381"/>
          </a:xfrm>
          <a:prstGeom prst="rect">
            <a:avLst/>
          </a:prstGeom>
          <a:noFill/>
          <a:ln>
            <a:noFill/>
          </a:ln>
        </p:spPr>
      </p:pic>
      <p:pic>
        <p:nvPicPr>
          <p:cNvPr id="7" name="图片 6" descr="H:\我的文档\14.毕业论文\毕业论文制图\JPG出图\研究区土地利用变化98-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5244" y="870153"/>
            <a:ext cx="2304783" cy="2304783"/>
          </a:xfrm>
          <a:prstGeom prst="rect">
            <a:avLst/>
          </a:prstGeom>
          <a:noFill/>
          <a:ln>
            <a:noFill/>
          </a:ln>
        </p:spPr>
      </p:pic>
      <p:pic>
        <p:nvPicPr>
          <p:cNvPr id="8" name="图片 7" descr="H:\我的文档\14.毕业论文\毕业论文制图\JPG出图\研究区土地利用变化80-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617" y="855130"/>
            <a:ext cx="2290279" cy="2290279"/>
          </a:xfrm>
          <a:prstGeom prst="rect">
            <a:avLst/>
          </a:prstGeom>
          <a:noFill/>
          <a:ln>
            <a:noFill/>
          </a:ln>
        </p:spPr>
      </p:pic>
      <p:pic>
        <p:nvPicPr>
          <p:cNvPr id="10" name="图片 9" descr="H:\我的文档\14.毕业论文\毕业论文制图\JPG出图\情景分析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4277" y="3447382"/>
            <a:ext cx="2262074" cy="2262074"/>
          </a:xfrm>
          <a:prstGeom prst="rect">
            <a:avLst/>
          </a:prstGeom>
          <a:noFill/>
          <a:ln>
            <a:noFill/>
          </a:ln>
        </p:spPr>
      </p:pic>
      <p:pic>
        <p:nvPicPr>
          <p:cNvPr id="11" name="图片 10" descr="H:\我的文档\14.毕业论文\毕业论文制图\JPG出图\情景分析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3853" y="3447382"/>
            <a:ext cx="2262074" cy="2262074"/>
          </a:xfrm>
          <a:prstGeom prst="rect">
            <a:avLst/>
          </a:prstGeom>
          <a:noFill/>
          <a:ln>
            <a:noFill/>
          </a:ln>
        </p:spPr>
      </p:pic>
      <p:sp>
        <p:nvSpPr>
          <p:cNvPr id="12" name="文本框 11"/>
          <p:cNvSpPr txBox="1"/>
          <p:nvPr/>
        </p:nvSpPr>
        <p:spPr>
          <a:xfrm>
            <a:off x="2442194" y="5767305"/>
            <a:ext cx="5346594" cy="300082"/>
          </a:xfrm>
          <a:prstGeom prst="rect">
            <a:avLst/>
          </a:prstGeom>
          <a:noFill/>
        </p:spPr>
        <p:txBody>
          <a:bodyPr wrap="square" rtlCol="0">
            <a:spAutoFit/>
          </a:bodyPr>
          <a:lstStyle/>
          <a:p>
            <a:r>
              <a:rPr lang="zh-CN" altLang="en-US" sz="1350" dirty="0">
                <a:latin typeface="黑体" panose="02010609060101010101" pitchFamily="49" charset="-122"/>
                <a:ea typeface="黑体" panose="02010609060101010101" pitchFamily="49" charset="-122"/>
              </a:rPr>
              <a:t>情景</a:t>
            </a:r>
            <a:r>
              <a:rPr lang="en-US" altLang="zh-CN" sz="1350" dirty="0">
                <a:latin typeface="黑体" panose="02010609060101010101" pitchFamily="49" charset="-122"/>
                <a:ea typeface="黑体" panose="02010609060101010101" pitchFamily="49" charset="-122"/>
              </a:rPr>
              <a:t>1                      </a:t>
            </a:r>
            <a:r>
              <a:rPr lang="zh-CN" altLang="en-US" sz="1350" dirty="0">
                <a:latin typeface="黑体" panose="02010609060101010101" pitchFamily="49" charset="-122"/>
                <a:ea typeface="黑体" panose="02010609060101010101" pitchFamily="49" charset="-122"/>
              </a:rPr>
              <a:t>情景</a:t>
            </a:r>
            <a:r>
              <a:rPr lang="en-US" altLang="zh-CN" sz="1350" dirty="0">
                <a:latin typeface="黑体" panose="02010609060101010101" pitchFamily="49" charset="-122"/>
                <a:ea typeface="黑体" panose="02010609060101010101" pitchFamily="49" charset="-122"/>
              </a:rPr>
              <a:t>2                      </a:t>
            </a:r>
            <a:r>
              <a:rPr lang="zh-CN" altLang="en-US" sz="1350" dirty="0">
                <a:latin typeface="黑体" panose="02010609060101010101" pitchFamily="49" charset="-122"/>
                <a:ea typeface="黑体" panose="02010609060101010101" pitchFamily="49" charset="-122"/>
              </a:rPr>
              <a:t>情景</a:t>
            </a:r>
            <a:r>
              <a:rPr lang="en-US" altLang="zh-CN" sz="1350" dirty="0">
                <a:latin typeface="黑体" panose="02010609060101010101" pitchFamily="49" charset="-122"/>
                <a:ea typeface="黑体" panose="02010609060101010101" pitchFamily="49" charset="-122"/>
              </a:rPr>
              <a:t>3</a:t>
            </a:r>
            <a:endParaRPr lang="zh-CN" altLang="en-US" sz="1350" dirty="0">
              <a:latin typeface="黑体" panose="02010609060101010101" pitchFamily="49" charset="-122"/>
              <a:ea typeface="黑体" panose="02010609060101010101" pitchFamily="49" charset="-122"/>
            </a:endParaRPr>
          </a:p>
        </p:txBody>
      </p:sp>
      <p:pic>
        <p:nvPicPr>
          <p:cNvPr id="13" name="图片 12" descr="H:\我的文档\14.毕业论文\毕业论文制图\JPG出图\情景分析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2679" y="3453283"/>
            <a:ext cx="2232908" cy="2232908"/>
          </a:xfrm>
          <a:prstGeom prst="rect">
            <a:avLst/>
          </a:prstGeom>
          <a:noFill/>
          <a:ln>
            <a:noFill/>
          </a:ln>
        </p:spPr>
      </p:pic>
      <p:sp>
        <p:nvSpPr>
          <p:cNvPr id="14" name="文本框 13"/>
          <p:cNvSpPr txBox="1"/>
          <p:nvPr/>
        </p:nvSpPr>
        <p:spPr>
          <a:xfrm>
            <a:off x="1012913" y="1475594"/>
            <a:ext cx="392415" cy="1484027"/>
          </a:xfrm>
          <a:prstGeom prst="rect">
            <a:avLst/>
          </a:prstGeom>
          <a:noFill/>
        </p:spPr>
        <p:txBody>
          <a:bodyPr vert="eaVert" wrap="square" rtlCol="0">
            <a:spAutoFit/>
          </a:bodyPr>
          <a:lstStyle/>
          <a:p>
            <a:r>
              <a:rPr lang="zh-CN" altLang="en-US" sz="1350" dirty="0"/>
              <a:t>三期土地利用变化</a:t>
            </a:r>
          </a:p>
        </p:txBody>
      </p:sp>
      <p:sp>
        <p:nvSpPr>
          <p:cNvPr id="15" name="文本框 14"/>
          <p:cNvSpPr txBox="1"/>
          <p:nvPr/>
        </p:nvSpPr>
        <p:spPr>
          <a:xfrm>
            <a:off x="1012913" y="3819541"/>
            <a:ext cx="392415" cy="1517754"/>
          </a:xfrm>
          <a:prstGeom prst="rect">
            <a:avLst/>
          </a:prstGeom>
          <a:noFill/>
        </p:spPr>
        <p:txBody>
          <a:bodyPr vert="eaVert" wrap="square" rtlCol="0">
            <a:spAutoFit/>
          </a:bodyPr>
          <a:lstStyle/>
          <a:p>
            <a:r>
              <a:rPr lang="zh-CN" altLang="en-US" sz="1350" dirty="0"/>
              <a:t>情景分析模式</a:t>
            </a:r>
          </a:p>
        </p:txBody>
      </p:sp>
      <p:sp>
        <p:nvSpPr>
          <p:cNvPr id="16" name="副标题 2"/>
          <p:cNvSpPr txBox="1">
            <a:spLocks/>
          </p:cNvSpPr>
          <p:nvPr/>
        </p:nvSpPr>
        <p:spPr>
          <a:xfrm>
            <a:off x="32550" y="1402128"/>
            <a:ext cx="653251" cy="459862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6.5</a:t>
            </a:r>
            <a:r>
              <a:rPr lang="zh-CN" altLang="en-US" sz="2100" dirty="0"/>
              <a:t>土地利用变化对场次径流影响分析</a:t>
            </a:r>
          </a:p>
        </p:txBody>
      </p:sp>
    </p:spTree>
    <p:extLst>
      <p:ext uri="{BB962C8B-B14F-4D97-AF65-F5344CB8AC3E}">
        <p14:creationId xmlns:p14="http://schemas.microsoft.com/office/powerpoint/2010/main" val="18834807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txBox="1">
            <a:spLocks/>
          </p:cNvSpPr>
          <p:nvPr/>
        </p:nvSpPr>
        <p:spPr>
          <a:xfrm>
            <a:off x="599468" y="1906598"/>
            <a:ext cx="4082838" cy="1089992"/>
          </a:xfrm>
          <a:prstGeom prst="rect">
            <a:avLst/>
          </a:prstGeom>
          <a:ln>
            <a:solidFill>
              <a:schemeClr val="bg1">
                <a:lumMod val="75000"/>
              </a:schemeClr>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26BCA"/>
              </a:buClr>
            </a:pPr>
            <a:endParaRPr lang="en-US" altLang="zh-CN" sz="1200">
              <a:latin typeface="华文楷体" panose="02010600040101010101" pitchFamily="2" charset="-122"/>
              <a:ea typeface="华文楷体" panose="02010600040101010101" pitchFamily="2" charset="-122"/>
            </a:endParaRPr>
          </a:p>
          <a:p>
            <a:pPr>
              <a:buClr>
                <a:srgbClr val="026BCA"/>
              </a:buClr>
            </a:pPr>
            <a:r>
              <a:rPr lang="en-US" altLang="zh-CN" sz="1200">
                <a:latin typeface="华文楷体" panose="02010600040101010101" pitchFamily="2" charset="-122"/>
                <a:ea typeface="华文楷体" panose="02010600040101010101" pitchFamily="2" charset="-122"/>
              </a:rPr>
              <a:t>Nash</a:t>
            </a:r>
            <a:r>
              <a:rPr lang="zh-CN" altLang="en-US" sz="1200">
                <a:latin typeface="华文楷体" panose="02010600040101010101" pitchFamily="2" charset="-122"/>
                <a:ea typeface="华文楷体" panose="02010600040101010101" pitchFamily="2" charset="-122"/>
              </a:rPr>
              <a:t>效率系数变化不明显</a:t>
            </a:r>
            <a:endParaRPr lang="en-US" altLang="zh-CN" sz="1200">
              <a:latin typeface="华文楷体" panose="02010600040101010101" pitchFamily="2" charset="-122"/>
              <a:ea typeface="华文楷体" panose="02010600040101010101" pitchFamily="2" charset="-122"/>
            </a:endParaRPr>
          </a:p>
          <a:p>
            <a:pPr>
              <a:buClr>
                <a:srgbClr val="026BCA"/>
              </a:buClr>
            </a:pPr>
            <a:r>
              <a:rPr lang="zh-CN" altLang="en-US" sz="1200">
                <a:latin typeface="华文楷体" panose="02010600040101010101" pitchFamily="2" charset="-122"/>
                <a:ea typeface="华文楷体" panose="02010600040101010101" pitchFamily="2" charset="-122"/>
              </a:rPr>
              <a:t>洪峰流量、供水总量呈现较为明显的变化</a:t>
            </a:r>
            <a:endParaRPr lang="zh-CN" altLang="en-US" sz="1200" dirty="0">
              <a:latin typeface="华文楷体" panose="02010600040101010101" pitchFamily="2" charset="-122"/>
              <a:ea typeface="华文楷体" panose="02010600040101010101" pitchFamily="2" charset="-122"/>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599469" y="3328950"/>
            <a:ext cx="3879713" cy="2334771"/>
          </a:xfrm>
          <a:prstGeom prst="rect">
            <a:avLst/>
          </a:prstGeom>
          <a:noFill/>
        </p:spPr>
      </p:pic>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bwMode="auto">
          <a:xfrm>
            <a:off x="4784080" y="1276805"/>
            <a:ext cx="3498197" cy="2105178"/>
          </a:xfrm>
          <a:prstGeom prst="rect">
            <a:avLst/>
          </a:prstGeom>
          <a:noFill/>
        </p:spPr>
      </p:pic>
      <p:pic>
        <p:nvPicPr>
          <p:cNvPr id="7" name="图片 6"/>
          <p:cNvPicPr/>
          <p:nvPr/>
        </p:nvPicPr>
        <p:blipFill>
          <a:blip r:embed="rId4">
            <a:extLst>
              <a:ext uri="{28A0092B-C50C-407E-A947-70E740481C1C}">
                <a14:useLocalDpi xmlns:a14="http://schemas.microsoft.com/office/drawing/2010/main" val="0"/>
              </a:ext>
            </a:extLst>
          </a:blip>
          <a:srcRect/>
          <a:stretch>
            <a:fillRect/>
          </a:stretch>
        </p:blipFill>
        <p:spPr bwMode="auto">
          <a:xfrm>
            <a:off x="4784080" y="3582034"/>
            <a:ext cx="3459161" cy="2081687"/>
          </a:xfrm>
          <a:prstGeom prst="rect">
            <a:avLst/>
          </a:prstGeom>
          <a:noFill/>
        </p:spPr>
      </p:pic>
      <p:sp>
        <p:nvSpPr>
          <p:cNvPr id="8" name="副标题 2"/>
          <p:cNvSpPr txBox="1">
            <a:spLocks/>
          </p:cNvSpPr>
          <p:nvPr/>
        </p:nvSpPr>
        <p:spPr>
          <a:xfrm>
            <a:off x="234771" y="1418650"/>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00" dirty="0"/>
              <a:t>三期土地利用变化结果分析</a:t>
            </a:r>
            <a:endParaRPr lang="en-US" altLang="zh-CN" sz="2100" dirty="0"/>
          </a:p>
        </p:txBody>
      </p:sp>
    </p:spTree>
    <p:extLst>
      <p:ext uri="{BB962C8B-B14F-4D97-AF65-F5344CB8AC3E}">
        <p14:creationId xmlns:p14="http://schemas.microsoft.com/office/powerpoint/2010/main" val="36233608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txBox="1">
            <a:spLocks/>
          </p:cNvSpPr>
          <p:nvPr/>
        </p:nvSpPr>
        <p:spPr>
          <a:xfrm>
            <a:off x="998316" y="2277142"/>
            <a:ext cx="3406268" cy="172937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26BCA"/>
              </a:buClr>
            </a:pPr>
            <a:r>
              <a:rPr lang="zh-CN" altLang="en-US" sz="2100" dirty="0">
                <a:latin typeface="华文楷体" panose="02010600040101010101" pitchFamily="2" charset="-122"/>
                <a:ea typeface="华文楷体" panose="02010600040101010101" pitchFamily="2" charset="-122"/>
              </a:rPr>
              <a:t>林地、草地、耕地占主导</a:t>
            </a:r>
            <a:endParaRPr lang="en-US" altLang="zh-CN" sz="2100" dirty="0">
              <a:latin typeface="华文楷体" panose="02010600040101010101" pitchFamily="2" charset="-122"/>
              <a:ea typeface="华文楷体" panose="02010600040101010101" pitchFamily="2" charset="-122"/>
            </a:endParaRPr>
          </a:p>
          <a:p>
            <a:pPr>
              <a:buClr>
                <a:srgbClr val="026BCA"/>
              </a:buClr>
            </a:pPr>
            <a:r>
              <a:rPr lang="zh-CN" altLang="en-US" sz="2100" dirty="0">
                <a:latin typeface="华文楷体" panose="02010600040101010101" pitchFamily="2" charset="-122"/>
                <a:ea typeface="华文楷体" panose="02010600040101010101" pitchFamily="2" charset="-122"/>
              </a:rPr>
              <a:t>情景状态下洪水峰值流量比和洪水总量比下降明显</a:t>
            </a:r>
            <a:endParaRPr lang="en-US" altLang="zh-CN" sz="2100" dirty="0">
              <a:latin typeface="华文楷体" panose="02010600040101010101" pitchFamily="2" charset="-122"/>
              <a:ea typeface="华文楷体" panose="02010600040101010101" pitchFamily="2" charset="-122"/>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919617" y="3580535"/>
            <a:ext cx="3406268" cy="2290926"/>
          </a:xfrm>
          <a:prstGeom prst="rect">
            <a:avLst/>
          </a:prstGeom>
          <a:noFill/>
        </p:spPr>
      </p:pic>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bwMode="auto">
          <a:xfrm>
            <a:off x="4786833" y="1278580"/>
            <a:ext cx="3445816" cy="2313740"/>
          </a:xfrm>
          <a:prstGeom prst="rect">
            <a:avLst/>
          </a:prstGeom>
          <a:noFill/>
        </p:spPr>
      </p:pic>
      <p:pic>
        <p:nvPicPr>
          <p:cNvPr id="7" name="图片 6"/>
          <p:cNvPicPr/>
          <p:nvPr/>
        </p:nvPicPr>
        <p:blipFill>
          <a:blip r:embed="rId4">
            <a:extLst>
              <a:ext uri="{28A0092B-C50C-407E-A947-70E740481C1C}">
                <a14:useLocalDpi xmlns:a14="http://schemas.microsoft.com/office/drawing/2010/main" val="0"/>
              </a:ext>
            </a:extLst>
          </a:blip>
          <a:srcRect/>
          <a:stretch>
            <a:fillRect/>
          </a:stretch>
        </p:blipFill>
        <p:spPr bwMode="auto">
          <a:xfrm>
            <a:off x="4783290" y="3725448"/>
            <a:ext cx="3449358" cy="2146013"/>
          </a:xfrm>
          <a:prstGeom prst="rect">
            <a:avLst/>
          </a:prstGeom>
          <a:noFill/>
        </p:spPr>
      </p:pic>
      <p:sp>
        <p:nvSpPr>
          <p:cNvPr id="8" name="副标题 2"/>
          <p:cNvSpPr txBox="1">
            <a:spLocks/>
          </p:cNvSpPr>
          <p:nvPr/>
        </p:nvSpPr>
        <p:spPr>
          <a:xfrm>
            <a:off x="234771" y="1418650"/>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00" dirty="0"/>
              <a:t>情景分析下径流变化统计</a:t>
            </a:r>
            <a:endParaRPr lang="en-US" altLang="zh-CN" sz="2100" dirty="0"/>
          </a:p>
        </p:txBody>
      </p:sp>
    </p:spTree>
    <p:extLst>
      <p:ext uri="{BB962C8B-B14F-4D97-AF65-F5344CB8AC3E}">
        <p14:creationId xmlns:p14="http://schemas.microsoft.com/office/powerpoint/2010/main" val="11208939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8383" y="278156"/>
            <a:ext cx="6172200" cy="857250"/>
          </a:xfrm>
        </p:spPr>
        <p:txBody>
          <a:bodyPr>
            <a:normAutofit/>
          </a:bodyPr>
          <a:lstStyle/>
          <a:p>
            <a:r>
              <a:rPr lang="en-US" altLang="zh-CN" sz="2100" dirty="0"/>
              <a:t>7.</a:t>
            </a:r>
            <a:r>
              <a:rPr lang="zh-CN" altLang="en-US" sz="2100" dirty="0"/>
              <a:t>土壤侵蚀模型耦合</a:t>
            </a:r>
            <a:r>
              <a:rPr lang="en-US" altLang="zh-CN" sz="2100" dirty="0"/>
              <a:t>——LCM(</a:t>
            </a:r>
            <a:r>
              <a:rPr lang="zh-CN" altLang="en-US" sz="2100" dirty="0"/>
              <a:t>产流</a:t>
            </a:r>
            <a:r>
              <a:rPr lang="en-US" altLang="zh-CN" sz="2100" dirty="0"/>
              <a:t>)+MUSLE(</a:t>
            </a:r>
            <a:r>
              <a:rPr lang="zh-CN" altLang="en-US" sz="2100" dirty="0"/>
              <a:t>产沙</a:t>
            </a:r>
            <a:r>
              <a:rPr lang="en-US" altLang="zh-CN" sz="2100" dirty="0"/>
              <a:t>)</a:t>
            </a:r>
            <a:endParaRPr lang="zh-CN" altLang="en-US" sz="2100" dirty="0"/>
          </a:p>
        </p:txBody>
      </p:sp>
      <p:grpSp>
        <p:nvGrpSpPr>
          <p:cNvPr id="74" name="组合 73"/>
          <p:cNvGrpSpPr/>
          <p:nvPr/>
        </p:nvGrpSpPr>
        <p:grpSpPr>
          <a:xfrm>
            <a:off x="1116591" y="4731444"/>
            <a:ext cx="3366374" cy="1992004"/>
            <a:chOff x="1072108" y="4601527"/>
            <a:chExt cx="3571900" cy="2113621"/>
          </a:xfrm>
        </p:grpSpPr>
        <p:grpSp>
          <p:nvGrpSpPr>
            <p:cNvPr id="1033" name="Group 149"/>
            <p:cNvGrpSpPr>
              <a:grpSpLocks/>
            </p:cNvGrpSpPr>
            <p:nvPr/>
          </p:nvGrpSpPr>
          <p:grpSpPr bwMode="auto">
            <a:xfrm>
              <a:off x="1500736" y="4601527"/>
              <a:ext cx="3143272" cy="2113621"/>
              <a:chOff x="3029" y="8920"/>
              <a:chExt cx="5590" cy="3598"/>
            </a:xfrm>
          </p:grpSpPr>
          <p:sp>
            <p:nvSpPr>
              <p:cNvPr id="3" name="Text Box 110"/>
              <p:cNvSpPr txBox="1">
                <a:spLocks noChangeArrowheads="1"/>
              </p:cNvSpPr>
              <p:nvPr/>
            </p:nvSpPr>
            <p:spPr bwMode="auto">
              <a:xfrm>
                <a:off x="3107" y="12256"/>
                <a:ext cx="5512" cy="262"/>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algn="just" fontAlgn="base">
                  <a:spcBef>
                    <a:spcPct val="0"/>
                  </a:spcBef>
                  <a:spcAft>
                    <a:spcPct val="0"/>
                  </a:spcAft>
                </a:pPr>
                <a:r>
                  <a:rPr lang="en-US" altLang="zh-CN" sz="750" dirty="0">
                    <a:latin typeface="Times New Roman" pitchFamily="18" charset="0"/>
                    <a:ea typeface="宋体" pitchFamily="2" charset="-122"/>
                    <a:cs typeface="Times New Roman" pitchFamily="18" charset="0"/>
                  </a:rPr>
                  <a:t>Comparison between estimated and observed discharge</a:t>
                </a:r>
                <a:endParaRPr lang="zh-CN" altLang="zh-CN" sz="750" dirty="0">
                  <a:latin typeface="Times New Roman" pitchFamily="18" charset="0"/>
                  <a:ea typeface="宋体" pitchFamily="2" charset="-122"/>
                  <a:cs typeface="Times New Roman" pitchFamily="18" charset="0"/>
                </a:endParaRPr>
              </a:p>
            </p:txBody>
          </p:sp>
          <p:pic>
            <p:nvPicPr>
              <p:cNvPr id="6" name="Picture 111"/>
              <p:cNvPicPr>
                <a:picLocks noChangeAspect="1" noChangeArrowheads="1"/>
              </p:cNvPicPr>
              <p:nvPr/>
            </p:nvPicPr>
            <p:blipFill>
              <a:blip r:embed="rId3" cstate="print"/>
              <a:srcRect/>
              <a:stretch>
                <a:fillRect/>
              </a:stretch>
            </p:blipFill>
            <p:spPr bwMode="auto">
              <a:xfrm>
                <a:off x="3029" y="8920"/>
                <a:ext cx="4870" cy="3336"/>
              </a:xfrm>
              <a:prstGeom prst="rect">
                <a:avLst/>
              </a:prstGeom>
              <a:noFill/>
            </p:spPr>
          </p:pic>
        </p:grpSp>
        <p:sp>
          <p:nvSpPr>
            <p:cNvPr id="95" name="矩形 94"/>
            <p:cNvSpPr/>
            <p:nvPr/>
          </p:nvSpPr>
          <p:spPr>
            <a:xfrm>
              <a:off x="1072108" y="4857760"/>
              <a:ext cx="357190" cy="13573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rgbClr val="002060"/>
                  </a:solidFill>
                </a:rPr>
                <a:t>产流模拟验证</a:t>
              </a:r>
            </a:p>
          </p:txBody>
        </p:sp>
      </p:grpSp>
      <p:grpSp>
        <p:nvGrpSpPr>
          <p:cNvPr id="75" name="组合 74"/>
          <p:cNvGrpSpPr/>
          <p:nvPr/>
        </p:nvGrpSpPr>
        <p:grpSpPr>
          <a:xfrm>
            <a:off x="4883029" y="4769237"/>
            <a:ext cx="2827754" cy="1978950"/>
            <a:chOff x="4929190" y="4686815"/>
            <a:chExt cx="3000396" cy="2099771"/>
          </a:xfrm>
        </p:grpSpPr>
        <p:pic>
          <p:nvPicPr>
            <p:cNvPr id="1036" name="Picture 12"/>
            <p:cNvPicPr>
              <a:picLocks noChangeAspect="1" noChangeArrowheads="1"/>
            </p:cNvPicPr>
            <p:nvPr/>
          </p:nvPicPr>
          <p:blipFill>
            <a:blip r:embed="rId4" cstate="print"/>
            <a:srcRect/>
            <a:stretch>
              <a:fillRect/>
            </a:stretch>
          </p:blipFill>
          <p:spPr bwMode="auto">
            <a:xfrm>
              <a:off x="5357818" y="4686815"/>
              <a:ext cx="2571768" cy="2099771"/>
            </a:xfrm>
            <a:prstGeom prst="rect">
              <a:avLst/>
            </a:prstGeom>
            <a:noFill/>
            <a:ln w="9525">
              <a:noFill/>
              <a:miter lim="800000"/>
              <a:headEnd/>
              <a:tailEnd/>
            </a:ln>
            <a:effectLst/>
          </p:spPr>
        </p:pic>
        <p:sp>
          <p:nvSpPr>
            <p:cNvPr id="96" name="矩形 95"/>
            <p:cNvSpPr/>
            <p:nvPr/>
          </p:nvSpPr>
          <p:spPr>
            <a:xfrm>
              <a:off x="4929190" y="4857760"/>
              <a:ext cx="357190" cy="15001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rgbClr val="002060"/>
                  </a:solidFill>
                </a:rPr>
                <a:t>产沙模拟验证</a:t>
              </a:r>
            </a:p>
          </p:txBody>
        </p:sp>
      </p:grpSp>
      <p:grpSp>
        <p:nvGrpSpPr>
          <p:cNvPr id="90" name="组合 89"/>
          <p:cNvGrpSpPr/>
          <p:nvPr/>
        </p:nvGrpSpPr>
        <p:grpSpPr>
          <a:xfrm>
            <a:off x="1115616" y="945844"/>
            <a:ext cx="7234124" cy="3239240"/>
            <a:chOff x="928662" y="1000108"/>
            <a:chExt cx="7675786" cy="3437004"/>
          </a:xfrm>
        </p:grpSpPr>
        <p:sp>
          <p:nvSpPr>
            <p:cNvPr id="83" name="圆角矩形 82"/>
            <p:cNvSpPr/>
            <p:nvPr/>
          </p:nvSpPr>
          <p:spPr>
            <a:xfrm>
              <a:off x="928662" y="1259883"/>
              <a:ext cx="3302458" cy="3177229"/>
            </a:xfrm>
            <a:prstGeom prst="round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dirty="0">
                <a:ln>
                  <a:solidFill>
                    <a:schemeClr val="tx1"/>
                  </a:solidFill>
                  <a:prstDash val="dashDot"/>
                </a:ln>
                <a:noFill/>
              </a:endParaRPr>
            </a:p>
          </p:txBody>
        </p:sp>
        <p:sp>
          <p:nvSpPr>
            <p:cNvPr id="21" name="文本框 35"/>
            <p:cNvSpPr txBox="1">
              <a:spLocks noChangeArrowheads="1"/>
            </p:cNvSpPr>
            <p:nvPr/>
          </p:nvSpPr>
          <p:spPr bwMode="auto">
            <a:xfrm>
              <a:off x="3651736" y="3829727"/>
              <a:ext cx="384037" cy="184665"/>
            </a:xfrm>
            <a:prstGeom prst="rect">
              <a:avLst/>
            </a:prstGeom>
            <a:noFill/>
            <a:ln w="9525">
              <a:noFill/>
              <a:miter lim="800000"/>
              <a:headEnd/>
              <a:tailEnd/>
            </a:ln>
          </p:spPr>
          <p:txBody>
            <a:bodyPr wrap="square" lIns="0" tIns="0" rIns="0" bIns="0">
              <a:spAutoFit/>
            </a:bodyPr>
            <a:lstStyle/>
            <a:p>
              <a:r>
                <a:rPr lang="zh-CN" altLang="en-US" sz="900" b="1" dirty="0"/>
                <a:t>基流</a:t>
              </a:r>
            </a:p>
          </p:txBody>
        </p:sp>
        <p:pic>
          <p:nvPicPr>
            <p:cNvPr id="4" name="图片 4"/>
            <p:cNvPicPr>
              <a:picLocks noChangeAspect="1"/>
            </p:cNvPicPr>
            <p:nvPr/>
          </p:nvPicPr>
          <p:blipFill>
            <a:blip r:embed="rId5" cstate="print"/>
            <a:srcRect/>
            <a:stretch>
              <a:fillRect/>
            </a:stretch>
          </p:blipFill>
          <p:spPr bwMode="auto">
            <a:xfrm>
              <a:off x="1000375" y="1516745"/>
              <a:ext cx="1561895" cy="1446706"/>
            </a:xfrm>
            <a:prstGeom prst="rect">
              <a:avLst/>
            </a:prstGeom>
            <a:noFill/>
            <a:ln w="9525">
              <a:noFill/>
              <a:miter lim="800000"/>
              <a:headEnd/>
              <a:tailEnd/>
            </a:ln>
          </p:spPr>
        </p:pic>
        <p:sp>
          <p:nvSpPr>
            <p:cNvPr id="37" name="云形 36"/>
            <p:cNvSpPr/>
            <p:nvPr/>
          </p:nvSpPr>
          <p:spPr>
            <a:xfrm>
              <a:off x="2445469" y="1794957"/>
              <a:ext cx="1109611" cy="389498"/>
            </a:xfrm>
            <a:prstGeom prst="cloud">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立方体 4"/>
            <p:cNvSpPr/>
            <p:nvPr/>
          </p:nvSpPr>
          <p:spPr>
            <a:xfrm>
              <a:off x="2591560" y="2474552"/>
              <a:ext cx="817608" cy="368011"/>
            </a:xfrm>
            <a:prstGeom prst="cube">
              <a:avLst/>
            </a:prstGeom>
            <a:solidFill>
              <a:srgbClr val="FFC0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7" name="文本框 9"/>
            <p:cNvSpPr txBox="1">
              <a:spLocks noChangeArrowheads="1"/>
            </p:cNvSpPr>
            <p:nvPr/>
          </p:nvSpPr>
          <p:spPr bwMode="auto">
            <a:xfrm>
              <a:off x="2766762" y="1850600"/>
              <a:ext cx="637539" cy="338555"/>
            </a:xfrm>
            <a:prstGeom prst="rect">
              <a:avLst/>
            </a:prstGeom>
            <a:noFill/>
            <a:ln w="9525">
              <a:noFill/>
              <a:miter lim="800000"/>
              <a:headEnd/>
              <a:tailEnd/>
            </a:ln>
          </p:spPr>
          <p:txBody>
            <a:bodyPr wrap="square">
              <a:spAutoFit/>
            </a:bodyPr>
            <a:lstStyle/>
            <a:p>
              <a:r>
                <a:rPr lang="zh-CN" altLang="en-US" sz="1050" dirty="0">
                  <a:solidFill>
                    <a:srgbClr val="FFFF00"/>
                  </a:solidFill>
                </a:rPr>
                <a:t>降雨</a:t>
              </a:r>
            </a:p>
          </p:txBody>
        </p:sp>
        <p:sp>
          <p:nvSpPr>
            <p:cNvPr id="9" name="右箭头 8"/>
            <p:cNvSpPr/>
            <p:nvPr/>
          </p:nvSpPr>
          <p:spPr>
            <a:xfrm>
              <a:off x="3350768" y="2606844"/>
              <a:ext cx="243031" cy="143495"/>
            </a:xfrm>
            <a:prstGeom prst="rightArrow">
              <a:avLst/>
            </a:prstGeom>
            <a:solidFill>
              <a:srgbClr val="99FF33"/>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0" name="文本框 33"/>
            <p:cNvSpPr txBox="1">
              <a:spLocks noChangeArrowheads="1"/>
            </p:cNvSpPr>
            <p:nvPr/>
          </p:nvSpPr>
          <p:spPr bwMode="auto">
            <a:xfrm>
              <a:off x="3593799" y="2529531"/>
              <a:ext cx="347631" cy="369332"/>
            </a:xfrm>
            <a:prstGeom prst="rect">
              <a:avLst/>
            </a:prstGeom>
            <a:noFill/>
            <a:ln w="9525">
              <a:noFill/>
              <a:miter lim="800000"/>
              <a:headEnd/>
              <a:tailEnd/>
            </a:ln>
          </p:spPr>
          <p:txBody>
            <a:bodyPr wrap="square" lIns="0" tIns="0" rIns="0" bIns="0">
              <a:spAutoFit/>
            </a:bodyPr>
            <a:lstStyle/>
            <a:p>
              <a:r>
                <a:rPr lang="zh-CN" altLang="en-US" sz="900" b="1" dirty="0"/>
                <a:t>地表</a:t>
              </a:r>
              <a:endParaRPr lang="en-US" altLang="zh-CN" sz="900" b="1" dirty="0"/>
            </a:p>
            <a:p>
              <a:r>
                <a:rPr lang="zh-CN" altLang="en-US" sz="900" b="1" dirty="0"/>
                <a:t>径流</a:t>
              </a:r>
            </a:p>
          </p:txBody>
        </p:sp>
        <p:sp>
          <p:nvSpPr>
            <p:cNvPr id="12" name="立方体 11"/>
            <p:cNvSpPr/>
            <p:nvPr/>
          </p:nvSpPr>
          <p:spPr>
            <a:xfrm>
              <a:off x="2620670" y="3135535"/>
              <a:ext cx="842775" cy="368011"/>
            </a:xfrm>
            <a:prstGeom prst="cub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3" name="立方体 12"/>
            <p:cNvSpPr/>
            <p:nvPr/>
          </p:nvSpPr>
          <p:spPr>
            <a:xfrm>
              <a:off x="2620670" y="3762380"/>
              <a:ext cx="842775" cy="368011"/>
            </a:xfrm>
            <a:prstGeom prst="cub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5" name="文本框 27"/>
            <p:cNvSpPr txBox="1">
              <a:spLocks noChangeArrowheads="1"/>
            </p:cNvSpPr>
            <p:nvPr/>
          </p:nvSpPr>
          <p:spPr bwMode="auto">
            <a:xfrm>
              <a:off x="3024522" y="2895545"/>
              <a:ext cx="333032" cy="338555"/>
            </a:xfrm>
            <a:prstGeom prst="rect">
              <a:avLst/>
            </a:prstGeom>
            <a:noFill/>
            <a:ln w="9525">
              <a:noFill/>
              <a:miter lim="800000"/>
              <a:headEnd/>
              <a:tailEnd/>
            </a:ln>
          </p:spPr>
          <p:txBody>
            <a:bodyPr wrap="square" lIns="0" tIns="0" rIns="0" bIns="0">
              <a:spAutoFit/>
            </a:bodyPr>
            <a:lstStyle/>
            <a:p>
              <a:r>
                <a:rPr lang="zh-CN" altLang="en-US" sz="825" dirty="0"/>
                <a:t>入渗</a:t>
              </a:r>
              <a:r>
                <a:rPr lang="en-US" altLang="zh-CN" sz="825" dirty="0"/>
                <a:t>0</a:t>
              </a:r>
              <a:endParaRPr lang="zh-CN" altLang="en-US" sz="825" dirty="0"/>
            </a:p>
          </p:txBody>
        </p:sp>
        <p:sp>
          <p:nvSpPr>
            <p:cNvPr id="16" name="文本框 28"/>
            <p:cNvSpPr txBox="1">
              <a:spLocks noChangeArrowheads="1"/>
            </p:cNvSpPr>
            <p:nvPr/>
          </p:nvSpPr>
          <p:spPr bwMode="auto">
            <a:xfrm>
              <a:off x="2532881" y="3557971"/>
              <a:ext cx="249783" cy="338555"/>
            </a:xfrm>
            <a:prstGeom prst="rect">
              <a:avLst/>
            </a:prstGeom>
            <a:noFill/>
            <a:ln w="9525">
              <a:noFill/>
              <a:miter lim="800000"/>
              <a:headEnd/>
              <a:tailEnd/>
            </a:ln>
          </p:spPr>
          <p:txBody>
            <a:bodyPr wrap="square" lIns="0" tIns="0" rIns="0" bIns="0">
              <a:spAutoFit/>
            </a:bodyPr>
            <a:lstStyle/>
            <a:p>
              <a:r>
                <a:rPr lang="zh-CN" altLang="en-US" sz="825" dirty="0"/>
                <a:t>入渗</a:t>
              </a:r>
            </a:p>
          </p:txBody>
        </p:sp>
        <p:sp>
          <p:nvSpPr>
            <p:cNvPr id="17" name="文本框 29"/>
            <p:cNvSpPr txBox="1">
              <a:spLocks noChangeArrowheads="1"/>
            </p:cNvSpPr>
            <p:nvPr/>
          </p:nvSpPr>
          <p:spPr bwMode="auto">
            <a:xfrm>
              <a:off x="3159314" y="3578371"/>
              <a:ext cx="841183" cy="169277"/>
            </a:xfrm>
            <a:prstGeom prst="rect">
              <a:avLst/>
            </a:prstGeom>
            <a:noFill/>
            <a:ln w="9525">
              <a:noFill/>
              <a:miter lim="800000"/>
              <a:headEnd/>
              <a:tailEnd/>
            </a:ln>
          </p:spPr>
          <p:txBody>
            <a:bodyPr wrap="square" lIns="0" tIns="0" rIns="0" bIns="0">
              <a:spAutoFit/>
            </a:bodyPr>
            <a:lstStyle/>
            <a:p>
              <a:r>
                <a:rPr lang="zh-CN" altLang="en-US" sz="825" dirty="0"/>
                <a:t>地下水补给</a:t>
              </a:r>
            </a:p>
          </p:txBody>
        </p:sp>
        <p:sp>
          <p:nvSpPr>
            <p:cNvPr id="18" name="右箭头 17"/>
            <p:cNvSpPr/>
            <p:nvPr/>
          </p:nvSpPr>
          <p:spPr>
            <a:xfrm>
              <a:off x="3438279" y="3237349"/>
              <a:ext cx="213458" cy="175415"/>
            </a:xfrm>
            <a:prstGeom prs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20" name="文本框 34"/>
            <p:cNvSpPr txBox="1">
              <a:spLocks noChangeArrowheads="1"/>
            </p:cNvSpPr>
            <p:nvPr/>
          </p:nvSpPr>
          <p:spPr bwMode="auto">
            <a:xfrm>
              <a:off x="3651736" y="3222503"/>
              <a:ext cx="502687" cy="184665"/>
            </a:xfrm>
            <a:prstGeom prst="rect">
              <a:avLst/>
            </a:prstGeom>
            <a:noFill/>
            <a:ln w="9525">
              <a:noFill/>
              <a:miter lim="800000"/>
              <a:headEnd/>
              <a:tailEnd/>
            </a:ln>
          </p:spPr>
          <p:txBody>
            <a:bodyPr wrap="square" lIns="0" tIns="0" rIns="0" bIns="0">
              <a:spAutoFit/>
            </a:bodyPr>
            <a:lstStyle/>
            <a:p>
              <a:r>
                <a:rPr lang="zh-CN" altLang="en-US" sz="900" b="1" dirty="0"/>
                <a:t>壤中流</a:t>
              </a:r>
            </a:p>
          </p:txBody>
        </p:sp>
        <p:cxnSp>
          <p:nvCxnSpPr>
            <p:cNvPr id="23" name="直接箭头连接符 22"/>
            <p:cNvCxnSpPr/>
            <p:nvPr/>
          </p:nvCxnSpPr>
          <p:spPr>
            <a:xfrm>
              <a:off x="2795872" y="3519876"/>
              <a:ext cx="0" cy="27821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2971074" y="2852166"/>
              <a:ext cx="0" cy="27821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902117" y="2128813"/>
              <a:ext cx="0" cy="389498"/>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025718" y="2128813"/>
              <a:ext cx="0" cy="389498"/>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146276" y="2128813"/>
              <a:ext cx="0" cy="389498"/>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13" idx="0"/>
            </p:cNvCxnSpPr>
            <p:nvPr/>
          </p:nvCxnSpPr>
          <p:spPr>
            <a:xfrm flipH="1" flipV="1">
              <a:off x="3087875" y="3464234"/>
              <a:ext cx="2464" cy="29814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8" name="右箭头 37"/>
            <p:cNvSpPr/>
            <p:nvPr/>
          </p:nvSpPr>
          <p:spPr>
            <a:xfrm>
              <a:off x="3438279" y="3849418"/>
              <a:ext cx="213458" cy="170570"/>
            </a:xfrm>
            <a:prstGeom prst="rightArrow">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1" name="椭圆 40"/>
            <p:cNvSpPr/>
            <p:nvPr/>
          </p:nvSpPr>
          <p:spPr>
            <a:xfrm>
              <a:off x="1277457" y="3034889"/>
              <a:ext cx="817608" cy="608425"/>
            </a:xfrm>
            <a:prstGeom prst="ellipse">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ln>
                    <a:solidFill>
                      <a:sysClr val="windowText" lastClr="000000"/>
                    </a:solidFill>
                  </a:ln>
                </a:rPr>
                <a:t>HRU</a:t>
              </a:r>
              <a:r>
                <a:rPr lang="zh-CN" altLang="en-US" sz="900" dirty="0">
                  <a:ln>
                    <a:solidFill>
                      <a:sysClr val="windowText" lastClr="000000"/>
                    </a:solidFill>
                  </a:ln>
                </a:rPr>
                <a:t>划分</a:t>
              </a:r>
            </a:p>
          </p:txBody>
        </p:sp>
        <p:sp>
          <p:nvSpPr>
            <p:cNvPr id="84" name="圆角矩形 83"/>
            <p:cNvSpPr/>
            <p:nvPr/>
          </p:nvSpPr>
          <p:spPr>
            <a:xfrm>
              <a:off x="4499992" y="1268760"/>
              <a:ext cx="4104456" cy="3168352"/>
            </a:xfrm>
            <a:prstGeom prst="roundRect">
              <a:avLst/>
            </a:prstGeom>
            <a:ln>
              <a:solidFill>
                <a:srgbClr val="CC99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dirty="0">
                <a:ln>
                  <a:solidFill>
                    <a:schemeClr val="tx1"/>
                  </a:solidFill>
                  <a:prstDash val="dashDot"/>
                </a:ln>
                <a:noFill/>
              </a:endParaRPr>
            </a:p>
          </p:txBody>
        </p:sp>
        <p:cxnSp>
          <p:nvCxnSpPr>
            <p:cNvPr id="57" name="直接连接符 56"/>
            <p:cNvCxnSpPr/>
            <p:nvPr/>
          </p:nvCxnSpPr>
          <p:spPr>
            <a:xfrm>
              <a:off x="3999367" y="2695137"/>
              <a:ext cx="1703766"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rot="16200000" flipH="1">
              <a:off x="5615182" y="2774995"/>
              <a:ext cx="167809" cy="8092"/>
            </a:xfrm>
            <a:prstGeom prst="straightConnector1">
              <a:avLst/>
            </a:pr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4579938" y="2862944"/>
              <a:ext cx="3880494" cy="500783"/>
              <a:chOff x="4144851" y="3284984"/>
              <a:chExt cx="5006117" cy="648072"/>
            </a:xfrm>
          </p:grpSpPr>
          <p:sp>
            <p:nvSpPr>
              <p:cNvPr id="46" name="椭圆 45"/>
              <p:cNvSpPr/>
              <p:nvPr/>
            </p:nvSpPr>
            <p:spPr>
              <a:xfrm>
                <a:off x="5292080" y="3284984"/>
                <a:ext cx="864096" cy="648072"/>
              </a:xfrm>
              <a:prstGeom prst="ellipse">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1027" name="Object 3"/>
              <p:cNvGraphicFramePr>
                <a:graphicFrameLocks noChangeAspect="1"/>
              </p:cNvGraphicFramePr>
              <p:nvPr/>
            </p:nvGraphicFramePr>
            <p:xfrm>
              <a:off x="4144851" y="3382714"/>
              <a:ext cx="5006117" cy="406773"/>
            </p:xfrm>
            <a:graphic>
              <a:graphicData uri="http://schemas.openxmlformats.org/presentationml/2006/ole">
                <mc:AlternateContent xmlns:mc="http://schemas.openxmlformats.org/markup-compatibility/2006">
                  <mc:Choice xmlns:v="urn:schemas-microsoft-com:vml" Requires="v">
                    <p:oleObj spid="_x0000_s82957" name="公式" r:id="rId6" imgW="3288960" imgH="253800" progId="Equation.3">
                      <p:embed/>
                    </p:oleObj>
                  </mc:Choice>
                  <mc:Fallback>
                    <p:oleObj name="公式" r:id="rId6" imgW="328896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4851" y="3382714"/>
                            <a:ext cx="5006117" cy="4067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4" name="组合 43"/>
            <p:cNvGrpSpPr/>
            <p:nvPr/>
          </p:nvGrpSpPr>
          <p:grpSpPr>
            <a:xfrm>
              <a:off x="5860973" y="1430747"/>
              <a:ext cx="1151186" cy="1153724"/>
              <a:chOff x="6010106" y="1142984"/>
              <a:chExt cx="1414865" cy="1714512"/>
            </a:xfrm>
          </p:grpSpPr>
          <p:pic>
            <p:nvPicPr>
              <p:cNvPr id="1028" name="Picture 4"/>
              <p:cNvPicPr>
                <a:picLocks noChangeAspect="1" noChangeArrowheads="1"/>
              </p:cNvPicPr>
              <p:nvPr/>
            </p:nvPicPr>
            <p:blipFill>
              <a:blip r:embed="rId8" cstate="print"/>
              <a:srcRect/>
              <a:stretch>
                <a:fillRect/>
              </a:stretch>
            </p:blipFill>
            <p:spPr bwMode="auto">
              <a:xfrm>
                <a:off x="6010106" y="1285860"/>
                <a:ext cx="1414865" cy="1571636"/>
              </a:xfrm>
              <a:prstGeom prst="rect">
                <a:avLst/>
              </a:prstGeom>
              <a:noFill/>
              <a:ln w="9525">
                <a:noFill/>
                <a:miter lim="800000"/>
                <a:headEnd/>
                <a:tailEnd/>
              </a:ln>
              <a:effectLst/>
            </p:spPr>
          </p:pic>
          <p:sp>
            <p:nvSpPr>
              <p:cNvPr id="35" name="矩形 34"/>
              <p:cNvSpPr/>
              <p:nvPr/>
            </p:nvSpPr>
            <p:spPr>
              <a:xfrm>
                <a:off x="6286512" y="1142984"/>
                <a:ext cx="1000132"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750" dirty="0">
                    <a:solidFill>
                      <a:srgbClr val="0070C0"/>
                    </a:solidFill>
                  </a:rPr>
                  <a:t>土地利用</a:t>
                </a:r>
              </a:p>
            </p:txBody>
          </p:sp>
        </p:grpSp>
        <p:grpSp>
          <p:nvGrpSpPr>
            <p:cNvPr id="43" name="组合 42"/>
            <p:cNvGrpSpPr/>
            <p:nvPr/>
          </p:nvGrpSpPr>
          <p:grpSpPr>
            <a:xfrm>
              <a:off x="4578750" y="1430747"/>
              <a:ext cx="1274643" cy="1206165"/>
              <a:chOff x="4214810" y="1142984"/>
              <a:chExt cx="2014809" cy="1857388"/>
            </a:xfrm>
          </p:grpSpPr>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4810" y="1142984"/>
                <a:ext cx="2014809" cy="1857388"/>
              </a:xfrm>
              <a:prstGeom prst="rect">
                <a:avLst/>
              </a:prstGeom>
            </p:spPr>
          </p:pic>
          <p:sp>
            <p:nvSpPr>
              <p:cNvPr id="39" name="矩形 38"/>
              <p:cNvSpPr/>
              <p:nvPr/>
            </p:nvSpPr>
            <p:spPr>
              <a:xfrm>
                <a:off x="4786314" y="1142984"/>
                <a:ext cx="1000132"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750" dirty="0">
                    <a:solidFill>
                      <a:srgbClr val="0070C0"/>
                    </a:solidFill>
                  </a:rPr>
                  <a:t>土壤图</a:t>
                </a:r>
              </a:p>
            </p:txBody>
          </p:sp>
        </p:grpSp>
        <p:grpSp>
          <p:nvGrpSpPr>
            <p:cNvPr id="76" name="组合 75"/>
            <p:cNvGrpSpPr/>
            <p:nvPr/>
          </p:nvGrpSpPr>
          <p:grpSpPr>
            <a:xfrm>
              <a:off x="7325082" y="3340186"/>
              <a:ext cx="919326" cy="1048841"/>
              <a:chOff x="7796188" y="4643446"/>
              <a:chExt cx="1133530" cy="1357324"/>
            </a:xfrm>
          </p:grpSpPr>
          <p:pic>
            <p:nvPicPr>
              <p:cNvPr id="1032" name="Picture 8"/>
              <p:cNvPicPr>
                <a:picLocks noChangeAspect="1" noChangeArrowheads="1"/>
              </p:cNvPicPr>
              <p:nvPr/>
            </p:nvPicPr>
            <p:blipFill>
              <a:blip r:embed="rId10" cstate="print"/>
              <a:srcRect/>
              <a:stretch>
                <a:fillRect/>
              </a:stretch>
            </p:blipFill>
            <p:spPr bwMode="auto">
              <a:xfrm>
                <a:off x="7796188" y="4643446"/>
                <a:ext cx="1133530" cy="1143008"/>
              </a:xfrm>
              <a:prstGeom prst="rect">
                <a:avLst/>
              </a:prstGeom>
              <a:noFill/>
              <a:ln w="9525">
                <a:noFill/>
                <a:miter lim="800000"/>
                <a:headEnd/>
                <a:tailEnd/>
              </a:ln>
              <a:effectLst/>
            </p:spPr>
          </p:pic>
          <p:sp>
            <p:nvSpPr>
              <p:cNvPr id="40" name="矩形 39"/>
              <p:cNvSpPr/>
              <p:nvPr/>
            </p:nvSpPr>
            <p:spPr>
              <a:xfrm>
                <a:off x="7927480" y="5777137"/>
                <a:ext cx="886794" cy="223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750" dirty="0">
                    <a:solidFill>
                      <a:srgbClr val="0070C0"/>
                    </a:solidFill>
                  </a:rPr>
                  <a:t>数字高程</a:t>
                </a:r>
              </a:p>
            </p:txBody>
          </p:sp>
        </p:grpSp>
        <p:grpSp>
          <p:nvGrpSpPr>
            <p:cNvPr id="68" name="组合 67"/>
            <p:cNvGrpSpPr/>
            <p:nvPr/>
          </p:nvGrpSpPr>
          <p:grpSpPr>
            <a:xfrm>
              <a:off x="6143408" y="3284984"/>
              <a:ext cx="1000172" cy="1104043"/>
              <a:chOff x="6069926" y="3467965"/>
              <a:chExt cx="1000172" cy="1104043"/>
            </a:xfrm>
          </p:grpSpPr>
          <p:pic>
            <p:nvPicPr>
              <p:cNvPr id="1029" name="Picture 5"/>
              <p:cNvPicPr>
                <a:picLocks noChangeAspect="1" noChangeArrowheads="1"/>
              </p:cNvPicPr>
              <p:nvPr/>
            </p:nvPicPr>
            <p:blipFill>
              <a:blip r:embed="rId11" cstate="print"/>
              <a:srcRect/>
              <a:stretch>
                <a:fillRect/>
              </a:stretch>
            </p:blipFill>
            <p:spPr bwMode="auto">
              <a:xfrm>
                <a:off x="6069926" y="3467965"/>
                <a:ext cx="1000172" cy="940582"/>
              </a:xfrm>
              <a:prstGeom prst="rect">
                <a:avLst/>
              </a:prstGeom>
              <a:noFill/>
              <a:ln w="9525">
                <a:noFill/>
                <a:miter lim="800000"/>
                <a:headEnd/>
                <a:tailEnd/>
              </a:ln>
              <a:effectLst/>
            </p:spPr>
          </p:pic>
          <p:sp>
            <p:nvSpPr>
              <p:cNvPr id="45" name="矩形 44"/>
              <p:cNvSpPr/>
              <p:nvPr/>
            </p:nvSpPr>
            <p:spPr>
              <a:xfrm>
                <a:off x="6215074" y="4406402"/>
                <a:ext cx="753198" cy="16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50" dirty="0">
                    <a:solidFill>
                      <a:srgbClr val="0070C0"/>
                    </a:solidFill>
                  </a:rPr>
                  <a:t>植被盖度</a:t>
                </a:r>
              </a:p>
            </p:txBody>
          </p:sp>
        </p:grpSp>
        <p:grpSp>
          <p:nvGrpSpPr>
            <p:cNvPr id="51" name="组合 50"/>
            <p:cNvGrpSpPr/>
            <p:nvPr/>
          </p:nvGrpSpPr>
          <p:grpSpPr>
            <a:xfrm>
              <a:off x="7070098" y="1430747"/>
              <a:ext cx="1158766" cy="1048839"/>
              <a:chOff x="7500958" y="1428736"/>
              <a:chExt cx="1288017" cy="1428760"/>
            </a:xfrm>
          </p:grpSpPr>
          <p:pic>
            <p:nvPicPr>
              <p:cNvPr id="1031" name="Picture 7"/>
              <p:cNvPicPr>
                <a:picLocks noChangeAspect="1" noChangeArrowheads="1"/>
              </p:cNvPicPr>
              <p:nvPr/>
            </p:nvPicPr>
            <p:blipFill>
              <a:blip r:embed="rId12" cstate="print"/>
              <a:srcRect/>
              <a:stretch>
                <a:fillRect/>
              </a:stretch>
            </p:blipFill>
            <p:spPr bwMode="auto">
              <a:xfrm>
                <a:off x="7500958" y="1571612"/>
                <a:ext cx="1288017" cy="1285884"/>
              </a:xfrm>
              <a:prstGeom prst="rect">
                <a:avLst/>
              </a:prstGeom>
              <a:noFill/>
              <a:ln w="9525">
                <a:noFill/>
                <a:miter lim="800000"/>
                <a:headEnd/>
                <a:tailEnd/>
              </a:ln>
              <a:effectLst/>
            </p:spPr>
          </p:pic>
          <p:sp>
            <p:nvSpPr>
              <p:cNvPr id="48" name="矩形 47"/>
              <p:cNvSpPr/>
              <p:nvPr/>
            </p:nvSpPr>
            <p:spPr>
              <a:xfrm>
                <a:off x="7786710" y="1428736"/>
                <a:ext cx="928694"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50" dirty="0">
                    <a:solidFill>
                      <a:srgbClr val="0070C0"/>
                    </a:solidFill>
                  </a:rPr>
                  <a:t>砾石分布</a:t>
                </a:r>
              </a:p>
            </p:txBody>
          </p:sp>
        </p:grpSp>
        <p:cxnSp>
          <p:nvCxnSpPr>
            <p:cNvPr id="53" name="直接箭头连接符 52"/>
            <p:cNvCxnSpPr/>
            <p:nvPr/>
          </p:nvCxnSpPr>
          <p:spPr>
            <a:xfrm>
              <a:off x="5724128" y="2492896"/>
              <a:ext cx="1296144" cy="504056"/>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6876256" y="2492896"/>
              <a:ext cx="648072" cy="504056"/>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7956376" y="2348880"/>
              <a:ext cx="216024" cy="64807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6804250" y="3140968"/>
              <a:ext cx="432046" cy="5760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7740352" y="3140968"/>
              <a:ext cx="0" cy="3600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5736668" y="1055586"/>
              <a:ext cx="1571636" cy="35719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MUSLE</a:t>
              </a:r>
              <a:r>
                <a:rPr lang="zh-CN" altLang="en-US" sz="1350" dirty="0">
                  <a:solidFill>
                    <a:schemeClr val="bg1"/>
                  </a:solidFill>
                </a:rPr>
                <a:t>模型</a:t>
              </a:r>
            </a:p>
          </p:txBody>
        </p:sp>
        <p:sp>
          <p:nvSpPr>
            <p:cNvPr id="101" name="矩形 100"/>
            <p:cNvSpPr/>
            <p:nvPr/>
          </p:nvSpPr>
          <p:spPr>
            <a:xfrm>
              <a:off x="1857356" y="1000108"/>
              <a:ext cx="1571636" cy="35719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LCM</a:t>
              </a:r>
              <a:r>
                <a:rPr lang="zh-CN" altLang="en-US" sz="1350" dirty="0">
                  <a:solidFill>
                    <a:schemeClr val="bg1"/>
                  </a:solidFill>
                </a:rPr>
                <a:t>模型</a:t>
              </a:r>
            </a:p>
          </p:txBody>
        </p:sp>
        <p:pic>
          <p:nvPicPr>
            <p:cNvPr id="1038" name="Picture 14"/>
            <p:cNvPicPr>
              <a:picLocks noChangeAspect="1" noChangeArrowheads="1"/>
            </p:cNvPicPr>
            <p:nvPr/>
          </p:nvPicPr>
          <p:blipFill>
            <a:blip r:embed="rId13" cstate="print"/>
            <a:srcRect/>
            <a:stretch>
              <a:fillRect/>
            </a:stretch>
          </p:blipFill>
          <p:spPr bwMode="auto">
            <a:xfrm>
              <a:off x="1142976" y="1397921"/>
              <a:ext cx="2976563" cy="245129"/>
            </a:xfrm>
            <a:prstGeom prst="rect">
              <a:avLst/>
            </a:prstGeom>
            <a:noFill/>
            <a:ln w="9525">
              <a:noFill/>
              <a:miter lim="800000"/>
              <a:headEnd/>
              <a:tailEnd/>
            </a:ln>
            <a:effectLst/>
          </p:spPr>
        </p:pic>
        <p:sp>
          <p:nvSpPr>
            <p:cNvPr id="103" name="右箭头 102"/>
            <p:cNvSpPr/>
            <p:nvPr/>
          </p:nvSpPr>
          <p:spPr>
            <a:xfrm>
              <a:off x="2143108" y="3214686"/>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 name="左大括号 103"/>
            <p:cNvSpPr/>
            <p:nvPr/>
          </p:nvSpPr>
          <p:spPr>
            <a:xfrm>
              <a:off x="2428860" y="2643182"/>
              <a:ext cx="142876" cy="13573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grpSp>
      <p:sp>
        <p:nvSpPr>
          <p:cNvPr id="78" name="下箭头 77"/>
          <p:cNvSpPr/>
          <p:nvPr/>
        </p:nvSpPr>
        <p:spPr>
          <a:xfrm>
            <a:off x="6477796" y="4282142"/>
            <a:ext cx="16201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9" name="下箭头 78"/>
          <p:cNvSpPr/>
          <p:nvPr/>
        </p:nvSpPr>
        <p:spPr>
          <a:xfrm>
            <a:off x="2767375" y="4374911"/>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5929349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植被变化引起的产沙变化(1998-2010).jpg"/>
          <p:cNvPicPr/>
          <p:nvPr/>
        </p:nvPicPr>
        <p:blipFill>
          <a:blip r:embed="rId3" cstate="print"/>
          <a:stretch>
            <a:fillRect/>
          </a:stretch>
        </p:blipFill>
        <p:spPr>
          <a:xfrm>
            <a:off x="4464843" y="1768066"/>
            <a:ext cx="4067597" cy="3224971"/>
          </a:xfrm>
          <a:prstGeom prst="rect">
            <a:avLst/>
          </a:prstGeom>
        </p:spPr>
      </p:pic>
      <p:sp>
        <p:nvSpPr>
          <p:cNvPr id="2" name="标题 1"/>
          <p:cNvSpPr>
            <a:spLocks noGrp="1"/>
          </p:cNvSpPr>
          <p:nvPr>
            <p:ph type="title"/>
          </p:nvPr>
        </p:nvSpPr>
        <p:spPr>
          <a:xfrm>
            <a:off x="1185193" y="331707"/>
            <a:ext cx="6172200" cy="529568"/>
          </a:xfrm>
        </p:spPr>
        <p:txBody>
          <a:bodyPr>
            <a:normAutofit/>
          </a:bodyPr>
          <a:lstStyle/>
          <a:p>
            <a:r>
              <a:rPr lang="zh-CN" altLang="en-US" sz="2100" dirty="0"/>
              <a:t>已有成果</a:t>
            </a:r>
          </a:p>
        </p:txBody>
      </p:sp>
      <p:sp>
        <p:nvSpPr>
          <p:cNvPr id="4" name="TextBox 3"/>
          <p:cNvSpPr txBox="1"/>
          <p:nvPr/>
        </p:nvSpPr>
        <p:spPr>
          <a:xfrm>
            <a:off x="1143001" y="1016868"/>
            <a:ext cx="8000999" cy="830997"/>
          </a:xfrm>
          <a:prstGeom prst="rect">
            <a:avLst/>
          </a:prstGeom>
          <a:noFill/>
        </p:spPr>
        <p:txBody>
          <a:bodyPr wrap="square" rtlCol="0">
            <a:spAutoFit/>
          </a:bodyPr>
          <a:lstStyle/>
          <a:p>
            <a:r>
              <a:rPr lang="zh-CN" altLang="en-US" sz="1350" dirty="0"/>
              <a:t>         </a:t>
            </a:r>
            <a:r>
              <a:rPr lang="zh-CN" altLang="en-US" sz="1600" dirty="0"/>
              <a:t>根据黄河中游多沙粗沙区的水土流失分区特点，选择了</a:t>
            </a:r>
            <a:r>
              <a:rPr lang="en-US" altLang="zh-CN" sz="1600" dirty="0"/>
              <a:t>9</a:t>
            </a:r>
            <a:r>
              <a:rPr lang="zh-CN" altLang="en-US" sz="1600" dirty="0"/>
              <a:t>个流域开展暴雨产沙模拟。</a:t>
            </a:r>
            <a:endParaRPr lang="en-US" altLang="zh-CN" sz="1600" dirty="0"/>
          </a:p>
          <a:p>
            <a:r>
              <a:rPr lang="zh-CN" altLang="en-US" sz="1600" dirty="0"/>
              <a:t>其中，孤山川流域</a:t>
            </a:r>
            <a:r>
              <a:rPr lang="en-US" altLang="zh-CN" sz="1600" dirty="0"/>
              <a:t>80</a:t>
            </a:r>
            <a:r>
              <a:rPr lang="zh-CN" altLang="en-US" sz="1600" dirty="0"/>
              <a:t>年代、</a:t>
            </a:r>
            <a:r>
              <a:rPr lang="en-US" altLang="zh-CN" sz="1600" dirty="0"/>
              <a:t>1998</a:t>
            </a:r>
            <a:r>
              <a:rPr lang="zh-CN" altLang="en-US" sz="1600" dirty="0"/>
              <a:t>年和</a:t>
            </a:r>
            <a:r>
              <a:rPr lang="en-US" altLang="zh-CN" sz="1600" dirty="0"/>
              <a:t>2010</a:t>
            </a:r>
            <a:r>
              <a:rPr lang="zh-CN" altLang="en-US" sz="1600" dirty="0"/>
              <a:t>年的模拟工作已基本完成，其余</a:t>
            </a:r>
            <a:r>
              <a:rPr lang="en-US" altLang="zh-CN" sz="1600" dirty="0"/>
              <a:t>8</a:t>
            </a:r>
            <a:r>
              <a:rPr lang="zh-CN" altLang="en-US" sz="1600" dirty="0"/>
              <a:t>个流域的</a:t>
            </a:r>
            <a:r>
              <a:rPr lang="zh-CN" altLang="en-US" sz="1600" dirty="0" smtClean="0"/>
              <a:t>模拟工作</a:t>
            </a:r>
            <a:r>
              <a:rPr lang="zh-CN" altLang="en-US" sz="1600" dirty="0"/>
              <a:t>还在进行中。</a:t>
            </a:r>
          </a:p>
        </p:txBody>
      </p:sp>
      <p:pic>
        <p:nvPicPr>
          <p:cNvPr id="5" name="图片 4" descr="20131123暴雨产沙模拟完成情况.jpg"/>
          <p:cNvPicPr>
            <a:picLocks noChangeAspect="1"/>
          </p:cNvPicPr>
          <p:nvPr/>
        </p:nvPicPr>
        <p:blipFill>
          <a:blip r:embed="rId4" cstate="print"/>
          <a:stretch>
            <a:fillRect/>
          </a:stretch>
        </p:blipFill>
        <p:spPr>
          <a:xfrm>
            <a:off x="1427475" y="1733414"/>
            <a:ext cx="2692223" cy="3709474"/>
          </a:xfrm>
          <a:prstGeom prst="rect">
            <a:avLst/>
          </a:prstGeom>
        </p:spPr>
      </p:pic>
      <p:sp>
        <p:nvSpPr>
          <p:cNvPr id="3" name="Rectangle 2"/>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zh-CN" altLang="en-US" sz="1350"/>
          </a:p>
        </p:txBody>
      </p:sp>
      <p:graphicFrame>
        <p:nvGraphicFramePr>
          <p:cNvPr id="15361" name="Object 1"/>
          <p:cNvGraphicFramePr>
            <a:graphicFrameLocks noChangeAspect="1"/>
          </p:cNvGraphicFramePr>
          <p:nvPr>
            <p:extLst>
              <p:ext uri="{D42A27DB-BD31-4B8C-83A1-F6EECF244321}">
                <p14:modId xmlns:p14="http://schemas.microsoft.com/office/powerpoint/2010/main" val="1956519620"/>
              </p:ext>
            </p:extLst>
          </p:nvPr>
        </p:nvGraphicFramePr>
        <p:xfrm>
          <a:off x="5029549" y="5273392"/>
          <a:ext cx="1277540" cy="382190"/>
        </p:xfrm>
        <a:graphic>
          <a:graphicData uri="http://schemas.openxmlformats.org/presentationml/2006/ole">
            <mc:AlternateContent xmlns:mc="http://schemas.openxmlformats.org/markup-compatibility/2006">
              <mc:Choice xmlns:v="urn:schemas-microsoft-com:vml" Requires="v">
                <p:oleObj spid="_x0000_s83992" name="公式" r:id="rId5" imgW="1434960" imgH="431640" progId="Equation.3">
                  <p:embed/>
                </p:oleObj>
              </mc:Choice>
              <mc:Fallback>
                <p:oleObj name="公式" r:id="rId5" imgW="14349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549" y="5273392"/>
                        <a:ext cx="1277540" cy="382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4" name="Rectangle 4"/>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zh-CN" altLang="en-US" sz="1350"/>
          </a:p>
        </p:txBody>
      </p:sp>
      <p:graphicFrame>
        <p:nvGraphicFramePr>
          <p:cNvPr id="15363" name="Object 3"/>
          <p:cNvGraphicFramePr>
            <a:graphicFrameLocks noChangeAspect="1"/>
          </p:cNvGraphicFramePr>
          <p:nvPr>
            <p:extLst>
              <p:ext uri="{D42A27DB-BD31-4B8C-83A1-F6EECF244321}">
                <p14:modId xmlns:p14="http://schemas.microsoft.com/office/powerpoint/2010/main" val="2741585697"/>
              </p:ext>
            </p:extLst>
          </p:nvPr>
        </p:nvGraphicFramePr>
        <p:xfrm>
          <a:off x="6997671" y="5334115"/>
          <a:ext cx="1035844" cy="253604"/>
        </p:xfrm>
        <a:graphic>
          <a:graphicData uri="http://schemas.openxmlformats.org/presentationml/2006/ole">
            <mc:AlternateContent xmlns:mc="http://schemas.openxmlformats.org/markup-compatibility/2006">
              <mc:Choice xmlns:v="urn:schemas-microsoft-com:vml" Requires="v">
                <p:oleObj spid="_x0000_s83993" name="公式" r:id="rId7" imgW="927000" imgH="228600" progId="Equation.3">
                  <p:embed/>
                </p:oleObj>
              </mc:Choice>
              <mc:Fallback>
                <p:oleObj name="公式" r:id="rId7" imgW="9270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7671" y="5334115"/>
                        <a:ext cx="1035844" cy="25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矩形 14"/>
          <p:cNvSpPr/>
          <p:nvPr/>
        </p:nvSpPr>
        <p:spPr>
          <a:xfrm>
            <a:off x="4175862" y="5602014"/>
            <a:ext cx="4500594" cy="923330"/>
          </a:xfrm>
          <a:prstGeom prst="rect">
            <a:avLst/>
          </a:prstGeom>
          <a:noFill/>
        </p:spPr>
        <p:txBody>
          <a:bodyPr wrap="square">
            <a:spAutoFit/>
          </a:bodyPr>
          <a:lstStyle/>
          <a:p>
            <a:r>
              <a:rPr lang="en-US" sz="1350" dirty="0"/>
              <a:t>        (1)</a:t>
            </a:r>
            <a:r>
              <a:rPr lang="zh-CN" altLang="en-US" sz="1350" dirty="0"/>
              <a:t>式中，</a:t>
            </a:r>
            <a:r>
              <a:rPr lang="en-US" sz="1350" i="1" dirty="0">
                <a:latin typeface="Times New Roman" pitchFamily="18" charset="0"/>
                <a:cs typeface="Times New Roman" pitchFamily="18" charset="0"/>
              </a:rPr>
              <a:t>P</a:t>
            </a:r>
            <a:r>
              <a:rPr lang="zh-CN" altLang="en-US" sz="1350" dirty="0"/>
              <a:t>为栅格减沙效果，</a:t>
            </a:r>
            <a:r>
              <a:rPr lang="en-US" sz="1350" dirty="0"/>
              <a:t>%</a:t>
            </a:r>
            <a:r>
              <a:rPr lang="zh-CN" altLang="en-US" sz="1350" dirty="0"/>
              <a:t>；</a:t>
            </a:r>
            <a:r>
              <a:rPr lang="en-US" sz="1350" i="1" dirty="0"/>
              <a:t>S</a:t>
            </a:r>
            <a:r>
              <a:rPr lang="en-US" sz="1350" i="1" baseline="-25000" dirty="0"/>
              <a:t>1998</a:t>
            </a:r>
            <a:r>
              <a:rPr lang="zh-CN" altLang="en-US" sz="1350" i="1" dirty="0"/>
              <a:t>、</a:t>
            </a:r>
            <a:r>
              <a:rPr lang="en-US" sz="1350" i="1" dirty="0"/>
              <a:t>S</a:t>
            </a:r>
            <a:r>
              <a:rPr lang="en-US" sz="1350" i="1" baseline="-25000" dirty="0"/>
              <a:t>2010</a:t>
            </a:r>
            <a:r>
              <a:rPr lang="zh-CN" altLang="en-US" sz="1350" dirty="0"/>
              <a:t>分别是栅格</a:t>
            </a:r>
            <a:r>
              <a:rPr lang="en-US" sz="1350" dirty="0"/>
              <a:t>1998</a:t>
            </a:r>
            <a:r>
              <a:rPr lang="zh-CN" altLang="en-US" sz="1350" dirty="0"/>
              <a:t>、</a:t>
            </a:r>
            <a:r>
              <a:rPr lang="en-US" sz="1350" dirty="0"/>
              <a:t>2010</a:t>
            </a:r>
            <a:r>
              <a:rPr lang="zh-CN" altLang="en-US" sz="1350" dirty="0"/>
              <a:t>年的产沙量，</a:t>
            </a:r>
            <a:r>
              <a:rPr lang="en-US" sz="1350" dirty="0"/>
              <a:t>t</a:t>
            </a:r>
            <a:r>
              <a:rPr lang="zh-CN" altLang="en-US" sz="1350" dirty="0"/>
              <a:t>。</a:t>
            </a:r>
            <a:endParaRPr lang="en-US" altLang="zh-CN" sz="1350" dirty="0"/>
          </a:p>
          <a:p>
            <a:r>
              <a:rPr lang="en-US" sz="1350" dirty="0"/>
              <a:t>        (2)</a:t>
            </a:r>
            <a:r>
              <a:rPr lang="zh-CN" altLang="en-US" sz="1350" dirty="0"/>
              <a:t>式中， </a:t>
            </a:r>
            <a:r>
              <a:rPr lang="en-US" sz="1350" i="1" dirty="0">
                <a:latin typeface="Times New Roman" pitchFamily="18" charset="0"/>
                <a:cs typeface="Times New Roman" pitchFamily="18" charset="0"/>
              </a:rPr>
              <a:t>I</a:t>
            </a:r>
            <a:r>
              <a:rPr lang="zh-CN" altLang="en-US" sz="1350" dirty="0">
                <a:latin typeface="Times New Roman" pitchFamily="18" charset="0"/>
                <a:cs typeface="Times New Roman" pitchFamily="18" charset="0"/>
              </a:rPr>
              <a:t>是栅格的植被盖度增加绝对值，</a:t>
            </a:r>
            <a:r>
              <a:rPr lang="en-US" sz="1350" dirty="0">
                <a:latin typeface="Times New Roman" pitchFamily="18" charset="0"/>
                <a:cs typeface="Times New Roman" pitchFamily="18" charset="0"/>
              </a:rPr>
              <a:t>%</a:t>
            </a:r>
            <a:r>
              <a:rPr lang="zh-CN" altLang="en-US" sz="1350" dirty="0">
                <a:latin typeface="Times New Roman" pitchFamily="18" charset="0"/>
                <a:cs typeface="Times New Roman" pitchFamily="18" charset="0"/>
              </a:rPr>
              <a:t>；</a:t>
            </a:r>
            <a:r>
              <a:rPr lang="en-US" sz="1350" i="1" dirty="0">
                <a:latin typeface="Times New Roman" pitchFamily="18" charset="0"/>
                <a:cs typeface="Times New Roman" pitchFamily="18" charset="0"/>
              </a:rPr>
              <a:t>R</a:t>
            </a:r>
            <a:r>
              <a:rPr lang="en-US" sz="1350" i="1" baseline="-25000" dirty="0">
                <a:latin typeface="Times New Roman" pitchFamily="18" charset="0"/>
                <a:cs typeface="Times New Roman" pitchFamily="18" charset="0"/>
              </a:rPr>
              <a:t>1998</a:t>
            </a:r>
            <a:r>
              <a:rPr lang="zh-CN" altLang="en-US" sz="1350" i="1" dirty="0">
                <a:latin typeface="Times New Roman" pitchFamily="18" charset="0"/>
                <a:cs typeface="Times New Roman" pitchFamily="18" charset="0"/>
              </a:rPr>
              <a:t>、</a:t>
            </a:r>
            <a:r>
              <a:rPr lang="en-US" sz="1350" i="1" dirty="0">
                <a:latin typeface="Times New Roman" pitchFamily="18" charset="0"/>
                <a:cs typeface="Times New Roman" pitchFamily="18" charset="0"/>
              </a:rPr>
              <a:t>R</a:t>
            </a:r>
            <a:r>
              <a:rPr lang="en-US" sz="1350" i="1" baseline="-25000" dirty="0">
                <a:latin typeface="Times New Roman" pitchFamily="18" charset="0"/>
                <a:cs typeface="Times New Roman" pitchFamily="18" charset="0"/>
              </a:rPr>
              <a:t>2010</a:t>
            </a:r>
            <a:r>
              <a:rPr lang="zh-CN" altLang="en-US" sz="1350" dirty="0">
                <a:latin typeface="Times New Roman" pitchFamily="18" charset="0"/>
                <a:cs typeface="Times New Roman" pitchFamily="18" charset="0"/>
              </a:rPr>
              <a:t>分别是栅格</a:t>
            </a:r>
            <a:r>
              <a:rPr lang="en-US" sz="1350" dirty="0">
                <a:latin typeface="Times New Roman" pitchFamily="18" charset="0"/>
                <a:cs typeface="Times New Roman" pitchFamily="18" charset="0"/>
              </a:rPr>
              <a:t>1998</a:t>
            </a:r>
            <a:r>
              <a:rPr lang="zh-CN" altLang="en-US" sz="1350" dirty="0">
                <a:latin typeface="Times New Roman" pitchFamily="18" charset="0"/>
                <a:cs typeface="Times New Roman" pitchFamily="18" charset="0"/>
              </a:rPr>
              <a:t>、</a:t>
            </a:r>
            <a:r>
              <a:rPr lang="en-US" sz="1350" dirty="0">
                <a:latin typeface="Times New Roman" pitchFamily="18" charset="0"/>
                <a:cs typeface="Times New Roman" pitchFamily="18" charset="0"/>
              </a:rPr>
              <a:t>2010</a:t>
            </a:r>
            <a:r>
              <a:rPr lang="zh-CN" altLang="en-US" sz="1350" dirty="0">
                <a:latin typeface="Times New Roman" pitchFamily="18" charset="0"/>
                <a:cs typeface="Times New Roman" pitchFamily="18" charset="0"/>
              </a:rPr>
              <a:t>年的植被盖度值，</a:t>
            </a:r>
            <a:r>
              <a:rPr lang="en-US" sz="1350" dirty="0">
                <a:latin typeface="Times New Roman" pitchFamily="18" charset="0"/>
                <a:cs typeface="Times New Roman" pitchFamily="18" charset="0"/>
              </a:rPr>
              <a:t>%</a:t>
            </a:r>
            <a:r>
              <a:rPr lang="zh-CN" altLang="en-US" sz="1350" dirty="0">
                <a:latin typeface="Times New Roman" pitchFamily="18" charset="0"/>
                <a:cs typeface="Times New Roman" pitchFamily="18" charset="0"/>
              </a:rPr>
              <a:t>。</a:t>
            </a:r>
          </a:p>
        </p:txBody>
      </p:sp>
      <p:sp>
        <p:nvSpPr>
          <p:cNvPr id="16" name="TextBox 15"/>
          <p:cNvSpPr txBox="1"/>
          <p:nvPr/>
        </p:nvSpPr>
        <p:spPr>
          <a:xfrm>
            <a:off x="6372581" y="5326980"/>
            <a:ext cx="341760" cy="253916"/>
          </a:xfrm>
          <a:prstGeom prst="rect">
            <a:avLst/>
          </a:prstGeom>
          <a:noFill/>
        </p:spPr>
        <p:txBody>
          <a:bodyPr wrap="none" rtlCol="0">
            <a:spAutoFit/>
          </a:bodyPr>
          <a:lstStyle/>
          <a:p>
            <a:r>
              <a:rPr lang="en-US" altLang="zh-CN" sz="1050" dirty="0">
                <a:latin typeface="Times New Roman" pitchFamily="18" charset="0"/>
                <a:cs typeface="Times New Roman" pitchFamily="18" charset="0"/>
              </a:rPr>
              <a:t>(1)</a:t>
            </a:r>
            <a:endParaRPr lang="zh-CN" altLang="en-US" sz="1050" dirty="0">
              <a:latin typeface="Times New Roman" pitchFamily="18" charset="0"/>
              <a:cs typeface="Times New Roman" pitchFamily="18" charset="0"/>
            </a:endParaRPr>
          </a:p>
        </p:txBody>
      </p:sp>
      <p:sp>
        <p:nvSpPr>
          <p:cNvPr id="17" name="TextBox 16"/>
          <p:cNvSpPr txBox="1"/>
          <p:nvPr/>
        </p:nvSpPr>
        <p:spPr>
          <a:xfrm>
            <a:off x="7979936" y="5380559"/>
            <a:ext cx="341760" cy="253916"/>
          </a:xfrm>
          <a:prstGeom prst="rect">
            <a:avLst/>
          </a:prstGeom>
          <a:noFill/>
        </p:spPr>
        <p:txBody>
          <a:bodyPr wrap="none" rtlCol="0">
            <a:spAutoFit/>
          </a:bodyPr>
          <a:lstStyle/>
          <a:p>
            <a:r>
              <a:rPr lang="en-US" altLang="zh-CN" sz="1050" dirty="0">
                <a:latin typeface="Times New Roman" pitchFamily="18" charset="0"/>
                <a:cs typeface="Times New Roman" pitchFamily="18" charset="0"/>
              </a:rPr>
              <a:t>(2)</a:t>
            </a:r>
            <a:endParaRPr lang="zh-CN" altLang="en-US" sz="1050" dirty="0">
              <a:latin typeface="Times New Roman" pitchFamily="18" charset="0"/>
              <a:cs typeface="Times New Roman" pitchFamily="18" charset="0"/>
            </a:endParaRPr>
          </a:p>
        </p:txBody>
      </p:sp>
      <p:sp>
        <p:nvSpPr>
          <p:cNvPr id="18" name="TextBox 17"/>
          <p:cNvSpPr txBox="1"/>
          <p:nvPr/>
        </p:nvSpPr>
        <p:spPr>
          <a:xfrm>
            <a:off x="5234877" y="4909431"/>
            <a:ext cx="2958928" cy="253916"/>
          </a:xfrm>
          <a:prstGeom prst="rect">
            <a:avLst/>
          </a:prstGeom>
          <a:solidFill>
            <a:schemeClr val="bg1"/>
          </a:solidFill>
          <a:ln>
            <a:solidFill>
              <a:schemeClr val="accent1"/>
            </a:solidFill>
          </a:ln>
        </p:spPr>
        <p:txBody>
          <a:bodyPr wrap="square" rtlCol="0">
            <a:spAutoFit/>
          </a:bodyPr>
          <a:lstStyle/>
          <a:p>
            <a:r>
              <a:rPr lang="en-US" altLang="zh-CN" sz="1050" dirty="0">
                <a:latin typeface="Times New Roman" pitchFamily="18" charset="0"/>
                <a:cs typeface="Times New Roman" pitchFamily="18" charset="0"/>
              </a:rPr>
              <a:t>1998-2010 </a:t>
            </a:r>
            <a:r>
              <a:rPr lang="zh-CN" altLang="en-US" sz="1050" dirty="0">
                <a:latin typeface="Times New Roman" pitchFamily="18" charset="0"/>
                <a:cs typeface="Times New Roman" pitchFamily="18" charset="0"/>
              </a:rPr>
              <a:t>植被盖度增加绝对值</a:t>
            </a:r>
            <a:r>
              <a:rPr lang="en-US" altLang="zh-CN" sz="1050" i="1" dirty="0">
                <a:latin typeface="Times New Roman" pitchFamily="18" charset="0"/>
                <a:cs typeface="Times New Roman" pitchFamily="18" charset="0"/>
              </a:rPr>
              <a:t>I</a:t>
            </a:r>
            <a:r>
              <a:rPr lang="en-US" altLang="zh-CN" sz="1050" dirty="0">
                <a:latin typeface="Times New Roman" pitchFamily="18" charset="0"/>
                <a:cs typeface="Times New Roman" pitchFamily="18" charset="0"/>
              </a:rPr>
              <a:t>(%)</a:t>
            </a:r>
            <a:endParaRPr lang="zh-CN" altLang="en-US" sz="1050" dirty="0">
              <a:latin typeface="Times New Roman" pitchFamily="18" charset="0"/>
              <a:cs typeface="Times New Roman" pitchFamily="18" charset="0"/>
            </a:endParaRPr>
          </a:p>
        </p:txBody>
      </p:sp>
      <p:sp>
        <p:nvSpPr>
          <p:cNvPr id="19" name="TextBox 18"/>
          <p:cNvSpPr txBox="1"/>
          <p:nvPr/>
        </p:nvSpPr>
        <p:spPr>
          <a:xfrm>
            <a:off x="4464843" y="2599063"/>
            <a:ext cx="216110" cy="1232575"/>
          </a:xfrm>
          <a:prstGeom prst="rect">
            <a:avLst/>
          </a:prstGeom>
          <a:solidFill>
            <a:schemeClr val="bg1"/>
          </a:solidFill>
          <a:ln>
            <a:solidFill>
              <a:schemeClr val="accent1"/>
            </a:solidFill>
          </a:ln>
        </p:spPr>
        <p:txBody>
          <a:bodyPr vert="eaVert" wrap="square" lIns="27000" tIns="27000" rIns="27000" bIns="27000" rtlCol="0">
            <a:spAutoFit/>
          </a:bodyPr>
          <a:lstStyle/>
          <a:p>
            <a:r>
              <a:rPr lang="zh-CN" altLang="en-US" sz="1050" dirty="0"/>
              <a:t>减沙效果</a:t>
            </a:r>
            <a:r>
              <a:rPr lang="en-US" altLang="zh-CN" sz="1050" i="1" dirty="0">
                <a:latin typeface="Times New Roman" pitchFamily="18" charset="0"/>
                <a:cs typeface="Times New Roman" pitchFamily="18" charset="0"/>
              </a:rPr>
              <a:t>P</a:t>
            </a:r>
            <a:r>
              <a:rPr lang="en-US" altLang="zh-CN" sz="1050" dirty="0"/>
              <a:t> (%)</a:t>
            </a:r>
            <a:endParaRPr lang="zh-CN" altLang="en-US" sz="1050" dirty="0"/>
          </a:p>
        </p:txBody>
      </p:sp>
    </p:spTree>
    <p:extLst>
      <p:ext uri="{BB962C8B-B14F-4D97-AF65-F5344CB8AC3E}">
        <p14:creationId xmlns:p14="http://schemas.microsoft.com/office/powerpoint/2010/main" val="19017013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extLst>
              <p:ext uri="{D42A27DB-BD31-4B8C-83A1-F6EECF244321}">
                <p14:modId xmlns:p14="http://schemas.microsoft.com/office/powerpoint/2010/main" val="3406224230"/>
              </p:ext>
            </p:extLst>
          </p:nvPr>
        </p:nvGraphicFramePr>
        <p:xfrm>
          <a:off x="181901" y="1196752"/>
          <a:ext cx="3072167" cy="3618000"/>
        </p:xfrm>
        <a:graphic>
          <a:graphicData uri="http://schemas.openxmlformats.org/presentationml/2006/ole">
            <mc:AlternateContent xmlns:mc="http://schemas.openxmlformats.org/markup-compatibility/2006">
              <mc:Choice xmlns:v="urn:schemas-microsoft-com:vml" Requires="v">
                <p:oleObj spid="_x0000_s85005" name="Visio" r:id="rId3" imgW="3544864" imgH="4174793" progId="Visio.Drawing.11">
                  <p:embed/>
                </p:oleObj>
              </mc:Choice>
              <mc:Fallback>
                <p:oleObj name="Visio" r:id="rId3" imgW="3544864" imgH="417479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01" y="1196752"/>
                        <a:ext cx="3072167" cy="36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7"/>
          <p:cNvSpPr txBox="1"/>
          <p:nvPr/>
        </p:nvSpPr>
        <p:spPr>
          <a:xfrm>
            <a:off x="3418069" y="3356991"/>
            <a:ext cx="1268296" cy="415498"/>
          </a:xfrm>
          <a:prstGeom prst="rect">
            <a:avLst/>
          </a:prstGeom>
          <a:noFill/>
        </p:spPr>
        <p:txBody>
          <a:bodyPr wrap="none" rtlCol="0">
            <a:spAutoFit/>
          </a:bodyPr>
          <a:lstStyle/>
          <a:p>
            <a:r>
              <a:rPr lang="zh-CN" altLang="en-US" sz="2100" b="1" dirty="0">
                <a:solidFill>
                  <a:srgbClr val="FF0000"/>
                </a:solidFill>
              </a:rPr>
              <a:t>梯田栅格</a:t>
            </a:r>
          </a:p>
        </p:txBody>
      </p:sp>
      <p:sp>
        <p:nvSpPr>
          <p:cNvPr id="6" name="TextBox 8"/>
          <p:cNvSpPr txBox="1"/>
          <p:nvPr/>
        </p:nvSpPr>
        <p:spPr>
          <a:xfrm>
            <a:off x="2987824" y="1898830"/>
            <a:ext cx="2081019" cy="738664"/>
          </a:xfrm>
          <a:prstGeom prst="rect">
            <a:avLst/>
          </a:prstGeom>
          <a:noFill/>
        </p:spPr>
        <p:txBody>
          <a:bodyPr wrap="none" rtlCol="0">
            <a:spAutoFit/>
          </a:bodyPr>
          <a:lstStyle/>
          <a:p>
            <a:pPr algn="ctr"/>
            <a:r>
              <a:rPr lang="zh-CN" altLang="en-US" sz="2100" b="1" dirty="0">
                <a:solidFill>
                  <a:srgbClr val="FF0000"/>
                </a:solidFill>
              </a:rPr>
              <a:t>梯田上游区</a:t>
            </a:r>
            <a:endParaRPr lang="en-US" altLang="zh-CN" sz="2100" b="1" dirty="0">
              <a:solidFill>
                <a:srgbClr val="FF0000"/>
              </a:solidFill>
            </a:endParaRPr>
          </a:p>
          <a:p>
            <a:pPr algn="ctr"/>
            <a:r>
              <a:rPr lang="zh-CN" altLang="en-US" sz="2100" b="1" dirty="0">
                <a:solidFill>
                  <a:srgbClr val="FF0000"/>
                </a:solidFill>
              </a:rPr>
              <a:t>（梯田集水区）</a:t>
            </a:r>
          </a:p>
        </p:txBody>
      </p:sp>
      <p:sp>
        <p:nvSpPr>
          <p:cNvPr id="7" name="TextBox 9"/>
          <p:cNvSpPr txBox="1"/>
          <p:nvPr/>
        </p:nvSpPr>
        <p:spPr>
          <a:xfrm>
            <a:off x="3252564" y="4221087"/>
            <a:ext cx="1539204" cy="415498"/>
          </a:xfrm>
          <a:prstGeom prst="rect">
            <a:avLst/>
          </a:prstGeom>
          <a:noFill/>
        </p:spPr>
        <p:txBody>
          <a:bodyPr wrap="none" rtlCol="0">
            <a:spAutoFit/>
          </a:bodyPr>
          <a:lstStyle/>
          <a:p>
            <a:pPr algn="ctr"/>
            <a:r>
              <a:rPr lang="zh-CN" altLang="en-US" sz="2100" b="1" dirty="0">
                <a:solidFill>
                  <a:srgbClr val="FF0000"/>
                </a:solidFill>
              </a:rPr>
              <a:t>梯田下游区</a:t>
            </a:r>
            <a:endParaRPr lang="en-US" altLang="zh-CN" sz="2100" b="1" dirty="0">
              <a:solidFill>
                <a:srgbClr val="FF0000"/>
              </a:solidFill>
            </a:endParaRPr>
          </a:p>
        </p:txBody>
      </p:sp>
      <p:sp>
        <p:nvSpPr>
          <p:cNvPr id="8" name="TextBox 4"/>
          <p:cNvSpPr txBox="1"/>
          <p:nvPr/>
        </p:nvSpPr>
        <p:spPr>
          <a:xfrm>
            <a:off x="35496" y="4977172"/>
            <a:ext cx="4600940" cy="646331"/>
          </a:xfrm>
          <a:prstGeom prst="rect">
            <a:avLst/>
          </a:prstGeom>
          <a:noFill/>
        </p:spPr>
        <p:txBody>
          <a:bodyPr wrap="none" rtlCol="0">
            <a:spAutoFit/>
          </a:bodyPr>
          <a:lstStyle>
            <a:defPPr>
              <a:defRPr lang="zh-CN"/>
            </a:defPPr>
            <a:lvl1pPr>
              <a:defRPr sz="2400" b="1"/>
            </a:lvl1pPr>
          </a:lstStyle>
          <a:p>
            <a:pPr algn="ctr"/>
            <a:r>
              <a:rPr lang="zh-CN" altLang="en-US" sz="1800" dirty="0">
                <a:solidFill>
                  <a:prstClr val="black"/>
                </a:solidFill>
              </a:rPr>
              <a:t>梯田集水区提取</a:t>
            </a:r>
            <a:endParaRPr lang="en-US" altLang="zh-CN" sz="1800" dirty="0">
              <a:solidFill>
                <a:prstClr val="black"/>
              </a:solidFill>
            </a:endParaRPr>
          </a:p>
          <a:p>
            <a:r>
              <a:rPr lang="zh-CN" altLang="en-US" sz="1800" dirty="0">
                <a:solidFill>
                  <a:prstClr val="black"/>
                </a:solidFill>
              </a:rPr>
              <a:t>（</a:t>
            </a:r>
            <a:r>
              <a:rPr lang="zh-CN" altLang="en-US" sz="1800" dirty="0">
                <a:solidFill>
                  <a:srgbClr val="00B050"/>
                </a:solidFill>
              </a:rPr>
              <a:t>绿色</a:t>
            </a:r>
            <a:r>
              <a:rPr lang="zh-CN" altLang="en-US" sz="1800" dirty="0">
                <a:solidFill>
                  <a:prstClr val="black"/>
                </a:solidFill>
              </a:rPr>
              <a:t>表示梯田，</a:t>
            </a:r>
            <a:r>
              <a:rPr lang="zh-CN" altLang="en-US" sz="1800" dirty="0">
                <a:solidFill>
                  <a:srgbClr val="F79646">
                    <a:lumMod val="75000"/>
                  </a:srgbClr>
                </a:solidFill>
              </a:rPr>
              <a:t>橘黄色</a:t>
            </a:r>
            <a:r>
              <a:rPr lang="zh-CN" altLang="en-US" sz="1800" dirty="0">
                <a:solidFill>
                  <a:prstClr val="black"/>
                </a:solidFill>
              </a:rPr>
              <a:t>表示梯田集水区）</a:t>
            </a:r>
          </a:p>
        </p:txBody>
      </p:sp>
      <p:sp>
        <p:nvSpPr>
          <p:cNvPr id="9" name="标题 1"/>
          <p:cNvSpPr>
            <a:spLocks noGrp="1"/>
          </p:cNvSpPr>
          <p:nvPr>
            <p:ph type="title"/>
          </p:nvPr>
        </p:nvSpPr>
        <p:spPr>
          <a:xfrm>
            <a:off x="254040" y="209378"/>
            <a:ext cx="6172200" cy="857250"/>
          </a:xfrm>
        </p:spPr>
        <p:txBody>
          <a:bodyPr>
            <a:normAutofit/>
          </a:bodyPr>
          <a:lstStyle/>
          <a:p>
            <a:r>
              <a:rPr lang="en-US" altLang="zh-CN" sz="2100" dirty="0"/>
              <a:t>8.</a:t>
            </a:r>
            <a:r>
              <a:rPr lang="zh-CN" altLang="en-US" sz="2100" dirty="0"/>
              <a:t>梯田集水区提取</a:t>
            </a:r>
          </a:p>
        </p:txBody>
      </p:sp>
      <p:sp>
        <p:nvSpPr>
          <p:cNvPr id="10" name="TextBox 5"/>
          <p:cNvSpPr txBox="1"/>
          <p:nvPr/>
        </p:nvSpPr>
        <p:spPr>
          <a:xfrm>
            <a:off x="5580112" y="3049816"/>
            <a:ext cx="3159572" cy="923330"/>
          </a:xfrm>
          <a:prstGeom prst="rect">
            <a:avLst/>
          </a:prstGeom>
          <a:noFill/>
        </p:spPr>
        <p:txBody>
          <a:bodyPr wrap="square" rtlCol="0">
            <a:spAutoFit/>
          </a:bodyPr>
          <a:lstStyle>
            <a:defPPr>
              <a:defRPr lang="zh-CN"/>
            </a:defPPr>
            <a:lvl1pPr>
              <a:defRPr sz="2400" b="1"/>
            </a:lvl1pPr>
          </a:lstStyle>
          <a:p>
            <a:pPr algn="ctr"/>
            <a:r>
              <a:rPr lang="zh-CN" altLang="en-US" sz="1800" dirty="0">
                <a:solidFill>
                  <a:prstClr val="black"/>
                </a:solidFill>
              </a:rPr>
              <a:t>梯田集水区提取</a:t>
            </a:r>
            <a:endParaRPr lang="en-US" altLang="zh-CN" sz="1800" dirty="0">
              <a:solidFill>
                <a:prstClr val="black"/>
              </a:solidFill>
            </a:endParaRPr>
          </a:p>
          <a:p>
            <a:r>
              <a:rPr lang="zh-CN" altLang="en-US" sz="1800" dirty="0">
                <a:solidFill>
                  <a:prstClr val="black"/>
                </a:solidFill>
              </a:rPr>
              <a:t>（</a:t>
            </a:r>
            <a:r>
              <a:rPr lang="zh-CN" altLang="en-US" sz="1800" dirty="0">
                <a:solidFill>
                  <a:srgbClr val="00B050"/>
                </a:solidFill>
              </a:rPr>
              <a:t>绿色</a:t>
            </a:r>
            <a:r>
              <a:rPr lang="zh-CN" altLang="en-US" sz="1800" dirty="0">
                <a:solidFill>
                  <a:prstClr val="black"/>
                </a:solidFill>
              </a:rPr>
              <a:t>表示梯田，</a:t>
            </a:r>
            <a:r>
              <a:rPr lang="zh-CN" altLang="en-US" sz="1800" dirty="0">
                <a:solidFill>
                  <a:srgbClr val="F79646">
                    <a:lumMod val="75000"/>
                  </a:srgbClr>
                </a:solidFill>
              </a:rPr>
              <a:t>橘黄色</a:t>
            </a:r>
            <a:r>
              <a:rPr lang="zh-CN" altLang="en-US" sz="1800" dirty="0">
                <a:solidFill>
                  <a:prstClr val="black"/>
                </a:solidFill>
              </a:rPr>
              <a:t>表示梯田集水区）</a:t>
            </a: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1538" y="622532"/>
            <a:ext cx="4040631" cy="202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5647" y="4122473"/>
            <a:ext cx="3925751" cy="235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57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7</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三江平原生态安全评价</a:t>
            </a:r>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及</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调控</a:t>
            </a:r>
            <a:r>
              <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范式研究</a:t>
            </a:r>
          </a:p>
          <a:p>
            <a:endParaRPr lang="zh-CN" altLang="en-US" dirty="0"/>
          </a:p>
        </p:txBody>
      </p:sp>
    </p:spTree>
    <p:extLst>
      <p:ext uri="{BB962C8B-B14F-4D97-AF65-F5344CB8AC3E}">
        <p14:creationId xmlns:p14="http://schemas.microsoft.com/office/powerpoint/2010/main" val="15427521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矩形 14"/>
          <p:cNvSpPr>
            <a:spLocks noChangeArrowheads="1"/>
          </p:cNvSpPr>
          <p:nvPr/>
        </p:nvSpPr>
        <p:spPr bwMode="auto">
          <a:xfrm>
            <a:off x="107158" y="1983586"/>
            <a:ext cx="5093492" cy="408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1588" defTabSz="912813">
              <a:defRPr>
                <a:solidFill>
                  <a:schemeClr val="tx1"/>
                </a:solidFill>
                <a:latin typeface="Times New Roman" panose="02020603050405020304" pitchFamily="18" charset="0"/>
              </a:defRPr>
            </a:lvl1pPr>
            <a:lvl2pPr marL="742950" indent="-285750" defTabSz="912813">
              <a:defRPr>
                <a:solidFill>
                  <a:schemeClr val="tx1"/>
                </a:solidFill>
                <a:latin typeface="Times New Roman" panose="02020603050405020304" pitchFamily="18" charset="0"/>
              </a:defRPr>
            </a:lvl2pPr>
            <a:lvl3pPr marL="1143000" indent="-228600" defTabSz="912813">
              <a:defRPr>
                <a:solidFill>
                  <a:schemeClr val="tx1"/>
                </a:solidFill>
                <a:latin typeface="Times New Roman" panose="02020603050405020304" pitchFamily="18" charset="0"/>
              </a:defRPr>
            </a:lvl3pPr>
            <a:lvl4pPr marL="1600200" indent="-228600" defTabSz="912813">
              <a:defRPr>
                <a:solidFill>
                  <a:schemeClr val="tx1"/>
                </a:solidFill>
                <a:latin typeface="Times New Roman" panose="02020603050405020304" pitchFamily="18" charset="0"/>
              </a:defRPr>
            </a:lvl4pPr>
            <a:lvl5pPr marL="2057400" indent="-228600" defTabSz="912813">
              <a:defRPr>
                <a:solidFill>
                  <a:schemeClr val="tx1"/>
                </a:solidFill>
                <a:latin typeface="Times New Roman" panose="02020603050405020304" pitchFamily="18" charset="0"/>
              </a:defRPr>
            </a:lvl5pPr>
            <a:lvl6pPr marL="2514600" indent="-228600" algn="ctr" defTabSz="912813"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defTabSz="912813"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defTabSz="912813"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defTabSz="912813"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120000"/>
              </a:lnSpc>
              <a:spcBef>
                <a:spcPct val="20000"/>
              </a:spcBef>
              <a:buClr>
                <a:schemeClr val="hlink"/>
              </a:buClr>
            </a:pPr>
            <a:endParaRPr lang="zh-CN" altLang="en-US" sz="1200" b="1" dirty="0">
              <a:solidFill>
                <a:srgbClr val="FFFF00"/>
              </a:solidFill>
              <a:ea typeface="黑体" panose="02010609060101010101" pitchFamily="49" charset="-122"/>
            </a:endParaRPr>
          </a:p>
          <a:p>
            <a:pPr marL="285750" indent="-285750">
              <a:lnSpc>
                <a:spcPct val="150000"/>
              </a:lnSpc>
              <a:spcBef>
                <a:spcPts val="900"/>
              </a:spcBef>
              <a:buClr>
                <a:schemeClr val="hlink"/>
              </a:buClr>
              <a:buFont typeface="Wingdings" panose="05000000000000000000" pitchFamily="2" charset="2"/>
              <a:buChar char="u"/>
            </a:pPr>
            <a:r>
              <a:rPr lang="zh-CN" altLang="en-US" sz="1650" dirty="0" smtClean="0">
                <a:latin typeface="微软雅黑" panose="020B0503020204020204" pitchFamily="34" charset="-122"/>
                <a:ea typeface="微软雅黑" panose="020B0503020204020204" pitchFamily="34" charset="-122"/>
                <a:cs typeface="Times New Roman" panose="02020603050405020304" pitchFamily="18" charset="0"/>
              </a:rPr>
              <a:t>明晰</a:t>
            </a:r>
            <a:r>
              <a:rPr lang="en-US" altLang="zh-CN" sz="1650" dirty="0" smtClean="0">
                <a:latin typeface="微软雅黑" panose="020B0503020204020204" pitchFamily="34" charset="-122"/>
                <a:ea typeface="微软雅黑" panose="020B0503020204020204" pitchFamily="34" charset="-122"/>
                <a:cs typeface="Times New Roman" panose="02020603050405020304" pitchFamily="18" charset="0"/>
              </a:rPr>
              <a:t>1949~2009</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近</a:t>
            </a:r>
            <a:r>
              <a:rPr lang="en-US" altLang="zh-CN" sz="1650" dirty="0">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年来</a:t>
            </a:r>
            <a:r>
              <a:rPr lang="zh-CN" altLang="en-US" sz="1650" u="sng"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高强度胁迫条件下生态环境过程轨迹</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50" dirty="0" smtClean="0">
                <a:latin typeface="微软雅黑" panose="020B0503020204020204" pitchFamily="34" charset="-122"/>
                <a:ea typeface="微软雅黑" panose="020B0503020204020204" pitchFamily="34" charset="-122"/>
                <a:cs typeface="Times New Roman" panose="02020603050405020304" pitchFamily="18" charset="0"/>
              </a:rPr>
              <a:t>奠定生态</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安全调控目标与范式宏观理论基础。</a:t>
            </a:r>
            <a:endParaRPr lang="en-US" altLang="zh-CN" sz="165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spcBef>
                <a:spcPts val="900"/>
              </a:spcBef>
              <a:buClr>
                <a:schemeClr val="hlink"/>
              </a:buClr>
              <a:buFont typeface="Wingdings" panose="05000000000000000000" pitchFamily="2" charset="2"/>
              <a:buChar char="u"/>
            </a:pPr>
            <a:r>
              <a:rPr lang="zh-CN" altLang="en-US" sz="1650" u="sng"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优化</a:t>
            </a:r>
            <a:r>
              <a:rPr lang="en-US" altLang="zh-CN" sz="1650" u="sng"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SWAT</a:t>
            </a:r>
            <a:r>
              <a:rPr lang="zh-CN" altLang="en-US" sz="1650" u="sng"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sz="1650" u="sng"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发展</a:t>
            </a:r>
            <a:r>
              <a:rPr lang="en-US" altLang="zh-CN" sz="1650" u="sng" dirty="0" err="1"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EcoHAT</a:t>
            </a:r>
            <a:r>
              <a:rPr lang="zh-CN" altLang="en-US" sz="1650" u="sng"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sz="1650" u="sng"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50" dirty="0" smtClean="0">
                <a:latin typeface="微软雅黑" panose="020B0503020204020204" pitchFamily="34" charset="-122"/>
                <a:ea typeface="微软雅黑" panose="020B0503020204020204" pitchFamily="34" charset="-122"/>
                <a:cs typeface="Times New Roman" panose="02020603050405020304" pitchFamily="18" charset="0"/>
              </a:rPr>
              <a:t>奠定生态</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安全调控目标与范式微观方法与技术基础。</a:t>
            </a:r>
            <a:endParaRPr lang="en-US" altLang="zh-CN" sz="165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spcBef>
                <a:spcPts val="900"/>
              </a:spcBef>
              <a:buClr>
                <a:schemeClr val="hlink"/>
              </a:buClr>
              <a:buFont typeface="Wingdings" panose="05000000000000000000" pitchFamily="2" charset="2"/>
              <a:buChar char="u"/>
            </a:pPr>
            <a:r>
              <a:rPr lang="zh-CN" altLang="en-US" sz="1650" dirty="0" smtClean="0">
                <a:latin typeface="微软雅黑" panose="020B0503020204020204" pitchFamily="34" charset="-122"/>
                <a:ea typeface="微软雅黑" panose="020B0503020204020204" pitchFamily="34" charset="-122"/>
                <a:cs typeface="Times New Roman" panose="02020603050405020304" pitchFamily="18" charset="0"/>
              </a:rPr>
              <a:t>利用</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sz="1650" u="sng"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完成生态环境</a:t>
            </a:r>
            <a:r>
              <a:rPr lang="zh-CN" altLang="en-US" sz="1650" u="sng"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过程初步模拟计算</a:t>
            </a:r>
            <a:r>
              <a:rPr lang="zh-CN" altLang="en-US" sz="1650" dirty="0">
                <a:latin typeface="微软雅黑" panose="020B0503020204020204" pitchFamily="34" charset="-122"/>
                <a:ea typeface="微软雅黑" panose="020B0503020204020204" pitchFamily="34" charset="-122"/>
                <a:cs typeface="Times New Roman" panose="02020603050405020304" pitchFamily="18" charset="0"/>
              </a:rPr>
              <a:t>，将生态安全调控目标与范式宏观与微观指标相结合，初步</a:t>
            </a:r>
            <a:r>
              <a:rPr lang="zh-CN" altLang="en-US" sz="1650" dirty="0" smtClean="0">
                <a:latin typeface="微软雅黑" panose="020B0503020204020204" pitchFamily="34" charset="-122"/>
                <a:ea typeface="微软雅黑" panose="020B0503020204020204" pitchFamily="34" charset="-122"/>
                <a:cs typeface="Times New Roman" panose="02020603050405020304" pitchFamily="18" charset="0"/>
              </a:rPr>
              <a:t>明确</a:t>
            </a:r>
            <a:r>
              <a:rPr lang="zh-CN" altLang="en-US" sz="1650" u="sng"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土地利用</a:t>
            </a:r>
            <a:r>
              <a:rPr lang="zh-CN" altLang="en-US" sz="1650" u="sng"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变化的社会可控性及环境异常的识别标志体系</a:t>
            </a:r>
            <a:r>
              <a:rPr lang="zh-CN" altLang="en-US" sz="165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8307" name="标题 1"/>
          <p:cNvSpPr txBox="1">
            <a:spLocks/>
          </p:cNvSpPr>
          <p:nvPr/>
        </p:nvSpPr>
        <p:spPr bwMode="auto">
          <a:xfrm>
            <a:off x="539552" y="12417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r>
              <a:rPr lang="en-US" altLang="zh-CN" sz="2700" b="1" dirty="0" smtClean="0">
                <a:ea typeface="华文新魏" panose="02010800040101010101" pitchFamily="2" charset="-122"/>
                <a:cs typeface="Times New Roman" panose="02020603050405020304" pitchFamily="18" charset="0"/>
              </a:rPr>
              <a:t>1.</a:t>
            </a:r>
            <a:r>
              <a:rPr lang="zh-CN" altLang="en-US" sz="2700" b="1" dirty="0" smtClean="0">
                <a:ea typeface="华文新魏" panose="02010800040101010101" pitchFamily="2" charset="-122"/>
                <a:cs typeface="Times New Roman" panose="02020603050405020304" pitchFamily="18" charset="0"/>
              </a:rPr>
              <a:t>研究意义</a:t>
            </a:r>
            <a:endParaRPr lang="zh-CN" altLang="en-US" sz="2700" b="1" dirty="0">
              <a:ea typeface="华文新魏" panose="02010800040101010101" pitchFamily="2" charset="-122"/>
              <a:cs typeface="Times New Roman" panose="02020603050405020304" pitchFamily="18" charset="0"/>
            </a:endParaRPr>
          </a:p>
        </p:txBody>
      </p:sp>
      <p:pic>
        <p:nvPicPr>
          <p:cNvPr id="4" name="Picture 2" descr="三江平原耕地变化图副本-2"/>
          <p:cNvPicPr>
            <a:picLocks noChangeAspect="1" noChangeArrowheads="1"/>
          </p:cNvPicPr>
          <p:nvPr/>
        </p:nvPicPr>
        <p:blipFill>
          <a:blip r:embed="rId2" cstate="print"/>
          <a:srcRect/>
          <a:stretch>
            <a:fillRect/>
          </a:stretch>
        </p:blipFill>
        <p:spPr bwMode="auto">
          <a:xfrm>
            <a:off x="5343528" y="1406114"/>
            <a:ext cx="3571872" cy="2357454"/>
          </a:xfrm>
          <a:prstGeom prst="rect">
            <a:avLst/>
          </a:prstGeom>
          <a:noFill/>
          <a:ln w="9525">
            <a:noFill/>
            <a:miter lim="800000"/>
            <a:headEnd/>
            <a:tailEnd/>
          </a:ln>
        </p:spPr>
      </p:pic>
      <p:pic>
        <p:nvPicPr>
          <p:cNvPr id="5" name="Picture 2" descr="859农场位置及土地利用图副本"/>
          <p:cNvPicPr>
            <a:picLocks noChangeAspect="1" noChangeArrowheads="1"/>
          </p:cNvPicPr>
          <p:nvPr/>
        </p:nvPicPr>
        <p:blipFill>
          <a:blip r:embed="rId3" cstate="print"/>
          <a:srcRect/>
          <a:stretch>
            <a:fillRect/>
          </a:stretch>
        </p:blipFill>
        <p:spPr bwMode="auto">
          <a:xfrm>
            <a:off x="5310159" y="3847761"/>
            <a:ext cx="3595716" cy="2152989"/>
          </a:xfrm>
          <a:prstGeom prst="rect">
            <a:avLst/>
          </a:prstGeom>
          <a:noFill/>
          <a:ln w="9525">
            <a:noFill/>
            <a:miter lim="800000"/>
            <a:headEnd/>
            <a:tailEnd/>
          </a:ln>
        </p:spPr>
      </p:pic>
    </p:spTree>
    <p:extLst>
      <p:ext uri="{BB962C8B-B14F-4D97-AF65-F5344CB8AC3E}">
        <p14:creationId xmlns:p14="http://schemas.microsoft.com/office/powerpoint/2010/main" val="1062969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5175"/>
            <a:ext cx="8915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304800" y="4419600"/>
            <a:ext cx="84582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just" eaLnBrk="1" hangingPunct="1">
              <a:spcBef>
                <a:spcPct val="0"/>
              </a:spcBef>
              <a:buFontTx/>
              <a:buNone/>
            </a:pPr>
            <a:r>
              <a:rPr lang="en-US" altLang="zh-CN" sz="1800">
                <a:solidFill>
                  <a:prstClr val="black"/>
                </a:solidFill>
                <a:latin typeface="Times New Roman" pitchFamily="18" charset="0"/>
              </a:rPr>
              <a:t>The three hypotheses of ecohydrology are (Zalewski 2000; Zalewski 2004):</a:t>
            </a:r>
          </a:p>
          <a:p>
            <a:pPr algn="just" eaLnBrk="1" hangingPunct="1">
              <a:spcBef>
                <a:spcPct val="0"/>
              </a:spcBef>
              <a:buClr>
                <a:srgbClr val="FF0000"/>
              </a:buClr>
            </a:pPr>
            <a:r>
              <a:rPr lang="en-US" altLang="zh-CN" sz="1600">
                <a:solidFill>
                  <a:srgbClr val="0000FF"/>
                </a:solidFill>
                <a:latin typeface="Times New Roman" pitchFamily="18" charset="0"/>
              </a:rPr>
              <a:t>Hypothesis H1:</a:t>
            </a:r>
            <a:r>
              <a:rPr lang="en-US" altLang="zh-CN" sz="1600">
                <a:solidFill>
                  <a:prstClr val="black"/>
                </a:solidFill>
                <a:latin typeface="Times New Roman" pitchFamily="18" charset="0"/>
              </a:rPr>
              <a:t> “The regulation of hydrological parameters in an ecosystem or catchment can be applied for </a:t>
            </a:r>
            <a:r>
              <a:rPr lang="en-US" altLang="zh-CN" sz="1600">
                <a:solidFill>
                  <a:srgbClr val="FF0000"/>
                </a:solidFill>
                <a:latin typeface="Times New Roman" pitchFamily="18" charset="0"/>
              </a:rPr>
              <a:t>controlling biological processes</a:t>
            </a:r>
            <a:r>
              <a:rPr lang="en-US" altLang="zh-CN" sz="1600">
                <a:solidFill>
                  <a:prstClr val="black"/>
                </a:solidFill>
                <a:latin typeface="Times New Roman" pitchFamily="18" charset="0"/>
              </a:rPr>
              <a:t>”.</a:t>
            </a:r>
          </a:p>
          <a:p>
            <a:pPr algn="just" eaLnBrk="1" hangingPunct="1">
              <a:spcBef>
                <a:spcPct val="0"/>
              </a:spcBef>
              <a:buClr>
                <a:srgbClr val="FF0000"/>
              </a:buClr>
            </a:pPr>
            <a:r>
              <a:rPr lang="en-US" altLang="zh-CN" sz="1600">
                <a:solidFill>
                  <a:srgbClr val="0000FF"/>
                </a:solidFill>
                <a:latin typeface="Times New Roman" pitchFamily="18" charset="0"/>
              </a:rPr>
              <a:t>Hypothesis H2:</a:t>
            </a:r>
            <a:r>
              <a:rPr lang="en-US" altLang="zh-CN" sz="1600">
                <a:solidFill>
                  <a:prstClr val="black"/>
                </a:solidFill>
                <a:latin typeface="Times New Roman" pitchFamily="18" charset="0"/>
              </a:rPr>
              <a:t> “The shaping of the biological structure of an ecosystem(s) in a catchment can be applied to </a:t>
            </a:r>
            <a:r>
              <a:rPr lang="en-US" altLang="zh-CN" sz="1600">
                <a:solidFill>
                  <a:srgbClr val="FF0000"/>
                </a:solidFill>
                <a:latin typeface="Times New Roman" pitchFamily="18" charset="0"/>
              </a:rPr>
              <a:t>regulate hydrological processes</a:t>
            </a:r>
            <a:r>
              <a:rPr lang="en-US" altLang="zh-CN" sz="1600">
                <a:solidFill>
                  <a:prstClr val="black"/>
                </a:solidFill>
                <a:latin typeface="Times New Roman" pitchFamily="18" charset="0"/>
              </a:rPr>
              <a:t>”.</a:t>
            </a:r>
          </a:p>
          <a:p>
            <a:pPr algn="just" eaLnBrk="1" hangingPunct="1">
              <a:spcBef>
                <a:spcPct val="0"/>
              </a:spcBef>
              <a:buClr>
                <a:srgbClr val="FF0000"/>
              </a:buClr>
            </a:pPr>
            <a:r>
              <a:rPr lang="en-US" altLang="zh-CN" sz="1600">
                <a:solidFill>
                  <a:srgbClr val="0000FF"/>
                </a:solidFill>
                <a:latin typeface="Times New Roman" pitchFamily="18" charset="0"/>
              </a:rPr>
              <a:t>Hypothesis H3:</a:t>
            </a:r>
            <a:r>
              <a:rPr lang="en-US" altLang="zh-CN" sz="1600">
                <a:solidFill>
                  <a:prstClr val="black"/>
                </a:solidFill>
                <a:latin typeface="Times New Roman" pitchFamily="18" charset="0"/>
              </a:rPr>
              <a:t> “Both types of regulation integrated at a catchment scale and in a synergistic way can be </a:t>
            </a:r>
            <a:r>
              <a:rPr lang="en-US" altLang="zh-CN" sz="1600">
                <a:solidFill>
                  <a:srgbClr val="FF0000"/>
                </a:solidFill>
                <a:latin typeface="Times New Roman" pitchFamily="18" charset="0"/>
              </a:rPr>
              <a:t>applied to the sustainable development of freshwater resources</a:t>
            </a:r>
            <a:r>
              <a:rPr lang="en-US" altLang="zh-CN" sz="1600">
                <a:solidFill>
                  <a:prstClr val="black"/>
                </a:solidFill>
                <a:latin typeface="Times New Roman" pitchFamily="18" charset="0"/>
              </a:rPr>
              <a:t>, measured as the improvement of </a:t>
            </a:r>
            <a:r>
              <a:rPr lang="en-US" altLang="zh-CN" sz="1600">
                <a:solidFill>
                  <a:srgbClr val="FF0000"/>
                </a:solidFill>
                <a:latin typeface="Times New Roman" pitchFamily="18" charset="0"/>
              </a:rPr>
              <a:t>water quality and quantity (providing ecosystem services)”.</a:t>
            </a:r>
          </a:p>
        </p:txBody>
      </p:sp>
      <p:sp>
        <p:nvSpPr>
          <p:cNvPr id="26628" name="Rectangle 4"/>
          <p:cNvSpPr>
            <a:spLocks noChangeArrowheads="1"/>
          </p:cNvSpPr>
          <p:nvPr/>
        </p:nvSpPr>
        <p:spPr bwMode="auto">
          <a:xfrm>
            <a:off x="2411413" y="188913"/>
            <a:ext cx="437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buFontTx/>
              <a:buNone/>
            </a:pPr>
            <a:r>
              <a:rPr lang="en-US" altLang="zh-CN" sz="2000" i="1" u="sng">
                <a:solidFill>
                  <a:srgbClr val="FF0000"/>
                </a:solidFill>
                <a:latin typeface="Verdana" pitchFamily="34" charset="0"/>
              </a:rPr>
              <a:t>Ecohydrology &amp; hydrobiology</a:t>
            </a:r>
          </a:p>
        </p:txBody>
      </p:sp>
    </p:spTree>
    <p:extLst>
      <p:ext uri="{BB962C8B-B14F-4D97-AF65-F5344CB8AC3E}">
        <p14:creationId xmlns:p14="http://schemas.microsoft.com/office/powerpoint/2010/main" val="3585129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11"/>
          <p:cNvSpPr>
            <a:spLocks noChangeShapeType="1"/>
          </p:cNvSpPr>
          <p:nvPr/>
        </p:nvSpPr>
        <p:spPr bwMode="auto">
          <a:xfrm>
            <a:off x="250827" y="1701404"/>
            <a:ext cx="8642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1350"/>
          </a:p>
        </p:txBody>
      </p:sp>
      <p:pic>
        <p:nvPicPr>
          <p:cNvPr id="8194" name="Picture 2" descr="E:\东北三江东安\网上北大荒老照片\八五九农场.jpeg"/>
          <p:cNvPicPr>
            <a:picLocks noChangeAspect="1" noChangeArrowheads="1"/>
          </p:cNvPicPr>
          <p:nvPr/>
        </p:nvPicPr>
        <p:blipFill>
          <a:blip r:embed="rId2" cstate="print"/>
          <a:srcRect/>
          <a:stretch>
            <a:fillRect/>
          </a:stretch>
        </p:blipFill>
        <p:spPr bwMode="auto">
          <a:xfrm>
            <a:off x="214282" y="1828800"/>
            <a:ext cx="4071966" cy="1682651"/>
          </a:xfrm>
          <a:prstGeom prst="rect">
            <a:avLst/>
          </a:prstGeom>
          <a:noFill/>
        </p:spPr>
      </p:pic>
      <p:pic>
        <p:nvPicPr>
          <p:cNvPr id="8195" name="Picture 3" descr="E:\东北三江东安\网上北大荒老照片\北大荒.jpeg"/>
          <p:cNvPicPr>
            <a:picLocks noChangeArrowheads="1"/>
          </p:cNvPicPr>
          <p:nvPr/>
        </p:nvPicPr>
        <p:blipFill>
          <a:blip r:embed="rId3" cstate="print"/>
          <a:srcRect/>
          <a:stretch>
            <a:fillRect/>
          </a:stretch>
        </p:blipFill>
        <p:spPr bwMode="auto">
          <a:xfrm>
            <a:off x="2357422" y="1814548"/>
            <a:ext cx="4071966" cy="1683509"/>
          </a:xfrm>
          <a:prstGeom prst="rect">
            <a:avLst/>
          </a:prstGeom>
          <a:noFill/>
        </p:spPr>
      </p:pic>
      <p:pic>
        <p:nvPicPr>
          <p:cNvPr id="10" name="Picture 2" descr="土地利用和人口变化图"/>
          <p:cNvPicPr>
            <a:picLocks noChangeAspect="1" noChangeArrowheads="1"/>
          </p:cNvPicPr>
          <p:nvPr/>
        </p:nvPicPr>
        <p:blipFill>
          <a:blip r:embed="rId4" cstate="print"/>
          <a:srcRect/>
          <a:stretch>
            <a:fillRect/>
          </a:stretch>
        </p:blipFill>
        <p:spPr bwMode="auto">
          <a:xfrm>
            <a:off x="0" y="3517766"/>
            <a:ext cx="4929190" cy="2482985"/>
          </a:xfrm>
          <a:prstGeom prst="rect">
            <a:avLst/>
          </a:prstGeom>
          <a:noFill/>
          <a:ln w="9525">
            <a:noFill/>
            <a:miter lim="800000"/>
            <a:headEnd/>
            <a:tailEnd/>
          </a:ln>
        </p:spPr>
      </p:pic>
      <p:pic>
        <p:nvPicPr>
          <p:cNvPr id="8193" name="Picture 1" descr="C:\Users\wu\Downloads\176e87a664a4a7e135f1348088980e8f.jpg"/>
          <p:cNvPicPr>
            <a:picLocks noChangeArrowheads="1"/>
          </p:cNvPicPr>
          <p:nvPr/>
        </p:nvPicPr>
        <p:blipFill>
          <a:blip r:embed="rId5" cstate="print"/>
          <a:srcRect/>
          <a:stretch>
            <a:fillRect/>
          </a:stretch>
        </p:blipFill>
        <p:spPr bwMode="auto">
          <a:xfrm>
            <a:off x="4857752" y="1827688"/>
            <a:ext cx="4071600" cy="1670369"/>
          </a:xfrm>
          <a:prstGeom prst="rect">
            <a:avLst/>
          </a:prstGeom>
          <a:noFill/>
        </p:spPr>
      </p:pic>
      <p:graphicFrame>
        <p:nvGraphicFramePr>
          <p:cNvPr id="11" name="表格 10"/>
          <p:cNvGraphicFramePr>
            <a:graphicFrameLocks noGrp="1"/>
          </p:cNvGraphicFramePr>
          <p:nvPr/>
        </p:nvGraphicFramePr>
        <p:xfrm>
          <a:off x="5000629" y="3643317"/>
          <a:ext cx="4071967" cy="1978464"/>
        </p:xfrm>
        <a:graphic>
          <a:graphicData uri="http://schemas.openxmlformats.org/drawingml/2006/table">
            <a:tbl>
              <a:tblPr>
                <a:tableStyleId>{3C2FFA5D-87B4-456A-9821-1D502468CF0F}</a:tableStyleId>
              </a:tblPr>
              <a:tblGrid>
                <a:gridCol w="413631"/>
                <a:gridCol w="845644"/>
                <a:gridCol w="937564"/>
                <a:gridCol w="937564"/>
                <a:gridCol w="937564"/>
              </a:tblGrid>
              <a:tr h="491848">
                <a:tc>
                  <a:txBody>
                    <a:bodyPr/>
                    <a:lstStyle/>
                    <a:p>
                      <a:pPr algn="just" fontAlgn="t"/>
                      <a:r>
                        <a:rPr lang="zh-CN" altLang="en-US" sz="1100" u="none" strike="noStrike" dirty="0"/>
                        <a:t>年代</a:t>
                      </a:r>
                      <a:endParaRPr lang="zh-CN" altLang="en-US" sz="1100" b="0" i="0" u="none" strike="noStrike" dirty="0">
                        <a:solidFill>
                          <a:srgbClr val="000000"/>
                        </a:solidFill>
                        <a:latin typeface="宋体"/>
                      </a:endParaRPr>
                    </a:p>
                  </a:txBody>
                  <a:tcPr marL="0" marR="0" marT="0" marB="0"/>
                </a:tc>
                <a:tc>
                  <a:txBody>
                    <a:bodyPr/>
                    <a:lstStyle/>
                    <a:p>
                      <a:pPr algn="just" fontAlgn="t"/>
                      <a:r>
                        <a:rPr lang="en-US" sz="1100" u="none" strike="noStrike" dirty="0" smtClean="0"/>
                        <a:t>Farmland</a:t>
                      </a:r>
                    </a:p>
                    <a:p>
                      <a:pPr algn="just" fontAlgn="t"/>
                      <a:r>
                        <a:rPr lang="zh-CN" altLang="en-US" sz="1100" b="0" i="0" u="none" strike="noStrike" dirty="0" smtClean="0">
                          <a:solidFill>
                            <a:srgbClr val="000000"/>
                          </a:solidFill>
                          <a:latin typeface="宋体"/>
                        </a:rPr>
                        <a:t>（万</a:t>
                      </a:r>
                      <a:r>
                        <a:rPr lang="en-US" altLang="zh-CN" sz="1100" b="0" i="0" u="none" strike="noStrike" dirty="0" smtClean="0">
                          <a:solidFill>
                            <a:srgbClr val="000000"/>
                          </a:solidFill>
                          <a:latin typeface="宋体"/>
                        </a:rPr>
                        <a:t>hm</a:t>
                      </a:r>
                      <a:r>
                        <a:rPr lang="en-US" altLang="zh-CN" sz="1100" b="0" i="0" u="none" strike="noStrike" baseline="30000" dirty="0" smtClean="0">
                          <a:solidFill>
                            <a:srgbClr val="000000"/>
                          </a:solidFill>
                          <a:latin typeface="宋体"/>
                        </a:rPr>
                        <a:t>2</a:t>
                      </a:r>
                      <a:r>
                        <a:rPr lang="zh-CN" altLang="en-US" sz="1100" b="0" i="0" u="none" strike="noStrike" dirty="0" smtClean="0">
                          <a:solidFill>
                            <a:srgbClr val="000000"/>
                          </a:solidFill>
                          <a:latin typeface="宋体"/>
                        </a:rPr>
                        <a:t>）</a:t>
                      </a:r>
                      <a:endParaRPr lang="en-US" sz="1100" b="0" i="0" u="none" strike="noStrike" dirty="0">
                        <a:solidFill>
                          <a:srgbClr val="000000"/>
                        </a:solidFill>
                        <a:latin typeface="宋体"/>
                      </a:endParaRPr>
                    </a:p>
                  </a:txBody>
                  <a:tcPr marL="0" marR="0" marT="0" marB="0"/>
                </a:tc>
                <a:tc>
                  <a:txBody>
                    <a:bodyPr/>
                    <a:lstStyle/>
                    <a:p>
                      <a:pPr algn="just" fontAlgn="t"/>
                      <a:r>
                        <a:rPr lang="en-US" sz="1100" u="none" strike="noStrike" dirty="0" smtClean="0"/>
                        <a:t>Forest</a:t>
                      </a:r>
                    </a:p>
                    <a:p>
                      <a:pPr marL="0" marR="0" indent="0" algn="just" defTabSz="914400" rtl="0" eaLnBrk="1" fontAlgn="t" latinLnBrk="0" hangingPunct="1">
                        <a:lnSpc>
                          <a:spcPct val="100000"/>
                        </a:lnSpc>
                        <a:spcBef>
                          <a:spcPts val="0"/>
                        </a:spcBef>
                        <a:spcAft>
                          <a:spcPts val="0"/>
                        </a:spcAft>
                        <a:buClrTx/>
                        <a:buSzTx/>
                        <a:buFontTx/>
                        <a:buNone/>
                        <a:tabLst/>
                        <a:defRPr/>
                      </a:pPr>
                      <a:r>
                        <a:rPr lang="zh-CN" altLang="en-US" sz="1100" b="0" i="0" u="none" strike="noStrike" dirty="0" smtClean="0">
                          <a:solidFill>
                            <a:srgbClr val="000000"/>
                          </a:solidFill>
                          <a:latin typeface="宋体"/>
                        </a:rPr>
                        <a:t>（万</a:t>
                      </a:r>
                      <a:r>
                        <a:rPr lang="en-US" altLang="zh-CN" sz="1100" b="0" i="0" u="none" strike="noStrike" dirty="0" smtClean="0">
                          <a:solidFill>
                            <a:srgbClr val="000000"/>
                          </a:solidFill>
                          <a:latin typeface="宋体"/>
                        </a:rPr>
                        <a:t>hm</a:t>
                      </a:r>
                      <a:r>
                        <a:rPr lang="en-US" altLang="zh-CN" sz="1100" b="0" i="0" u="none" strike="noStrike" baseline="30000" dirty="0" smtClean="0">
                          <a:solidFill>
                            <a:srgbClr val="000000"/>
                          </a:solidFill>
                          <a:latin typeface="宋体"/>
                        </a:rPr>
                        <a:t>2</a:t>
                      </a:r>
                      <a:r>
                        <a:rPr lang="zh-CN" altLang="en-US" sz="1100" b="0" i="0" u="none" strike="noStrike" dirty="0" smtClean="0">
                          <a:solidFill>
                            <a:srgbClr val="000000"/>
                          </a:solidFill>
                          <a:latin typeface="宋体"/>
                        </a:rPr>
                        <a:t>）</a:t>
                      </a:r>
                      <a:endParaRPr lang="en-US" sz="1100" b="0" i="0" u="none" strike="noStrike" dirty="0" smtClean="0">
                        <a:solidFill>
                          <a:srgbClr val="000000"/>
                        </a:solidFill>
                        <a:latin typeface="宋体"/>
                      </a:endParaRPr>
                    </a:p>
                    <a:p>
                      <a:pPr algn="just" fontAlgn="t"/>
                      <a:endParaRPr lang="en-US" sz="1100" b="0" i="0" u="none" strike="noStrike" dirty="0">
                        <a:solidFill>
                          <a:srgbClr val="000000"/>
                        </a:solidFill>
                        <a:latin typeface="宋体"/>
                      </a:endParaRPr>
                    </a:p>
                  </a:txBody>
                  <a:tcPr marL="0" marR="0" marT="0" marB="0"/>
                </a:tc>
                <a:tc>
                  <a:txBody>
                    <a:bodyPr/>
                    <a:lstStyle/>
                    <a:p>
                      <a:pPr algn="just" fontAlgn="t"/>
                      <a:r>
                        <a:rPr lang="en-US" sz="1100" u="none" strike="noStrike" dirty="0" smtClean="0"/>
                        <a:t>Grassland</a:t>
                      </a:r>
                    </a:p>
                    <a:p>
                      <a:pPr marL="0" marR="0" indent="0" algn="just" defTabSz="914400" rtl="0" eaLnBrk="1" fontAlgn="t" latinLnBrk="0" hangingPunct="1">
                        <a:lnSpc>
                          <a:spcPct val="100000"/>
                        </a:lnSpc>
                        <a:spcBef>
                          <a:spcPts val="0"/>
                        </a:spcBef>
                        <a:spcAft>
                          <a:spcPts val="0"/>
                        </a:spcAft>
                        <a:buClrTx/>
                        <a:buSzTx/>
                        <a:buFontTx/>
                        <a:buNone/>
                        <a:tabLst/>
                        <a:defRPr/>
                      </a:pPr>
                      <a:r>
                        <a:rPr lang="zh-CN" altLang="en-US" sz="1100" b="0" i="0" u="none" strike="noStrike" dirty="0" smtClean="0">
                          <a:solidFill>
                            <a:srgbClr val="000000"/>
                          </a:solidFill>
                          <a:latin typeface="宋体"/>
                        </a:rPr>
                        <a:t>（万</a:t>
                      </a:r>
                      <a:r>
                        <a:rPr lang="en-US" altLang="zh-CN" sz="1100" b="0" i="0" u="none" strike="noStrike" dirty="0" smtClean="0">
                          <a:solidFill>
                            <a:srgbClr val="000000"/>
                          </a:solidFill>
                          <a:latin typeface="宋体"/>
                        </a:rPr>
                        <a:t>hm</a:t>
                      </a:r>
                      <a:r>
                        <a:rPr lang="en-US" altLang="zh-CN" sz="1100" b="0" i="0" u="none" strike="noStrike" baseline="30000" dirty="0" smtClean="0">
                          <a:solidFill>
                            <a:srgbClr val="000000"/>
                          </a:solidFill>
                          <a:latin typeface="宋体"/>
                        </a:rPr>
                        <a:t>2</a:t>
                      </a:r>
                      <a:r>
                        <a:rPr lang="zh-CN" altLang="en-US" sz="1100" b="0" i="0" u="none" strike="noStrike" dirty="0" smtClean="0">
                          <a:solidFill>
                            <a:srgbClr val="000000"/>
                          </a:solidFill>
                          <a:latin typeface="宋体"/>
                        </a:rPr>
                        <a:t>）</a:t>
                      </a:r>
                      <a:endParaRPr lang="en-US" sz="1100" b="0" i="0" u="none" strike="noStrike" dirty="0" smtClean="0">
                        <a:solidFill>
                          <a:srgbClr val="000000"/>
                        </a:solidFill>
                        <a:latin typeface="宋体"/>
                      </a:endParaRPr>
                    </a:p>
                    <a:p>
                      <a:pPr algn="just" fontAlgn="t"/>
                      <a:endParaRPr lang="en-US" sz="1100" b="0" i="0" u="none" strike="noStrike" dirty="0">
                        <a:solidFill>
                          <a:srgbClr val="000000"/>
                        </a:solidFill>
                        <a:latin typeface="宋体"/>
                      </a:endParaRPr>
                    </a:p>
                  </a:txBody>
                  <a:tcPr marL="0" marR="0" marT="0" marB="0"/>
                </a:tc>
                <a:tc>
                  <a:txBody>
                    <a:bodyPr/>
                    <a:lstStyle/>
                    <a:p>
                      <a:pPr algn="just" fontAlgn="t"/>
                      <a:r>
                        <a:rPr lang="en-US" sz="1100" u="none" strike="noStrike" dirty="0" smtClean="0"/>
                        <a:t>Wetland</a:t>
                      </a:r>
                    </a:p>
                    <a:p>
                      <a:pPr marL="0" marR="0" indent="0" algn="just" defTabSz="914400" rtl="0" eaLnBrk="1" fontAlgn="t" latinLnBrk="0" hangingPunct="1">
                        <a:lnSpc>
                          <a:spcPct val="100000"/>
                        </a:lnSpc>
                        <a:spcBef>
                          <a:spcPts val="0"/>
                        </a:spcBef>
                        <a:spcAft>
                          <a:spcPts val="0"/>
                        </a:spcAft>
                        <a:buClrTx/>
                        <a:buSzTx/>
                        <a:buFontTx/>
                        <a:buNone/>
                        <a:tabLst/>
                        <a:defRPr/>
                      </a:pPr>
                      <a:r>
                        <a:rPr lang="zh-CN" altLang="en-US" sz="1100" b="0" i="0" u="none" strike="noStrike" dirty="0" smtClean="0">
                          <a:solidFill>
                            <a:srgbClr val="000000"/>
                          </a:solidFill>
                          <a:latin typeface="宋体"/>
                        </a:rPr>
                        <a:t>（万</a:t>
                      </a:r>
                      <a:r>
                        <a:rPr lang="en-US" altLang="zh-CN" sz="1100" b="0" i="0" u="none" strike="noStrike" dirty="0" smtClean="0">
                          <a:solidFill>
                            <a:srgbClr val="000000"/>
                          </a:solidFill>
                          <a:latin typeface="宋体"/>
                        </a:rPr>
                        <a:t>hm</a:t>
                      </a:r>
                      <a:r>
                        <a:rPr lang="en-US" altLang="zh-CN" sz="1100" b="0" i="0" u="none" strike="noStrike" baseline="30000" dirty="0" smtClean="0">
                          <a:solidFill>
                            <a:srgbClr val="000000"/>
                          </a:solidFill>
                          <a:latin typeface="宋体"/>
                        </a:rPr>
                        <a:t>2</a:t>
                      </a:r>
                      <a:r>
                        <a:rPr lang="zh-CN" altLang="en-US" sz="1100" b="0" i="0" u="none" strike="noStrike" dirty="0" smtClean="0">
                          <a:solidFill>
                            <a:srgbClr val="000000"/>
                          </a:solidFill>
                          <a:latin typeface="宋体"/>
                        </a:rPr>
                        <a:t>）</a:t>
                      </a:r>
                      <a:endParaRPr lang="en-US" sz="1100" b="0" i="0" u="none" strike="noStrike" dirty="0" smtClean="0">
                        <a:solidFill>
                          <a:srgbClr val="000000"/>
                        </a:solidFill>
                        <a:latin typeface="宋体"/>
                      </a:endParaRPr>
                    </a:p>
                    <a:p>
                      <a:pPr algn="just" fontAlgn="t"/>
                      <a:endParaRPr lang="en-US" sz="1100" b="1" i="0" u="none" strike="noStrike" dirty="0">
                        <a:solidFill>
                          <a:srgbClr val="000000"/>
                        </a:solidFill>
                        <a:latin typeface="宋体"/>
                      </a:endParaRPr>
                    </a:p>
                  </a:txBody>
                  <a:tcPr marL="0" marR="0" marT="0" marB="0"/>
                </a:tc>
              </a:tr>
              <a:tr h="245924">
                <a:tc>
                  <a:txBody>
                    <a:bodyPr/>
                    <a:lstStyle/>
                    <a:p>
                      <a:pPr algn="just" fontAlgn="t"/>
                      <a:r>
                        <a:rPr lang="en-US" altLang="zh-CN" sz="1100" u="none" strike="noStrike"/>
                        <a:t>1954</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171.3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411.2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a:t>99.6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347.7 </a:t>
                      </a:r>
                      <a:endParaRPr lang="en-US" altLang="zh-CN" sz="1100" b="0" i="0" u="none" strike="noStrike" dirty="0">
                        <a:solidFill>
                          <a:srgbClr val="000000"/>
                        </a:solidFill>
                        <a:latin typeface="Times New Roman"/>
                      </a:endParaRPr>
                    </a:p>
                  </a:txBody>
                  <a:tcPr marL="0" marR="0" marT="0" marB="0"/>
                </a:tc>
              </a:tr>
              <a:tr h="245924">
                <a:tc>
                  <a:txBody>
                    <a:bodyPr/>
                    <a:lstStyle/>
                    <a:p>
                      <a:pPr algn="just" fontAlgn="t"/>
                      <a:r>
                        <a:rPr lang="en-US" altLang="zh-CN" sz="1100" u="none" strike="noStrike"/>
                        <a:t>1976</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358.7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359.9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83.3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a:t>236.7 </a:t>
                      </a:r>
                      <a:endParaRPr lang="en-US" altLang="zh-CN" sz="1100" b="0" i="0" u="none" strike="noStrike">
                        <a:solidFill>
                          <a:srgbClr val="000000"/>
                        </a:solidFill>
                        <a:latin typeface="Times New Roman"/>
                      </a:endParaRPr>
                    </a:p>
                  </a:txBody>
                  <a:tcPr marL="0" marR="0" marT="0" marB="0"/>
                </a:tc>
              </a:tr>
              <a:tr h="245924">
                <a:tc>
                  <a:txBody>
                    <a:bodyPr/>
                    <a:lstStyle/>
                    <a:p>
                      <a:pPr algn="just" fontAlgn="t"/>
                      <a:r>
                        <a:rPr lang="en-US" altLang="zh-CN" sz="1100" u="none" strike="noStrike"/>
                        <a:t>1986</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452.5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372.8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74.8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a:t>138.9 </a:t>
                      </a:r>
                      <a:endParaRPr lang="en-US" altLang="zh-CN" sz="1100" b="0" i="0" u="none" strike="noStrike">
                        <a:solidFill>
                          <a:srgbClr val="000000"/>
                        </a:solidFill>
                        <a:latin typeface="Times New Roman"/>
                      </a:endParaRPr>
                    </a:p>
                  </a:txBody>
                  <a:tcPr marL="0" marR="0" marT="0" marB="0"/>
                </a:tc>
              </a:tr>
              <a:tr h="245924">
                <a:tc>
                  <a:txBody>
                    <a:bodyPr/>
                    <a:lstStyle/>
                    <a:p>
                      <a:pPr algn="just" fontAlgn="t"/>
                      <a:r>
                        <a:rPr lang="en-US" altLang="zh-CN" sz="1100" u="none" strike="noStrike"/>
                        <a:t>1995</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494.0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385.1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41.1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117.3 </a:t>
                      </a:r>
                      <a:endParaRPr lang="en-US" altLang="zh-CN" sz="1100" b="0" i="0" u="none" strike="noStrike" dirty="0">
                        <a:solidFill>
                          <a:srgbClr val="000000"/>
                        </a:solidFill>
                        <a:latin typeface="Times New Roman"/>
                      </a:endParaRPr>
                    </a:p>
                  </a:txBody>
                  <a:tcPr marL="0" marR="0" marT="0" marB="0"/>
                </a:tc>
              </a:tr>
              <a:tr h="245924">
                <a:tc>
                  <a:txBody>
                    <a:bodyPr/>
                    <a:lstStyle/>
                    <a:p>
                      <a:pPr algn="just" fontAlgn="t"/>
                      <a:r>
                        <a:rPr lang="en-US" altLang="zh-CN" sz="1100" u="none" strike="noStrike"/>
                        <a:t>2000</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524.1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360.4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42.1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dirty="0"/>
                        <a:t>111.1 </a:t>
                      </a:r>
                      <a:endParaRPr lang="en-US" altLang="zh-CN" sz="1100" b="0" i="0" u="none" strike="noStrike" dirty="0">
                        <a:solidFill>
                          <a:srgbClr val="000000"/>
                        </a:solidFill>
                        <a:latin typeface="Times New Roman"/>
                      </a:endParaRPr>
                    </a:p>
                  </a:txBody>
                  <a:tcPr marL="0" marR="0" marT="0" marB="0"/>
                </a:tc>
              </a:tr>
              <a:tr h="245924">
                <a:tc>
                  <a:txBody>
                    <a:bodyPr/>
                    <a:lstStyle/>
                    <a:p>
                      <a:pPr algn="just" fontAlgn="t"/>
                      <a:r>
                        <a:rPr lang="en-US" altLang="zh-CN" sz="1100" u="none" strike="noStrike"/>
                        <a:t>2005</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556.9 </a:t>
                      </a:r>
                      <a:endParaRPr lang="en-US" altLang="zh-CN" sz="1100" b="0" i="0" u="none" strike="noStrike" dirty="0">
                        <a:solidFill>
                          <a:srgbClr val="000000"/>
                        </a:solidFill>
                        <a:latin typeface="Times New Roman"/>
                      </a:endParaRPr>
                    </a:p>
                  </a:txBody>
                  <a:tcPr marL="0" marR="0" marT="0" marB="0"/>
                </a:tc>
                <a:tc>
                  <a:txBody>
                    <a:bodyPr/>
                    <a:lstStyle/>
                    <a:p>
                      <a:pPr algn="just" fontAlgn="t"/>
                      <a:r>
                        <a:rPr lang="en-US" altLang="zh-CN" sz="1100" u="none" strike="noStrike"/>
                        <a:t>344.2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a:t>42.0 </a:t>
                      </a:r>
                      <a:endParaRPr lang="en-US" altLang="zh-CN" sz="1100" b="0" i="0" u="none" strike="noStrike">
                        <a:solidFill>
                          <a:srgbClr val="000000"/>
                        </a:solidFill>
                        <a:latin typeface="Times New Roman"/>
                      </a:endParaRPr>
                    </a:p>
                  </a:txBody>
                  <a:tcPr marL="0" marR="0" marT="0" marB="0"/>
                </a:tc>
                <a:tc>
                  <a:txBody>
                    <a:bodyPr/>
                    <a:lstStyle/>
                    <a:p>
                      <a:pPr algn="just" fontAlgn="t"/>
                      <a:r>
                        <a:rPr lang="en-US" altLang="zh-CN" sz="1100" u="none" strike="noStrike" dirty="0"/>
                        <a:t>95.9 </a:t>
                      </a:r>
                      <a:endParaRPr lang="en-US" altLang="zh-CN" sz="1100" b="0" i="0" u="none" strike="noStrike" dirty="0">
                        <a:solidFill>
                          <a:srgbClr val="000000"/>
                        </a:solidFill>
                        <a:latin typeface="Times New Roman"/>
                      </a:endParaRPr>
                    </a:p>
                  </a:txBody>
                  <a:tcPr marL="0" marR="0" marT="0" marB="0"/>
                </a:tc>
              </a:tr>
            </a:tbl>
          </a:graphicData>
        </a:graphic>
      </p:graphicFrame>
      <p:sp>
        <p:nvSpPr>
          <p:cNvPr id="8" name="矩形 7"/>
          <p:cNvSpPr/>
          <p:nvPr/>
        </p:nvSpPr>
        <p:spPr>
          <a:xfrm>
            <a:off x="5429256" y="4125520"/>
            <a:ext cx="785818" cy="26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5429256" y="5357826"/>
            <a:ext cx="785818" cy="26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8143902" y="5357826"/>
            <a:ext cx="785818" cy="26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8143902" y="4125520"/>
            <a:ext cx="785818" cy="26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标题 1"/>
          <p:cNvSpPr txBox="1">
            <a:spLocks/>
          </p:cNvSpPr>
          <p:nvPr/>
        </p:nvSpPr>
        <p:spPr bwMode="auto">
          <a:xfrm>
            <a:off x="539552" y="12417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r>
              <a:rPr lang="en-US" altLang="zh-CN" sz="2700" b="1" dirty="0" smtClean="0">
                <a:ea typeface="华文新魏" panose="02010800040101010101" pitchFamily="2" charset="-122"/>
                <a:cs typeface="Times New Roman" panose="02020603050405020304" pitchFamily="18" charset="0"/>
              </a:rPr>
              <a:t>2.</a:t>
            </a:r>
            <a:r>
              <a:rPr lang="zh-CN" altLang="en-US" sz="2700" b="1" dirty="0" smtClean="0">
                <a:ea typeface="华文新魏" panose="02010800040101010101" pitchFamily="2" charset="-122"/>
                <a:cs typeface="Times New Roman" panose="02020603050405020304" pitchFamily="18" charset="0"/>
              </a:rPr>
              <a:t>背景与方法</a:t>
            </a:r>
            <a:endParaRPr lang="zh-CN" altLang="en-US" sz="2700" b="1" dirty="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670760730"/>
      </p:ext>
    </p:extLst>
  </p:cSld>
  <p:clrMapOvr>
    <a:masterClrMapping/>
  </p:clrMapOvr>
  <p:transition advTm="8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ox(in)">
                                      <p:cBhvr>
                                        <p:cTn id="7" dur="1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193"/>
                                        </p:tgtEl>
                                        <p:attrNameLst>
                                          <p:attrName>style.visibility</p:attrName>
                                        </p:attrNameLst>
                                      </p:cBhvr>
                                      <p:to>
                                        <p:strVal val="visible"/>
                                      </p:to>
                                    </p:set>
                                    <p:animEffect transition="in" filter="box(in)">
                                      <p:cBhvr>
                                        <p:cTn id="12" dur="1000"/>
                                        <p:tgtEl>
                                          <p:spTgt spid="819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29" y="1175442"/>
            <a:ext cx="5537597" cy="40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023" y="1779091"/>
            <a:ext cx="1295400"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676" y="1779091"/>
            <a:ext cx="118824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126" y="3993653"/>
            <a:ext cx="1604963"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7024" y="3561451"/>
            <a:ext cx="1345406"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5151" y="3993648"/>
            <a:ext cx="135136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矩形 9"/>
          <p:cNvSpPr>
            <a:spLocks noChangeArrowheads="1"/>
          </p:cNvSpPr>
          <p:nvPr/>
        </p:nvSpPr>
        <p:spPr bwMode="auto">
          <a:xfrm>
            <a:off x="1547664" y="1481429"/>
            <a:ext cx="457200" cy="3323987"/>
          </a:xfrm>
          <a:prstGeom prst="rect">
            <a:avLst/>
          </a:prstGeom>
          <a:noFill/>
          <a:ln w="9525">
            <a:noFill/>
            <a:miter lim="800000"/>
            <a:headEnd/>
            <a:tailEnd/>
          </a:ln>
        </p:spPr>
        <p:txBody>
          <a:bodyPr>
            <a:spAutoFit/>
          </a:bodyPr>
          <a:lstStyle/>
          <a:p>
            <a:pPr eaLnBrk="1" hangingPunct="1">
              <a:defRPr/>
            </a:pPr>
            <a:r>
              <a:rPr lang="zh-CN" altLang="en-US" sz="1500" b="1" dirty="0">
                <a:effectLst>
                  <a:outerShdw blurRad="38100" dist="38100" dir="2700000" algn="tl">
                    <a:srgbClr val="000000">
                      <a:alpha val="43137"/>
                    </a:srgbClr>
                  </a:outerShdw>
                </a:effectLst>
                <a:latin typeface="黑体" pitchFamily="2" charset="-122"/>
                <a:ea typeface="黑体" pitchFamily="2" charset="-122"/>
              </a:rPr>
              <a:t>构建三江平原生态环境模拟模型</a:t>
            </a:r>
            <a:endParaRPr lang="en-US" altLang="zh-CN" sz="1500" b="1" dirty="0">
              <a:effectLst>
                <a:outerShdw blurRad="38100" dist="38100" dir="2700000" algn="tl">
                  <a:srgbClr val="000000">
                    <a:alpha val="43137"/>
                  </a:srgbClr>
                </a:outerShdw>
              </a:effectLst>
              <a:latin typeface="黑体" pitchFamily="2" charset="-122"/>
              <a:ea typeface="黑体" pitchFamily="2" charset="-122"/>
            </a:endParaRPr>
          </a:p>
        </p:txBody>
      </p:sp>
      <p:sp>
        <p:nvSpPr>
          <p:cNvPr id="10" name="矩形 9"/>
          <p:cNvSpPr/>
          <p:nvPr/>
        </p:nvSpPr>
        <p:spPr>
          <a:xfrm>
            <a:off x="2264420" y="3759095"/>
            <a:ext cx="457200" cy="1988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350">
              <a:solidFill>
                <a:srgbClr val="FFFFFF"/>
              </a:solidFill>
              <a:latin typeface="黑体" pitchFamily="2" charset="-122"/>
              <a:ea typeface="黑体" pitchFamily="2" charset="-122"/>
            </a:endParaRPr>
          </a:p>
        </p:txBody>
      </p:sp>
      <p:sp>
        <p:nvSpPr>
          <p:cNvPr id="11" name="矩形 10"/>
          <p:cNvSpPr/>
          <p:nvPr/>
        </p:nvSpPr>
        <p:spPr>
          <a:xfrm>
            <a:off x="2297758" y="2635145"/>
            <a:ext cx="800100" cy="160734"/>
          </a:xfrm>
          <a:prstGeom prst="rect">
            <a:avLst/>
          </a:prstGeom>
          <a:noFill/>
          <a:ln w="3810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350">
              <a:solidFill>
                <a:srgbClr val="FFFFFF"/>
              </a:solidFill>
              <a:latin typeface="黑体" pitchFamily="2" charset="-122"/>
              <a:ea typeface="黑体" pitchFamily="2" charset="-122"/>
            </a:endParaRPr>
          </a:p>
        </p:txBody>
      </p:sp>
      <p:sp>
        <p:nvSpPr>
          <p:cNvPr id="12" name="矩形 11"/>
          <p:cNvSpPr/>
          <p:nvPr/>
        </p:nvSpPr>
        <p:spPr>
          <a:xfrm>
            <a:off x="4194423" y="4396079"/>
            <a:ext cx="1085850" cy="1714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350">
              <a:solidFill>
                <a:srgbClr val="FFFFFF"/>
              </a:solidFill>
              <a:latin typeface="黑体" pitchFamily="2" charset="-122"/>
              <a:ea typeface="黑体" pitchFamily="2" charset="-122"/>
            </a:endParaRPr>
          </a:p>
        </p:txBody>
      </p:sp>
      <p:cxnSp>
        <p:nvCxnSpPr>
          <p:cNvPr id="14" name="肘形连接符 13"/>
          <p:cNvCxnSpPr/>
          <p:nvPr/>
        </p:nvCxnSpPr>
        <p:spPr>
          <a:xfrm flipV="1">
            <a:off x="3108573" y="1554058"/>
            <a:ext cx="1657350" cy="1143000"/>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65923" y="1424285"/>
            <a:ext cx="2031325" cy="461665"/>
          </a:xfrm>
          <a:prstGeom prst="rect">
            <a:avLst/>
          </a:prstGeom>
          <a:solidFill>
            <a:srgbClr val="FFFF00"/>
          </a:solidFill>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none">
            <a:spAutoFit/>
          </a:bodyPr>
          <a:lstStyle/>
          <a:p>
            <a:pPr algn="l" eaLnBrk="1" hangingPunct="1">
              <a:defRPr/>
            </a:pPr>
            <a:r>
              <a:rPr lang="zh-CN" altLang="en-US" sz="1200" b="1" dirty="0">
                <a:solidFill>
                  <a:schemeClr val="tx1"/>
                </a:solidFill>
                <a:latin typeface="黑体" pitchFamily="2" charset="-122"/>
                <a:ea typeface="黑体" pitchFamily="2" charset="-122"/>
              </a:rPr>
              <a:t>新增模块，适用于农田潜在</a:t>
            </a:r>
            <a:endParaRPr lang="en-US" altLang="zh-CN" sz="1200" b="1" dirty="0">
              <a:solidFill>
                <a:schemeClr val="tx1"/>
              </a:solidFill>
              <a:latin typeface="黑体" pitchFamily="2" charset="-122"/>
              <a:ea typeface="黑体" pitchFamily="2" charset="-122"/>
            </a:endParaRPr>
          </a:p>
          <a:p>
            <a:pPr algn="l" eaLnBrk="1" hangingPunct="1">
              <a:defRPr/>
            </a:pPr>
            <a:r>
              <a:rPr lang="zh-CN" altLang="en-US" sz="1200" b="1" dirty="0">
                <a:solidFill>
                  <a:schemeClr val="tx1"/>
                </a:solidFill>
                <a:latin typeface="黑体" pitchFamily="2" charset="-122"/>
                <a:ea typeface="黑体" pitchFamily="2" charset="-122"/>
              </a:rPr>
              <a:t>蒸散发计算。</a:t>
            </a:r>
          </a:p>
        </p:txBody>
      </p:sp>
      <p:cxnSp>
        <p:nvCxnSpPr>
          <p:cNvPr id="19" name="肘形连接符 18"/>
          <p:cNvCxnSpPr>
            <a:stCxn id="10" idx="3"/>
          </p:cNvCxnSpPr>
          <p:nvPr/>
        </p:nvCxnSpPr>
        <p:spPr>
          <a:xfrm flipV="1">
            <a:off x="2721620" y="3239983"/>
            <a:ext cx="1684734" cy="619125"/>
          </a:xfrm>
          <a:prstGeom prst="bentConnector3">
            <a:avLst>
              <a:gd name="adj1" fmla="val 50000"/>
            </a:avLst>
          </a:prstGeom>
          <a:ln w="38100">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23026" y="3081635"/>
            <a:ext cx="2328059" cy="461665"/>
          </a:xfrm>
          <a:prstGeom prst="rect">
            <a:avLst/>
          </a:prstGeom>
          <a:solidFill>
            <a:srgbClr val="FFFF00"/>
          </a:solidFill>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l" eaLnBrk="1" hangingPunct="1">
              <a:defRPr/>
            </a:pPr>
            <a:r>
              <a:rPr lang="zh-CN" altLang="en-US" sz="1200" b="1" dirty="0">
                <a:solidFill>
                  <a:schemeClr val="tx1"/>
                </a:solidFill>
                <a:latin typeface="黑体" pitchFamily="2" charset="-122"/>
                <a:ea typeface="黑体" pitchFamily="2" charset="-122"/>
              </a:rPr>
              <a:t>新增模块，适用于模拟不同耕作措施下的农田营养元素循环。</a:t>
            </a:r>
          </a:p>
        </p:txBody>
      </p:sp>
      <p:cxnSp>
        <p:nvCxnSpPr>
          <p:cNvPr id="26" name="肘形连接符 25"/>
          <p:cNvCxnSpPr/>
          <p:nvPr/>
        </p:nvCxnSpPr>
        <p:spPr>
          <a:xfrm>
            <a:off x="5295751" y="4474660"/>
            <a:ext cx="685800" cy="514350"/>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66023" y="2224383"/>
            <a:ext cx="1885950" cy="646331"/>
          </a:xfrm>
          <a:prstGeom prst="rect">
            <a:avLst/>
          </a:prstGeom>
          <a:solidFill>
            <a:srgbClr val="FFFF00"/>
          </a:solidFill>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l" eaLnBrk="1" hangingPunct="1">
              <a:defRPr/>
            </a:pPr>
            <a:r>
              <a:rPr lang="zh-CN" altLang="en-US" sz="1200" b="1">
                <a:solidFill>
                  <a:schemeClr val="tx1"/>
                </a:solidFill>
                <a:latin typeface="黑体" pitchFamily="2" charset="-122"/>
                <a:ea typeface="黑体" pitchFamily="2" charset="-122"/>
                <a:cs typeface="Times New Roman" pitchFamily="18" charset="0"/>
              </a:rPr>
              <a:t>耦合</a:t>
            </a:r>
            <a:r>
              <a:rPr lang="en-US" altLang="zh-CN" sz="1200" b="1">
                <a:solidFill>
                  <a:schemeClr val="tx1"/>
                </a:solidFill>
                <a:latin typeface="黑体" pitchFamily="2" charset="-122"/>
                <a:ea typeface="黑体" pitchFamily="2" charset="-122"/>
                <a:cs typeface="Times New Roman" pitchFamily="18" charset="0"/>
              </a:rPr>
              <a:t>RS-DTVGM</a:t>
            </a:r>
            <a:r>
              <a:rPr lang="zh-CN" altLang="en-US" sz="1200" b="1">
                <a:solidFill>
                  <a:schemeClr val="tx1"/>
                </a:solidFill>
                <a:latin typeface="黑体" pitchFamily="2" charset="-122"/>
                <a:ea typeface="黑体" pitchFamily="2" charset="-122"/>
                <a:cs typeface="Times New Roman" pitchFamily="18" charset="0"/>
              </a:rPr>
              <a:t>模型，增强了模型对土壤水分和径流的模拟（替换</a:t>
            </a:r>
            <a:r>
              <a:rPr lang="en-US" altLang="zh-CN" sz="1200" b="1">
                <a:solidFill>
                  <a:schemeClr val="tx1"/>
                </a:solidFill>
                <a:latin typeface="黑体" pitchFamily="2" charset="-122"/>
                <a:ea typeface="黑体" pitchFamily="2" charset="-122"/>
                <a:cs typeface="Times New Roman" pitchFamily="18" charset="0"/>
              </a:rPr>
              <a:t>SCS</a:t>
            </a:r>
            <a:r>
              <a:rPr lang="zh-CN" altLang="en-US" sz="1200" b="1">
                <a:solidFill>
                  <a:schemeClr val="tx1"/>
                </a:solidFill>
                <a:latin typeface="黑体" pitchFamily="2" charset="-122"/>
                <a:ea typeface="黑体" pitchFamily="2" charset="-122"/>
                <a:cs typeface="Times New Roman" pitchFamily="18" charset="0"/>
              </a:rPr>
              <a:t>曲线）</a:t>
            </a:r>
          </a:p>
        </p:txBody>
      </p:sp>
      <p:sp>
        <p:nvSpPr>
          <p:cNvPr id="101400" name="标题 6"/>
          <p:cNvSpPr txBox="1">
            <a:spLocks/>
          </p:cNvSpPr>
          <p:nvPr/>
        </p:nvSpPr>
        <p:spPr bwMode="white">
          <a:xfrm>
            <a:off x="3131840" y="5877272"/>
            <a:ext cx="3263853" cy="6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zh-CN" sz="1950" u="sng" dirty="0" err="1" smtClean="0">
                <a:latin typeface="微软雅黑" panose="020B0503020204020204" pitchFamily="34" charset="-122"/>
                <a:ea typeface="微软雅黑" panose="020B0503020204020204" pitchFamily="34" charset="-122"/>
                <a:cs typeface="Times New Roman" panose="02020603050405020304" pitchFamily="18" charset="0"/>
              </a:rPr>
              <a:t>EcoHAT</a:t>
            </a:r>
            <a:r>
              <a:rPr lang="zh-CN" altLang="en-US" sz="1950" u="sng" dirty="0" smtClean="0">
                <a:latin typeface="微软雅黑" panose="020B0503020204020204" pitchFamily="34" charset="-122"/>
                <a:ea typeface="微软雅黑" panose="020B0503020204020204" pitchFamily="34" charset="-122"/>
                <a:cs typeface="Times New Roman" panose="02020603050405020304" pitchFamily="18" charset="0"/>
              </a:rPr>
              <a:t>氮</a:t>
            </a:r>
            <a:r>
              <a:rPr lang="zh-CN" altLang="en-US" sz="1950" u="sng" dirty="0">
                <a:latin typeface="微软雅黑" panose="020B0503020204020204" pitchFamily="34" charset="-122"/>
                <a:ea typeface="微软雅黑" panose="020B0503020204020204" pitchFamily="34" charset="-122"/>
                <a:cs typeface="Times New Roman" panose="02020603050405020304" pitchFamily="18" charset="0"/>
              </a:rPr>
              <a:t>磷迁移转化</a:t>
            </a:r>
            <a:r>
              <a:rPr lang="zh-CN" altLang="en-US" sz="1950" u="sng" dirty="0" smtClean="0">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sz="1950" dirty="0" smtClean="0">
                <a:solidFill>
                  <a:schemeClr val="bg1"/>
                </a:solidFill>
                <a:latin typeface="黑体" pitchFamily="49" charset="-122"/>
                <a:ea typeface="黑体" pitchFamily="49" charset="-122"/>
                <a:cs typeface="Times New Roman" panose="02020603050405020304" pitchFamily="18" charset="0"/>
              </a:rPr>
              <a:t>奠定</a:t>
            </a:r>
            <a:r>
              <a:rPr lang="zh-CN" altLang="en-US" sz="1950" dirty="0">
                <a:solidFill>
                  <a:schemeClr val="bg1"/>
                </a:solidFill>
                <a:latin typeface="黑体" pitchFamily="49" charset="-122"/>
                <a:ea typeface="黑体" pitchFamily="49" charset="-122"/>
                <a:cs typeface="Times New Roman" panose="02020603050405020304" pitchFamily="18" charset="0"/>
              </a:rPr>
              <a:t>了生态安全调控目标与范式微观方法与技术基础。</a:t>
            </a:r>
            <a:endParaRPr lang="zh-CN" altLang="en-US" sz="1950" dirty="0">
              <a:solidFill>
                <a:srgbClr val="FFFF00"/>
              </a:solidFill>
              <a:latin typeface="黑体" pitchFamily="49" charset="-122"/>
              <a:ea typeface="黑体" pitchFamily="49" charset="-122"/>
              <a:cs typeface="Times New Roman" panose="02020603050405020304" pitchFamily="18" charset="0"/>
            </a:endParaRPr>
          </a:p>
        </p:txBody>
      </p:sp>
      <p:sp>
        <p:nvSpPr>
          <p:cNvPr id="25" name="矩形 24"/>
          <p:cNvSpPr/>
          <p:nvPr/>
        </p:nvSpPr>
        <p:spPr bwMode="auto">
          <a:xfrm>
            <a:off x="1997720" y="1113526"/>
            <a:ext cx="5790009" cy="4176713"/>
          </a:xfrm>
          <a:prstGeom prst="rect">
            <a:avLst/>
          </a:prstGeom>
          <a:noFill/>
          <a:ln w="57150">
            <a:solidFill>
              <a:srgbClr val="00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l">
              <a:defRPr/>
            </a:pPr>
            <a:endParaRPr lang="zh-CN" altLang="en-US" sz="1350">
              <a:solidFill>
                <a:schemeClr val="tx1"/>
              </a:solidFill>
              <a:latin typeface="Times New Roman" pitchFamily="18" charset="0"/>
              <a:ea typeface="宋体" pitchFamily="2" charset="-122"/>
            </a:endParaRPr>
          </a:p>
        </p:txBody>
      </p:sp>
      <p:sp>
        <p:nvSpPr>
          <p:cNvPr id="27" name="TextBox 26"/>
          <p:cNvSpPr txBox="1"/>
          <p:nvPr/>
        </p:nvSpPr>
        <p:spPr>
          <a:xfrm>
            <a:off x="5999413" y="4911551"/>
            <a:ext cx="1624013" cy="461665"/>
          </a:xfrm>
          <a:prstGeom prst="rect">
            <a:avLst/>
          </a:prstGeom>
          <a:solidFill>
            <a:srgbClr val="FFFF00"/>
          </a:solidFill>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l" eaLnBrk="1" hangingPunct="1">
              <a:defRPr/>
            </a:pPr>
            <a:r>
              <a:rPr lang="zh-CN" altLang="en-US" sz="1200" b="1" dirty="0">
                <a:solidFill>
                  <a:schemeClr val="tx1"/>
                </a:solidFill>
                <a:latin typeface="黑体" pitchFamily="2" charset="-122"/>
                <a:ea typeface="黑体" pitchFamily="2" charset="-122"/>
                <a:cs typeface="Times New Roman" pitchFamily="18" charset="0"/>
              </a:rPr>
              <a:t>新增模块，适用于农田</a:t>
            </a:r>
            <a:r>
              <a:rPr lang="en-US" altLang="zh-CN" sz="1200" b="1" dirty="0">
                <a:solidFill>
                  <a:schemeClr val="tx1"/>
                </a:solidFill>
                <a:latin typeface="黑体" pitchFamily="2" charset="-122"/>
                <a:ea typeface="黑体" pitchFamily="2" charset="-122"/>
                <a:cs typeface="Times New Roman" pitchFamily="18" charset="0"/>
              </a:rPr>
              <a:t>NPP</a:t>
            </a:r>
            <a:r>
              <a:rPr lang="zh-CN" altLang="en-US" sz="1200" b="1" dirty="0">
                <a:solidFill>
                  <a:schemeClr val="tx1"/>
                </a:solidFill>
                <a:latin typeface="黑体" pitchFamily="2" charset="-122"/>
                <a:ea typeface="黑体" pitchFamily="2" charset="-122"/>
                <a:cs typeface="Times New Roman" pitchFamily="18" charset="0"/>
              </a:rPr>
              <a:t>的计算。</a:t>
            </a:r>
          </a:p>
        </p:txBody>
      </p:sp>
    </p:spTree>
    <p:extLst>
      <p:ext uri="{BB962C8B-B14F-4D97-AF65-F5344CB8AC3E}">
        <p14:creationId xmlns:p14="http://schemas.microsoft.com/office/powerpoint/2010/main" val="2479458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9" presetClass="emph" presetSubtype="0" nodeType="withEffect">
                                  <p:stCondLst>
                                    <p:cond delay="0"/>
                                  </p:stCondLst>
                                  <p:childTnLst>
                                    <p:set>
                                      <p:cBhvr rctx="PPT">
                                        <p:cTn id="46" dur="indefinite"/>
                                        <p:tgtEl>
                                          <p:spTgt spid="53250"/>
                                        </p:tgtEl>
                                        <p:attrNameLst>
                                          <p:attrName>style.opacity</p:attrName>
                                        </p:attrNameLst>
                                      </p:cBhvr>
                                      <p:to>
                                        <p:strVal val="0.5"/>
                                      </p:to>
                                    </p:set>
                                    <p:animEffect filter="image" prLst="opacity: 0.5">
                                      <p:cBhvr rctx="IE">
                                        <p:cTn id="47" dur="indefinite"/>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1" y="8572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zh-CN" altLang="en-US" sz="1350"/>
          </a:p>
        </p:txBody>
      </p:sp>
      <p:sp>
        <p:nvSpPr>
          <p:cNvPr id="8" name="Rectangle 1"/>
          <p:cNvSpPr>
            <a:spLocks noChangeArrowheads="1"/>
          </p:cNvSpPr>
          <p:nvPr/>
        </p:nvSpPr>
        <p:spPr bwMode="auto">
          <a:xfrm>
            <a:off x="1071538" y="5304248"/>
            <a:ext cx="5929322" cy="27699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altLang="zh-CN" sz="1350" dirty="0" err="1" bmk="_Toc352880184">
                <a:latin typeface="黑体" pitchFamily="49" charset="-122"/>
                <a:ea typeface="黑体" pitchFamily="49" charset="-122"/>
                <a:cs typeface="Times New Roman" pitchFamily="18" charset="0"/>
              </a:rPr>
              <a:t>EcoHAT</a:t>
            </a:r>
            <a:r>
              <a:rPr lang="zh-CN" altLang="en-US" sz="1350" dirty="0" bmk="_Toc352880184">
                <a:latin typeface="黑体" pitchFamily="49" charset="-122"/>
                <a:ea typeface="黑体" pitchFamily="49" charset="-122"/>
                <a:cs typeface="Times New Roman" pitchFamily="18" charset="0"/>
              </a:rPr>
              <a:t>系统非点源污染物迁移模型</a:t>
            </a:r>
            <a:endParaRPr lang="zh-CN" altLang="en-US" sz="1350" dirty="0">
              <a:latin typeface="黑体" pitchFamily="49" charset="-122"/>
              <a:ea typeface="黑体" pitchFamily="49" charset="-122"/>
              <a:cs typeface="宋体" pitchFamily="2" charset="-122"/>
            </a:endParaRPr>
          </a:p>
        </p:txBody>
      </p:sp>
      <p:pic>
        <p:nvPicPr>
          <p:cNvPr id="35846" name="Picture 6" descr="C:\Users\wu\Desktop\绘图61.bmp"/>
          <p:cNvPicPr>
            <a:picLocks noChangeAspect="1" noChangeArrowheads="1"/>
          </p:cNvPicPr>
          <p:nvPr/>
        </p:nvPicPr>
        <p:blipFill>
          <a:blip r:embed="rId2" cstate="print"/>
          <a:srcRect/>
          <a:stretch>
            <a:fillRect/>
          </a:stretch>
        </p:blipFill>
        <p:spPr bwMode="auto">
          <a:xfrm>
            <a:off x="0" y="981519"/>
            <a:ext cx="8643966" cy="4169125"/>
          </a:xfrm>
          <a:prstGeom prst="rect">
            <a:avLst/>
          </a:prstGeom>
          <a:noFill/>
          <a:ln w="3175">
            <a:solidFill>
              <a:schemeClr val="tx1"/>
            </a:solidFill>
          </a:ln>
        </p:spPr>
      </p:pic>
      <p:sp>
        <p:nvSpPr>
          <p:cNvPr id="12" name="矩形 11"/>
          <p:cNvSpPr/>
          <p:nvPr/>
        </p:nvSpPr>
        <p:spPr>
          <a:xfrm>
            <a:off x="500034" y="3804049"/>
            <a:ext cx="2357454" cy="589364"/>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6072198" y="3804049"/>
            <a:ext cx="2357454" cy="589364"/>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3071802" y="3214686"/>
            <a:ext cx="2357454" cy="589364"/>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7468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47634" y="980728"/>
            <a:ext cx="7920037" cy="507831"/>
          </a:xfrm>
          <a:prstGeom prst="rect">
            <a:avLst/>
          </a:prstGeom>
          <a:noFill/>
          <a:ln w="9525">
            <a:noFill/>
            <a:miter lim="800000"/>
            <a:headEnd/>
            <a:tailEnd/>
          </a:ln>
        </p:spPr>
        <p:txBody>
          <a:bodyPr>
            <a:spAutoFit/>
          </a:bodyPr>
          <a:lstStyle/>
          <a:p>
            <a:pPr>
              <a:spcBef>
                <a:spcPct val="50000"/>
              </a:spcBef>
              <a:buClr>
                <a:srgbClr val="0099FF"/>
              </a:buClr>
            </a:pPr>
            <a:r>
              <a:rPr lang="en-US" altLang="zh-CN" sz="2700" b="1" dirty="0">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2700" b="1" dirty="0">
                <a:latin typeface="Times New Roman" panose="02020603050405020304" pitchFamily="18" charset="0"/>
                <a:ea typeface="华文新魏" panose="02010800040101010101" pitchFamily="2" charset="-122"/>
                <a:cs typeface="Times New Roman" panose="02020603050405020304" pitchFamily="18" charset="0"/>
              </a:rPr>
              <a:t>、生态环境过程初步模拟计算</a:t>
            </a:r>
          </a:p>
        </p:txBody>
      </p:sp>
      <p:sp>
        <p:nvSpPr>
          <p:cNvPr id="6" name="矩形 5"/>
          <p:cNvSpPr/>
          <p:nvPr/>
        </p:nvSpPr>
        <p:spPr bwMode="auto">
          <a:xfrm>
            <a:off x="5786439" y="3161111"/>
            <a:ext cx="3357562" cy="2839640"/>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lgn="l">
              <a:defRPr/>
            </a:pPr>
            <a:endParaRPr lang="zh-CN" altLang="en-US" sz="1350">
              <a:solidFill>
                <a:schemeClr val="tx1"/>
              </a:solidFill>
              <a:latin typeface="Times New Roman" pitchFamily="18" charset="0"/>
              <a:ea typeface="宋体" pitchFamily="2" charset="-122"/>
            </a:endParaRPr>
          </a:p>
        </p:txBody>
      </p:sp>
      <p:sp>
        <p:nvSpPr>
          <p:cNvPr id="7" name="矩形 6"/>
          <p:cNvSpPr/>
          <p:nvPr/>
        </p:nvSpPr>
        <p:spPr>
          <a:xfrm>
            <a:off x="2493965" y="1469231"/>
            <a:ext cx="3500437" cy="3000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350" dirty="0">
                <a:latin typeface="黑体" pitchFamily="49" charset="-122"/>
                <a:ea typeface="黑体" pitchFamily="49" charset="-122"/>
              </a:rPr>
              <a:t>2006</a:t>
            </a:r>
            <a:r>
              <a:rPr lang="zh-CN" altLang="en-US" sz="1350" dirty="0">
                <a:latin typeface="黑体" pitchFamily="49" charset="-122"/>
                <a:ea typeface="黑体" pitchFamily="49" charset="-122"/>
              </a:rPr>
              <a:t>年生长季</a:t>
            </a:r>
            <a:r>
              <a:rPr lang="en-US" sz="1350" dirty="0">
                <a:latin typeface="黑体" pitchFamily="49" charset="-122"/>
                <a:ea typeface="黑体" pitchFamily="49" charset="-122"/>
              </a:rPr>
              <a:t>LAI</a:t>
            </a:r>
            <a:r>
              <a:rPr lang="zh-CN" altLang="en-US" sz="1350" dirty="0">
                <a:latin typeface="黑体" pitchFamily="49" charset="-122"/>
                <a:ea typeface="黑体" pitchFamily="49" charset="-122"/>
              </a:rPr>
              <a:t>空间分布图</a:t>
            </a:r>
          </a:p>
        </p:txBody>
      </p:sp>
      <p:sp>
        <p:nvSpPr>
          <p:cNvPr id="9" name="矩形 8"/>
          <p:cNvSpPr/>
          <p:nvPr/>
        </p:nvSpPr>
        <p:spPr bwMode="auto">
          <a:xfrm>
            <a:off x="2571736" y="4554148"/>
            <a:ext cx="3071834" cy="696521"/>
          </a:xfrm>
          <a:prstGeom prst="rect">
            <a:avLst/>
          </a:prstGeom>
          <a:solidFill>
            <a:srgbClr val="FFFF00"/>
          </a:solidFill>
          <a:ln w="9525" cap="flat" cmpd="sng" algn="ctr">
            <a:solidFill>
              <a:schemeClr val="tx1"/>
            </a:solidFill>
            <a:prstDash val="solid"/>
            <a:round/>
            <a:headEnd type="none" w="med" len="med"/>
            <a:tailEnd type="none" w="med" len="med"/>
          </a:ln>
          <a:effectLst>
            <a:innerShdw blurRad="114300">
              <a:prstClr val="black"/>
            </a:innerShdw>
          </a:effectLst>
        </p:spPr>
        <p:txBody>
          <a:bodyPr/>
          <a:lstStyle/>
          <a:p>
            <a:pPr>
              <a:defRPr/>
            </a:pPr>
            <a:r>
              <a:rPr lang="zh-CN" altLang="en-US" sz="1650" dirty="0">
                <a:solidFill>
                  <a:prstClr val="black"/>
                </a:solidFill>
                <a:latin typeface="黑体" pitchFamily="49" charset="-122"/>
                <a:ea typeface="黑体" pitchFamily="49" charset="-122"/>
              </a:rPr>
              <a:t>三江平原植被覆盖数据的历史重建</a:t>
            </a:r>
          </a:p>
        </p:txBody>
      </p:sp>
      <p:sp>
        <p:nvSpPr>
          <p:cNvPr id="10" name="矩形 9"/>
          <p:cNvSpPr/>
          <p:nvPr/>
        </p:nvSpPr>
        <p:spPr>
          <a:xfrm>
            <a:off x="5786439" y="3214687"/>
            <a:ext cx="3357562" cy="3000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CN" sz="1350" dirty="0">
                <a:latin typeface="黑体" pitchFamily="49" charset="-122"/>
                <a:ea typeface="黑体" pitchFamily="49" charset="-122"/>
              </a:rPr>
              <a:t>2006</a:t>
            </a:r>
            <a:r>
              <a:rPr lang="zh-CN" altLang="en-US" sz="1350" dirty="0">
                <a:latin typeface="黑体" pitchFamily="49" charset="-122"/>
                <a:ea typeface="黑体" pitchFamily="49" charset="-122"/>
              </a:rPr>
              <a:t>年生长季地表温度分布图</a:t>
            </a:r>
          </a:p>
        </p:txBody>
      </p:sp>
      <p:pic>
        <p:nvPicPr>
          <p:cNvPr id="11" name="Picture 42" descr="E:\东北组\2013年重点基金结题\landcover.gif"/>
          <p:cNvPicPr>
            <a:picLocks noChangeAspect="1" noChangeArrowheads="1" noCrop="1"/>
          </p:cNvPicPr>
          <p:nvPr/>
        </p:nvPicPr>
        <p:blipFill>
          <a:blip r:embed="rId2" cstate="print"/>
          <a:srcRect/>
          <a:stretch>
            <a:fillRect/>
          </a:stretch>
        </p:blipFill>
        <p:spPr bwMode="auto">
          <a:xfrm>
            <a:off x="2" y="1460897"/>
            <a:ext cx="2441575" cy="3629025"/>
          </a:xfrm>
          <a:prstGeom prst="rect">
            <a:avLst/>
          </a:prstGeom>
          <a:noFill/>
          <a:ln w="9525">
            <a:noFill/>
            <a:miter lim="800000"/>
            <a:headEnd/>
            <a:tailEnd/>
          </a:ln>
        </p:spPr>
      </p:pic>
      <p:sp>
        <p:nvSpPr>
          <p:cNvPr id="12" name="矩形 11"/>
          <p:cNvSpPr/>
          <p:nvPr/>
        </p:nvSpPr>
        <p:spPr bwMode="auto">
          <a:xfrm>
            <a:off x="6072166" y="2196694"/>
            <a:ext cx="3071834" cy="589364"/>
          </a:xfrm>
          <a:prstGeom prst="rect">
            <a:avLst/>
          </a:prstGeom>
          <a:solidFill>
            <a:srgbClr val="FFFF00"/>
          </a:solidFill>
          <a:ln w="9525" cap="flat" cmpd="sng" algn="ctr">
            <a:solidFill>
              <a:schemeClr val="tx1"/>
            </a:solidFill>
            <a:prstDash val="solid"/>
            <a:round/>
            <a:headEnd type="none" w="med" len="med"/>
            <a:tailEnd type="none" w="med" len="med"/>
          </a:ln>
          <a:effectLst>
            <a:innerShdw blurRad="114300">
              <a:prstClr val="black"/>
            </a:innerShdw>
          </a:effectLst>
        </p:spPr>
        <p:txBody>
          <a:bodyPr/>
          <a:lstStyle/>
          <a:p>
            <a:pPr>
              <a:defRPr/>
            </a:pPr>
            <a:r>
              <a:rPr lang="zh-CN" altLang="en-US" sz="1650" dirty="0">
                <a:solidFill>
                  <a:prstClr val="black"/>
                </a:solidFill>
                <a:latin typeface="黑体" pitchFamily="49" charset="-122"/>
                <a:ea typeface="黑体" pitchFamily="49" charset="-122"/>
              </a:rPr>
              <a:t>三江平原地表温度数据的历史重建</a:t>
            </a:r>
          </a:p>
        </p:txBody>
      </p:sp>
      <p:sp>
        <p:nvSpPr>
          <p:cNvPr id="13" name="燕尾形 12"/>
          <p:cNvSpPr/>
          <p:nvPr/>
        </p:nvSpPr>
        <p:spPr>
          <a:xfrm rot="5400000">
            <a:off x="7384853" y="2687837"/>
            <a:ext cx="375047" cy="571500"/>
          </a:xfrm>
          <a:prstGeom prst="chevron">
            <a:avLst/>
          </a:prstGeom>
          <a:ln/>
        </p:spPr>
        <p:style>
          <a:lnRef idx="0">
            <a:schemeClr val="accent6"/>
          </a:lnRef>
          <a:fillRef idx="3">
            <a:schemeClr val="accent6"/>
          </a:fillRef>
          <a:effectRef idx="3">
            <a:schemeClr val="accent6"/>
          </a:effectRef>
          <a:fontRef idx="minor">
            <a:schemeClr val="lt1"/>
          </a:fontRef>
        </p:style>
        <p:txBody>
          <a:bodyPr anchor="ctr"/>
          <a:lstStyle/>
          <a:p>
            <a:pPr>
              <a:defRPr/>
            </a:pPr>
            <a:endParaRPr lang="zh-CN" altLang="en-US" sz="1350">
              <a:solidFill>
                <a:schemeClr val="tx1"/>
              </a:solidFill>
              <a:ea typeface="宋体" pitchFamily="2" charset="-122"/>
            </a:endParaRPr>
          </a:p>
        </p:txBody>
      </p:sp>
      <p:pic>
        <p:nvPicPr>
          <p:cNvPr id="14" name="图片 1"/>
          <p:cNvPicPr>
            <a:picLocks/>
          </p:cNvPicPr>
          <p:nvPr/>
        </p:nvPicPr>
        <p:blipFill>
          <a:blip r:embed="rId3" cstate="print"/>
          <a:srcRect/>
          <a:stretch>
            <a:fillRect/>
          </a:stretch>
        </p:blipFill>
        <p:spPr bwMode="auto">
          <a:xfrm>
            <a:off x="2555876" y="1808560"/>
            <a:ext cx="3286125" cy="2700338"/>
          </a:xfrm>
          <a:prstGeom prst="rect">
            <a:avLst/>
          </a:prstGeom>
          <a:noFill/>
          <a:ln w="9525">
            <a:noFill/>
            <a:miter lim="800000"/>
            <a:headEnd/>
            <a:tailEnd/>
          </a:ln>
        </p:spPr>
      </p:pic>
      <p:pic>
        <p:nvPicPr>
          <p:cNvPr id="15" name="图片 2"/>
          <p:cNvPicPr>
            <a:picLocks/>
          </p:cNvPicPr>
          <p:nvPr/>
        </p:nvPicPr>
        <p:blipFill>
          <a:blip r:embed="rId4" cstate="print"/>
          <a:srcRect/>
          <a:stretch>
            <a:fillRect/>
          </a:stretch>
        </p:blipFill>
        <p:spPr bwMode="auto">
          <a:xfrm>
            <a:off x="6034088" y="3537347"/>
            <a:ext cx="3001962" cy="2389584"/>
          </a:xfrm>
          <a:prstGeom prst="rect">
            <a:avLst/>
          </a:prstGeom>
          <a:noFill/>
          <a:ln w="9525">
            <a:noFill/>
            <a:miter lim="800000"/>
            <a:headEnd/>
            <a:tailEnd/>
          </a:ln>
        </p:spPr>
      </p:pic>
      <p:sp>
        <p:nvSpPr>
          <p:cNvPr id="16" name="矩形 15"/>
          <p:cNvSpPr/>
          <p:nvPr/>
        </p:nvSpPr>
        <p:spPr bwMode="auto">
          <a:xfrm>
            <a:off x="0" y="5304229"/>
            <a:ext cx="2571736" cy="696521"/>
          </a:xfrm>
          <a:prstGeom prst="rect">
            <a:avLst/>
          </a:prstGeom>
          <a:solidFill>
            <a:srgbClr val="FFFF00"/>
          </a:solidFill>
          <a:ln w="9525" cap="flat" cmpd="sng" algn="ctr">
            <a:solidFill>
              <a:schemeClr val="tx1"/>
            </a:solidFill>
            <a:prstDash val="solid"/>
            <a:round/>
            <a:headEnd type="none" w="med" len="med"/>
            <a:tailEnd type="none" w="med" len="med"/>
          </a:ln>
          <a:effectLst>
            <a:innerShdw blurRad="114300">
              <a:prstClr val="black"/>
            </a:innerShdw>
          </a:effectLst>
        </p:spPr>
        <p:txBody>
          <a:bodyPr/>
          <a:lstStyle/>
          <a:p>
            <a:pPr>
              <a:defRPr/>
            </a:pPr>
            <a:r>
              <a:rPr lang="zh-CN" altLang="en-US" sz="1650" dirty="0">
                <a:solidFill>
                  <a:prstClr val="black"/>
                </a:solidFill>
                <a:latin typeface="黑体" pitchFamily="49" charset="-122"/>
                <a:ea typeface="黑体" pitchFamily="49" charset="-122"/>
              </a:rPr>
              <a:t>三江平原土地覆盖数据的历史重建</a:t>
            </a:r>
          </a:p>
        </p:txBody>
      </p:sp>
      <p:sp>
        <p:nvSpPr>
          <p:cNvPr id="17" name="燕尾形 16"/>
          <p:cNvSpPr/>
          <p:nvPr/>
        </p:nvSpPr>
        <p:spPr>
          <a:xfrm rot="16200000">
            <a:off x="1026891" y="4830971"/>
            <a:ext cx="375047" cy="571500"/>
          </a:xfrm>
          <a:prstGeom prst="chevron">
            <a:avLst/>
          </a:prstGeom>
          <a:ln/>
        </p:spPr>
        <p:style>
          <a:lnRef idx="0">
            <a:schemeClr val="accent6"/>
          </a:lnRef>
          <a:fillRef idx="3">
            <a:schemeClr val="accent6"/>
          </a:fillRef>
          <a:effectRef idx="3">
            <a:schemeClr val="accent6"/>
          </a:effectRef>
          <a:fontRef idx="minor">
            <a:schemeClr val="lt1"/>
          </a:fontRef>
        </p:style>
        <p:txBody>
          <a:bodyPr anchor="ctr"/>
          <a:lstStyle/>
          <a:p>
            <a:pPr>
              <a:defRPr/>
            </a:pPr>
            <a:endParaRPr lang="zh-CN" altLang="en-US" sz="1350">
              <a:solidFill>
                <a:schemeClr val="tx1"/>
              </a:solidFill>
              <a:ea typeface="宋体" pitchFamily="2" charset="-122"/>
            </a:endParaRPr>
          </a:p>
        </p:txBody>
      </p:sp>
    </p:spTree>
    <p:extLst>
      <p:ext uri="{BB962C8B-B14F-4D97-AF65-F5344CB8AC3E}">
        <p14:creationId xmlns:p14="http://schemas.microsoft.com/office/powerpoint/2010/main" val="10974393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857251"/>
            <a:ext cx="7920037" cy="392415"/>
          </a:xfrm>
          <a:prstGeom prst="rect">
            <a:avLst/>
          </a:prstGeom>
          <a:noFill/>
          <a:ln w="9525">
            <a:noFill/>
            <a:miter lim="800000"/>
            <a:headEnd/>
            <a:tailEnd/>
          </a:ln>
        </p:spPr>
        <p:txBody>
          <a:bodyPr>
            <a:spAutoFit/>
          </a:bodyPr>
          <a:lstStyle/>
          <a:p>
            <a:pPr>
              <a:spcBef>
                <a:spcPct val="50000"/>
              </a:spcBef>
              <a:buClr>
                <a:srgbClr val="0099FF"/>
              </a:buClr>
            </a:pPr>
            <a:r>
              <a:rPr lang="en-US" altLang="zh-CN" sz="1950" dirty="0" smtClean="0">
                <a:latin typeface="微软雅黑" panose="020B0503020204020204" pitchFamily="34" charset="-122"/>
                <a:ea typeface="微软雅黑" panose="020B0503020204020204" pitchFamily="34" charset="-122"/>
              </a:rPr>
              <a:t>3.1 </a:t>
            </a:r>
            <a:r>
              <a:rPr lang="zh-CN" altLang="en-US" sz="1950" dirty="0" smtClean="0">
                <a:latin typeface="微软雅黑" panose="020B0503020204020204" pitchFamily="34" charset="-122"/>
                <a:ea typeface="微软雅黑" panose="020B0503020204020204" pitchFamily="34" charset="-122"/>
              </a:rPr>
              <a:t>遥感</a:t>
            </a:r>
            <a:r>
              <a:rPr lang="zh-CN" altLang="en-US" sz="1950" dirty="0">
                <a:latin typeface="微软雅黑" panose="020B0503020204020204" pitchFamily="34" charset="-122"/>
                <a:ea typeface="微软雅黑" panose="020B0503020204020204" pitchFamily="34" charset="-122"/>
              </a:rPr>
              <a:t>数据精度评价及验证</a:t>
            </a:r>
          </a:p>
        </p:txBody>
      </p:sp>
      <p:sp>
        <p:nvSpPr>
          <p:cNvPr id="5" name="矩形 4"/>
          <p:cNvSpPr/>
          <p:nvPr/>
        </p:nvSpPr>
        <p:spPr>
          <a:xfrm>
            <a:off x="323530" y="1322766"/>
            <a:ext cx="1438214" cy="300082"/>
          </a:xfrm>
          <a:prstGeom prst="rect">
            <a:avLst/>
          </a:prstGeom>
        </p:spPr>
        <p:txBody>
          <a:bodyPr wrap="none">
            <a:spAutoFit/>
          </a:bodyPr>
          <a:lstStyle/>
          <a:p>
            <a:r>
              <a:rPr lang="en-US" altLang="zh-CN" sz="1350" dirty="0">
                <a:latin typeface="微软雅黑" panose="020B0503020204020204" pitchFamily="34" charset="-122"/>
                <a:ea typeface="微软雅黑" panose="020B0503020204020204" pitchFamily="34" charset="-122"/>
              </a:rPr>
              <a:t>GLDAS</a:t>
            </a:r>
            <a:r>
              <a:rPr lang="zh-CN" altLang="zh-CN" sz="1350" dirty="0">
                <a:latin typeface="微软雅黑" panose="020B0503020204020204" pitchFamily="34" charset="-122"/>
                <a:ea typeface="微软雅黑" panose="020B0503020204020204" pitchFamily="34" charset="-122"/>
              </a:rPr>
              <a:t>气温数据</a:t>
            </a:r>
            <a:endParaRPr lang="zh-CN" altLang="en-US" sz="1350" dirty="0">
              <a:latin typeface="微软雅黑" panose="020B0503020204020204" pitchFamily="34" charset="-122"/>
              <a:ea typeface="微软雅黑" panose="020B0503020204020204" pitchFamily="34" charset="-122"/>
            </a:endParaRP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937" t="180" r="3937" b="6353"/>
          <a:stretch>
            <a:fillRect/>
          </a:stretch>
        </p:blipFill>
        <p:spPr bwMode="auto">
          <a:xfrm>
            <a:off x="2" y="1592797"/>
            <a:ext cx="4598529" cy="2233945"/>
          </a:xfrm>
          <a:prstGeom prst="rect">
            <a:avLst/>
          </a:prstGeom>
          <a:noFill/>
          <a:ln w="952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630" b="52767"/>
          <a:stretch>
            <a:fillRect/>
          </a:stretch>
        </p:blipFill>
        <p:spPr bwMode="auto">
          <a:xfrm>
            <a:off x="0" y="4143375"/>
            <a:ext cx="46863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075" y="1552575"/>
            <a:ext cx="40576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7172325" y="4675566"/>
            <a:ext cx="1619250" cy="1200329"/>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建立实验小区，架设波文比验证</a:t>
            </a:r>
            <a:r>
              <a:rPr lang="en-US" altLang="zh-CN" dirty="0">
                <a:latin typeface="微软雅黑" panose="020B0503020204020204" pitchFamily="34" charset="-122"/>
                <a:ea typeface="微软雅黑" panose="020B0503020204020204" pitchFamily="34" charset="-122"/>
              </a:rPr>
              <a:t>GLDAS</a:t>
            </a:r>
            <a:r>
              <a:rPr lang="zh-CN" altLang="en-US" dirty="0">
                <a:latin typeface="微软雅黑" panose="020B0503020204020204" pitchFamily="34" charset="-122"/>
                <a:ea typeface="微软雅黑" panose="020B0503020204020204" pitchFamily="34" charset="-122"/>
              </a:rPr>
              <a:t>净辐射</a:t>
            </a:r>
            <a:r>
              <a:rPr lang="zh-CN" altLang="zh-CN" dirty="0">
                <a:latin typeface="微软雅黑" panose="020B0503020204020204" pitchFamily="34" charset="-122"/>
                <a:ea typeface="微软雅黑" panose="020B0503020204020204" pitchFamily="34" charset="-122"/>
              </a:rPr>
              <a:t>数据</a:t>
            </a:r>
            <a:endParaRPr lang="zh-CN" altLang="en-US" dirty="0">
              <a:latin typeface="微软雅黑" panose="020B0503020204020204" pitchFamily="34" charset="-122"/>
              <a:ea typeface="微软雅黑" panose="020B0503020204020204" pitchFamily="34" charset="-122"/>
            </a:endParaRPr>
          </a:p>
        </p:txBody>
      </p:sp>
      <p:pic>
        <p:nvPicPr>
          <p:cNvPr id="9" name="图片 8" descr="bowenbi.jpg"/>
          <p:cNvPicPr>
            <a:picLocks noChangeAspect="1"/>
          </p:cNvPicPr>
          <p:nvPr/>
        </p:nvPicPr>
        <p:blipFill>
          <a:blip r:embed="rId5" cstate="print"/>
          <a:stretch>
            <a:fillRect/>
          </a:stretch>
        </p:blipFill>
        <p:spPr>
          <a:xfrm>
            <a:off x="4874096" y="4170059"/>
            <a:ext cx="2110433" cy="1756928"/>
          </a:xfrm>
          <a:prstGeom prst="rect">
            <a:avLst/>
          </a:prstGeom>
        </p:spPr>
      </p:pic>
    </p:spTree>
    <p:extLst>
      <p:ext uri="{BB962C8B-B14F-4D97-AF65-F5344CB8AC3E}">
        <p14:creationId xmlns:p14="http://schemas.microsoft.com/office/powerpoint/2010/main" val="26925327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857250"/>
            <a:ext cx="7920037" cy="400110"/>
          </a:xfrm>
          <a:prstGeom prst="rect">
            <a:avLst/>
          </a:prstGeom>
          <a:noFill/>
          <a:ln w="9525">
            <a:noFill/>
            <a:miter lim="800000"/>
            <a:headEnd/>
            <a:tailEnd/>
          </a:ln>
        </p:spPr>
        <p:txBody>
          <a:bodyPr>
            <a:spAutoFit/>
          </a:bodyPr>
          <a:lstStyle/>
          <a:p>
            <a:pPr>
              <a:spcBef>
                <a:spcPct val="50000"/>
              </a:spcBef>
              <a:buClr>
                <a:srgbClr val="0099FF"/>
              </a:buClr>
            </a:pPr>
            <a:r>
              <a:rPr lang="en-US" altLang="zh-CN" sz="2000" dirty="0" smtClean="0">
                <a:latin typeface="微软雅黑" panose="020B0503020204020204" pitchFamily="34" charset="-122"/>
                <a:ea typeface="微软雅黑" panose="020B0503020204020204" pitchFamily="34" charset="-122"/>
              </a:rPr>
              <a:t>3.2 </a:t>
            </a:r>
            <a:r>
              <a:rPr lang="zh-CN" altLang="en-US" sz="2000" dirty="0" smtClean="0">
                <a:latin typeface="微软雅黑" panose="020B0503020204020204" pitchFamily="34" charset="-122"/>
                <a:ea typeface="微软雅黑" panose="020B0503020204020204" pitchFamily="34" charset="-122"/>
              </a:rPr>
              <a:t>营养物循环</a:t>
            </a:r>
            <a:r>
              <a:rPr lang="zh-CN" altLang="en-US" sz="2000" dirty="0">
                <a:latin typeface="微软雅黑" panose="020B0503020204020204" pitchFamily="34" charset="-122"/>
                <a:ea typeface="微软雅黑" panose="020B0503020204020204" pitchFamily="34" charset="-122"/>
              </a:rPr>
              <a:t>模拟验证</a:t>
            </a:r>
          </a:p>
        </p:txBody>
      </p:sp>
      <p:pic>
        <p:nvPicPr>
          <p:cNvPr id="28673" name="Picture 1" descr="F:\文章\AEEE摘要准备\土地利用图\859土地利用变化图00-10.jpg"/>
          <p:cNvPicPr>
            <a:picLocks noChangeAspect="1" noChangeArrowheads="1"/>
          </p:cNvPicPr>
          <p:nvPr/>
        </p:nvPicPr>
        <p:blipFill>
          <a:blip r:embed="rId2" cstate="print"/>
          <a:srcRect/>
          <a:stretch>
            <a:fillRect/>
          </a:stretch>
        </p:blipFill>
        <p:spPr bwMode="auto">
          <a:xfrm>
            <a:off x="211126" y="1234669"/>
            <a:ext cx="2951174" cy="2213381"/>
          </a:xfrm>
          <a:prstGeom prst="rect">
            <a:avLst/>
          </a:prstGeom>
          <a:noFill/>
        </p:spPr>
      </p:pic>
      <p:sp>
        <p:nvSpPr>
          <p:cNvPr id="6" name="矩形 5"/>
          <p:cNvSpPr/>
          <p:nvPr/>
        </p:nvSpPr>
        <p:spPr>
          <a:xfrm>
            <a:off x="200027" y="3436157"/>
            <a:ext cx="2962273" cy="300082"/>
          </a:xfrm>
          <a:prstGeom prst="rect">
            <a:avLst/>
          </a:prstGeom>
        </p:spPr>
        <p:txBody>
          <a:bodyPr wrap="square">
            <a:spAutoFit/>
          </a:bodyPr>
          <a:lstStyle/>
          <a:p>
            <a:r>
              <a:rPr lang="zh-CN" altLang="en-US" sz="1350" dirty="0">
                <a:solidFill>
                  <a:schemeClr val="bg1"/>
                </a:solidFill>
              </a:rPr>
              <a:t>八五九农场采样点分布图</a:t>
            </a:r>
          </a:p>
        </p:txBody>
      </p:sp>
      <p:sp>
        <p:nvSpPr>
          <p:cNvPr id="7" name="矩形 6"/>
          <p:cNvSpPr/>
          <p:nvPr/>
        </p:nvSpPr>
        <p:spPr>
          <a:xfrm>
            <a:off x="285757" y="5516002"/>
            <a:ext cx="3071834" cy="507831"/>
          </a:xfrm>
          <a:prstGeom prst="rect">
            <a:avLst/>
          </a:prstGeom>
        </p:spPr>
        <p:txBody>
          <a:bodyPr wrap="square">
            <a:spAutoFit/>
          </a:bodyPr>
          <a:lstStyle/>
          <a:p>
            <a:r>
              <a:rPr lang="zh-CN" altLang="en-US" sz="1350" dirty="0"/>
              <a:t>八五九农场土采样点土壤全氮与模型模拟数据散点图</a:t>
            </a:r>
          </a:p>
        </p:txBody>
      </p:sp>
      <p:pic>
        <p:nvPicPr>
          <p:cNvPr id="8" name="图片 7" descr="采集水样1.jpg"/>
          <p:cNvPicPr>
            <a:picLocks noChangeAspect="1"/>
          </p:cNvPicPr>
          <p:nvPr/>
        </p:nvPicPr>
        <p:blipFill>
          <a:blip r:embed="rId3" cstate="print"/>
          <a:srcRect t="5023" r="28335"/>
          <a:stretch>
            <a:fillRect/>
          </a:stretch>
        </p:blipFill>
        <p:spPr>
          <a:xfrm>
            <a:off x="5962650" y="3648075"/>
            <a:ext cx="2552700" cy="191452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a:srcRect/>
          <a:stretch>
            <a:fillRect/>
          </a:stretch>
        </p:blipFill>
        <p:spPr bwMode="auto">
          <a:xfrm>
            <a:off x="228600" y="3686175"/>
            <a:ext cx="2992289" cy="1854606"/>
          </a:xfrm>
          <a:prstGeom prst="rect">
            <a:avLst/>
          </a:prstGeom>
          <a:noFill/>
          <a:ln w="9525">
            <a:noFill/>
            <a:miter lim="800000"/>
            <a:headEnd/>
            <a:tailEnd/>
          </a:ln>
          <a:effectLst/>
        </p:spPr>
      </p:pic>
      <p:pic>
        <p:nvPicPr>
          <p:cNvPr id="9" name="图片 8" descr="DSCF0020.JPG"/>
          <p:cNvPicPr>
            <a:picLocks noChangeAspect="1"/>
          </p:cNvPicPr>
          <p:nvPr/>
        </p:nvPicPr>
        <p:blipFill>
          <a:blip r:embed="rId5"/>
          <a:srcRect b="11552"/>
          <a:stretch>
            <a:fillRect/>
          </a:stretch>
        </p:blipFill>
        <p:spPr>
          <a:xfrm>
            <a:off x="3265885" y="3667125"/>
            <a:ext cx="2706290" cy="1905000"/>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6"/>
          <a:srcRect/>
          <a:stretch>
            <a:fillRect/>
          </a:stretch>
        </p:blipFill>
        <p:spPr bwMode="auto">
          <a:xfrm>
            <a:off x="5773341" y="1252538"/>
            <a:ext cx="2684859" cy="1858566"/>
          </a:xfrm>
          <a:prstGeom prst="rect">
            <a:avLst/>
          </a:prstGeom>
          <a:ln>
            <a:noFill/>
          </a:ln>
          <a:effectLst>
            <a:outerShdw blurRad="292100" dist="139700" dir="2700000" algn="tl" rotWithShape="0">
              <a:srgbClr val="333333">
                <a:alpha val="65000"/>
              </a:srgbClr>
            </a:outerShdw>
          </a:effectLst>
        </p:spPr>
      </p:pic>
      <p:pic>
        <p:nvPicPr>
          <p:cNvPr id="11" name="图片 10" descr="IMG_0994.JPG"/>
          <p:cNvPicPr>
            <a:picLocks noChangeAspect="1"/>
          </p:cNvPicPr>
          <p:nvPr/>
        </p:nvPicPr>
        <p:blipFill>
          <a:blip r:embed="rId7"/>
          <a:srcRect l="12482" r="5497"/>
          <a:stretch>
            <a:fillRect/>
          </a:stretch>
        </p:blipFill>
        <p:spPr>
          <a:xfrm>
            <a:off x="3249216" y="1247775"/>
            <a:ext cx="2684859" cy="1866900"/>
          </a:xfrm>
          <a:prstGeom prst="rect">
            <a:avLst/>
          </a:prstGeom>
          <a:ln>
            <a:noFill/>
          </a:ln>
          <a:effectLst>
            <a:outerShdw blurRad="292100" dist="139700" dir="2700000" algn="tl" rotWithShape="0">
              <a:srgbClr val="333333">
                <a:alpha val="65000"/>
              </a:srgbClr>
            </a:outerShdw>
          </a:effectLst>
        </p:spPr>
      </p:pic>
      <p:sp>
        <p:nvSpPr>
          <p:cNvPr id="13" name="标题 13"/>
          <p:cNvSpPr txBox="1">
            <a:spLocks/>
          </p:cNvSpPr>
          <p:nvPr/>
        </p:nvSpPr>
        <p:spPr bwMode="white">
          <a:xfrm>
            <a:off x="3227785" y="3062288"/>
            <a:ext cx="5916215" cy="452438"/>
          </a:xfrm>
          <a:prstGeom prst="rect">
            <a:avLst/>
          </a:prstGeom>
          <a:noFill/>
          <a:ln w="9525">
            <a:noFill/>
            <a:miter lim="800000"/>
            <a:headEnd/>
            <a:tailEnd/>
          </a:ln>
        </p:spPr>
        <p:txBody>
          <a:bodyPr anchor="ctr"/>
          <a:lstStyle/>
          <a:p>
            <a:pPr>
              <a:defRPr/>
            </a:pPr>
            <a:endParaRPr lang="en-US" altLang="zh-CN"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endParaRPr>
          </a:p>
          <a:p>
            <a:pPr algn="l">
              <a:lnSpc>
                <a:spcPct val="150000"/>
              </a:lnSpc>
              <a:buFont typeface="Arial" pitchFamily="34" charset="0"/>
              <a:buChar char="•"/>
              <a:defRPr/>
            </a:pPr>
            <a:r>
              <a:rPr lang="zh-CN" altLang="en-US"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 采集土壤样品：</a:t>
            </a:r>
            <a:r>
              <a:rPr lang="en-US" altLang="zh-CN"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120</a:t>
            </a:r>
            <a:r>
              <a:rPr lang="zh-CN" altLang="en-US"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个</a:t>
            </a:r>
            <a:r>
              <a:rPr lang="zh-CN" altLang="en-US" sz="1500" b="1" dirty="0">
                <a:solidFill>
                  <a:schemeClr val="bg1">
                    <a:lumMod val="95000"/>
                  </a:schemeClr>
                </a:solidFill>
                <a:effectLst>
                  <a:outerShdw blurRad="38100" dist="38100" dir="2700000" algn="tl">
                    <a:srgbClr val="000000">
                      <a:alpha val="43137"/>
                    </a:srgbClr>
                  </a:outerShdw>
                </a:effectLst>
                <a:ea typeface="黑体" pitchFamily="2" charset="-122"/>
                <a:cs typeface="Times New Roman" pitchFamily="18" charset="0"/>
              </a:rPr>
              <a:t>；</a:t>
            </a:r>
            <a:r>
              <a:rPr lang="zh-CN" altLang="en-US"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常规</a:t>
            </a:r>
            <a:r>
              <a:rPr lang="zh-CN" altLang="zh-CN"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测试</a:t>
            </a:r>
            <a:r>
              <a:rPr lang="zh-CN" altLang="en-US"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2</a:t>
            </a:r>
            <a:r>
              <a:rPr lang="en-US" altLang="zh-CN"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1</a:t>
            </a:r>
            <a:r>
              <a:rPr lang="zh-CN" altLang="en-US"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个</a:t>
            </a:r>
            <a:r>
              <a:rPr lang="zh-CN" altLang="zh-CN"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指标</a:t>
            </a:r>
            <a:r>
              <a:rPr lang="zh-CN" altLang="en-US"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，获得</a:t>
            </a:r>
            <a:r>
              <a:rPr lang="en-US" altLang="zh-CN" sz="1500" b="1" u="sng" dirty="0">
                <a:solidFill>
                  <a:srgbClr val="0070C0"/>
                </a:solidFill>
                <a:effectLst>
                  <a:outerShdw blurRad="38100" dist="38100" dir="2700000" algn="tl">
                    <a:srgbClr val="000000">
                      <a:alpha val="43137"/>
                    </a:srgbClr>
                  </a:outerShdw>
                </a:effectLst>
                <a:ea typeface="黑体" pitchFamily="2" charset="-122"/>
                <a:cs typeface="Times New Roman" pitchFamily="18" charset="0"/>
              </a:rPr>
              <a:t>2000</a:t>
            </a:r>
            <a:r>
              <a:rPr lang="zh-CN" altLang="en-US" sz="1500" b="1" dirty="0">
                <a:solidFill>
                  <a:schemeClr val="bg1"/>
                </a:solidFill>
                <a:effectLst>
                  <a:outerShdw blurRad="38100" dist="38100" dir="2700000" algn="tl">
                    <a:srgbClr val="000000">
                      <a:alpha val="43137"/>
                    </a:srgbClr>
                  </a:outerShdw>
                </a:effectLst>
                <a:ea typeface="黑体" pitchFamily="2" charset="-122"/>
                <a:cs typeface="Times New Roman" pitchFamily="18" charset="0"/>
              </a:rPr>
              <a:t>多个分析结果。</a:t>
            </a:r>
          </a:p>
        </p:txBody>
      </p:sp>
    </p:spTree>
    <p:extLst>
      <p:ext uri="{BB962C8B-B14F-4D97-AF65-F5344CB8AC3E}">
        <p14:creationId xmlns:p14="http://schemas.microsoft.com/office/powerpoint/2010/main" val="24281268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108546" name="Rectangle 2"/>
          <p:cNvSpPr>
            <a:spLocks noChangeArrowheads="1"/>
          </p:cNvSpPr>
          <p:nvPr/>
        </p:nvSpPr>
        <p:spPr bwMode="auto">
          <a:xfrm>
            <a:off x="1" y="8572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zh-CN" altLang="en-US" sz="1350"/>
          </a:p>
        </p:txBody>
      </p:sp>
      <p:sp>
        <p:nvSpPr>
          <p:cNvPr id="108547" name="Rectangle 3"/>
          <p:cNvSpPr>
            <a:spLocks noChangeArrowheads="1"/>
          </p:cNvSpPr>
          <p:nvPr/>
        </p:nvSpPr>
        <p:spPr bwMode="auto">
          <a:xfrm>
            <a:off x="2" y="3992135"/>
            <a:ext cx="2966197"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altLang="zh-CN" sz="1350" dirty="0" bmk="_Toc321731046">
                <a:latin typeface="Times New Roman" pitchFamily="18" charset="0"/>
                <a:ea typeface="黑体" pitchFamily="49" charset="-122"/>
                <a:cs typeface="Times New Roman" pitchFamily="18" charset="0"/>
              </a:rPr>
              <a:t>2000-2010</a:t>
            </a:r>
            <a:r>
              <a:rPr lang="zh-CN" altLang="en-US" sz="1350" dirty="0" bmk="_Toc321731046">
                <a:latin typeface="Times New Roman" pitchFamily="18" charset="0"/>
                <a:ea typeface="黑体" pitchFamily="49" charset="-122"/>
                <a:cs typeface="Times New Roman" pitchFamily="18" charset="0"/>
              </a:rPr>
              <a:t>年植被对氮吸收量的月变化</a:t>
            </a:r>
            <a:endParaRPr lang="zh-CN" altLang="en-US" sz="1350" dirty="0">
              <a:latin typeface="Arial" pitchFamily="34" charset="0"/>
              <a:ea typeface="宋体" pitchFamily="2" charset="-122"/>
              <a:cs typeface="宋体" pitchFamily="2" charset="-122"/>
            </a:endParaRPr>
          </a:p>
        </p:txBody>
      </p:sp>
      <p:pic>
        <p:nvPicPr>
          <p:cNvPr id="7" name="Picture 7"/>
          <p:cNvPicPr>
            <a:picLocks noChangeAspect="1" noChangeArrowheads="1"/>
          </p:cNvPicPr>
          <p:nvPr/>
        </p:nvPicPr>
        <p:blipFill>
          <a:blip r:embed="rId2" cstate="print"/>
          <a:srcRect/>
          <a:stretch>
            <a:fillRect/>
          </a:stretch>
        </p:blipFill>
        <p:spPr bwMode="auto">
          <a:xfrm>
            <a:off x="3923928" y="1518562"/>
            <a:ext cx="5220072" cy="5078790"/>
          </a:xfrm>
          <a:prstGeom prst="rect">
            <a:avLst/>
          </a:prstGeom>
          <a:noFill/>
          <a:ln w="9525">
            <a:noFill/>
            <a:miter lim="800000"/>
            <a:headEnd/>
            <a:tailEnd/>
          </a:ln>
          <a:effectLst/>
        </p:spPr>
      </p:pic>
      <p:pic>
        <p:nvPicPr>
          <p:cNvPr id="108545" name="图表 1"/>
          <p:cNvPicPr>
            <a:picLocks noChangeArrowheads="1"/>
          </p:cNvPicPr>
          <p:nvPr/>
        </p:nvPicPr>
        <p:blipFill>
          <a:blip r:embed="rId3" cstate="print"/>
          <a:srcRect b="-43"/>
          <a:stretch>
            <a:fillRect/>
          </a:stretch>
        </p:blipFill>
        <p:spPr bwMode="auto">
          <a:xfrm>
            <a:off x="1" y="1453852"/>
            <a:ext cx="4211960" cy="2409732"/>
          </a:xfrm>
          <a:prstGeom prst="rect">
            <a:avLst/>
          </a:prstGeom>
          <a:noFill/>
        </p:spPr>
      </p:pic>
      <p:sp>
        <p:nvSpPr>
          <p:cNvPr id="8" name="矩形 5"/>
          <p:cNvSpPr>
            <a:spLocks noChangeArrowheads="1"/>
          </p:cNvSpPr>
          <p:nvPr/>
        </p:nvSpPr>
        <p:spPr bwMode="auto">
          <a:xfrm>
            <a:off x="0" y="4450611"/>
            <a:ext cx="3851920" cy="1708160"/>
          </a:xfrm>
          <a:prstGeom prst="rect">
            <a:avLst/>
          </a:prstGeom>
          <a:noFill/>
          <a:ln w="38100">
            <a:solidFill>
              <a:srgbClr val="FF0000"/>
            </a:solidFill>
            <a:miter lim="800000"/>
            <a:headEnd/>
            <a:tailEnd/>
          </a:ln>
        </p:spPr>
        <p:txBody>
          <a:bodyPr wrap="square">
            <a:spAutoFit/>
          </a:bodyPr>
          <a:lstStyle/>
          <a:p>
            <a:r>
              <a:rPr lang="zh-CN" altLang="zh-CN" sz="1500" dirty="0"/>
              <a:t>三江平原不同土地利用和覆被类型在生长期对氮素的吸收能力存在以下关系：旱田</a:t>
            </a:r>
            <a:r>
              <a:rPr lang="en-US" altLang="zh-CN" sz="1500" dirty="0"/>
              <a:t>&gt;</a:t>
            </a:r>
            <a:r>
              <a:rPr lang="zh-CN" altLang="zh-CN" sz="1500" dirty="0"/>
              <a:t>水田</a:t>
            </a:r>
            <a:r>
              <a:rPr lang="en-US" altLang="zh-CN" sz="1500" dirty="0"/>
              <a:t>&gt;</a:t>
            </a:r>
            <a:r>
              <a:rPr lang="zh-CN" altLang="zh-CN" sz="1500" dirty="0"/>
              <a:t>草地</a:t>
            </a:r>
            <a:r>
              <a:rPr lang="en-US" altLang="zh-CN" sz="1500" dirty="0"/>
              <a:t>&gt;</a:t>
            </a:r>
            <a:r>
              <a:rPr lang="zh-CN" altLang="zh-CN" sz="1500" dirty="0"/>
              <a:t>湿地</a:t>
            </a:r>
            <a:r>
              <a:rPr lang="en-US" altLang="zh-CN" sz="1500" dirty="0"/>
              <a:t>&gt;</a:t>
            </a:r>
            <a:r>
              <a:rPr lang="zh-CN" altLang="zh-CN" sz="1500" dirty="0"/>
              <a:t>林地，从大的植被类型上来说，草本植物比乔木植物吸收</a:t>
            </a:r>
            <a:r>
              <a:rPr lang="en-US" altLang="zh-CN" sz="1500" dirty="0"/>
              <a:t>N</a:t>
            </a:r>
            <a:r>
              <a:rPr lang="zh-CN" altLang="zh-CN" sz="1500" dirty="0"/>
              <a:t>元素能力更强。总体上，丘陵山区吸收氮量较少，平原湿地吸收氮量较多。</a:t>
            </a:r>
          </a:p>
          <a:p>
            <a:endParaRPr lang="zh-CN" altLang="zh-CN" sz="1500" dirty="0"/>
          </a:p>
        </p:txBody>
      </p:sp>
      <p:sp>
        <p:nvSpPr>
          <p:cNvPr id="10" name="Text Box 6"/>
          <p:cNvSpPr txBox="1">
            <a:spLocks noChangeArrowheads="1"/>
          </p:cNvSpPr>
          <p:nvPr/>
        </p:nvSpPr>
        <p:spPr bwMode="auto">
          <a:xfrm>
            <a:off x="147634" y="980728"/>
            <a:ext cx="7920037" cy="507831"/>
          </a:xfrm>
          <a:prstGeom prst="rect">
            <a:avLst/>
          </a:prstGeom>
          <a:noFill/>
          <a:ln w="9525">
            <a:noFill/>
            <a:miter lim="800000"/>
            <a:headEnd/>
            <a:tailEnd/>
          </a:ln>
        </p:spPr>
        <p:txBody>
          <a:bodyPr>
            <a:spAutoFit/>
          </a:bodyPr>
          <a:lstStyle/>
          <a:p>
            <a:pPr>
              <a:spcBef>
                <a:spcPct val="50000"/>
              </a:spcBef>
              <a:buClr>
                <a:srgbClr val="0099FF"/>
              </a:buClr>
            </a:pPr>
            <a:r>
              <a:rPr lang="en-US" altLang="zh-CN" sz="2700" b="1" dirty="0" smtClean="0">
                <a:latin typeface="Times New Roman" panose="02020603050405020304" pitchFamily="18" charset="0"/>
                <a:ea typeface="华文新魏" panose="02010800040101010101" pitchFamily="2" charset="-122"/>
                <a:cs typeface="Times New Roman" panose="02020603050405020304" pitchFamily="18" charset="0"/>
              </a:rPr>
              <a:t>4</a:t>
            </a:r>
            <a:r>
              <a:rPr lang="zh-CN" altLang="en-US" sz="2700" b="1" dirty="0" smtClean="0">
                <a:latin typeface="Times New Roman" panose="02020603050405020304" pitchFamily="18" charset="0"/>
                <a:ea typeface="华文新魏" panose="02010800040101010101" pitchFamily="2" charset="-122"/>
                <a:cs typeface="Times New Roman" panose="02020603050405020304" pitchFamily="18" charset="0"/>
              </a:rPr>
              <a:t>、主要结论</a:t>
            </a:r>
            <a:endParaRPr lang="zh-CN" altLang="en-US" sz="2700" b="1" dirty="0">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1608157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E:\AEEE\第一次统计数据\有机氮统计\有机氮2001.jpg"/>
          <p:cNvPicPr>
            <a:picLocks noChangeAspect="1" noChangeArrowheads="1"/>
          </p:cNvPicPr>
          <p:nvPr/>
        </p:nvPicPr>
        <p:blipFill>
          <a:blip r:embed="rId2" cstate="print"/>
          <a:srcRect/>
          <a:stretch>
            <a:fillRect/>
          </a:stretch>
        </p:blipFill>
        <p:spPr bwMode="auto">
          <a:xfrm>
            <a:off x="4514850" y="857250"/>
            <a:ext cx="2181225" cy="2942811"/>
          </a:xfrm>
          <a:prstGeom prst="rect">
            <a:avLst/>
          </a:prstGeom>
          <a:noFill/>
        </p:spPr>
      </p:pic>
      <p:pic>
        <p:nvPicPr>
          <p:cNvPr id="78850" name="Picture 2" descr="E:\AEEE\第一次统计数据\有机氮统计\有机氮2010.jpg"/>
          <p:cNvPicPr>
            <a:picLocks noChangeAspect="1" noChangeArrowheads="1"/>
          </p:cNvPicPr>
          <p:nvPr/>
        </p:nvPicPr>
        <p:blipFill>
          <a:blip r:embed="rId3" cstate="print"/>
          <a:srcRect/>
          <a:stretch>
            <a:fillRect/>
          </a:stretch>
        </p:blipFill>
        <p:spPr bwMode="auto">
          <a:xfrm>
            <a:off x="6791326" y="857250"/>
            <a:ext cx="2213138" cy="2943000"/>
          </a:xfrm>
          <a:prstGeom prst="rect">
            <a:avLst/>
          </a:prstGeom>
          <a:noFill/>
        </p:spPr>
      </p:pic>
      <p:sp>
        <p:nvSpPr>
          <p:cNvPr id="6" name="矩形 5"/>
          <p:cNvSpPr>
            <a:spLocks noChangeArrowheads="1"/>
          </p:cNvSpPr>
          <p:nvPr/>
        </p:nvSpPr>
        <p:spPr bwMode="auto">
          <a:xfrm>
            <a:off x="251520" y="908720"/>
            <a:ext cx="3851920" cy="646331"/>
          </a:xfrm>
          <a:prstGeom prst="rect">
            <a:avLst/>
          </a:prstGeom>
          <a:noFill/>
          <a:ln w="38100">
            <a:noFill/>
            <a:miter lim="800000"/>
            <a:headEnd/>
            <a:tailEnd/>
          </a:ln>
        </p:spPr>
        <p:txBody>
          <a:bodyPr wrap="square">
            <a:spAutoFit/>
          </a:bodyPr>
          <a:lstStyle/>
          <a:p>
            <a:r>
              <a:rPr lang="en-US" altLang="zh-CN" sz="2100" dirty="0" smtClean="0">
                <a:latin typeface="微软雅黑" panose="020B0503020204020204" pitchFamily="34" charset="-122"/>
                <a:ea typeface="微软雅黑" panose="020B0503020204020204" pitchFamily="34" charset="-122"/>
              </a:rPr>
              <a:t>4.1 </a:t>
            </a:r>
            <a:r>
              <a:rPr lang="zh-CN" altLang="en-US" sz="2100" dirty="0" smtClean="0">
                <a:latin typeface="微软雅黑" panose="020B0503020204020204" pitchFamily="34" charset="-122"/>
                <a:ea typeface="微软雅黑" panose="020B0503020204020204" pitchFamily="34" charset="-122"/>
              </a:rPr>
              <a:t>土壤</a:t>
            </a:r>
            <a:r>
              <a:rPr lang="zh-CN" altLang="en-US" sz="2100" dirty="0">
                <a:latin typeface="微软雅黑" panose="020B0503020204020204" pitchFamily="34" charset="-122"/>
                <a:ea typeface="微软雅黑" panose="020B0503020204020204" pitchFamily="34" charset="-122"/>
              </a:rPr>
              <a:t>中赋存</a:t>
            </a:r>
            <a:r>
              <a:rPr lang="en-US" altLang="zh-CN" sz="2100" dirty="0">
                <a:latin typeface="微软雅黑" panose="020B0503020204020204" pitchFamily="34" charset="-122"/>
                <a:ea typeface="微软雅黑" panose="020B0503020204020204" pitchFamily="34" charset="-122"/>
              </a:rPr>
              <a:t>N</a:t>
            </a:r>
            <a:endParaRPr lang="zh-CN" altLang="zh-CN" sz="2100" dirty="0">
              <a:latin typeface="微软雅黑" panose="020B0503020204020204" pitchFamily="34" charset="-122"/>
              <a:ea typeface="微软雅黑" panose="020B0503020204020204" pitchFamily="34" charset="-122"/>
            </a:endParaRPr>
          </a:p>
          <a:p>
            <a:endParaRPr lang="zh-CN" altLang="zh-CN" sz="1500" dirty="0">
              <a:solidFill>
                <a:srgbClr val="FFFF00"/>
              </a:solidFill>
            </a:endParaRPr>
          </a:p>
        </p:txBody>
      </p:sp>
      <p:sp>
        <p:nvSpPr>
          <p:cNvPr id="7" name="矩形 5"/>
          <p:cNvSpPr>
            <a:spLocks noChangeArrowheads="1"/>
          </p:cNvSpPr>
          <p:nvPr/>
        </p:nvSpPr>
        <p:spPr bwMode="auto">
          <a:xfrm>
            <a:off x="4540782" y="3854760"/>
            <a:ext cx="2126719" cy="553998"/>
          </a:xfrm>
          <a:prstGeom prst="rect">
            <a:avLst/>
          </a:prstGeom>
          <a:noFill/>
          <a:ln w="38100">
            <a:solidFill>
              <a:srgbClr val="FF0000"/>
            </a:solidFill>
            <a:miter lim="800000"/>
            <a:headEnd/>
            <a:tailEnd/>
          </a:ln>
        </p:spPr>
        <p:txBody>
          <a:bodyPr wrap="square">
            <a:spAutoFit/>
          </a:bodyPr>
          <a:lstStyle/>
          <a:p>
            <a:r>
              <a:rPr lang="en-US" altLang="zh-CN" sz="1500" dirty="0"/>
              <a:t>2000</a:t>
            </a:r>
            <a:r>
              <a:rPr lang="zh-CN" altLang="en-US" sz="1500" dirty="0"/>
              <a:t>年不同土壤类型有机氮平均含量</a:t>
            </a:r>
            <a:endParaRPr lang="zh-CN" altLang="zh-CN" sz="1500" dirty="0"/>
          </a:p>
        </p:txBody>
      </p:sp>
      <p:sp>
        <p:nvSpPr>
          <p:cNvPr id="8" name="矩形 5"/>
          <p:cNvSpPr>
            <a:spLocks noChangeArrowheads="1"/>
          </p:cNvSpPr>
          <p:nvPr/>
        </p:nvSpPr>
        <p:spPr bwMode="auto">
          <a:xfrm>
            <a:off x="6938823" y="3854760"/>
            <a:ext cx="2014677" cy="553998"/>
          </a:xfrm>
          <a:prstGeom prst="rect">
            <a:avLst/>
          </a:prstGeom>
          <a:noFill/>
          <a:ln w="38100">
            <a:solidFill>
              <a:srgbClr val="FF0000"/>
            </a:solidFill>
            <a:miter lim="800000"/>
            <a:headEnd/>
            <a:tailEnd/>
          </a:ln>
        </p:spPr>
        <p:txBody>
          <a:bodyPr wrap="square">
            <a:spAutoFit/>
          </a:bodyPr>
          <a:lstStyle/>
          <a:p>
            <a:r>
              <a:rPr lang="en-US" altLang="zh-CN" sz="1500" dirty="0"/>
              <a:t>2010</a:t>
            </a:r>
            <a:r>
              <a:rPr lang="zh-CN" altLang="en-US" sz="1500" dirty="0"/>
              <a:t>年不同土壤类型有机氮平均含量</a:t>
            </a:r>
            <a:endParaRPr lang="zh-CN" altLang="zh-CN" sz="1500" dirty="0"/>
          </a:p>
        </p:txBody>
      </p:sp>
      <p:sp>
        <p:nvSpPr>
          <p:cNvPr id="9" name="矩形 5"/>
          <p:cNvSpPr>
            <a:spLocks noChangeArrowheads="1"/>
          </p:cNvSpPr>
          <p:nvPr/>
        </p:nvSpPr>
        <p:spPr bwMode="auto">
          <a:xfrm>
            <a:off x="142845" y="1388257"/>
            <a:ext cx="3851920" cy="784830"/>
          </a:xfrm>
          <a:prstGeom prst="rect">
            <a:avLst/>
          </a:prstGeom>
          <a:noFill/>
          <a:ln w="38100">
            <a:solidFill>
              <a:srgbClr val="FF0000"/>
            </a:solidFill>
            <a:miter lim="800000"/>
            <a:headEnd/>
            <a:tailEnd/>
          </a:ln>
        </p:spPr>
        <p:txBody>
          <a:bodyPr wrap="square">
            <a:spAutoFit/>
          </a:bodyPr>
          <a:lstStyle/>
          <a:p>
            <a:r>
              <a:rPr lang="zh-CN" altLang="zh-CN" sz="1500" dirty="0"/>
              <a:t>三江平原不同土地利用和覆被类型</a:t>
            </a:r>
            <a:r>
              <a:rPr lang="zh-CN" altLang="en-US" sz="1500" dirty="0"/>
              <a:t>有机氮总体呈现减小趋势</a:t>
            </a:r>
            <a:r>
              <a:rPr lang="zh-CN" altLang="zh-CN" sz="1500" dirty="0"/>
              <a:t>。</a:t>
            </a:r>
            <a:r>
              <a:rPr lang="zh-CN" altLang="en-US" sz="1500" dirty="0"/>
              <a:t>湿地减小最大，其次是水田和旱地</a:t>
            </a:r>
            <a:r>
              <a:rPr lang="zh-CN" altLang="zh-CN" sz="1500" dirty="0"/>
              <a:t>。</a:t>
            </a:r>
          </a:p>
        </p:txBody>
      </p:sp>
      <p:pic>
        <p:nvPicPr>
          <p:cNvPr id="10" name="Picture 2" descr="E:\AEEE\第一次统计数据\无机氮统计\无机氮2001.jpg"/>
          <p:cNvPicPr>
            <a:picLocks noChangeAspect="1" noChangeArrowheads="1"/>
          </p:cNvPicPr>
          <p:nvPr/>
        </p:nvPicPr>
        <p:blipFill>
          <a:blip r:embed="rId4" cstate="print"/>
          <a:srcRect/>
          <a:stretch>
            <a:fillRect/>
          </a:stretch>
        </p:blipFill>
        <p:spPr bwMode="auto">
          <a:xfrm>
            <a:off x="95095" y="2514825"/>
            <a:ext cx="2119397" cy="2943000"/>
          </a:xfrm>
          <a:prstGeom prst="rect">
            <a:avLst/>
          </a:prstGeom>
          <a:noFill/>
        </p:spPr>
      </p:pic>
      <p:pic>
        <p:nvPicPr>
          <p:cNvPr id="11" name="Picture 3" descr="E:\AEEE\第一次统计数据\无机氮统计\无机氮2010.jpg"/>
          <p:cNvPicPr>
            <a:picLocks noChangeAspect="1" noChangeArrowheads="1"/>
          </p:cNvPicPr>
          <p:nvPr/>
        </p:nvPicPr>
        <p:blipFill>
          <a:blip r:embed="rId5" cstate="print"/>
          <a:srcRect/>
          <a:stretch>
            <a:fillRect/>
          </a:stretch>
        </p:blipFill>
        <p:spPr bwMode="auto">
          <a:xfrm>
            <a:off x="2418695" y="2514825"/>
            <a:ext cx="2119397" cy="2943000"/>
          </a:xfrm>
          <a:prstGeom prst="rect">
            <a:avLst/>
          </a:prstGeom>
          <a:noFill/>
        </p:spPr>
      </p:pic>
      <p:sp>
        <p:nvSpPr>
          <p:cNvPr id="12" name="矩形 11"/>
          <p:cNvSpPr>
            <a:spLocks noChangeArrowheads="1"/>
          </p:cNvSpPr>
          <p:nvPr/>
        </p:nvSpPr>
        <p:spPr bwMode="auto">
          <a:xfrm>
            <a:off x="28575" y="5431735"/>
            <a:ext cx="2183481" cy="553998"/>
          </a:xfrm>
          <a:prstGeom prst="rect">
            <a:avLst/>
          </a:prstGeom>
          <a:noFill/>
          <a:ln w="38100">
            <a:solidFill>
              <a:srgbClr val="FF0000"/>
            </a:solidFill>
            <a:miter lim="800000"/>
            <a:headEnd/>
            <a:tailEnd/>
          </a:ln>
        </p:spPr>
        <p:txBody>
          <a:bodyPr wrap="square">
            <a:spAutoFit/>
          </a:bodyPr>
          <a:lstStyle/>
          <a:p>
            <a:r>
              <a:rPr lang="en-US" altLang="zh-CN" sz="1500" dirty="0"/>
              <a:t>2000</a:t>
            </a:r>
            <a:r>
              <a:rPr lang="zh-CN" altLang="en-US" sz="1500" dirty="0"/>
              <a:t>年不同土壤类型无机氮平均含量</a:t>
            </a:r>
            <a:endParaRPr lang="zh-CN" altLang="zh-CN" sz="1500" dirty="0"/>
          </a:p>
        </p:txBody>
      </p:sp>
      <p:sp>
        <p:nvSpPr>
          <p:cNvPr id="13" name="矩形 5"/>
          <p:cNvSpPr>
            <a:spLocks noChangeArrowheads="1"/>
          </p:cNvSpPr>
          <p:nvPr/>
        </p:nvSpPr>
        <p:spPr bwMode="auto">
          <a:xfrm>
            <a:off x="2426619" y="5440294"/>
            <a:ext cx="2183481" cy="553998"/>
          </a:xfrm>
          <a:prstGeom prst="rect">
            <a:avLst/>
          </a:prstGeom>
          <a:noFill/>
          <a:ln w="38100">
            <a:solidFill>
              <a:srgbClr val="FF0000"/>
            </a:solidFill>
            <a:miter lim="800000"/>
            <a:headEnd/>
            <a:tailEnd/>
          </a:ln>
        </p:spPr>
        <p:txBody>
          <a:bodyPr wrap="square">
            <a:spAutoFit/>
          </a:bodyPr>
          <a:lstStyle/>
          <a:p>
            <a:r>
              <a:rPr lang="en-US" altLang="zh-CN" sz="1500" dirty="0"/>
              <a:t>2010</a:t>
            </a:r>
            <a:r>
              <a:rPr lang="zh-CN" altLang="en-US" sz="1500" dirty="0"/>
              <a:t>年不同土壤类型无机氮平均含量</a:t>
            </a:r>
            <a:endParaRPr lang="zh-CN" altLang="zh-CN" sz="1500" dirty="0"/>
          </a:p>
        </p:txBody>
      </p:sp>
      <p:sp>
        <p:nvSpPr>
          <p:cNvPr id="14" name="矩形 5"/>
          <p:cNvSpPr>
            <a:spLocks noChangeArrowheads="1"/>
          </p:cNvSpPr>
          <p:nvPr/>
        </p:nvSpPr>
        <p:spPr bwMode="auto">
          <a:xfrm>
            <a:off x="4981575" y="4617646"/>
            <a:ext cx="3851920" cy="1015663"/>
          </a:xfrm>
          <a:prstGeom prst="rect">
            <a:avLst/>
          </a:prstGeom>
          <a:noFill/>
          <a:ln w="38100">
            <a:solidFill>
              <a:srgbClr val="FF0000"/>
            </a:solidFill>
            <a:miter lim="800000"/>
            <a:headEnd/>
            <a:tailEnd/>
          </a:ln>
        </p:spPr>
        <p:txBody>
          <a:bodyPr wrap="square">
            <a:spAutoFit/>
          </a:bodyPr>
          <a:lstStyle/>
          <a:p>
            <a:r>
              <a:rPr lang="zh-CN" altLang="zh-CN" sz="1500" dirty="0"/>
              <a:t>三江平原不同土地利用和覆被类型</a:t>
            </a:r>
            <a:r>
              <a:rPr lang="zh-CN" altLang="en-US" sz="1500" dirty="0"/>
              <a:t>无机氮总体也呈现减小趋势</a:t>
            </a:r>
            <a:r>
              <a:rPr lang="zh-CN" altLang="zh-CN" sz="1500" dirty="0"/>
              <a:t>。</a:t>
            </a:r>
            <a:r>
              <a:rPr lang="zh-CN" altLang="en-US" sz="1500" dirty="0"/>
              <a:t>水田减小最大，其次是旱田和湿地</a:t>
            </a:r>
            <a:r>
              <a:rPr lang="zh-CN" altLang="zh-CN" sz="1500" dirty="0"/>
              <a:t>。</a:t>
            </a:r>
          </a:p>
          <a:p>
            <a:endParaRPr lang="zh-CN" altLang="zh-CN" sz="1500" dirty="0"/>
          </a:p>
        </p:txBody>
      </p:sp>
      <p:sp>
        <p:nvSpPr>
          <p:cNvPr id="15" name="燕尾形 14"/>
          <p:cNvSpPr/>
          <p:nvPr/>
        </p:nvSpPr>
        <p:spPr>
          <a:xfrm>
            <a:off x="4114800" y="1619250"/>
            <a:ext cx="276225" cy="342900"/>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
        <p:nvSpPr>
          <p:cNvPr id="17" name="燕尾形 16"/>
          <p:cNvSpPr/>
          <p:nvPr/>
        </p:nvSpPr>
        <p:spPr>
          <a:xfrm rot="10800000">
            <a:off x="4648200" y="4953000"/>
            <a:ext cx="276225" cy="342900"/>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Tree>
    <p:extLst>
      <p:ext uri="{BB962C8B-B14F-4D97-AF65-F5344CB8AC3E}">
        <p14:creationId xmlns:p14="http://schemas.microsoft.com/office/powerpoint/2010/main" val="21160921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内容占位符 2"/>
          <p:cNvSpPr>
            <a:spLocks noGrp="1"/>
          </p:cNvSpPr>
          <p:nvPr>
            <p:ph idx="4294967295"/>
          </p:nvPr>
        </p:nvSpPr>
        <p:spPr bwMode="auto">
          <a:xfrm>
            <a:off x="132085" y="938337"/>
            <a:ext cx="4079875" cy="402431"/>
          </a:xfrm>
          <a:prstGeom prst="rect">
            <a:avLst/>
          </a:prstGeom>
          <a:noFill/>
          <a:ln>
            <a:miter lim="800000"/>
            <a:headEnd/>
            <a:tailEnd/>
          </a:ln>
        </p:spPr>
        <p:txBody>
          <a:bodyPr>
            <a:normAutofit lnSpcReduction="10000"/>
          </a:bodyPr>
          <a:lstStyle/>
          <a:p>
            <a:pPr>
              <a:buFont typeface="Wingdings" pitchFamily="2" charset="2"/>
              <a:buNone/>
            </a:pPr>
            <a:r>
              <a:rPr lang="en-US" altLang="zh-CN" sz="2100" dirty="0" smtClean="0">
                <a:latin typeface="微软雅黑" panose="020B0503020204020204" pitchFamily="34" charset="-122"/>
                <a:ea typeface="微软雅黑" panose="020B0503020204020204" pitchFamily="34" charset="-122"/>
                <a:cs typeface="Times New Roman" pitchFamily="18" charset="0"/>
              </a:rPr>
              <a:t>4.2 </a:t>
            </a:r>
            <a:r>
              <a:rPr lang="zh-CN" altLang="en-US" sz="2100" dirty="0" smtClean="0">
                <a:latin typeface="微软雅黑" panose="020B0503020204020204" pitchFamily="34" charset="-122"/>
                <a:ea typeface="微软雅黑" panose="020B0503020204020204" pitchFamily="34" charset="-122"/>
                <a:cs typeface="Times New Roman" pitchFamily="18" charset="0"/>
              </a:rPr>
              <a:t>地表</a:t>
            </a:r>
            <a:r>
              <a:rPr lang="zh-CN" altLang="en-US" sz="2100" dirty="0">
                <a:latin typeface="微软雅黑" panose="020B0503020204020204" pitchFamily="34" charset="-122"/>
                <a:ea typeface="微软雅黑" panose="020B0503020204020204" pitchFamily="34" charset="-122"/>
                <a:cs typeface="Times New Roman" pitchFamily="18" charset="0"/>
              </a:rPr>
              <a:t>氮和磷的流失</a:t>
            </a:r>
          </a:p>
        </p:txBody>
      </p:sp>
      <p:sp>
        <p:nvSpPr>
          <p:cNvPr id="76804" name="矩形 5"/>
          <p:cNvSpPr>
            <a:spLocks noChangeArrowheads="1"/>
          </p:cNvSpPr>
          <p:nvPr/>
        </p:nvSpPr>
        <p:spPr bwMode="auto">
          <a:xfrm>
            <a:off x="285750" y="2141414"/>
            <a:ext cx="3352800" cy="2451953"/>
          </a:xfrm>
          <a:prstGeom prst="rect">
            <a:avLst/>
          </a:prstGeom>
          <a:noFill/>
          <a:ln w="38100">
            <a:solidFill>
              <a:srgbClr val="FF0000"/>
            </a:solidFill>
            <a:miter lim="800000"/>
            <a:headEnd/>
            <a:tailEnd/>
          </a:ln>
        </p:spPr>
        <p:txBody>
          <a:bodyPr>
            <a:spAutoFit/>
          </a:bodyPr>
          <a:lstStyle/>
          <a:p>
            <a:pPr>
              <a:lnSpc>
                <a:spcPts val="2250"/>
              </a:lnSpc>
            </a:pPr>
            <a:r>
              <a:rPr lang="en-US" altLang="zh-CN" sz="1500" b="1" dirty="0">
                <a:latin typeface="黑体" pitchFamily="49" charset="-122"/>
                <a:ea typeface="黑体" pitchFamily="49" charset="-122"/>
              </a:rPr>
              <a:t>2000</a:t>
            </a:r>
            <a:r>
              <a:rPr lang="zh-CN" altLang="en-US" sz="1500" b="1" dirty="0">
                <a:latin typeface="黑体" pitchFamily="49" charset="-122"/>
                <a:ea typeface="黑体" pitchFamily="49" charset="-122"/>
              </a:rPr>
              <a:t>年到</a:t>
            </a:r>
            <a:r>
              <a:rPr lang="en-US" altLang="zh-CN" sz="1500" b="1" dirty="0">
                <a:latin typeface="黑体" pitchFamily="49" charset="-122"/>
                <a:ea typeface="黑体" pitchFamily="49" charset="-122"/>
              </a:rPr>
              <a:t>2010</a:t>
            </a:r>
            <a:r>
              <a:rPr lang="zh-CN" altLang="en-US" sz="1500" b="1" dirty="0">
                <a:latin typeface="黑体" pitchFamily="49" charset="-122"/>
                <a:ea typeface="黑体" pitchFamily="49" charset="-122"/>
              </a:rPr>
              <a:t>年间地表径流造成的氮的流失受土地利用类型和地形的影响，由于人类的施肥活动，造成</a:t>
            </a:r>
            <a:r>
              <a:rPr lang="zh-CN" altLang="en-US" sz="1500" b="1" u="sng" dirty="0">
                <a:latin typeface="黑体" pitchFamily="49" charset="-122"/>
                <a:ea typeface="黑体" pitchFamily="49" charset="-122"/>
              </a:rPr>
              <a:t>水田和旱田中氮的含量高，随地表径流流失量多</a:t>
            </a:r>
            <a:r>
              <a:rPr lang="zh-CN" altLang="en-US" sz="1500" b="1" dirty="0">
                <a:latin typeface="黑体" pitchFamily="49" charset="-122"/>
                <a:ea typeface="黑体" pitchFamily="49" charset="-122"/>
              </a:rPr>
              <a:t>。吸附态磷的流失主要是由于土壤侵蚀造成的，故三江平原土壤侵蚀严重，</a:t>
            </a:r>
            <a:r>
              <a:rPr lang="zh-CN" altLang="en-US" sz="1500" b="1" u="sng" dirty="0">
                <a:latin typeface="黑体" pitchFamily="49" charset="-122"/>
                <a:ea typeface="黑体" pitchFamily="49" charset="-122"/>
              </a:rPr>
              <a:t>低山丘陵区吸附态磷的流失量最高</a:t>
            </a:r>
            <a:r>
              <a:rPr lang="zh-CN" altLang="en-US" sz="1500" b="1" dirty="0">
                <a:latin typeface="黑体" pitchFamily="49" charset="-122"/>
                <a:ea typeface="黑体" pitchFamily="49" charset="-122"/>
              </a:rPr>
              <a:t>。</a:t>
            </a:r>
          </a:p>
        </p:txBody>
      </p:sp>
      <p:sp>
        <p:nvSpPr>
          <p:cNvPr id="20" name="右箭头 19"/>
          <p:cNvSpPr/>
          <p:nvPr/>
        </p:nvSpPr>
        <p:spPr>
          <a:xfrm>
            <a:off x="3857620" y="4177389"/>
            <a:ext cx="928694" cy="375050"/>
          </a:xfrm>
          <a:prstGeom prst="rightArrow">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defRPr/>
            </a:pPr>
            <a:endParaRPr lang="zh-CN" altLang="en-US" sz="1350">
              <a:solidFill>
                <a:srgbClr val="000000"/>
              </a:solidFill>
              <a:latin typeface="Verdana" pitchFamily="34" charset="0"/>
              <a:ea typeface="宋体" pitchFamily="2" charset="-122"/>
            </a:endParaRPr>
          </a:p>
        </p:txBody>
      </p:sp>
      <p:sp>
        <p:nvSpPr>
          <p:cNvPr id="21" name="右箭头 20"/>
          <p:cNvSpPr/>
          <p:nvPr/>
        </p:nvSpPr>
        <p:spPr>
          <a:xfrm>
            <a:off x="3857620" y="2409298"/>
            <a:ext cx="928694" cy="375050"/>
          </a:xfrm>
          <a:prstGeom prst="rightArrow">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defRPr/>
            </a:pPr>
            <a:endParaRPr lang="zh-CN" altLang="en-US" sz="1350">
              <a:solidFill>
                <a:srgbClr val="000000"/>
              </a:solidFill>
              <a:latin typeface="Verdana" pitchFamily="34" charset="0"/>
              <a:ea typeface="宋体" pitchFamily="2" charset="-122"/>
            </a:endParaRPr>
          </a:p>
        </p:txBody>
      </p:sp>
      <p:grpSp>
        <p:nvGrpSpPr>
          <p:cNvPr id="2" name="组合 24"/>
          <p:cNvGrpSpPr>
            <a:grpSpLocks/>
          </p:cNvGrpSpPr>
          <p:nvPr/>
        </p:nvGrpSpPr>
        <p:grpSpPr bwMode="auto">
          <a:xfrm>
            <a:off x="4929189" y="3480867"/>
            <a:ext cx="4214812" cy="2303859"/>
            <a:chOff x="4143372" y="2962275"/>
            <a:chExt cx="5438794" cy="3895725"/>
          </a:xfrm>
        </p:grpSpPr>
        <p:pic>
          <p:nvPicPr>
            <p:cNvPr id="76819" name="图片 301"/>
            <p:cNvPicPr>
              <a:picLocks noChangeAspect="1" noChangeArrowheads="1"/>
            </p:cNvPicPr>
            <p:nvPr/>
          </p:nvPicPr>
          <p:blipFill>
            <a:blip r:embed="rId2" cstate="print"/>
            <a:srcRect/>
            <a:stretch>
              <a:fillRect/>
            </a:stretch>
          </p:blipFill>
          <p:spPr bwMode="auto">
            <a:xfrm>
              <a:off x="4143372" y="2971800"/>
              <a:ext cx="2714625" cy="3886200"/>
            </a:xfrm>
            <a:prstGeom prst="rect">
              <a:avLst/>
            </a:prstGeom>
            <a:noFill/>
            <a:ln w="9525">
              <a:noFill/>
              <a:miter lim="800000"/>
              <a:headEnd/>
              <a:tailEnd/>
            </a:ln>
          </p:spPr>
        </p:pic>
        <p:pic>
          <p:nvPicPr>
            <p:cNvPr id="76820" name="图片 298"/>
            <p:cNvPicPr>
              <a:picLocks noChangeAspect="1" noChangeArrowheads="1"/>
            </p:cNvPicPr>
            <p:nvPr/>
          </p:nvPicPr>
          <p:blipFill>
            <a:blip r:embed="rId3" cstate="print"/>
            <a:srcRect/>
            <a:stretch>
              <a:fillRect/>
            </a:stretch>
          </p:blipFill>
          <p:spPr bwMode="auto">
            <a:xfrm>
              <a:off x="6858016" y="2962275"/>
              <a:ext cx="2724150" cy="3895725"/>
            </a:xfrm>
            <a:prstGeom prst="rect">
              <a:avLst/>
            </a:prstGeom>
            <a:noFill/>
            <a:ln w="9525">
              <a:noFill/>
              <a:miter lim="800000"/>
              <a:headEnd/>
              <a:tailEnd/>
            </a:ln>
          </p:spPr>
        </p:pic>
      </p:grpSp>
      <p:sp>
        <p:nvSpPr>
          <p:cNvPr id="76812" name="矩形 25"/>
          <p:cNvSpPr>
            <a:spLocks noChangeArrowheads="1"/>
          </p:cNvSpPr>
          <p:nvPr/>
        </p:nvSpPr>
        <p:spPr bwMode="auto">
          <a:xfrm>
            <a:off x="4929189" y="3424910"/>
            <a:ext cx="1643062" cy="507831"/>
          </a:xfrm>
          <a:prstGeom prst="rect">
            <a:avLst/>
          </a:prstGeom>
          <a:noFill/>
          <a:ln w="9525">
            <a:noFill/>
            <a:miter lim="800000"/>
            <a:headEnd/>
            <a:tailEnd/>
          </a:ln>
        </p:spPr>
        <p:txBody>
          <a:bodyPr>
            <a:spAutoFit/>
          </a:bodyPr>
          <a:lstStyle/>
          <a:p>
            <a:r>
              <a:rPr lang="zh-CN" altLang="en-US" sz="1350">
                <a:solidFill>
                  <a:srgbClr val="FF0000"/>
                </a:solidFill>
                <a:ea typeface="黑体" pitchFamily="49" charset="-122"/>
                <a:cs typeface="Times New Roman" pitchFamily="18" charset="0"/>
              </a:rPr>
              <a:t>地表流失溶解态磷年均负荷</a:t>
            </a:r>
          </a:p>
        </p:txBody>
      </p:sp>
      <p:sp>
        <p:nvSpPr>
          <p:cNvPr id="76813" name="矩形 26"/>
          <p:cNvSpPr>
            <a:spLocks noChangeArrowheads="1"/>
          </p:cNvSpPr>
          <p:nvPr/>
        </p:nvSpPr>
        <p:spPr bwMode="auto">
          <a:xfrm>
            <a:off x="7215189" y="3427290"/>
            <a:ext cx="1643062" cy="507831"/>
          </a:xfrm>
          <a:prstGeom prst="rect">
            <a:avLst/>
          </a:prstGeom>
          <a:noFill/>
          <a:ln w="9525">
            <a:noFill/>
            <a:miter lim="800000"/>
            <a:headEnd/>
            <a:tailEnd/>
          </a:ln>
        </p:spPr>
        <p:txBody>
          <a:bodyPr>
            <a:spAutoFit/>
          </a:bodyPr>
          <a:lstStyle/>
          <a:p>
            <a:r>
              <a:rPr lang="zh-CN" altLang="en-US" sz="1350">
                <a:solidFill>
                  <a:srgbClr val="FF0000"/>
                </a:solidFill>
                <a:ea typeface="黑体" pitchFamily="49" charset="-122"/>
                <a:cs typeface="Times New Roman" pitchFamily="18" charset="0"/>
              </a:rPr>
              <a:t>地表流失吸附态磷年均负荷</a:t>
            </a:r>
          </a:p>
        </p:txBody>
      </p:sp>
      <p:grpSp>
        <p:nvGrpSpPr>
          <p:cNvPr id="3" name="组合 30"/>
          <p:cNvGrpSpPr>
            <a:grpSpLocks/>
          </p:cNvGrpSpPr>
          <p:nvPr/>
        </p:nvGrpSpPr>
        <p:grpSpPr bwMode="auto">
          <a:xfrm>
            <a:off x="4872039" y="1123431"/>
            <a:ext cx="4329112" cy="2291953"/>
            <a:chOff x="4872056" y="642918"/>
            <a:chExt cx="4329559" cy="3056400"/>
          </a:xfrm>
        </p:grpSpPr>
        <p:pic>
          <p:nvPicPr>
            <p:cNvPr id="76817" name="Picture 14" descr="NO3surf-均值"/>
            <p:cNvPicPr>
              <a:picLocks noChangeAspect="1" noChangeArrowheads="1"/>
            </p:cNvPicPr>
            <p:nvPr/>
          </p:nvPicPr>
          <p:blipFill>
            <a:blip r:embed="rId4" cstate="print"/>
            <a:srcRect/>
            <a:stretch>
              <a:fillRect/>
            </a:stretch>
          </p:blipFill>
          <p:spPr bwMode="auto">
            <a:xfrm>
              <a:off x="4872056" y="642918"/>
              <a:ext cx="2343150" cy="3048000"/>
            </a:xfrm>
            <a:prstGeom prst="rect">
              <a:avLst/>
            </a:prstGeom>
            <a:noFill/>
            <a:ln w="9525">
              <a:noFill/>
              <a:miter lim="800000"/>
              <a:headEnd/>
              <a:tailEnd/>
            </a:ln>
          </p:spPr>
        </p:pic>
        <p:pic>
          <p:nvPicPr>
            <p:cNvPr id="76818" name="Picture 13" descr="Onsurf--均值"/>
            <p:cNvPicPr>
              <a:picLocks noChangeArrowheads="1"/>
            </p:cNvPicPr>
            <p:nvPr/>
          </p:nvPicPr>
          <p:blipFill>
            <a:blip r:embed="rId5" cstate="print"/>
            <a:srcRect/>
            <a:stretch>
              <a:fillRect/>
            </a:stretch>
          </p:blipFill>
          <p:spPr bwMode="auto">
            <a:xfrm>
              <a:off x="6858015" y="642918"/>
              <a:ext cx="2343600" cy="3056400"/>
            </a:xfrm>
            <a:prstGeom prst="rect">
              <a:avLst/>
            </a:prstGeom>
            <a:noFill/>
            <a:ln w="9525">
              <a:noFill/>
              <a:miter lim="800000"/>
              <a:headEnd/>
              <a:tailEnd/>
            </a:ln>
          </p:spPr>
        </p:pic>
      </p:grpSp>
      <p:sp>
        <p:nvSpPr>
          <p:cNvPr id="76815" name="矩形 31"/>
          <p:cNvSpPr>
            <a:spLocks noChangeArrowheads="1"/>
          </p:cNvSpPr>
          <p:nvPr/>
        </p:nvSpPr>
        <p:spPr bwMode="auto">
          <a:xfrm>
            <a:off x="4929189" y="1123429"/>
            <a:ext cx="1643062" cy="507831"/>
          </a:xfrm>
          <a:prstGeom prst="rect">
            <a:avLst/>
          </a:prstGeom>
          <a:noFill/>
          <a:ln w="9525">
            <a:noFill/>
            <a:miter lim="800000"/>
            <a:headEnd/>
            <a:tailEnd/>
          </a:ln>
        </p:spPr>
        <p:txBody>
          <a:bodyPr>
            <a:spAutoFit/>
          </a:bodyPr>
          <a:lstStyle/>
          <a:p>
            <a:r>
              <a:rPr lang="zh-CN" altLang="en-US" sz="1350">
                <a:solidFill>
                  <a:srgbClr val="FF0000"/>
                </a:solidFill>
                <a:ea typeface="黑体" pitchFamily="49" charset="-122"/>
                <a:cs typeface="Times New Roman" pitchFamily="18" charset="0"/>
              </a:rPr>
              <a:t>地表流失硝态氮年均负荷</a:t>
            </a:r>
          </a:p>
        </p:txBody>
      </p:sp>
      <p:sp>
        <p:nvSpPr>
          <p:cNvPr id="76816" name="矩形 32"/>
          <p:cNvSpPr>
            <a:spLocks noChangeArrowheads="1"/>
          </p:cNvSpPr>
          <p:nvPr/>
        </p:nvSpPr>
        <p:spPr bwMode="auto">
          <a:xfrm>
            <a:off x="7000877" y="1123430"/>
            <a:ext cx="1643063" cy="507831"/>
          </a:xfrm>
          <a:prstGeom prst="rect">
            <a:avLst/>
          </a:prstGeom>
          <a:noFill/>
          <a:ln w="9525">
            <a:noFill/>
            <a:miter lim="800000"/>
            <a:headEnd/>
            <a:tailEnd/>
          </a:ln>
        </p:spPr>
        <p:txBody>
          <a:bodyPr>
            <a:spAutoFit/>
          </a:bodyPr>
          <a:lstStyle/>
          <a:p>
            <a:r>
              <a:rPr lang="zh-CN" altLang="en-US" sz="1350">
                <a:solidFill>
                  <a:srgbClr val="FF0000"/>
                </a:solidFill>
                <a:ea typeface="黑体" pitchFamily="49" charset="-122"/>
                <a:cs typeface="Times New Roman" pitchFamily="18" charset="0"/>
              </a:rPr>
              <a:t>地表流失吸附态氮年均负荷</a:t>
            </a:r>
          </a:p>
        </p:txBody>
      </p:sp>
    </p:spTree>
    <p:extLst>
      <p:ext uri="{BB962C8B-B14F-4D97-AF65-F5344CB8AC3E}">
        <p14:creationId xmlns:p14="http://schemas.microsoft.com/office/powerpoint/2010/main" val="2392427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内容占位符 2"/>
          <p:cNvSpPr>
            <a:spLocks noGrp="1"/>
          </p:cNvSpPr>
          <p:nvPr>
            <p:ph idx="4294967295"/>
          </p:nvPr>
        </p:nvSpPr>
        <p:spPr bwMode="auto">
          <a:xfrm>
            <a:off x="179512" y="908720"/>
            <a:ext cx="5048250" cy="296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buFont typeface="Wingdings" panose="05000000000000000000" pitchFamily="2" charset="2"/>
              <a:buNone/>
            </a:pPr>
            <a:r>
              <a:rPr lang="en-US" altLang="zh-CN" sz="2100" dirty="0" smtClean="0">
                <a:latin typeface="微软雅黑" panose="020B0503020204020204" pitchFamily="34" charset="-122"/>
                <a:ea typeface="微软雅黑" panose="020B0503020204020204" pitchFamily="34" charset="-122"/>
                <a:cs typeface="Times New Roman" panose="02020603050405020304" pitchFamily="18" charset="0"/>
              </a:rPr>
              <a:t>4.3 </a:t>
            </a:r>
            <a:r>
              <a:rPr lang="zh-CN" altLang="en-US" sz="2100" dirty="0" smtClean="0">
                <a:latin typeface="微软雅黑" panose="020B0503020204020204" pitchFamily="34" charset="-122"/>
                <a:ea typeface="微软雅黑" panose="020B0503020204020204" pitchFamily="34" charset="-122"/>
                <a:cs typeface="Times New Roman" panose="02020603050405020304" pitchFamily="18" charset="0"/>
              </a:rPr>
              <a:t>渗漏</a:t>
            </a:r>
            <a:r>
              <a:rPr lang="zh-CN" altLang="en-US" sz="2100" dirty="0">
                <a:latin typeface="微软雅黑" panose="020B0503020204020204" pitchFamily="34" charset="-122"/>
                <a:ea typeface="微软雅黑" panose="020B0503020204020204" pitchFamily="34" charset="-122"/>
                <a:cs typeface="Times New Roman" panose="02020603050405020304" pitchFamily="18" charset="0"/>
              </a:rPr>
              <a:t>流失的氮和磷</a:t>
            </a:r>
          </a:p>
        </p:txBody>
      </p:sp>
      <p:sp>
        <p:nvSpPr>
          <p:cNvPr id="136195" name="矩形 5"/>
          <p:cNvSpPr>
            <a:spLocks noChangeArrowheads="1"/>
          </p:cNvSpPr>
          <p:nvPr/>
        </p:nvSpPr>
        <p:spPr bwMode="auto">
          <a:xfrm>
            <a:off x="251520" y="1484784"/>
            <a:ext cx="2795588" cy="3926716"/>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ts val="2250"/>
              </a:lnSpc>
            </a:pPr>
            <a:r>
              <a:rPr lang="zh-CN" altLang="en-US" sz="1500" u="sng" dirty="0">
                <a:latin typeface="微软雅黑" panose="020B0503020204020204" pitchFamily="34" charset="-122"/>
                <a:ea typeface="微软雅黑" panose="020B0503020204020204" pitchFamily="34" charset="-122"/>
                <a:cs typeface="Times New Roman" panose="02020603050405020304" pitchFamily="18" charset="0"/>
              </a:rPr>
              <a:t>氮的渗漏流失主要发生在水田和湿地，主要是硝态氮为主</a:t>
            </a:r>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，受到施肥等条件的影响，而且渗漏流失氮含量高的时期主要是在施肥后。</a:t>
            </a:r>
            <a:r>
              <a:rPr lang="zh-CN" altLang="en-US" sz="1500" u="sng" dirty="0">
                <a:latin typeface="微软雅黑" panose="020B0503020204020204" pitchFamily="34" charset="-122"/>
                <a:ea typeface="微软雅黑" panose="020B0503020204020204" pitchFamily="34" charset="-122"/>
                <a:cs typeface="Times New Roman" panose="02020603050405020304" pitchFamily="18" charset="0"/>
              </a:rPr>
              <a:t>通过渗漏流失磷的区域主要发生在水田、旱地和湿地</a:t>
            </a:r>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，而且</a:t>
            </a:r>
            <a:r>
              <a:rPr lang="en-US" altLang="zh-CN" sz="1500" dirty="0">
                <a:latin typeface="微软雅黑" panose="020B0503020204020204" pitchFamily="34" charset="-122"/>
                <a:ea typeface="微软雅黑" panose="020B0503020204020204" pitchFamily="34" charset="-122"/>
                <a:cs typeface="Times New Roman" panose="02020603050405020304" pitchFamily="18" charset="0"/>
              </a:rPr>
              <a:t>P</a:t>
            </a:r>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渗漏流失的区域明显更多。研究表明大约</a:t>
            </a:r>
            <a:r>
              <a:rPr lang="en-US" altLang="zh-CN" sz="15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的磷施肥量随着渗漏流失到根区以下的土壤或地下水，而且随着施肥量的增加，土壤磷素明显积累达到吸附饱和，越来越多的磷素发生渗漏流失</a:t>
            </a:r>
            <a:r>
              <a:rPr lang="zh-CN" altLang="en-US" sz="1500" dirty="0">
                <a:latin typeface="黑体" panose="02010609060101010101" pitchFamily="49" charset="-122"/>
                <a:ea typeface="黑体" panose="02010609060101010101" pitchFamily="49" charset="-122"/>
                <a:cs typeface="Times New Roman" panose="02020603050405020304" pitchFamily="18" charset="0"/>
              </a:rPr>
              <a:t>。</a:t>
            </a:r>
          </a:p>
        </p:txBody>
      </p:sp>
      <p:pic>
        <p:nvPicPr>
          <p:cNvPr id="136196" name="Picture 2" descr="NO3perc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484784"/>
            <a:ext cx="3010651" cy="390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3" descr="PSOperc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471326"/>
            <a:ext cx="3008838" cy="390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8"/>
          <p:cNvSpPr txBox="1">
            <a:spLocks noChangeArrowheads="1"/>
          </p:cNvSpPr>
          <p:nvPr/>
        </p:nvSpPr>
        <p:spPr bwMode="auto">
          <a:xfrm>
            <a:off x="5796136" y="5577190"/>
            <a:ext cx="1059656" cy="30008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zh-CN" sz="1350" b="1" dirty="0">
                <a:ea typeface="宋体" panose="02010600030101010101" pitchFamily="2" charset="-122"/>
              </a:rPr>
              <a:t>2006</a:t>
            </a:r>
            <a:r>
              <a:rPr lang="zh-CN" altLang="en-US" sz="1350" b="1" dirty="0">
                <a:ea typeface="宋体" panose="02010600030101010101" pitchFamily="2" charset="-122"/>
              </a:rPr>
              <a:t>年</a:t>
            </a:r>
          </a:p>
        </p:txBody>
      </p:sp>
    </p:spTree>
    <p:extLst>
      <p:ext uri="{BB962C8B-B14F-4D97-AF65-F5344CB8AC3E}">
        <p14:creationId xmlns:p14="http://schemas.microsoft.com/office/powerpoint/2010/main" val="1197684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A4529E34-C063-4360-AD73-C0C4EB915B30}" type="slidenum">
              <a:rPr lang="en-US" altLang="zh-CN"/>
              <a:pPr/>
              <a:t>12</a:t>
            </a:fld>
            <a:endParaRPr lang="en-US" altLang="zh-CN" dirty="0"/>
          </a:p>
        </p:txBody>
      </p:sp>
      <p:sp>
        <p:nvSpPr>
          <p:cNvPr id="161794" name="Rectangle 2"/>
          <p:cNvSpPr>
            <a:spLocks noGrp="1" noChangeArrowheads="1"/>
          </p:cNvSpPr>
          <p:nvPr>
            <p:ph type="title"/>
          </p:nvPr>
        </p:nvSpPr>
        <p:spPr/>
        <p:txBody>
          <a:bodyPr>
            <a:normAutofit fontScale="90000"/>
          </a:bodyPr>
          <a:lstStyle/>
          <a:p>
            <a:r>
              <a:rPr lang="en-US" altLang="zh-CN" sz="4000" dirty="0" smtClean="0"/>
              <a:t> </a:t>
            </a:r>
            <a:r>
              <a:rPr lang="zh-CN" altLang="en-US" sz="4000" dirty="0" smtClean="0"/>
              <a:t>水资源与水环境遥感系统</a:t>
            </a:r>
            <a:r>
              <a:rPr lang="zh-CN" altLang="en-US" sz="4000" dirty="0"/>
              <a:t>的</a:t>
            </a:r>
            <a:r>
              <a:rPr lang="zh-CN" altLang="en-US" sz="4000" dirty="0" smtClean="0"/>
              <a:t>模型原理</a:t>
            </a:r>
            <a:endParaRPr lang="zh-CN" altLang="en-US" sz="4000" dirty="0"/>
          </a:p>
        </p:txBody>
      </p:sp>
      <p:sp>
        <p:nvSpPr>
          <p:cNvPr id="161797" name="Rectangle 5"/>
          <p:cNvSpPr>
            <a:spLocks noChangeArrowheads="1"/>
          </p:cNvSpPr>
          <p:nvPr/>
        </p:nvSpPr>
        <p:spPr bwMode="auto">
          <a:xfrm>
            <a:off x="0" y="2257425"/>
            <a:ext cx="9144000" cy="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161796" name="Object 4"/>
          <p:cNvGraphicFramePr>
            <a:graphicFrameLocks noChangeAspect="1"/>
          </p:cNvGraphicFramePr>
          <p:nvPr/>
        </p:nvGraphicFramePr>
        <p:xfrm>
          <a:off x="357158" y="2643182"/>
          <a:ext cx="8497888" cy="3349625"/>
        </p:xfrm>
        <a:graphic>
          <a:graphicData uri="http://schemas.openxmlformats.org/presentationml/2006/ole">
            <mc:AlternateContent xmlns:mc="http://schemas.openxmlformats.org/markup-compatibility/2006">
              <mc:Choice xmlns:v="urn:schemas-microsoft-com:vml" Requires="v">
                <p:oleObj spid="_x0000_s1049" name="Visio" r:id="rId4" imgW="6334506" imgH="2500503" progId="Visio.Drawing.11">
                  <p:embed/>
                </p:oleObj>
              </mc:Choice>
              <mc:Fallback>
                <p:oleObj name="Visio" r:id="rId4" imgW="6334506" imgH="2500503"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58" y="2643182"/>
                        <a:ext cx="8497888" cy="334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组合 8"/>
          <p:cNvGrpSpPr/>
          <p:nvPr/>
        </p:nvGrpSpPr>
        <p:grpSpPr>
          <a:xfrm>
            <a:off x="928662" y="1285860"/>
            <a:ext cx="1928826" cy="1334463"/>
            <a:chOff x="928662" y="1285860"/>
            <a:chExt cx="1928826" cy="1334463"/>
          </a:xfrm>
        </p:grpSpPr>
        <p:sp>
          <p:nvSpPr>
            <p:cNvPr id="7" name="TextBox 6"/>
            <p:cNvSpPr txBox="1"/>
            <p:nvPr/>
          </p:nvSpPr>
          <p:spPr>
            <a:xfrm>
              <a:off x="928662" y="1285860"/>
              <a:ext cx="1928826"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dirty="0" smtClean="0"/>
                <a:t>耦合</a:t>
              </a:r>
              <a:r>
                <a:rPr lang="en-US" altLang="zh-CN" dirty="0" smtClean="0"/>
                <a:t>HIMS</a:t>
              </a:r>
              <a:r>
                <a:rPr lang="zh-CN" altLang="en-US" dirty="0" smtClean="0"/>
                <a:t>系统</a:t>
              </a:r>
              <a:endParaRPr lang="en-US" altLang="zh-CN" dirty="0" smtClean="0"/>
            </a:p>
            <a:p>
              <a:r>
                <a:rPr lang="zh-CN" altLang="en-US" dirty="0" smtClean="0"/>
                <a:t>     核心模块</a:t>
              </a:r>
              <a:endParaRPr lang="zh-CN" altLang="en-US" dirty="0"/>
            </a:p>
          </p:txBody>
        </p:sp>
        <p:sp>
          <p:nvSpPr>
            <p:cNvPr id="8" name="右箭头 7"/>
            <p:cNvSpPr/>
            <p:nvPr/>
          </p:nvSpPr>
          <p:spPr>
            <a:xfrm rot="16200000" flipH="1">
              <a:off x="1440158" y="2131687"/>
              <a:ext cx="620083" cy="35719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3500430" y="1305330"/>
            <a:ext cx="2571768" cy="1337852"/>
            <a:chOff x="3500430" y="1353909"/>
            <a:chExt cx="2571768" cy="1337852"/>
          </a:xfrm>
        </p:grpSpPr>
        <p:sp>
          <p:nvSpPr>
            <p:cNvPr id="11" name="TextBox 10"/>
            <p:cNvSpPr txBox="1"/>
            <p:nvPr/>
          </p:nvSpPr>
          <p:spPr>
            <a:xfrm>
              <a:off x="3500430" y="1353909"/>
              <a:ext cx="2571768"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dirty="0" smtClean="0"/>
                <a:t>氮磷营养元素在土壤</a:t>
              </a:r>
              <a:r>
                <a:rPr lang="en-US" altLang="zh-CN" dirty="0" smtClean="0"/>
                <a:t>-</a:t>
              </a:r>
              <a:r>
                <a:rPr lang="zh-CN" altLang="en-US" dirty="0" smtClean="0"/>
                <a:t>大气系统中路径模拟</a:t>
              </a:r>
              <a:endParaRPr lang="zh-CN" altLang="en-US" dirty="0"/>
            </a:p>
          </p:txBody>
        </p:sp>
        <p:sp>
          <p:nvSpPr>
            <p:cNvPr id="12" name="右箭头 11"/>
            <p:cNvSpPr/>
            <p:nvPr/>
          </p:nvSpPr>
          <p:spPr>
            <a:xfrm rot="16200000" flipH="1">
              <a:off x="4440554" y="2203125"/>
              <a:ext cx="620083" cy="35719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6786578" y="1285860"/>
            <a:ext cx="1928826" cy="1334463"/>
            <a:chOff x="928662" y="1285860"/>
            <a:chExt cx="1928826" cy="1334463"/>
          </a:xfrm>
        </p:grpSpPr>
        <p:sp>
          <p:nvSpPr>
            <p:cNvPr id="14" name="TextBox 13"/>
            <p:cNvSpPr txBox="1"/>
            <p:nvPr/>
          </p:nvSpPr>
          <p:spPr>
            <a:xfrm>
              <a:off x="928662" y="1285860"/>
              <a:ext cx="1928826"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CN" altLang="en-US" dirty="0" smtClean="0"/>
                <a:t>植被对营养元素的吸收模拟</a:t>
              </a:r>
              <a:endParaRPr lang="zh-CN" altLang="en-US" dirty="0"/>
            </a:p>
          </p:txBody>
        </p:sp>
        <p:sp>
          <p:nvSpPr>
            <p:cNvPr id="15" name="右箭头 14"/>
            <p:cNvSpPr/>
            <p:nvPr/>
          </p:nvSpPr>
          <p:spPr>
            <a:xfrm rot="16200000" flipH="1">
              <a:off x="1440158" y="2131687"/>
              <a:ext cx="620083" cy="35719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p:cNvSpPr txBox="1"/>
          <p:nvPr/>
        </p:nvSpPr>
        <p:spPr>
          <a:xfrm>
            <a:off x="2000232" y="6000768"/>
            <a:ext cx="6643734" cy="646331"/>
          </a:xfrm>
          <a:prstGeom prst="rect">
            <a:avLst/>
          </a:prstGeom>
          <a:noFill/>
        </p:spPr>
        <p:txBody>
          <a:bodyPr wrap="square" rtlCol="0">
            <a:spAutoFit/>
          </a:bodyPr>
          <a:lstStyle/>
          <a:p>
            <a:pPr algn="ctr"/>
            <a:r>
              <a:rPr lang="zh-CN" altLang="en-US" dirty="0" smtClean="0"/>
              <a:t>刘昌明，杨胜天等。分布生态水文模型</a:t>
            </a:r>
            <a:r>
              <a:rPr lang="en-US" altLang="zh-CN" dirty="0" smtClean="0"/>
              <a:t>EcoHAT</a:t>
            </a:r>
            <a:r>
              <a:rPr lang="zh-CN" altLang="en-US" dirty="0" smtClean="0"/>
              <a:t>系统开发及应用。       中国科学</a:t>
            </a:r>
            <a:r>
              <a:rPr lang="en-US" altLang="zh-CN" dirty="0" smtClean="0"/>
              <a:t>E</a:t>
            </a:r>
            <a:r>
              <a:rPr lang="zh-CN" altLang="en-US" dirty="0" smtClean="0"/>
              <a:t>辑，</a:t>
            </a:r>
            <a:r>
              <a:rPr lang="en-US" altLang="zh-CN" dirty="0" smtClean="0"/>
              <a:t>39</a:t>
            </a:r>
            <a:r>
              <a:rPr lang="zh-CN" altLang="en-US" dirty="0" smtClean="0"/>
              <a:t>（</a:t>
            </a:r>
            <a:r>
              <a:rPr lang="en-US" altLang="zh-CN" dirty="0" smtClean="0"/>
              <a:t>6</a:t>
            </a:r>
            <a:r>
              <a:rPr lang="zh-CN" altLang="en-US" dirty="0" smtClean="0"/>
              <a:t>）：</a:t>
            </a:r>
            <a:r>
              <a:rPr lang="en-US" altLang="zh-CN" dirty="0" smtClean="0"/>
              <a:t>1112-1121</a:t>
            </a:r>
            <a:endParaRPr lang="zh-CN"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1244" y="2997948"/>
            <a:ext cx="2213879" cy="3002803"/>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845"/>
          <a:stretch/>
        </p:blipFill>
        <p:spPr>
          <a:xfrm>
            <a:off x="4914434" y="2997947"/>
            <a:ext cx="2213264" cy="3002803"/>
          </a:xfrm>
          <a:prstGeom prst="rect">
            <a:avLst/>
          </a:prstGeom>
        </p:spPr>
      </p:pic>
      <p:sp>
        <p:nvSpPr>
          <p:cNvPr id="2" name="标题 1"/>
          <p:cNvSpPr>
            <a:spLocks noGrp="1"/>
          </p:cNvSpPr>
          <p:nvPr>
            <p:ph type="title"/>
          </p:nvPr>
        </p:nvSpPr>
        <p:spPr/>
        <p:txBody>
          <a:bodyPr/>
          <a:lstStyle/>
          <a:p>
            <a:endParaRPr lang="zh-CN" altLang="en-US" dirty="0"/>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689" y="3397534"/>
            <a:ext cx="3000252" cy="2201530"/>
          </a:xfrm>
          <a:prstGeom prst="rect">
            <a:avLst/>
          </a:prstGeom>
        </p:spPr>
      </p:pic>
      <p:pic>
        <p:nvPicPr>
          <p:cNvPr id="11" name="内容占位符 3"/>
          <p:cNvPicPr>
            <a:picLocks noChangeAspect="1"/>
          </p:cNvPicPr>
          <p:nvPr/>
        </p:nvPicPr>
        <p:blipFill rotWithShape="1">
          <a:blip r:embed="rId5" cstate="print">
            <a:extLst>
              <a:ext uri="{28A0092B-C50C-407E-A947-70E740481C1C}">
                <a14:useLocalDpi xmlns:a14="http://schemas.microsoft.com/office/drawing/2010/main" val="0"/>
              </a:ext>
            </a:extLst>
          </a:blip>
          <a:srcRect l="51733"/>
          <a:stretch/>
        </p:blipFill>
        <p:spPr>
          <a:xfrm>
            <a:off x="2272608" y="857250"/>
            <a:ext cx="2108892" cy="291976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50731"/>
          <a:stretch/>
        </p:blipFill>
        <p:spPr>
          <a:xfrm>
            <a:off x="140886" y="857250"/>
            <a:ext cx="2152655" cy="2919766"/>
          </a:xfrm>
          <a:prstGeom prst="rect">
            <a:avLst/>
          </a:prstGeom>
        </p:spPr>
      </p:pic>
    </p:spTree>
    <p:extLst>
      <p:ext uri="{BB962C8B-B14F-4D97-AF65-F5344CB8AC3E}">
        <p14:creationId xmlns:p14="http://schemas.microsoft.com/office/powerpoint/2010/main" val="170312471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45088" y="188640"/>
            <a:ext cx="9088379" cy="6408712"/>
          </a:xfrm>
          <a:prstGeom prst="rect">
            <a:avLst/>
          </a:prstGeom>
        </p:spPr>
      </p:pic>
    </p:spTree>
    <p:extLst>
      <p:ext uri="{BB962C8B-B14F-4D97-AF65-F5344CB8AC3E}">
        <p14:creationId xmlns:p14="http://schemas.microsoft.com/office/powerpoint/2010/main" val="18847847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a:lstStyle/>
          <a:p>
            <a:r>
              <a:rPr lang="zh-CN" altLang="en-US" smtClean="0"/>
              <a:t>联系方式：</a:t>
            </a:r>
          </a:p>
        </p:txBody>
      </p:sp>
      <p:sp>
        <p:nvSpPr>
          <p:cNvPr id="63491" name="内容占位符 2"/>
          <p:cNvSpPr>
            <a:spLocks noGrp="1"/>
          </p:cNvSpPr>
          <p:nvPr>
            <p:ph idx="1"/>
          </p:nvPr>
        </p:nvSpPr>
        <p:spPr/>
        <p:txBody>
          <a:bodyPr/>
          <a:lstStyle/>
          <a:p>
            <a:r>
              <a:rPr lang="zh-CN" altLang="en-US" sz="2800" dirty="0" smtClean="0"/>
              <a:t>团队网址：</a:t>
            </a:r>
            <a:r>
              <a:rPr lang="en-US" altLang="zh-CN" sz="2800" dirty="0" smtClean="0"/>
              <a:t>ecohat.bnu.edu.cn</a:t>
            </a:r>
          </a:p>
          <a:p>
            <a:r>
              <a:rPr lang="en-US" altLang="zh-CN" sz="2800" dirty="0" smtClean="0"/>
              <a:t>Email</a:t>
            </a:r>
            <a:r>
              <a:rPr lang="zh-CN" altLang="en-US" sz="2800" dirty="0" smtClean="0"/>
              <a:t>：</a:t>
            </a:r>
            <a:r>
              <a:rPr lang="en-US" altLang="zh-CN" sz="2800" dirty="0" smtClean="0"/>
              <a:t>ecohat@bnu.edu.cn</a:t>
            </a:r>
          </a:p>
          <a:p>
            <a:endParaRPr lang="zh-CN" altLang="en-US" dirty="0" smtClean="0"/>
          </a:p>
        </p:txBody>
      </p:sp>
      <p:sp>
        <p:nvSpPr>
          <p:cNvPr id="6349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a:spcBef>
                <a:spcPct val="0"/>
              </a:spcBef>
              <a:buClrTx/>
              <a:buSzTx/>
              <a:buFontTx/>
              <a:buNone/>
            </a:pPr>
            <a:fld id="{053A4C19-B152-49B3-828C-7536BED5137B}" type="slidenum">
              <a:rPr lang="en-US" altLang="zh-CN" smtClean="0">
                <a:solidFill>
                  <a:schemeClr val="accent1"/>
                </a:solidFill>
                <a:latin typeface="Arial" panose="020B0604020202020204" pitchFamily="34" charset="0"/>
                <a:ea typeface="宋体" panose="02010600030101010101" pitchFamily="2" charset="-122"/>
              </a:rPr>
              <a:pPr>
                <a:spcBef>
                  <a:spcPct val="0"/>
                </a:spcBef>
                <a:buClrTx/>
                <a:buSzTx/>
                <a:buFontTx/>
                <a:buNone/>
              </a:pPr>
              <a:t>122</a:t>
            </a:fld>
            <a:endParaRPr lang="en-US" altLang="zh-CN" smtClean="0">
              <a:solidFill>
                <a:schemeClr val="accent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261092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idx="1"/>
          </p:nvPr>
        </p:nvSpPr>
        <p:spPr/>
        <p:txBody>
          <a:bodyPr/>
          <a:lstStyle/>
          <a:p>
            <a:pPr eaLnBrk="1" hangingPunct="1"/>
            <a:endParaRPr lang="zh-CN" altLang="zh-CN" smtClean="0"/>
          </a:p>
        </p:txBody>
      </p:sp>
      <p:sp>
        <p:nvSpPr>
          <p:cNvPr id="64515" name="灯片编号占位符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a:spcBef>
                <a:spcPct val="0"/>
              </a:spcBef>
              <a:buClrTx/>
              <a:buSzTx/>
              <a:buFontTx/>
              <a:buNone/>
            </a:pPr>
            <a:fld id="{152A636D-4F01-4BAF-B70A-A5D31B023664}" type="slidenum">
              <a:rPr lang="en-US" altLang="zh-CN" smtClean="0">
                <a:solidFill>
                  <a:schemeClr val="tx1"/>
                </a:solidFill>
                <a:latin typeface="Arial" panose="020B0604020202020204" pitchFamily="34" charset="0"/>
                <a:ea typeface="宋体" panose="02010600030101010101" pitchFamily="2" charset="-122"/>
              </a:rPr>
              <a:pPr>
                <a:spcBef>
                  <a:spcPct val="0"/>
                </a:spcBef>
                <a:buClrTx/>
                <a:buSzTx/>
                <a:buFontTx/>
                <a:buNone/>
              </a:pPr>
              <a:t>123</a:t>
            </a:fld>
            <a:endParaRPr lang="en-US" altLang="zh-CN" smtClean="0">
              <a:solidFill>
                <a:schemeClr val="tx1"/>
              </a:solidFill>
              <a:latin typeface="Arial" panose="020B0604020202020204" pitchFamily="34" charset="0"/>
              <a:ea typeface="宋体" panose="02010600030101010101" pitchFamily="2" charset="-122"/>
            </a:endParaRPr>
          </a:p>
        </p:txBody>
      </p:sp>
      <p:pic>
        <p:nvPicPr>
          <p:cNvPr id="64516" name="Picture 3" descr="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6988"/>
            <a:ext cx="9864726"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Rectangle 5"/>
          <p:cNvSpPr>
            <a:spLocks noChangeArrowheads="1"/>
          </p:cNvSpPr>
          <p:nvPr/>
        </p:nvSpPr>
        <p:spPr bwMode="auto">
          <a:xfrm>
            <a:off x="323529" y="3644900"/>
            <a:ext cx="9145016"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algn="ctr" eaLnBrk="1" hangingPunct="1">
              <a:spcBef>
                <a:spcPct val="20000"/>
              </a:spcBef>
              <a:buClrTx/>
              <a:buSzTx/>
              <a:buFontTx/>
              <a:buNone/>
            </a:pPr>
            <a:r>
              <a:rPr lang="en-US" altLang="zh-CN" sz="4400" b="1" dirty="0" smtClean="0">
                <a:solidFill>
                  <a:srgbClr val="0066FF"/>
                </a:solidFill>
                <a:latin typeface="Arial" panose="020B0604020202020204" pitchFamily="34" charset="0"/>
                <a:ea typeface="宋体" panose="02010600030101010101" pitchFamily="2" charset="-122"/>
              </a:rPr>
              <a:t>Thanks for your attention!</a:t>
            </a:r>
            <a:endParaRPr lang="zh-CN" altLang="en-US" sz="4400" b="1" dirty="0">
              <a:solidFill>
                <a:srgbClr val="0066FF"/>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79397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2693"/>
                                        </p:tgtEl>
                                        <p:attrNameLst>
                                          <p:attrName>style.visibility</p:attrName>
                                        </p:attrNameLst>
                                      </p:cBhvr>
                                      <p:to>
                                        <p:strVal val="visible"/>
                                      </p:to>
                                    </p:set>
                                    <p:animEffect transition="in" filter="blinds(horizontal)">
                                      <p:cBhvr>
                                        <p:cTn id="7" dur="5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914400" y="0"/>
            <a:ext cx="8229600" cy="788988"/>
          </a:xfrm>
        </p:spPr>
        <p:txBody>
          <a:bodyPr/>
          <a:lstStyle/>
          <a:p>
            <a:pPr>
              <a:defRPr/>
            </a:pPr>
            <a:endParaRPr lang="zh-CN" altLang="en-US" dirty="0"/>
          </a:p>
        </p:txBody>
      </p:sp>
      <p:sp>
        <p:nvSpPr>
          <p:cNvPr id="63491" name="Rectangle 4"/>
          <p:cNvSpPr>
            <a:spLocks noGrp="1" noChangeArrowheads="1"/>
          </p:cNvSpPr>
          <p:nvPr>
            <p:ph type="body" idx="1"/>
          </p:nvPr>
        </p:nvSpPr>
        <p:spPr/>
        <p:txBody>
          <a:bodyPr/>
          <a:lstStyle/>
          <a:p>
            <a:endParaRPr lang="en-US" altLang="zh-CN" smtClean="0"/>
          </a:p>
          <a:p>
            <a:pPr>
              <a:buFontTx/>
              <a:buNone/>
            </a:pPr>
            <a:endParaRPr lang="en-US" altLang="zh-CN" smtClean="0"/>
          </a:p>
        </p:txBody>
      </p:sp>
      <p:sp>
        <p:nvSpPr>
          <p:cNvPr id="63492" name="AutoShape 2"/>
          <p:cNvSpPr>
            <a:spLocks noChangeArrowheads="1"/>
          </p:cNvSpPr>
          <p:nvPr/>
        </p:nvSpPr>
        <p:spPr bwMode="auto">
          <a:xfrm>
            <a:off x="3429000" y="3657600"/>
            <a:ext cx="2514600" cy="609600"/>
          </a:xfrm>
          <a:prstGeom prst="roundRect">
            <a:avLst>
              <a:gd name="adj" fmla="val 16667"/>
            </a:avLst>
          </a:prstGeom>
          <a:solidFill>
            <a:srgbClr val="FF9900"/>
          </a:solidFill>
          <a:ln w="9525">
            <a:solidFill>
              <a:schemeClr val="tx1"/>
            </a:solidFill>
            <a:round/>
            <a:headEnd/>
            <a:tailEnd/>
          </a:ln>
        </p:spPr>
        <p:txBody>
          <a:bodyPr wrap="none" anchor="ctr"/>
          <a:lstStyle/>
          <a:p>
            <a:pPr algn="ctr"/>
            <a:r>
              <a:rPr lang="zh-CN" altLang="en-US" sz="2000">
                <a:latin typeface="华文新魏" pitchFamily="2" charset="-122"/>
                <a:ea typeface="华文新魏" pitchFamily="2" charset="-122"/>
                <a:cs typeface="Arial" charset="0"/>
              </a:rPr>
              <a:t>生态水文过程机理模拟</a:t>
            </a:r>
          </a:p>
          <a:p>
            <a:pPr algn="ctr"/>
            <a:endParaRPr lang="en-US" altLang="zh-CN" sz="2000">
              <a:latin typeface="华文新魏" pitchFamily="2" charset="-122"/>
              <a:ea typeface="华文新魏" pitchFamily="2" charset="-122"/>
              <a:cs typeface="Arial" charset="0"/>
            </a:endParaRPr>
          </a:p>
        </p:txBody>
      </p:sp>
      <p:sp>
        <p:nvSpPr>
          <p:cNvPr id="63493" name="Oval 5"/>
          <p:cNvSpPr>
            <a:spLocks noChangeArrowheads="1"/>
          </p:cNvSpPr>
          <p:nvPr/>
        </p:nvSpPr>
        <p:spPr bwMode="auto">
          <a:xfrm>
            <a:off x="2057400" y="2895600"/>
            <a:ext cx="1143000" cy="685800"/>
          </a:xfrm>
          <a:prstGeom prst="ellipse">
            <a:avLst/>
          </a:prstGeom>
          <a:solidFill>
            <a:srgbClr val="99CC00"/>
          </a:solidFill>
          <a:ln w="9525">
            <a:solidFill>
              <a:schemeClr val="tx1"/>
            </a:solidFill>
            <a:round/>
            <a:headEnd/>
            <a:tailEnd/>
          </a:ln>
        </p:spPr>
        <p:txBody>
          <a:bodyPr wrap="none" anchor="ctr"/>
          <a:lstStyle/>
          <a:p>
            <a:pPr algn="ctr"/>
            <a:r>
              <a:rPr lang="en-US" altLang="zh-CN" sz="2000">
                <a:latin typeface="华文新魏" pitchFamily="2" charset="-122"/>
                <a:ea typeface="华文新魏" pitchFamily="2" charset="-122"/>
                <a:cs typeface="Arial" charset="0"/>
              </a:rPr>
              <a:t>RS</a:t>
            </a:r>
          </a:p>
        </p:txBody>
      </p:sp>
      <p:sp>
        <p:nvSpPr>
          <p:cNvPr id="63494" name="Oval 6"/>
          <p:cNvSpPr>
            <a:spLocks noChangeArrowheads="1"/>
          </p:cNvSpPr>
          <p:nvPr/>
        </p:nvSpPr>
        <p:spPr bwMode="auto">
          <a:xfrm>
            <a:off x="6172200" y="2743200"/>
            <a:ext cx="1143000" cy="685800"/>
          </a:xfrm>
          <a:prstGeom prst="ellipse">
            <a:avLst/>
          </a:prstGeom>
          <a:solidFill>
            <a:srgbClr val="99CC00"/>
          </a:solidFill>
          <a:ln w="9525">
            <a:solidFill>
              <a:schemeClr val="tx1"/>
            </a:solidFill>
            <a:round/>
            <a:headEnd/>
            <a:tailEnd/>
          </a:ln>
        </p:spPr>
        <p:txBody>
          <a:bodyPr wrap="none" anchor="ctr"/>
          <a:lstStyle/>
          <a:p>
            <a:pPr algn="ctr"/>
            <a:r>
              <a:rPr lang="en-US" altLang="zh-CN" sz="2000">
                <a:latin typeface="华文新魏" pitchFamily="2" charset="-122"/>
                <a:ea typeface="华文新魏" pitchFamily="2" charset="-122"/>
                <a:cs typeface="Arial" charset="0"/>
              </a:rPr>
              <a:t>GIS</a:t>
            </a:r>
          </a:p>
        </p:txBody>
      </p:sp>
      <p:sp>
        <p:nvSpPr>
          <p:cNvPr id="6151" name="AutoShape 7"/>
          <p:cNvSpPr>
            <a:spLocks noChangeArrowheads="1"/>
          </p:cNvSpPr>
          <p:nvPr/>
        </p:nvSpPr>
        <p:spPr bwMode="auto">
          <a:xfrm>
            <a:off x="4495800" y="1828800"/>
            <a:ext cx="152400" cy="609600"/>
          </a:xfrm>
          <a:prstGeom prst="downArrow">
            <a:avLst>
              <a:gd name="adj1" fmla="val 50000"/>
              <a:gd name="adj2" fmla="val 100000"/>
            </a:avLst>
          </a:prstGeom>
          <a:solidFill>
            <a:srgbClr val="FF9900"/>
          </a:solidFill>
          <a:ln w="9525">
            <a:solidFill>
              <a:schemeClr val="tx1"/>
            </a:solidFill>
            <a:miter lim="800000"/>
            <a:headEnd/>
            <a:tailEnd/>
          </a:ln>
        </p:spPr>
        <p:txBody>
          <a:bodyPr vert="eaVert" wrap="none" anchor="ctr"/>
          <a:lstStyle/>
          <a:p>
            <a:endParaRPr lang="zh-CN" altLang="en-US">
              <a:ea typeface="黑体" pitchFamily="2" charset="-122"/>
            </a:endParaRPr>
          </a:p>
        </p:txBody>
      </p:sp>
      <p:sp>
        <p:nvSpPr>
          <p:cNvPr id="6152" name="AutoShape 8"/>
          <p:cNvSpPr>
            <a:spLocks noChangeArrowheads="1"/>
          </p:cNvSpPr>
          <p:nvPr/>
        </p:nvSpPr>
        <p:spPr bwMode="auto">
          <a:xfrm>
            <a:off x="4495800" y="3048000"/>
            <a:ext cx="152400" cy="609600"/>
          </a:xfrm>
          <a:prstGeom prst="downArrow">
            <a:avLst>
              <a:gd name="adj1" fmla="val 50000"/>
              <a:gd name="adj2" fmla="val 100000"/>
            </a:avLst>
          </a:prstGeom>
          <a:solidFill>
            <a:srgbClr val="FF9900"/>
          </a:solidFill>
          <a:ln w="9525">
            <a:solidFill>
              <a:schemeClr val="tx1"/>
            </a:solidFill>
            <a:miter lim="800000"/>
            <a:headEnd/>
            <a:tailEnd/>
          </a:ln>
        </p:spPr>
        <p:txBody>
          <a:bodyPr vert="eaVert" wrap="none" anchor="ctr"/>
          <a:lstStyle/>
          <a:p>
            <a:endParaRPr lang="zh-CN" altLang="en-US">
              <a:ea typeface="黑体" pitchFamily="2" charset="-122"/>
            </a:endParaRPr>
          </a:p>
        </p:txBody>
      </p:sp>
      <p:sp>
        <p:nvSpPr>
          <p:cNvPr id="6153" name="AutoShape 9"/>
          <p:cNvSpPr>
            <a:spLocks noChangeArrowheads="1"/>
          </p:cNvSpPr>
          <p:nvPr/>
        </p:nvSpPr>
        <p:spPr bwMode="auto">
          <a:xfrm rot="-3104951">
            <a:off x="2971800" y="3429000"/>
            <a:ext cx="381000" cy="762000"/>
          </a:xfrm>
          <a:prstGeom prst="curvedRightArrow">
            <a:avLst>
              <a:gd name="adj1" fmla="val 40000"/>
              <a:gd name="adj2" fmla="val 80000"/>
              <a:gd name="adj3" fmla="val 33333"/>
            </a:avLst>
          </a:prstGeom>
          <a:solidFill>
            <a:srgbClr val="99CC00"/>
          </a:solidFill>
          <a:ln w="9525">
            <a:solidFill>
              <a:schemeClr val="tx1"/>
            </a:solidFill>
            <a:miter lim="800000"/>
            <a:headEnd/>
            <a:tailEnd/>
          </a:ln>
        </p:spPr>
        <p:txBody>
          <a:bodyPr wrap="none" anchor="ctr"/>
          <a:lstStyle/>
          <a:p>
            <a:endParaRPr lang="zh-CN" altLang="en-US">
              <a:ea typeface="黑体" pitchFamily="2" charset="-122"/>
            </a:endParaRPr>
          </a:p>
        </p:txBody>
      </p:sp>
      <p:sp>
        <p:nvSpPr>
          <p:cNvPr id="6154" name="AutoShape 10"/>
          <p:cNvSpPr>
            <a:spLocks noChangeArrowheads="1"/>
          </p:cNvSpPr>
          <p:nvPr/>
        </p:nvSpPr>
        <p:spPr bwMode="auto">
          <a:xfrm rot="3054369">
            <a:off x="6021215" y="3409156"/>
            <a:ext cx="552450" cy="842963"/>
          </a:xfrm>
          <a:prstGeom prst="curvedLeftArrow">
            <a:avLst>
              <a:gd name="adj1" fmla="val 30517"/>
              <a:gd name="adj2" fmla="val 61035"/>
              <a:gd name="adj3" fmla="val 33333"/>
            </a:avLst>
          </a:prstGeom>
          <a:solidFill>
            <a:srgbClr val="99CC00"/>
          </a:solidFill>
          <a:ln w="9525">
            <a:solidFill>
              <a:schemeClr val="tx1"/>
            </a:solidFill>
            <a:miter lim="800000"/>
            <a:headEnd/>
            <a:tailEnd/>
          </a:ln>
        </p:spPr>
        <p:txBody>
          <a:bodyPr wrap="none" anchor="ctr"/>
          <a:lstStyle/>
          <a:p>
            <a:endParaRPr lang="zh-CN" altLang="en-US">
              <a:ea typeface="黑体" pitchFamily="2" charset="-122"/>
            </a:endParaRPr>
          </a:p>
        </p:txBody>
      </p:sp>
      <p:sp>
        <p:nvSpPr>
          <p:cNvPr id="63499" name="Oval 11"/>
          <p:cNvSpPr>
            <a:spLocks noChangeArrowheads="1"/>
          </p:cNvSpPr>
          <p:nvPr/>
        </p:nvSpPr>
        <p:spPr bwMode="auto">
          <a:xfrm>
            <a:off x="2286000" y="4800600"/>
            <a:ext cx="4876800" cy="1066800"/>
          </a:xfrm>
          <a:prstGeom prst="ellipse">
            <a:avLst/>
          </a:prstGeom>
          <a:solidFill>
            <a:srgbClr val="00FFFF"/>
          </a:solidFill>
          <a:ln w="9525">
            <a:solidFill>
              <a:schemeClr val="tx1"/>
            </a:solidFill>
            <a:round/>
            <a:headEnd/>
            <a:tailEnd/>
          </a:ln>
        </p:spPr>
        <p:txBody>
          <a:bodyPr wrap="none" anchor="ctr"/>
          <a:lstStyle/>
          <a:p>
            <a:pPr algn="ctr"/>
            <a:r>
              <a:rPr lang="en-US" altLang="zh-CN" sz="2000">
                <a:latin typeface="华文新魏" pitchFamily="2" charset="-122"/>
                <a:ea typeface="华文新魏" pitchFamily="2" charset="-122"/>
                <a:cs typeface="Arial" charset="0"/>
              </a:rPr>
              <a:t>EcoHAT</a:t>
            </a:r>
            <a:r>
              <a:rPr lang="zh-CN" altLang="en-US" sz="2000">
                <a:latin typeface="华文新魏" pitchFamily="2" charset="-122"/>
                <a:ea typeface="华文新魏" pitchFamily="2" charset="-122"/>
                <a:cs typeface="Arial" charset="0"/>
              </a:rPr>
              <a:t>系统</a:t>
            </a:r>
          </a:p>
          <a:p>
            <a:pPr algn="ctr"/>
            <a:r>
              <a:rPr lang="zh-CN" altLang="en-US" sz="2000">
                <a:latin typeface="华文新魏" pitchFamily="2" charset="-122"/>
                <a:ea typeface="华文新魏" pitchFamily="2" charset="-122"/>
                <a:cs typeface="Arial" charset="0"/>
              </a:rPr>
              <a:t>（</a:t>
            </a:r>
            <a:r>
              <a:rPr lang="en-US" altLang="zh-CN" sz="2000">
                <a:latin typeface="华文新魏" pitchFamily="2" charset="-122"/>
                <a:ea typeface="华文新魏" pitchFamily="2" charset="-122"/>
                <a:cs typeface="Arial" charset="0"/>
              </a:rPr>
              <a:t>Ecological Hydrology Assessment Tools)</a:t>
            </a:r>
          </a:p>
        </p:txBody>
      </p:sp>
      <p:sp>
        <p:nvSpPr>
          <p:cNvPr id="63500" name="AutoShape 12"/>
          <p:cNvSpPr>
            <a:spLocks noChangeArrowheads="1"/>
          </p:cNvSpPr>
          <p:nvPr/>
        </p:nvSpPr>
        <p:spPr bwMode="auto">
          <a:xfrm>
            <a:off x="3886200" y="1219200"/>
            <a:ext cx="1295400" cy="609600"/>
          </a:xfrm>
          <a:prstGeom prst="roundRect">
            <a:avLst>
              <a:gd name="adj" fmla="val 16667"/>
            </a:avLst>
          </a:prstGeom>
          <a:solidFill>
            <a:srgbClr val="FF9900"/>
          </a:solidFill>
          <a:ln w="9525">
            <a:solidFill>
              <a:schemeClr val="tx1"/>
            </a:solidFill>
            <a:round/>
            <a:headEnd/>
            <a:tailEnd/>
          </a:ln>
        </p:spPr>
        <p:txBody>
          <a:bodyPr wrap="none" anchor="ctr"/>
          <a:lstStyle/>
          <a:p>
            <a:pPr algn="ctr"/>
            <a:r>
              <a:rPr lang="zh-CN" altLang="en-US" sz="2000">
                <a:latin typeface="华文新魏" pitchFamily="2" charset="-122"/>
                <a:ea typeface="华文新魏" pitchFamily="2" charset="-122"/>
                <a:cs typeface="Arial" charset="0"/>
              </a:rPr>
              <a:t>水资源</a:t>
            </a:r>
          </a:p>
        </p:txBody>
      </p:sp>
      <p:sp>
        <p:nvSpPr>
          <p:cNvPr id="63501" name="AutoShape 13"/>
          <p:cNvSpPr>
            <a:spLocks noChangeArrowheads="1"/>
          </p:cNvSpPr>
          <p:nvPr/>
        </p:nvSpPr>
        <p:spPr bwMode="auto">
          <a:xfrm>
            <a:off x="3733800" y="2438400"/>
            <a:ext cx="1600200" cy="609600"/>
          </a:xfrm>
          <a:prstGeom prst="roundRect">
            <a:avLst>
              <a:gd name="adj" fmla="val 16667"/>
            </a:avLst>
          </a:prstGeom>
          <a:solidFill>
            <a:srgbClr val="FF9900"/>
          </a:solidFill>
          <a:ln w="9525">
            <a:solidFill>
              <a:schemeClr val="tx1"/>
            </a:solidFill>
            <a:round/>
            <a:headEnd/>
            <a:tailEnd/>
          </a:ln>
        </p:spPr>
        <p:txBody>
          <a:bodyPr wrap="none" anchor="ctr"/>
          <a:lstStyle/>
          <a:p>
            <a:pPr algn="ctr"/>
            <a:r>
              <a:rPr lang="zh-CN" altLang="en-US" sz="2000">
                <a:latin typeface="华文新魏" pitchFamily="2" charset="-122"/>
                <a:ea typeface="华文新魏" pitchFamily="2" charset="-122"/>
                <a:cs typeface="Arial" charset="0"/>
              </a:rPr>
              <a:t>生态</a:t>
            </a:r>
            <a:r>
              <a:rPr lang="en-US" altLang="zh-CN" sz="2000">
                <a:latin typeface="华文新魏" pitchFamily="2" charset="-122"/>
                <a:ea typeface="华文新魏" pitchFamily="2" charset="-122"/>
                <a:cs typeface="Arial" charset="0"/>
              </a:rPr>
              <a:t>+</a:t>
            </a:r>
            <a:r>
              <a:rPr lang="zh-CN" altLang="en-US" sz="2000">
                <a:latin typeface="华文新魏" pitchFamily="2" charset="-122"/>
                <a:ea typeface="华文新魏" pitchFamily="2" charset="-122"/>
                <a:cs typeface="Arial" charset="0"/>
              </a:rPr>
              <a:t>水文</a:t>
            </a:r>
          </a:p>
        </p:txBody>
      </p:sp>
      <p:sp>
        <p:nvSpPr>
          <p:cNvPr id="6159" name="AutoShape 15"/>
          <p:cNvSpPr>
            <a:spLocks noChangeArrowheads="1"/>
          </p:cNvSpPr>
          <p:nvPr/>
        </p:nvSpPr>
        <p:spPr bwMode="auto">
          <a:xfrm>
            <a:off x="4495800" y="4191000"/>
            <a:ext cx="152400" cy="609600"/>
          </a:xfrm>
          <a:prstGeom prst="downArrow">
            <a:avLst>
              <a:gd name="adj1" fmla="val 50000"/>
              <a:gd name="adj2" fmla="val 100000"/>
            </a:avLst>
          </a:prstGeom>
          <a:solidFill>
            <a:srgbClr val="00FFFF"/>
          </a:solidFill>
          <a:ln w="9525">
            <a:solidFill>
              <a:schemeClr val="tx1"/>
            </a:solidFill>
            <a:miter lim="800000"/>
            <a:headEnd/>
            <a:tailEnd/>
          </a:ln>
        </p:spPr>
        <p:txBody>
          <a:bodyPr vert="eaVert" wrap="none" anchor="ctr"/>
          <a:lstStyle/>
          <a:p>
            <a:endParaRPr lang="zh-CN" altLang="en-US">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linds(horizontal)">
                                      <p:cBhvr>
                                        <p:cTn id="7" dur="500"/>
                                        <p:tgtEl>
                                          <p:spTgt spid="61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blinds(horizontal)">
                                      <p:cBhvr>
                                        <p:cTn id="12" dur="500"/>
                                        <p:tgtEl>
                                          <p:spTgt spid="61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blinds(horizontal)">
                                      <p:cBhvr>
                                        <p:cTn id="17" dur="500"/>
                                        <p:tgtEl>
                                          <p:spTgt spid="61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154"/>
                                        </p:tgtEl>
                                        <p:attrNameLst>
                                          <p:attrName>style.visibility</p:attrName>
                                        </p:attrNameLst>
                                      </p:cBhvr>
                                      <p:to>
                                        <p:strVal val="visible"/>
                                      </p:to>
                                    </p:set>
                                    <p:animEffect transition="in" filter="blinds(horizontal)">
                                      <p:cBhvr>
                                        <p:cTn id="22" dur="500"/>
                                        <p:tgtEl>
                                          <p:spTgt spid="615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159"/>
                                        </p:tgtEl>
                                        <p:attrNameLst>
                                          <p:attrName>style.visibility</p:attrName>
                                        </p:attrNameLst>
                                      </p:cBhvr>
                                      <p:to>
                                        <p:strVal val="visible"/>
                                      </p:to>
                                    </p:set>
                                    <p:animEffect transition="in" filter="blinds(horizontal)">
                                      <p:cBhvr>
                                        <p:cTn id="2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P spid="6152" grpId="0" animBg="1"/>
      <p:bldP spid="6153" grpId="0" animBg="1"/>
      <p:bldP spid="6154" grpId="0" animBg="1"/>
      <p:bldP spid="61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8CBED19-354E-49B5-8C79-DD1D1F6C1673}" type="slidenum">
              <a:rPr lang="en-US" altLang="zh-CN"/>
              <a:pPr/>
              <a:t>14</a:t>
            </a:fld>
            <a:endParaRPr lang="en-US" altLang="zh-CN"/>
          </a:p>
        </p:txBody>
      </p:sp>
      <p:sp>
        <p:nvSpPr>
          <p:cNvPr id="173058" name="Rectangle 2"/>
          <p:cNvSpPr>
            <a:spLocks noGrp="1" noChangeArrowheads="1"/>
          </p:cNvSpPr>
          <p:nvPr>
            <p:ph type="title"/>
          </p:nvPr>
        </p:nvSpPr>
        <p:spPr>
          <a:xfrm>
            <a:off x="357158" y="0"/>
            <a:ext cx="8218488" cy="490537"/>
          </a:xfrm>
        </p:spPr>
        <p:txBody>
          <a:bodyPr>
            <a:normAutofit fontScale="90000"/>
          </a:bodyPr>
          <a:lstStyle/>
          <a:p>
            <a:r>
              <a:rPr lang="en-US" altLang="zh-CN" sz="2800" dirty="0"/>
              <a:t>EcoHAT</a:t>
            </a:r>
            <a:r>
              <a:rPr lang="zh-CN" altLang="en-US" sz="2800" dirty="0"/>
              <a:t>系统</a:t>
            </a:r>
            <a:r>
              <a:rPr lang="zh-CN" altLang="nl-NL" sz="2800" dirty="0"/>
              <a:t>生态水文过程的</a:t>
            </a:r>
            <a:r>
              <a:rPr lang="zh-CN" altLang="en-US" sz="2800" dirty="0"/>
              <a:t>主要</a:t>
            </a:r>
            <a:r>
              <a:rPr lang="zh-CN" altLang="nl-NL" sz="2800" dirty="0"/>
              <a:t>方程 </a:t>
            </a:r>
            <a:endParaRPr lang="zh-CN" altLang="en-US" sz="2800" dirty="0"/>
          </a:p>
        </p:txBody>
      </p:sp>
      <p:sp>
        <p:nvSpPr>
          <p:cNvPr id="173062" name="Rectangle 6"/>
          <p:cNvSpPr>
            <a:spLocks noChangeArrowheads="1"/>
          </p:cNvSpPr>
          <p:nvPr/>
        </p:nvSpPr>
        <p:spPr bwMode="auto">
          <a:xfrm>
            <a:off x="323850" y="2060575"/>
            <a:ext cx="693738" cy="1800225"/>
          </a:xfrm>
          <a:prstGeom prst="rect">
            <a:avLst/>
          </a:prstGeom>
          <a:noFill/>
          <a:ln w="9525">
            <a:noFill/>
            <a:miter lim="800000"/>
            <a:headEnd/>
            <a:tailEnd/>
          </a:ln>
          <a:effectLst/>
        </p:spPr>
        <p:txBody>
          <a:bodyPr>
            <a:spAutoFit/>
          </a:bodyPr>
          <a:lstStyle/>
          <a:p>
            <a:r>
              <a:rPr lang="zh-CN" altLang="en-US" sz="2800"/>
              <a:t>水文过程</a:t>
            </a:r>
          </a:p>
        </p:txBody>
      </p:sp>
      <p:pic>
        <p:nvPicPr>
          <p:cNvPr id="173063" name="Picture 7"/>
          <p:cNvPicPr>
            <a:picLocks noChangeAspect="1" noChangeArrowheads="1"/>
          </p:cNvPicPr>
          <p:nvPr/>
        </p:nvPicPr>
        <p:blipFill>
          <a:blip r:embed="rId3"/>
          <a:srcRect/>
          <a:stretch>
            <a:fillRect/>
          </a:stretch>
        </p:blipFill>
        <p:spPr bwMode="auto">
          <a:xfrm>
            <a:off x="785787" y="500042"/>
            <a:ext cx="8358213" cy="5903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2BAF9647-929C-458D-BCD5-6EB00DCFB485}" type="slidenum">
              <a:rPr lang="en-US" altLang="zh-CN"/>
              <a:pPr/>
              <a:t>15</a:t>
            </a:fld>
            <a:endParaRPr lang="en-US" altLang="zh-CN"/>
          </a:p>
        </p:txBody>
      </p:sp>
      <p:sp>
        <p:nvSpPr>
          <p:cNvPr id="175109" name="Rectangle 5"/>
          <p:cNvSpPr>
            <a:spLocks noChangeArrowheads="1"/>
          </p:cNvSpPr>
          <p:nvPr/>
        </p:nvSpPr>
        <p:spPr bwMode="auto">
          <a:xfrm>
            <a:off x="323850" y="1263650"/>
            <a:ext cx="935038" cy="1373188"/>
          </a:xfrm>
          <a:prstGeom prst="rect">
            <a:avLst/>
          </a:prstGeom>
          <a:noFill/>
          <a:ln w="9525">
            <a:noFill/>
            <a:miter lim="800000"/>
            <a:headEnd/>
            <a:tailEnd/>
          </a:ln>
          <a:effectLst/>
        </p:spPr>
        <p:txBody>
          <a:bodyPr>
            <a:spAutoFit/>
          </a:bodyPr>
          <a:lstStyle/>
          <a:p>
            <a:r>
              <a:rPr lang="zh-CN" altLang="en-US" sz="2800"/>
              <a:t>营养元素循环</a:t>
            </a:r>
          </a:p>
        </p:txBody>
      </p:sp>
      <p:sp>
        <p:nvSpPr>
          <p:cNvPr id="175110" name="Rectangle 6"/>
          <p:cNvSpPr>
            <a:spLocks noChangeArrowheads="1"/>
          </p:cNvSpPr>
          <p:nvPr/>
        </p:nvSpPr>
        <p:spPr bwMode="auto">
          <a:xfrm>
            <a:off x="250825" y="4652963"/>
            <a:ext cx="935038" cy="946150"/>
          </a:xfrm>
          <a:prstGeom prst="rect">
            <a:avLst/>
          </a:prstGeom>
          <a:noFill/>
          <a:ln w="9525">
            <a:noFill/>
            <a:miter lim="800000"/>
            <a:headEnd/>
            <a:tailEnd/>
          </a:ln>
          <a:effectLst/>
        </p:spPr>
        <p:txBody>
          <a:bodyPr>
            <a:spAutoFit/>
          </a:bodyPr>
          <a:lstStyle/>
          <a:p>
            <a:r>
              <a:rPr lang="zh-CN" altLang="en-US" sz="2800"/>
              <a:t>植被生长</a:t>
            </a:r>
          </a:p>
        </p:txBody>
      </p:sp>
      <p:pic>
        <p:nvPicPr>
          <p:cNvPr id="175111" name="Picture 7"/>
          <p:cNvPicPr>
            <a:picLocks noChangeAspect="1" noChangeArrowheads="1"/>
          </p:cNvPicPr>
          <p:nvPr/>
        </p:nvPicPr>
        <p:blipFill>
          <a:blip r:embed="rId3"/>
          <a:srcRect/>
          <a:stretch>
            <a:fillRect/>
          </a:stretch>
        </p:blipFill>
        <p:spPr bwMode="auto">
          <a:xfrm>
            <a:off x="1619249" y="338007"/>
            <a:ext cx="6739727" cy="60199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FF069424-5C3E-46D2-B262-F068FF6665D4}" type="datetime1">
              <a:rPr lang="zh-CN" altLang="en-US"/>
              <a:pPr/>
              <a:t>2015/4/2</a:t>
            </a:fld>
            <a:endParaRPr lang="en-US" altLang="zh-CN"/>
          </a:p>
        </p:txBody>
      </p:sp>
      <p:sp>
        <p:nvSpPr>
          <p:cNvPr id="5" name="灯片编号占位符 5"/>
          <p:cNvSpPr>
            <a:spLocks noGrp="1"/>
          </p:cNvSpPr>
          <p:nvPr>
            <p:ph type="sldNum" sz="quarter" idx="12"/>
          </p:nvPr>
        </p:nvSpPr>
        <p:spPr/>
        <p:txBody>
          <a:bodyPr/>
          <a:lstStyle/>
          <a:p>
            <a:fld id="{B4C01CFE-95E2-4061-B78D-1C3098643052}" type="slidenum">
              <a:rPr lang="en-US" altLang="zh-CN"/>
              <a:pPr/>
              <a:t>16</a:t>
            </a:fld>
            <a:endParaRPr lang="en-US" altLang="zh-CN"/>
          </a:p>
        </p:txBody>
      </p:sp>
      <p:sp>
        <p:nvSpPr>
          <p:cNvPr id="162818" name="Rectangle 2"/>
          <p:cNvSpPr>
            <a:spLocks noGrp="1" noChangeArrowheads="1"/>
          </p:cNvSpPr>
          <p:nvPr>
            <p:ph type="title"/>
          </p:nvPr>
        </p:nvSpPr>
        <p:spPr/>
        <p:txBody>
          <a:bodyPr>
            <a:normAutofit/>
          </a:bodyPr>
          <a:lstStyle/>
          <a:p>
            <a:r>
              <a:rPr lang="en-US" altLang="zh-CN" dirty="0" err="1" smtClean="0"/>
              <a:t>EcoHAT</a:t>
            </a:r>
            <a:r>
              <a:rPr lang="en-US" altLang="zh-CN" dirty="0" smtClean="0"/>
              <a:t> </a:t>
            </a:r>
            <a:r>
              <a:rPr lang="zh-CN" altLang="en-US" dirty="0"/>
              <a:t>系统的功能开发</a:t>
            </a:r>
          </a:p>
        </p:txBody>
      </p:sp>
      <p:sp>
        <p:nvSpPr>
          <p:cNvPr id="162819" name="Rectangle 3"/>
          <p:cNvSpPr>
            <a:spLocks noGrp="1" noChangeArrowheads="1"/>
          </p:cNvSpPr>
          <p:nvPr>
            <p:ph type="body" idx="1"/>
          </p:nvPr>
        </p:nvSpPr>
        <p:spPr>
          <a:xfrm>
            <a:off x="1692275" y="1600200"/>
            <a:ext cx="6994525" cy="4525963"/>
          </a:xfrm>
        </p:spPr>
        <p:txBody>
          <a:bodyPr/>
          <a:lstStyle/>
          <a:p>
            <a:pPr>
              <a:buBlip>
                <a:blip r:embed="rId3"/>
              </a:buBlip>
            </a:pPr>
            <a:r>
              <a:rPr lang="zh-CN" altLang="en-US" dirty="0">
                <a:latin typeface="Times New Roman" pitchFamily="18" charset="0"/>
                <a:cs typeface="Times New Roman" pitchFamily="18" charset="0"/>
              </a:rPr>
              <a:t>参数管理</a:t>
            </a:r>
          </a:p>
          <a:p>
            <a:pPr>
              <a:buBlip>
                <a:blip r:embed="rId3"/>
              </a:buBlip>
            </a:pPr>
            <a:r>
              <a:rPr lang="zh-CN" altLang="en-US" dirty="0">
                <a:latin typeface="Times New Roman" pitchFamily="18" charset="0"/>
                <a:cs typeface="Times New Roman" pitchFamily="18" charset="0"/>
              </a:rPr>
              <a:t>地表参数遥感反演</a:t>
            </a:r>
          </a:p>
          <a:p>
            <a:pPr>
              <a:buBlip>
                <a:blip r:embed="rId3"/>
              </a:buBlip>
            </a:pPr>
            <a:r>
              <a:rPr lang="zh-CN" altLang="en-US" dirty="0">
                <a:latin typeface="Times New Roman" pitchFamily="18" charset="0"/>
                <a:cs typeface="Times New Roman" pitchFamily="18" charset="0"/>
              </a:rPr>
              <a:t>生态水文过程模拟  </a:t>
            </a:r>
          </a:p>
          <a:p>
            <a:pPr>
              <a:buBlip>
                <a:blip r:embed="rId3"/>
              </a:buBlip>
            </a:pPr>
            <a:r>
              <a:rPr lang="zh-CN" altLang="en-US" dirty="0">
                <a:latin typeface="Times New Roman" pitchFamily="18" charset="0"/>
                <a:cs typeface="Times New Roman" pitchFamily="18" charset="0"/>
              </a:rPr>
              <a:t>区域尺度生态过程模拟</a:t>
            </a:r>
          </a:p>
          <a:p>
            <a:pPr>
              <a:buBlip>
                <a:blip r:embed="rId3"/>
              </a:buBlip>
            </a:pPr>
            <a:r>
              <a:rPr lang="en-US" altLang="zh-CN" dirty="0">
                <a:latin typeface="Times New Roman" pitchFamily="18" charset="0"/>
                <a:cs typeface="Times New Roman" pitchFamily="18" charset="0"/>
              </a:rPr>
              <a:t>GIS</a:t>
            </a:r>
            <a:r>
              <a:rPr lang="zh-CN" altLang="en-US" dirty="0">
                <a:latin typeface="Times New Roman" pitchFamily="18" charset="0"/>
                <a:cs typeface="Times New Roman" pitchFamily="18" charset="0"/>
              </a:rPr>
              <a:t>分析工具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内容占位符 1"/>
          <p:cNvSpPr>
            <a:spLocks noGrp="1"/>
          </p:cNvSpPr>
          <p:nvPr>
            <p:ph/>
          </p:nvPr>
        </p:nvSpPr>
        <p:spPr/>
        <p:txBody>
          <a:bodyPr/>
          <a:lstStyle/>
          <a:p>
            <a:pPr eaLnBrk="1" hangingPunct="1"/>
            <a:endParaRPr lang="zh-CN" altLang="en-US" dirty="0" smtClean="0"/>
          </a:p>
        </p:txBody>
      </p:sp>
      <p:sp>
        <p:nvSpPr>
          <p:cNvPr id="12291" name="Rectangle 4"/>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eaLnBrk="1" hangingPunct="1">
              <a:spcBef>
                <a:spcPct val="0"/>
              </a:spcBef>
              <a:buClrTx/>
              <a:buSzTx/>
              <a:buFontTx/>
              <a:buNone/>
            </a:pPr>
            <a:r>
              <a:rPr lang="zh-CN" altLang="en-US" sz="4400" dirty="0">
                <a:solidFill>
                  <a:schemeClr val="tx1"/>
                </a:solidFill>
                <a:latin typeface="Arial" panose="020B0604020202020204" pitchFamily="34" charset="0"/>
                <a:ea typeface="宋体" panose="02010600030101010101" pitchFamily="2" charset="-122"/>
              </a:rPr>
              <a:t>系统框架</a:t>
            </a:r>
            <a:endParaRPr lang="en-US" altLang="zh-CN" sz="4400" dirty="0">
              <a:solidFill>
                <a:schemeClr val="tx1"/>
              </a:solidFill>
              <a:latin typeface="Arial" panose="020B0604020202020204" pitchFamily="34" charset="0"/>
              <a:ea typeface="宋体" panose="02010600030101010101" pitchFamily="2" charset="-122"/>
            </a:endParaRPr>
          </a:p>
        </p:txBody>
      </p:sp>
      <p:sp>
        <p:nvSpPr>
          <p:cNvPr id="12292" name="Rectangle 7"/>
          <p:cNvSpPr>
            <a:spLocks noChangeArrowheads="1"/>
          </p:cNvSpPr>
          <p:nvPr/>
        </p:nvSpPr>
        <p:spPr bwMode="auto">
          <a:xfrm>
            <a:off x="3276600" y="609282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eaLnBrk="1" hangingPunct="1">
              <a:spcBef>
                <a:spcPct val="0"/>
              </a:spcBef>
              <a:buClrTx/>
              <a:buSzTx/>
              <a:buFontTx/>
              <a:buNone/>
            </a:pPr>
            <a:r>
              <a:rPr lang="en-US" altLang="zh-CN">
                <a:solidFill>
                  <a:schemeClr val="tx1"/>
                </a:solidFill>
                <a:latin typeface="Arial" panose="020B0604020202020204" pitchFamily="34" charset="0"/>
                <a:ea typeface="宋体" panose="02010600030101010101" pitchFamily="2" charset="-122"/>
              </a:rPr>
              <a:t>EcoHAT</a:t>
            </a:r>
            <a:r>
              <a:rPr lang="zh-CN" altLang="en-US">
                <a:solidFill>
                  <a:schemeClr val="tx1"/>
                </a:solidFill>
                <a:latin typeface="Arial" panose="020B0604020202020204" pitchFamily="34" charset="0"/>
                <a:ea typeface="宋体" panose="02010600030101010101" pitchFamily="2" charset="-122"/>
              </a:rPr>
              <a:t>系统的结构框架 </a:t>
            </a:r>
          </a:p>
        </p:txBody>
      </p:sp>
      <p:pic>
        <p:nvPicPr>
          <p:cNvPr id="12294"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30338"/>
            <a:ext cx="60928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4791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81075"/>
            <a:ext cx="90376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title"/>
          </p:nvPr>
        </p:nvSpPr>
        <p:spPr>
          <a:xfrm>
            <a:off x="457200" y="0"/>
            <a:ext cx="8229600" cy="908050"/>
          </a:xfrm>
        </p:spPr>
        <p:txBody>
          <a:bodyPr>
            <a:normAutofit/>
          </a:bodyPr>
          <a:lstStyle/>
          <a:p>
            <a:pPr lvl="0"/>
            <a:r>
              <a:rPr lang="en-US" altLang="zh-CN" dirty="0" err="1" smtClean="0"/>
              <a:t>EcoHAT</a:t>
            </a:r>
            <a:r>
              <a:rPr lang="zh-CN" altLang="en-US" dirty="0"/>
              <a:t>系统主</a:t>
            </a:r>
            <a:r>
              <a:rPr lang="zh-CN" altLang="en-US" dirty="0" smtClean="0"/>
              <a:t>界面</a:t>
            </a:r>
            <a:endParaRPr lang="en-US" altLang="zh-CN" dirty="0" smtClean="0"/>
          </a:p>
        </p:txBody>
      </p:sp>
      <p:sp>
        <p:nvSpPr>
          <p:cNvPr id="11" name="椭圆形标注 10"/>
          <p:cNvSpPr>
            <a:spLocks noChangeArrowheads="1"/>
          </p:cNvSpPr>
          <p:nvPr/>
        </p:nvSpPr>
        <p:spPr bwMode="auto">
          <a:xfrm>
            <a:off x="4956175" y="1268413"/>
            <a:ext cx="1190625" cy="438150"/>
          </a:xfrm>
          <a:prstGeom prst="wedgeEllipseCallout">
            <a:avLst>
              <a:gd name="adj1" fmla="val -59440"/>
              <a:gd name="adj2" fmla="val -45653"/>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upright="1"/>
          <a:lstStyle/>
          <a:p>
            <a:pPr algn="just">
              <a:spcAft>
                <a:spcPts val="0"/>
              </a:spcAft>
              <a:defRPr/>
            </a:pPr>
            <a:r>
              <a:rPr lang="zh-CN" sz="1050" kern="100">
                <a:latin typeface="Calibri" panose="020F0502020204030204" pitchFamily="34" charset="0"/>
                <a:cs typeface="Times New Roman" panose="02020603050405020304" pitchFamily="18" charset="0"/>
              </a:rPr>
              <a:t>菜单栏</a:t>
            </a:r>
          </a:p>
        </p:txBody>
      </p:sp>
      <p:sp>
        <p:nvSpPr>
          <p:cNvPr id="12" name="椭圆形标注 11"/>
          <p:cNvSpPr>
            <a:spLocks noChangeArrowheads="1"/>
          </p:cNvSpPr>
          <p:nvPr/>
        </p:nvSpPr>
        <p:spPr bwMode="auto">
          <a:xfrm>
            <a:off x="7308850" y="2781300"/>
            <a:ext cx="1133475" cy="438150"/>
          </a:xfrm>
          <a:prstGeom prst="wedgeEllipseCallout">
            <a:avLst>
              <a:gd name="adj1" fmla="val -91439"/>
              <a:gd name="adj2" fmla="val 87113"/>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upright="1"/>
          <a:lstStyle/>
          <a:p>
            <a:pPr algn="just">
              <a:spcAft>
                <a:spcPts val="0"/>
              </a:spcAft>
              <a:defRPr/>
            </a:pPr>
            <a:r>
              <a:rPr lang="zh-CN" sz="1050" kern="100">
                <a:latin typeface="Calibri" panose="020F0502020204030204" pitchFamily="34" charset="0"/>
                <a:cs typeface="Times New Roman" panose="02020603050405020304" pitchFamily="18" charset="0"/>
              </a:rPr>
              <a:t>视图区</a:t>
            </a:r>
          </a:p>
        </p:txBody>
      </p:sp>
      <p:sp>
        <p:nvSpPr>
          <p:cNvPr id="13" name="椭圆形标注 12"/>
          <p:cNvSpPr>
            <a:spLocks noChangeArrowheads="1"/>
          </p:cNvSpPr>
          <p:nvPr/>
        </p:nvSpPr>
        <p:spPr bwMode="auto">
          <a:xfrm>
            <a:off x="2247900" y="5373688"/>
            <a:ext cx="1196975" cy="444500"/>
          </a:xfrm>
          <a:prstGeom prst="wedgeEllipseCallout">
            <a:avLst>
              <a:gd name="adj1" fmla="val -101224"/>
              <a:gd name="adj2" fmla="val 80098"/>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upright="1"/>
          <a:lstStyle/>
          <a:p>
            <a:pPr algn="just">
              <a:spcAft>
                <a:spcPts val="0"/>
              </a:spcAft>
              <a:defRPr/>
            </a:pPr>
            <a:r>
              <a:rPr lang="zh-CN" sz="1050" kern="100">
                <a:latin typeface="Calibri" panose="020F0502020204030204" pitchFamily="34" charset="0"/>
                <a:cs typeface="Times New Roman" panose="02020603050405020304" pitchFamily="18" charset="0"/>
              </a:rPr>
              <a:t>状态栏</a:t>
            </a:r>
          </a:p>
          <a:p>
            <a:pPr algn="just">
              <a:spcAft>
                <a:spcPts val="0"/>
              </a:spcAft>
              <a:defRPr/>
            </a:pPr>
            <a:r>
              <a:rPr lang="en-US" sz="1050" kern="100">
                <a:latin typeface="Calibri" panose="020F0502020204030204" pitchFamily="34" charset="0"/>
                <a:cs typeface="Times New Roman" panose="02020603050405020304" pitchFamily="18" charset="0"/>
              </a:rPr>
              <a:t> </a:t>
            </a:r>
            <a:endParaRPr lang="zh-CN" sz="1050" kern="100">
              <a:latin typeface="Calibri" panose="020F0502020204030204" pitchFamily="34" charset="0"/>
              <a:cs typeface="Times New Roman" panose="02020603050405020304" pitchFamily="18" charset="0"/>
            </a:endParaRPr>
          </a:p>
        </p:txBody>
      </p:sp>
      <p:sp>
        <p:nvSpPr>
          <p:cNvPr id="14" name="椭圆形标注 13"/>
          <p:cNvSpPr>
            <a:spLocks noChangeArrowheads="1"/>
          </p:cNvSpPr>
          <p:nvPr/>
        </p:nvSpPr>
        <p:spPr bwMode="auto">
          <a:xfrm>
            <a:off x="1544638" y="2593975"/>
            <a:ext cx="1301750" cy="385763"/>
          </a:xfrm>
          <a:prstGeom prst="wedgeEllipseCallout">
            <a:avLst>
              <a:gd name="adj1" fmla="val -69948"/>
              <a:gd name="adj2" fmla="val 10331"/>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upright="1"/>
          <a:lstStyle/>
          <a:p>
            <a:pPr algn="just">
              <a:spcAft>
                <a:spcPts val="0"/>
              </a:spcAft>
              <a:defRPr/>
            </a:pPr>
            <a:r>
              <a:rPr lang="zh-CN" sz="1050" kern="100">
                <a:latin typeface="Calibri" panose="020F0502020204030204" pitchFamily="34" charset="0"/>
                <a:cs typeface="Times New Roman" panose="02020603050405020304" pitchFamily="18" charset="0"/>
              </a:rPr>
              <a:t>管理面板</a:t>
            </a:r>
          </a:p>
          <a:p>
            <a:pPr algn="just">
              <a:spcAft>
                <a:spcPts val="0"/>
              </a:spcAft>
              <a:defRPr/>
            </a:pPr>
            <a:r>
              <a:rPr lang="en-US" sz="1050" kern="100">
                <a:latin typeface="Calibri" panose="020F0502020204030204" pitchFamily="34" charset="0"/>
                <a:cs typeface="Times New Roman" panose="02020603050405020304" pitchFamily="18" charset="0"/>
              </a:rPr>
              <a:t> </a:t>
            </a:r>
            <a:endParaRPr lang="zh-CN" sz="1050" kern="100">
              <a:latin typeface="Calibri" panose="020F0502020204030204" pitchFamily="34" charset="0"/>
              <a:cs typeface="Times New Roman" panose="02020603050405020304" pitchFamily="18" charset="0"/>
            </a:endParaRPr>
          </a:p>
        </p:txBody>
      </p:sp>
      <p:sp>
        <p:nvSpPr>
          <p:cNvPr id="15" name="椭圆形标注 14"/>
          <p:cNvSpPr>
            <a:spLocks noChangeArrowheads="1"/>
          </p:cNvSpPr>
          <p:nvPr/>
        </p:nvSpPr>
        <p:spPr bwMode="auto">
          <a:xfrm>
            <a:off x="2195513" y="1760538"/>
            <a:ext cx="1133475" cy="438150"/>
          </a:xfrm>
          <a:prstGeom prst="wedgeEllipseCallout">
            <a:avLst>
              <a:gd name="adj1" fmla="val -77146"/>
              <a:gd name="adj2" fmla="val -112850"/>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upright="1"/>
          <a:lstStyle/>
          <a:p>
            <a:pPr algn="just">
              <a:spcAft>
                <a:spcPts val="0"/>
              </a:spcAft>
              <a:defRPr/>
            </a:pPr>
            <a:r>
              <a:rPr lang="zh-CN" sz="1050" kern="100">
                <a:latin typeface="Calibri" panose="020F0502020204030204" pitchFamily="34" charset="0"/>
                <a:cs typeface="Times New Roman" panose="02020603050405020304" pitchFamily="18" charset="0"/>
              </a:rPr>
              <a:t>工具栏</a:t>
            </a:r>
          </a:p>
          <a:p>
            <a:pPr algn="just">
              <a:spcAft>
                <a:spcPts val="0"/>
              </a:spcAft>
              <a:defRPr/>
            </a:pPr>
            <a:r>
              <a:rPr lang="en-US" sz="1050" kern="100">
                <a:latin typeface="Calibri" panose="020F0502020204030204" pitchFamily="34" charset="0"/>
                <a:cs typeface="Times New Roman" panose="02020603050405020304" pitchFamily="18" charset="0"/>
              </a:rPr>
              <a:t> </a:t>
            </a:r>
            <a:endParaRPr lang="zh-CN" sz="1050" kern="10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178557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fld id="{A923DD3D-D70A-457F-96D3-88D09DF880CE}" type="datetime1">
              <a:rPr lang="zh-CN" altLang="en-US"/>
              <a:pPr/>
              <a:t>2015/4/2</a:t>
            </a:fld>
            <a:endParaRPr lang="en-US" altLang="zh-CN"/>
          </a:p>
        </p:txBody>
      </p:sp>
      <p:sp>
        <p:nvSpPr>
          <p:cNvPr id="7" name="灯片编号占位符 5"/>
          <p:cNvSpPr>
            <a:spLocks noGrp="1"/>
          </p:cNvSpPr>
          <p:nvPr>
            <p:ph type="sldNum" sz="quarter" idx="12"/>
          </p:nvPr>
        </p:nvSpPr>
        <p:spPr/>
        <p:txBody>
          <a:bodyPr/>
          <a:lstStyle/>
          <a:p>
            <a:fld id="{40A00575-B6CA-45EC-9789-B50EBCD2DD79}" type="slidenum">
              <a:rPr lang="en-US" altLang="zh-CN"/>
              <a:pPr/>
              <a:t>19</a:t>
            </a:fld>
            <a:endParaRPr lang="en-US" altLang="zh-CN"/>
          </a:p>
        </p:txBody>
      </p:sp>
      <p:sp>
        <p:nvSpPr>
          <p:cNvPr id="231426" name="Rectangle 2"/>
          <p:cNvSpPr>
            <a:spLocks noGrp="1" noChangeArrowheads="1"/>
          </p:cNvSpPr>
          <p:nvPr>
            <p:ph type="title"/>
          </p:nvPr>
        </p:nvSpPr>
        <p:spPr>
          <a:xfrm>
            <a:off x="457200" y="274638"/>
            <a:ext cx="4475163" cy="1143000"/>
          </a:xfrm>
        </p:spPr>
        <p:txBody>
          <a:bodyPr/>
          <a:lstStyle/>
          <a:p>
            <a:r>
              <a:rPr lang="zh-CN" altLang="en-US" dirty="0"/>
              <a:t>参数</a:t>
            </a:r>
            <a:r>
              <a:rPr lang="zh-CN" altLang="en-US" dirty="0" smtClean="0"/>
              <a:t>管理模块</a:t>
            </a:r>
            <a:endParaRPr lang="zh-CN" altLang="en-US" dirty="0"/>
          </a:p>
        </p:txBody>
      </p:sp>
      <p:sp>
        <p:nvSpPr>
          <p:cNvPr id="231427" name="Rectangle 3"/>
          <p:cNvSpPr>
            <a:spLocks noGrp="1" noChangeArrowheads="1"/>
          </p:cNvSpPr>
          <p:nvPr>
            <p:ph type="body" idx="1"/>
          </p:nvPr>
        </p:nvSpPr>
        <p:spPr>
          <a:xfrm>
            <a:off x="0" y="1643050"/>
            <a:ext cx="8929718" cy="1928826"/>
          </a:xfrm>
        </p:spPr>
        <p:txBody>
          <a:bodyPr>
            <a:normAutofit fontScale="77500" lnSpcReduction="20000"/>
          </a:bodyPr>
          <a:lstStyle/>
          <a:p>
            <a:r>
              <a:rPr lang="en-US" altLang="zh-CN" dirty="0">
                <a:latin typeface="Times New Roman" pitchFamily="18" charset="0"/>
                <a:cs typeface="Times New Roman" pitchFamily="18" charset="0"/>
              </a:rPr>
              <a:t>EcoHAT</a:t>
            </a:r>
            <a:r>
              <a:rPr lang="zh-CN" altLang="en-US" dirty="0">
                <a:latin typeface="Times New Roman" pitchFamily="18" charset="0"/>
                <a:cs typeface="Times New Roman" pitchFamily="18" charset="0"/>
              </a:rPr>
              <a:t>系统采用文件管理方式，把模型运算的所有输入</a:t>
            </a:r>
            <a:r>
              <a:rPr lang="zh-CN" altLang="en-US" dirty="0" smtClean="0">
                <a:latin typeface="Times New Roman" pitchFamily="18" charset="0"/>
                <a:cs typeface="Times New Roman" pitchFamily="18" charset="0"/>
              </a:rPr>
              <a:t>参数放</a:t>
            </a:r>
            <a:r>
              <a:rPr lang="zh-CN" altLang="en-US" dirty="0">
                <a:latin typeface="Times New Roman" pitchFamily="18" charset="0"/>
                <a:cs typeface="Times New Roman" pitchFamily="18" charset="0"/>
              </a:rPr>
              <a:t>到同一个</a:t>
            </a:r>
            <a:r>
              <a:rPr lang="zh-CN" altLang="en-US" dirty="0" smtClean="0">
                <a:latin typeface="Times New Roman" pitchFamily="18" charset="0"/>
                <a:cs typeface="Times New Roman" pitchFamily="18" charset="0"/>
              </a:rPr>
              <a:t>文件夹。</a:t>
            </a:r>
            <a:r>
              <a:rPr lang="zh-CN" altLang="en-US" dirty="0">
                <a:latin typeface="Times New Roman" pitchFamily="18" charset="0"/>
                <a:cs typeface="Times New Roman" pitchFamily="18" charset="0"/>
              </a:rPr>
              <a:t>文件名和文件格式按模型的要求命名和组织，在模型运算时自动读取对应参数</a:t>
            </a:r>
            <a:r>
              <a:rPr lang="zh-CN" altLang="en-US" dirty="0" smtClean="0">
                <a:latin typeface="Times New Roman" pitchFamily="18" charset="0"/>
                <a:cs typeface="Times New Roman" pitchFamily="18" charset="0"/>
              </a:rPr>
              <a:t>，并 核对参数准备情况，实现</a:t>
            </a:r>
            <a:r>
              <a:rPr lang="zh-CN" altLang="en-US" dirty="0">
                <a:latin typeface="Times New Roman" pitchFamily="18" charset="0"/>
                <a:cs typeface="Times New Roman" pitchFamily="18" charset="0"/>
              </a:rPr>
              <a:t>模型参数管理。 </a:t>
            </a:r>
          </a:p>
        </p:txBody>
      </p:sp>
      <p:pic>
        <p:nvPicPr>
          <p:cNvPr id="39938" name="Picture 2"/>
          <p:cNvPicPr>
            <a:picLocks noChangeAspect="1" noChangeArrowheads="1"/>
          </p:cNvPicPr>
          <p:nvPr/>
        </p:nvPicPr>
        <p:blipFill>
          <a:blip r:embed="rId2"/>
          <a:srcRect/>
          <a:stretch>
            <a:fillRect/>
          </a:stretch>
        </p:blipFill>
        <p:spPr bwMode="auto">
          <a:xfrm>
            <a:off x="0" y="3143248"/>
            <a:ext cx="5648325" cy="2790825"/>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a:stretch>
            <a:fillRect/>
          </a:stretch>
        </p:blipFill>
        <p:spPr bwMode="auto">
          <a:xfrm>
            <a:off x="4071934" y="3714752"/>
            <a:ext cx="4371975" cy="2714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pPr marL="609600" indent="-609600">
              <a:buBlip>
                <a:blip r:embed="rId2"/>
              </a:buBlip>
            </a:pPr>
            <a:r>
              <a:rPr lang="zh-CN" altLang="en-US" dirty="0" smtClean="0">
                <a:latin typeface="Times New Roman" pitchFamily="18" charset="0"/>
                <a:cs typeface="Times New Roman" pitchFamily="18" charset="0"/>
              </a:rPr>
              <a:t>水资源与水环境遥感方法开发背景</a:t>
            </a:r>
          </a:p>
          <a:p>
            <a:pPr marL="609600" indent="-609600">
              <a:buBlip>
                <a:blip r:embed="rId2"/>
              </a:buBlip>
            </a:pPr>
            <a:r>
              <a:rPr lang="zh-CN" altLang="en-US" dirty="0" smtClean="0">
                <a:latin typeface="Times New Roman" pitchFamily="18" charset="0"/>
                <a:cs typeface="Times New Roman" pitchFamily="18" charset="0"/>
              </a:rPr>
              <a:t>水资源与水环境遥感模型结构及原理 </a:t>
            </a:r>
          </a:p>
          <a:p>
            <a:pPr marL="609600" indent="-609600">
              <a:buBlip>
                <a:blip r:embed="rId2"/>
              </a:buBlip>
            </a:pPr>
            <a:r>
              <a:rPr lang="en-US" altLang="zh-CN" dirty="0" smtClean="0">
                <a:latin typeface="Times New Roman" pitchFamily="18" charset="0"/>
                <a:cs typeface="Times New Roman" pitchFamily="18" charset="0"/>
              </a:rPr>
              <a:t>EcoHAT</a:t>
            </a:r>
            <a:r>
              <a:rPr lang="zh-CN" altLang="en-US" dirty="0" smtClean="0">
                <a:latin typeface="Times New Roman" pitchFamily="18" charset="0"/>
                <a:cs typeface="Times New Roman" pitchFamily="18" charset="0"/>
              </a:rPr>
              <a:t>系统的构建</a:t>
            </a:r>
          </a:p>
          <a:p>
            <a:pPr marL="609600" indent="-609600">
              <a:buBlip>
                <a:blip r:embed="rId2"/>
              </a:buBlip>
            </a:pPr>
            <a:r>
              <a:rPr lang="en-US" altLang="zh-CN" dirty="0" err="1" smtClean="0">
                <a:latin typeface="Times New Roman" pitchFamily="18" charset="0"/>
                <a:cs typeface="Times New Roman" pitchFamily="18" charset="0"/>
              </a:rPr>
              <a:t>EcoHAT</a:t>
            </a:r>
            <a:r>
              <a:rPr lang="zh-CN" altLang="en-US" dirty="0" smtClean="0">
                <a:latin typeface="Times New Roman" pitchFamily="18" charset="0"/>
                <a:cs typeface="Times New Roman" pitchFamily="18" charset="0"/>
              </a:rPr>
              <a:t>系统的特点</a:t>
            </a:r>
            <a:endParaRPr lang="en-US" altLang="zh-CN" dirty="0" smtClean="0">
              <a:latin typeface="Times New Roman" pitchFamily="18" charset="0"/>
              <a:cs typeface="Times New Roman" pitchFamily="18" charset="0"/>
            </a:endParaRPr>
          </a:p>
          <a:p>
            <a:pPr marL="609600" indent="-609600">
              <a:buBlip>
                <a:blip r:embed="rId2"/>
              </a:buBlip>
            </a:pPr>
            <a:r>
              <a:rPr lang="en-US" altLang="zh-CN" dirty="0" err="1" smtClean="0">
                <a:latin typeface="Times New Roman" pitchFamily="18" charset="0"/>
                <a:cs typeface="Times New Roman" pitchFamily="18" charset="0"/>
              </a:rPr>
              <a:t>EcoHAT</a:t>
            </a:r>
            <a:r>
              <a:rPr lang="zh-CN" altLang="en-US" dirty="0" smtClean="0">
                <a:latin typeface="Times New Roman" pitchFamily="18" charset="0"/>
                <a:cs typeface="Times New Roman" pitchFamily="18" charset="0"/>
              </a:rPr>
              <a:t>系统的应用的实例与验证</a:t>
            </a:r>
          </a:p>
          <a:p>
            <a:pPr marL="609600" indent="-609600">
              <a:buBlip>
                <a:blip r:embed="rId2"/>
              </a:buBlip>
            </a:pPr>
            <a:endParaRPr lang="zh-CN" altLang="en-US" dirty="0" smtClean="0">
              <a:latin typeface="Times New Roman" pitchFamily="18" charset="0"/>
              <a:cs typeface="Times New Roman" pitchFamily="18" charset="0"/>
            </a:endParaRPr>
          </a:p>
        </p:txBody>
      </p:sp>
      <p:sp>
        <p:nvSpPr>
          <p:cNvPr id="2" name="标题 1"/>
          <p:cNvSpPr>
            <a:spLocks noGrp="1"/>
          </p:cNvSpPr>
          <p:nvPr>
            <p:ph type="title"/>
          </p:nvPr>
        </p:nvSpPr>
        <p:spPr/>
        <p:txBody>
          <a:bodyPr>
            <a:normAutofit/>
          </a:bodyPr>
          <a:lstStyle/>
          <a:p>
            <a:r>
              <a:rPr lang="zh-CN" altLang="en-US" dirty="0" smtClean="0">
                <a:latin typeface="华文新魏" pitchFamily="2" charset="-122"/>
                <a:ea typeface="华文新魏" pitchFamily="2" charset="-122"/>
              </a:rPr>
              <a:t>纲要</a:t>
            </a:r>
            <a:endParaRPr lang="zh-CN" altLang="en-US" dirty="0">
              <a:latin typeface="华文新魏" pitchFamily="2" charset="-122"/>
              <a:ea typeface="华文新魏" pitchFamily="2" charset="-122"/>
            </a:endParaRPr>
          </a:p>
        </p:txBody>
      </p:sp>
      <p:sp>
        <p:nvSpPr>
          <p:cNvPr id="4" name="灯片编号占位符 5"/>
          <p:cNvSpPr>
            <a:spLocks noGrp="1"/>
          </p:cNvSpPr>
          <p:nvPr>
            <p:ph type="sldNum" sz="quarter" idx="12"/>
          </p:nvPr>
        </p:nvSpPr>
        <p:spPr>
          <a:xfrm>
            <a:off x="8647272" y="6407944"/>
            <a:ext cx="365760" cy="365125"/>
          </a:xfrm>
        </p:spPr>
        <p:txBody>
          <a:bodyPr/>
          <a:lstStyle/>
          <a:p>
            <a:fld id="{A4529E34-C063-4360-AD73-C0C4EB915B30}" type="slidenum">
              <a:rPr lang="en-US" altLang="zh-CN"/>
              <a:pPr/>
              <a:t>2</a:t>
            </a:fld>
            <a:endParaRPr lang="en-US" altLang="zh-C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FED5E92C-367A-4609-8D8F-B1799A1FC7C3}" type="datetime1">
              <a:rPr lang="zh-CN" altLang="en-US"/>
              <a:pPr/>
              <a:t>2015/4/2</a:t>
            </a:fld>
            <a:endParaRPr lang="en-US" altLang="zh-CN"/>
          </a:p>
        </p:txBody>
      </p:sp>
      <p:sp>
        <p:nvSpPr>
          <p:cNvPr id="6" name="灯片编号占位符 5"/>
          <p:cNvSpPr>
            <a:spLocks noGrp="1"/>
          </p:cNvSpPr>
          <p:nvPr>
            <p:ph type="sldNum" sz="quarter" idx="12"/>
          </p:nvPr>
        </p:nvSpPr>
        <p:spPr/>
        <p:txBody>
          <a:bodyPr/>
          <a:lstStyle/>
          <a:p>
            <a:fld id="{4C29AE0B-9439-4910-A614-6D4AC5474771}" type="slidenum">
              <a:rPr lang="en-US" altLang="zh-CN"/>
              <a:pPr/>
              <a:t>20</a:t>
            </a:fld>
            <a:endParaRPr lang="en-US" altLang="zh-CN"/>
          </a:p>
        </p:txBody>
      </p:sp>
      <p:sp>
        <p:nvSpPr>
          <p:cNvPr id="232450" name="Rectangle 2"/>
          <p:cNvSpPr>
            <a:spLocks noGrp="1" noChangeArrowheads="1"/>
          </p:cNvSpPr>
          <p:nvPr>
            <p:ph type="title"/>
          </p:nvPr>
        </p:nvSpPr>
        <p:spPr>
          <a:xfrm>
            <a:off x="214282" y="285728"/>
            <a:ext cx="5699125" cy="1143000"/>
          </a:xfrm>
        </p:spPr>
        <p:txBody>
          <a:bodyPr/>
          <a:lstStyle/>
          <a:p>
            <a:r>
              <a:rPr lang="zh-CN" altLang="en-US" dirty="0"/>
              <a:t>地表参数遥感</a:t>
            </a:r>
            <a:r>
              <a:rPr lang="zh-CN" altLang="en-US" dirty="0" smtClean="0"/>
              <a:t>反演模块</a:t>
            </a:r>
            <a:endParaRPr lang="zh-CN" altLang="en-US" dirty="0"/>
          </a:p>
        </p:txBody>
      </p:sp>
      <p:sp>
        <p:nvSpPr>
          <p:cNvPr id="232451" name="Rectangle 3"/>
          <p:cNvSpPr>
            <a:spLocks noGrp="1" noChangeArrowheads="1"/>
          </p:cNvSpPr>
          <p:nvPr>
            <p:ph type="body" idx="1"/>
          </p:nvPr>
        </p:nvSpPr>
        <p:spPr>
          <a:xfrm>
            <a:off x="457200" y="1600200"/>
            <a:ext cx="5699125" cy="4525963"/>
          </a:xfrm>
        </p:spPr>
        <p:txBody>
          <a:bodyPr/>
          <a:lstStyle/>
          <a:p>
            <a:r>
              <a:rPr lang="en-US" altLang="zh-CN" sz="2800" dirty="0" smtClean="0">
                <a:latin typeface="Times New Roman" pitchFamily="18" charset="0"/>
                <a:cs typeface="Times New Roman" pitchFamily="18" charset="0"/>
              </a:rPr>
              <a:t>EcoHAT</a:t>
            </a:r>
            <a:r>
              <a:rPr lang="zh-CN" altLang="en-US" sz="2800" dirty="0">
                <a:latin typeface="Times New Roman" pitchFamily="18" charset="0"/>
                <a:cs typeface="Times New Roman" pitchFamily="18" charset="0"/>
              </a:rPr>
              <a:t>系统集成了遥感反演地表参数</a:t>
            </a:r>
            <a:r>
              <a:rPr lang="zh-CN" altLang="en-US" sz="2800" dirty="0" smtClean="0">
                <a:latin typeface="Times New Roman" pitchFamily="18" charset="0"/>
                <a:cs typeface="Times New Roman" pitchFamily="18" charset="0"/>
              </a:rPr>
              <a:t>的经典、常用算法</a:t>
            </a:r>
            <a:r>
              <a:rPr lang="zh-CN" altLang="en-US" sz="2800" dirty="0">
                <a:latin typeface="Times New Roman" pitchFamily="18" charset="0"/>
                <a:cs typeface="Times New Roman" pitchFamily="18" charset="0"/>
              </a:rPr>
              <a:t>，反演的基本地表参数包括各种植被指数、地表反照率、地表温度、叶面积指数、土壤水分、土壤温度、太阳辐射等地表参数。通过遥感参数的反演，为生态水文过程模拟提供了空间数据源。</a:t>
            </a:r>
          </a:p>
          <a:p>
            <a:r>
              <a:rPr lang="zh-CN" altLang="en-US" sz="2800" dirty="0">
                <a:latin typeface="Times New Roman" pitchFamily="18" charset="0"/>
                <a:cs typeface="Times New Roman" pitchFamily="18" charset="0"/>
              </a:rPr>
              <a:t>反演的参数和方法在</a:t>
            </a:r>
            <a:r>
              <a:rPr lang="zh-CN" altLang="en-US" sz="2800" dirty="0" smtClean="0">
                <a:latin typeface="Times New Roman" pitchFamily="18" charset="0"/>
                <a:cs typeface="Times New Roman" pitchFamily="18" charset="0"/>
              </a:rPr>
              <a:t>不断改进、扩展</a:t>
            </a:r>
            <a:r>
              <a:rPr lang="en-US" altLang="zh-CN" sz="2800" dirty="0"/>
              <a:t>…</a:t>
            </a:r>
          </a:p>
        </p:txBody>
      </p:sp>
      <p:pic>
        <p:nvPicPr>
          <p:cNvPr id="38914" name="Picture 2"/>
          <p:cNvPicPr>
            <a:picLocks noChangeAspect="1" noChangeArrowheads="1"/>
          </p:cNvPicPr>
          <p:nvPr/>
        </p:nvPicPr>
        <p:blipFill>
          <a:blip r:embed="rId2"/>
          <a:srcRect/>
          <a:stretch>
            <a:fillRect/>
          </a:stretch>
        </p:blipFill>
        <p:spPr bwMode="auto">
          <a:xfrm>
            <a:off x="6072198" y="785794"/>
            <a:ext cx="3000396" cy="5743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F7ACE864-66F9-4D7D-A0E2-71F203F88A82}" type="datetime1">
              <a:rPr lang="zh-CN" altLang="en-US"/>
              <a:pPr/>
              <a:t>2015/4/2</a:t>
            </a:fld>
            <a:endParaRPr lang="en-US" altLang="zh-CN"/>
          </a:p>
        </p:txBody>
      </p:sp>
      <p:sp>
        <p:nvSpPr>
          <p:cNvPr id="6" name="灯片编号占位符 5"/>
          <p:cNvSpPr>
            <a:spLocks noGrp="1"/>
          </p:cNvSpPr>
          <p:nvPr>
            <p:ph type="sldNum" sz="quarter" idx="12"/>
          </p:nvPr>
        </p:nvSpPr>
        <p:spPr/>
        <p:txBody>
          <a:bodyPr/>
          <a:lstStyle/>
          <a:p>
            <a:fld id="{C6DB6E01-ED03-41FC-AA17-43DE3DB62D17}" type="slidenum">
              <a:rPr lang="en-US" altLang="zh-CN"/>
              <a:pPr/>
              <a:t>21</a:t>
            </a:fld>
            <a:endParaRPr lang="en-US" altLang="zh-CN"/>
          </a:p>
        </p:txBody>
      </p:sp>
      <p:sp>
        <p:nvSpPr>
          <p:cNvPr id="233474" name="Rectangle 2"/>
          <p:cNvSpPr>
            <a:spLocks noGrp="1" noChangeArrowheads="1"/>
          </p:cNvSpPr>
          <p:nvPr>
            <p:ph type="title"/>
          </p:nvPr>
        </p:nvSpPr>
        <p:spPr>
          <a:xfrm>
            <a:off x="0" y="260350"/>
            <a:ext cx="6419850" cy="1143000"/>
          </a:xfrm>
        </p:spPr>
        <p:txBody>
          <a:bodyPr/>
          <a:lstStyle/>
          <a:p>
            <a:r>
              <a:rPr lang="zh-CN" altLang="en-US" dirty="0"/>
              <a:t>生态水文过程</a:t>
            </a:r>
            <a:r>
              <a:rPr lang="zh-CN" altLang="en-US" dirty="0" smtClean="0"/>
              <a:t>模拟模块</a:t>
            </a:r>
            <a:endParaRPr lang="zh-CN" altLang="en-US" dirty="0"/>
          </a:p>
        </p:txBody>
      </p:sp>
      <p:sp>
        <p:nvSpPr>
          <p:cNvPr id="233475" name="Rectangle 3"/>
          <p:cNvSpPr>
            <a:spLocks noGrp="1" noChangeArrowheads="1"/>
          </p:cNvSpPr>
          <p:nvPr>
            <p:ph type="body" idx="1"/>
          </p:nvPr>
        </p:nvSpPr>
        <p:spPr>
          <a:xfrm>
            <a:off x="0" y="1571612"/>
            <a:ext cx="5699125" cy="4525963"/>
          </a:xfrm>
        </p:spPr>
        <p:txBody>
          <a:bodyPr/>
          <a:lstStyle/>
          <a:p>
            <a:r>
              <a:rPr lang="zh-CN" altLang="en-US" sz="2800" dirty="0"/>
              <a:t>通过模块化的模型界面，方便用户选择不同的模型，为生态水文过程模拟提供输入输出参数。采用指定文件夹路径的数据输入方式，读取模型所需的参数，为模型计算提供所需参数。在计算过程中，利用栅格数据分块运算技术，解决了分布式模型的网格运算速度慢和占用内存大的问题。 </a:t>
            </a:r>
          </a:p>
        </p:txBody>
      </p:sp>
      <p:pic>
        <p:nvPicPr>
          <p:cNvPr id="40963" name="Picture 3"/>
          <p:cNvPicPr>
            <a:picLocks noChangeAspect="1" noChangeArrowheads="1"/>
          </p:cNvPicPr>
          <p:nvPr/>
        </p:nvPicPr>
        <p:blipFill>
          <a:blip r:embed="rId2"/>
          <a:srcRect/>
          <a:stretch>
            <a:fillRect/>
          </a:stretch>
        </p:blipFill>
        <p:spPr bwMode="auto">
          <a:xfrm>
            <a:off x="5572132" y="1285860"/>
            <a:ext cx="3000396" cy="53471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4AF0729E-B382-407D-B86A-B0995A853511}" type="datetime1">
              <a:rPr lang="zh-CN" altLang="en-US"/>
              <a:pPr/>
              <a:t>2015/4/2</a:t>
            </a:fld>
            <a:endParaRPr lang="en-US" altLang="zh-CN"/>
          </a:p>
        </p:txBody>
      </p:sp>
      <p:sp>
        <p:nvSpPr>
          <p:cNvPr id="6" name="灯片编号占位符 5"/>
          <p:cNvSpPr>
            <a:spLocks noGrp="1"/>
          </p:cNvSpPr>
          <p:nvPr>
            <p:ph type="sldNum" sz="quarter" idx="12"/>
          </p:nvPr>
        </p:nvSpPr>
        <p:spPr/>
        <p:txBody>
          <a:bodyPr/>
          <a:lstStyle/>
          <a:p>
            <a:fld id="{CB862681-3E79-413A-920A-42DA9A05E283}" type="slidenum">
              <a:rPr lang="en-US" altLang="zh-CN"/>
              <a:pPr/>
              <a:t>22</a:t>
            </a:fld>
            <a:endParaRPr lang="en-US" altLang="zh-CN"/>
          </a:p>
        </p:txBody>
      </p:sp>
      <p:sp>
        <p:nvSpPr>
          <p:cNvPr id="234498" name="Rectangle 2"/>
          <p:cNvSpPr>
            <a:spLocks noGrp="1" noChangeArrowheads="1"/>
          </p:cNvSpPr>
          <p:nvPr>
            <p:ph type="title"/>
          </p:nvPr>
        </p:nvSpPr>
        <p:spPr>
          <a:xfrm>
            <a:off x="214282" y="285728"/>
            <a:ext cx="5627688" cy="1143000"/>
          </a:xfrm>
        </p:spPr>
        <p:txBody>
          <a:bodyPr/>
          <a:lstStyle/>
          <a:p>
            <a:r>
              <a:rPr lang="zh-CN" altLang="en-US" sz="4000" dirty="0"/>
              <a:t>区域尺度生态过程模拟</a:t>
            </a:r>
          </a:p>
        </p:txBody>
      </p:sp>
      <p:sp>
        <p:nvSpPr>
          <p:cNvPr id="234499" name="Rectangle 3"/>
          <p:cNvSpPr>
            <a:spLocks noGrp="1" noChangeArrowheads="1"/>
          </p:cNvSpPr>
          <p:nvPr>
            <p:ph type="body" idx="1"/>
          </p:nvPr>
        </p:nvSpPr>
        <p:spPr>
          <a:xfrm>
            <a:off x="457200" y="1600200"/>
            <a:ext cx="5338763" cy="4525963"/>
          </a:xfrm>
        </p:spPr>
        <p:txBody>
          <a:bodyPr/>
          <a:lstStyle/>
          <a:p>
            <a:r>
              <a:rPr lang="zh-CN" altLang="en-US" sz="2800"/>
              <a:t>根据生态过程模拟需求，以各个单独生态水文过程模拟为基础，通过对模块化生态水文过程的模型定制，实现区域尺度生态过程模拟。</a:t>
            </a:r>
          </a:p>
          <a:p>
            <a:r>
              <a:rPr lang="zh-CN" altLang="en-US" sz="2800"/>
              <a:t>目前提供的区域尺度生态过程模拟有：酸化植被生产力模拟、库岸带模拟、土壤侵蚀、非点源污染、生态需水模拟</a:t>
            </a:r>
          </a:p>
        </p:txBody>
      </p:sp>
      <p:pic>
        <p:nvPicPr>
          <p:cNvPr id="41986" name="Picture 2"/>
          <p:cNvPicPr>
            <a:picLocks noChangeAspect="1" noChangeArrowheads="1"/>
          </p:cNvPicPr>
          <p:nvPr/>
        </p:nvPicPr>
        <p:blipFill>
          <a:blip r:embed="rId2"/>
          <a:srcRect/>
          <a:stretch>
            <a:fillRect/>
          </a:stretch>
        </p:blipFill>
        <p:spPr bwMode="auto">
          <a:xfrm>
            <a:off x="5786446" y="1428735"/>
            <a:ext cx="2857520" cy="38700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30B584ED-8C1C-488B-8E9B-0C7AE0D2E6B9}" type="datetime1">
              <a:rPr lang="zh-CN" altLang="en-US"/>
              <a:pPr/>
              <a:t>2015/4/2</a:t>
            </a:fld>
            <a:endParaRPr lang="en-US" altLang="zh-CN"/>
          </a:p>
        </p:txBody>
      </p:sp>
      <p:sp>
        <p:nvSpPr>
          <p:cNvPr id="6" name="灯片编号占位符 5"/>
          <p:cNvSpPr>
            <a:spLocks noGrp="1"/>
          </p:cNvSpPr>
          <p:nvPr>
            <p:ph type="sldNum" sz="quarter" idx="12"/>
          </p:nvPr>
        </p:nvSpPr>
        <p:spPr/>
        <p:txBody>
          <a:bodyPr/>
          <a:lstStyle/>
          <a:p>
            <a:fld id="{BAC47649-5C9B-4FC8-A63E-4B779A1398D9}" type="slidenum">
              <a:rPr lang="en-US" altLang="zh-CN"/>
              <a:pPr/>
              <a:t>23</a:t>
            </a:fld>
            <a:endParaRPr lang="en-US" altLang="zh-CN"/>
          </a:p>
        </p:txBody>
      </p:sp>
      <p:sp>
        <p:nvSpPr>
          <p:cNvPr id="183298" name="Rectangle 2"/>
          <p:cNvSpPr>
            <a:spLocks noGrp="1" noChangeArrowheads="1"/>
          </p:cNvSpPr>
          <p:nvPr>
            <p:ph type="title"/>
          </p:nvPr>
        </p:nvSpPr>
        <p:spPr>
          <a:xfrm>
            <a:off x="214282" y="0"/>
            <a:ext cx="8229600" cy="928694"/>
          </a:xfrm>
        </p:spPr>
        <p:txBody>
          <a:bodyPr/>
          <a:lstStyle/>
          <a:p>
            <a:r>
              <a:rPr lang="en-US" altLang="zh-CN" sz="3400" dirty="0" smtClean="0"/>
              <a:t>EcoHAT </a:t>
            </a:r>
            <a:r>
              <a:rPr lang="zh-CN" altLang="en-US" sz="3400" dirty="0"/>
              <a:t>系统的技术开发</a:t>
            </a:r>
          </a:p>
        </p:txBody>
      </p:sp>
      <p:sp>
        <p:nvSpPr>
          <p:cNvPr id="183299" name="Rectangle 3"/>
          <p:cNvSpPr>
            <a:spLocks noGrp="1" noChangeArrowheads="1"/>
          </p:cNvSpPr>
          <p:nvPr>
            <p:ph type="body" idx="1"/>
          </p:nvPr>
        </p:nvSpPr>
        <p:spPr>
          <a:xfrm>
            <a:off x="500034" y="1428736"/>
            <a:ext cx="8229600" cy="4525963"/>
          </a:xfrm>
        </p:spPr>
        <p:txBody>
          <a:bodyPr/>
          <a:lstStyle/>
          <a:p>
            <a:pPr>
              <a:buFontTx/>
              <a:buNone/>
            </a:pPr>
            <a:r>
              <a:rPr lang="en-US" altLang="zh-CN" dirty="0"/>
              <a:t>   </a:t>
            </a:r>
            <a:r>
              <a:rPr lang="zh-CN" altLang="en-US" dirty="0" smtClean="0">
                <a:latin typeface="Times New Roman" pitchFamily="18" charset="0"/>
                <a:cs typeface="Times New Roman" pitchFamily="18" charset="0"/>
              </a:rPr>
              <a:t>采用类</a:t>
            </a:r>
            <a:r>
              <a:rPr lang="en-US" altLang="zh-CN" dirty="0" smtClean="0">
                <a:latin typeface="Times New Roman" pitchFamily="18" charset="0"/>
                <a:cs typeface="Times New Roman" pitchFamily="18" charset="0"/>
              </a:rPr>
              <a:t>K-L</a:t>
            </a:r>
            <a:r>
              <a:rPr lang="zh-CN" altLang="en-US" dirty="0" smtClean="0">
                <a:latin typeface="Times New Roman" pitchFamily="18" charset="0"/>
                <a:cs typeface="Times New Roman" pitchFamily="18" charset="0"/>
              </a:rPr>
              <a:t>数据存储管理模式，方便海量数据的动态存储、调用和管理。</a:t>
            </a:r>
            <a:endParaRPr lang="zh-CN" altLang="en-US" dirty="0">
              <a:latin typeface="Times New Roman" pitchFamily="18" charset="0"/>
              <a:cs typeface="Times New Roman" pitchFamily="18" charset="0"/>
            </a:endParaRPr>
          </a:p>
        </p:txBody>
      </p:sp>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8849" name="Object 1"/>
          <p:cNvGraphicFramePr>
            <a:graphicFrameLocks noChangeAspect="1"/>
          </p:cNvGraphicFramePr>
          <p:nvPr/>
        </p:nvGraphicFramePr>
        <p:xfrm>
          <a:off x="1000100" y="857232"/>
          <a:ext cx="7286676" cy="5572164"/>
        </p:xfrm>
        <a:graphic>
          <a:graphicData uri="http://schemas.openxmlformats.org/presentationml/2006/ole">
            <mc:AlternateContent xmlns:mc="http://schemas.openxmlformats.org/markup-compatibility/2006">
              <mc:Choice xmlns:v="urn:schemas-microsoft-com:vml" Requires="v">
                <p:oleObj spid="_x0000_s78872" r:id="rId4" imgW="7359470" imgH="7580970" progId="Visio.Drawing.11">
                  <p:embed/>
                </p:oleObj>
              </mc:Choice>
              <mc:Fallback>
                <p:oleObj r:id="rId4" imgW="7359470" imgH="7580970"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00" y="857232"/>
                        <a:ext cx="7286676" cy="5572164"/>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cstate="print"/>
          <a:srcRect/>
          <a:stretch>
            <a:fillRect/>
          </a:stretch>
        </p:blipFill>
        <p:spPr bwMode="auto">
          <a:xfrm>
            <a:off x="204354" y="1928802"/>
            <a:ext cx="2143140" cy="2357454"/>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3"/>
          <a:srcRect/>
          <a:stretch>
            <a:fillRect/>
          </a:stretch>
        </p:blipFill>
        <p:spPr bwMode="auto">
          <a:xfrm>
            <a:off x="2428860" y="1928802"/>
            <a:ext cx="6562336" cy="2357454"/>
          </a:xfrm>
          <a:prstGeom prst="rect">
            <a:avLst/>
          </a:prstGeom>
          <a:noFill/>
          <a:ln w="9525">
            <a:noFill/>
            <a:miter lim="800000"/>
            <a:headEnd/>
            <a:tailEnd/>
          </a:ln>
          <a:effectLst/>
        </p:spPr>
      </p:pic>
      <p:pic>
        <p:nvPicPr>
          <p:cNvPr id="115714" name="Picture 2"/>
          <p:cNvPicPr>
            <a:picLocks noChangeAspect="1" noChangeArrowheads="1"/>
          </p:cNvPicPr>
          <p:nvPr/>
        </p:nvPicPr>
        <p:blipFill>
          <a:blip r:embed="rId4"/>
          <a:srcRect/>
          <a:stretch>
            <a:fillRect/>
          </a:stretch>
        </p:blipFill>
        <p:spPr bwMode="auto">
          <a:xfrm>
            <a:off x="214282" y="4857760"/>
            <a:ext cx="8786874" cy="1000132"/>
          </a:xfrm>
          <a:prstGeom prst="rect">
            <a:avLst/>
          </a:prstGeom>
          <a:noFill/>
          <a:ln w="9525">
            <a:noFill/>
            <a:miter lim="800000"/>
            <a:headEnd/>
            <a:tailEnd/>
          </a:ln>
          <a:effectLst/>
        </p:spPr>
      </p:pic>
      <p:sp>
        <p:nvSpPr>
          <p:cNvPr id="7" name="TextBox 6"/>
          <p:cNvSpPr txBox="1"/>
          <p:nvPr/>
        </p:nvSpPr>
        <p:spPr>
          <a:xfrm>
            <a:off x="500034" y="1428736"/>
            <a:ext cx="1107996" cy="369332"/>
          </a:xfrm>
          <a:prstGeom prst="rect">
            <a:avLst/>
          </a:prstGeom>
          <a:noFill/>
        </p:spPr>
        <p:txBody>
          <a:bodyPr wrap="none" rtlCol="0">
            <a:spAutoFit/>
          </a:bodyPr>
          <a:lstStyle/>
          <a:p>
            <a:r>
              <a:rPr lang="zh-CN" altLang="en-US" dirty="0" smtClean="0"/>
              <a:t>模型管理</a:t>
            </a:r>
            <a:endParaRPr lang="zh-CN" altLang="en-US" dirty="0"/>
          </a:p>
        </p:txBody>
      </p:sp>
      <p:sp>
        <p:nvSpPr>
          <p:cNvPr id="8" name="TextBox 7"/>
          <p:cNvSpPr txBox="1"/>
          <p:nvPr/>
        </p:nvSpPr>
        <p:spPr>
          <a:xfrm>
            <a:off x="4929190" y="1428736"/>
            <a:ext cx="1569660" cy="369332"/>
          </a:xfrm>
          <a:prstGeom prst="rect">
            <a:avLst/>
          </a:prstGeom>
          <a:noFill/>
        </p:spPr>
        <p:txBody>
          <a:bodyPr wrap="none" rtlCol="0">
            <a:spAutoFit/>
          </a:bodyPr>
          <a:lstStyle/>
          <a:p>
            <a:r>
              <a:rPr lang="zh-CN" altLang="en-US" dirty="0" smtClean="0"/>
              <a:t>模型数据配置</a:t>
            </a:r>
          </a:p>
        </p:txBody>
      </p:sp>
      <p:sp>
        <p:nvSpPr>
          <p:cNvPr id="9" name="Rectangle 2"/>
          <p:cNvSpPr txBox="1">
            <a:spLocks noChangeArrowheads="1"/>
          </p:cNvSpPr>
          <p:nvPr/>
        </p:nvSpPr>
        <p:spPr>
          <a:xfrm>
            <a:off x="142844" y="142852"/>
            <a:ext cx="8229600" cy="928694"/>
          </a:xfrm>
          <a:prstGeom prst="rect">
            <a:avLst/>
          </a:prstGeom>
        </p:spPr>
        <p:txBody>
          <a:bodyPr vert="horz" anchor="b">
            <a:norm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3200" dirty="0" smtClean="0">
                <a:solidFill>
                  <a:schemeClr val="tx2"/>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软件数据库管理</a:t>
            </a:r>
            <a:endParaRPr lang="zh-CN" altLang="en-US" sz="3200" dirty="0">
              <a:solidFill>
                <a:schemeClr val="tx2"/>
              </a:solidFill>
              <a:effectLst>
                <a:outerShdw blurRad="31750" dist="25400" dir="5400000" algn="tl" rotWithShape="0">
                  <a:srgbClr val="000000">
                    <a:alpha val="25000"/>
                  </a:srgbClr>
                </a:outerShdw>
              </a:effectLst>
              <a:latin typeface="华文新魏" pitchFamily="2" charset="-122"/>
              <a:ea typeface="华文新魏" pitchFamily="2" charset="-122"/>
              <a:cs typeface="+mj-cs"/>
            </a:endParaRPr>
          </a:p>
        </p:txBody>
      </p:sp>
      <p:sp>
        <p:nvSpPr>
          <p:cNvPr id="10" name="TextBox 9"/>
          <p:cNvSpPr txBox="1"/>
          <p:nvPr/>
        </p:nvSpPr>
        <p:spPr>
          <a:xfrm>
            <a:off x="3929058" y="4429132"/>
            <a:ext cx="1569660" cy="369332"/>
          </a:xfrm>
          <a:prstGeom prst="rect">
            <a:avLst/>
          </a:prstGeom>
          <a:noFill/>
        </p:spPr>
        <p:txBody>
          <a:bodyPr wrap="none" rtlCol="0">
            <a:spAutoFit/>
          </a:bodyPr>
          <a:lstStyle/>
          <a:p>
            <a:r>
              <a:rPr lang="zh-CN" altLang="en-US" dirty="0" smtClean="0"/>
              <a:t>数据属性管理</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30B584ED-8C1C-488B-8E9B-0C7AE0D2E6B9}" type="datetime1">
              <a:rPr lang="zh-CN" altLang="en-US"/>
              <a:pPr/>
              <a:t>2015/4/2</a:t>
            </a:fld>
            <a:endParaRPr lang="en-US" altLang="zh-CN"/>
          </a:p>
        </p:txBody>
      </p:sp>
      <p:sp>
        <p:nvSpPr>
          <p:cNvPr id="6" name="灯片编号占位符 5"/>
          <p:cNvSpPr>
            <a:spLocks noGrp="1"/>
          </p:cNvSpPr>
          <p:nvPr>
            <p:ph type="sldNum" sz="quarter" idx="12"/>
          </p:nvPr>
        </p:nvSpPr>
        <p:spPr/>
        <p:txBody>
          <a:bodyPr/>
          <a:lstStyle/>
          <a:p>
            <a:fld id="{BAC47649-5C9B-4FC8-A63E-4B779A1398D9}" type="slidenum">
              <a:rPr lang="en-US" altLang="zh-CN"/>
              <a:pPr/>
              <a:t>25</a:t>
            </a:fld>
            <a:endParaRPr lang="en-US" altLang="zh-CN"/>
          </a:p>
        </p:txBody>
      </p:sp>
      <p:sp>
        <p:nvSpPr>
          <p:cNvPr id="183298" name="Rectangle 2"/>
          <p:cNvSpPr>
            <a:spLocks noGrp="1" noChangeArrowheads="1"/>
          </p:cNvSpPr>
          <p:nvPr>
            <p:ph type="title"/>
          </p:nvPr>
        </p:nvSpPr>
        <p:spPr>
          <a:xfrm>
            <a:off x="357158" y="0"/>
            <a:ext cx="8229600" cy="1143000"/>
          </a:xfrm>
        </p:spPr>
        <p:txBody>
          <a:bodyPr/>
          <a:lstStyle/>
          <a:p>
            <a:r>
              <a:rPr lang="en-US" altLang="zh-CN" sz="3400" dirty="0" smtClean="0"/>
              <a:t>EcoHAT </a:t>
            </a:r>
            <a:r>
              <a:rPr lang="zh-CN" altLang="en-US" sz="3400" dirty="0"/>
              <a:t>系统的技术开发</a:t>
            </a:r>
          </a:p>
        </p:txBody>
      </p:sp>
      <p:sp>
        <p:nvSpPr>
          <p:cNvPr id="183299" name="Rectangle 3"/>
          <p:cNvSpPr>
            <a:spLocks noGrp="1" noChangeArrowheads="1"/>
          </p:cNvSpPr>
          <p:nvPr>
            <p:ph type="body" idx="1"/>
          </p:nvPr>
        </p:nvSpPr>
        <p:spPr>
          <a:xfrm>
            <a:off x="428596" y="1071547"/>
            <a:ext cx="8229600" cy="3143272"/>
          </a:xfrm>
        </p:spPr>
        <p:txBody>
          <a:bodyPr/>
          <a:lstStyle/>
          <a:p>
            <a:pPr>
              <a:buFontTx/>
              <a:buNone/>
            </a:pPr>
            <a:r>
              <a:rPr lang="en-US" altLang="zh-CN" dirty="0"/>
              <a:t>   </a:t>
            </a:r>
            <a:r>
              <a:rPr lang="zh-CN" altLang="en-US" dirty="0">
                <a:latin typeface="Times New Roman" pitchFamily="18" charset="0"/>
                <a:cs typeface="Times New Roman" pitchFamily="18" charset="0"/>
              </a:rPr>
              <a:t>在</a:t>
            </a:r>
            <a:r>
              <a:rPr lang="en-US" altLang="zh-CN" dirty="0">
                <a:latin typeface="Times New Roman" pitchFamily="18" charset="0"/>
                <a:cs typeface="Times New Roman" pitchFamily="18" charset="0"/>
              </a:rPr>
              <a:t>Windows</a:t>
            </a:r>
            <a:r>
              <a:rPr lang="zh-CN" altLang="en-US" dirty="0">
                <a:latin typeface="Times New Roman" pitchFamily="18" charset="0"/>
                <a:cs typeface="Times New Roman" pitchFamily="18" charset="0"/>
              </a:rPr>
              <a:t>操作系统下， </a:t>
            </a:r>
            <a:r>
              <a:rPr lang="en-US" altLang="zh-CN" dirty="0">
                <a:latin typeface="Times New Roman" pitchFamily="18" charset="0"/>
                <a:cs typeface="Times New Roman" pitchFamily="18" charset="0"/>
              </a:rPr>
              <a:t>EcoHAT</a:t>
            </a:r>
            <a:r>
              <a:rPr lang="zh-CN" altLang="en-US" dirty="0">
                <a:latin typeface="Times New Roman" pitchFamily="18" charset="0"/>
                <a:cs typeface="Times New Roman" pitchFamily="18" charset="0"/>
              </a:rPr>
              <a:t>系统的开发采用</a:t>
            </a:r>
            <a:r>
              <a:rPr lang="en-US" altLang="zh-CN" dirty="0">
                <a:latin typeface="Times New Roman" pitchFamily="18" charset="0"/>
                <a:cs typeface="Times New Roman" pitchFamily="18" charset="0"/>
              </a:rPr>
              <a:t>IDL (Interactive Data Language)</a:t>
            </a:r>
            <a:r>
              <a:rPr lang="zh-CN" altLang="en-US" dirty="0">
                <a:latin typeface="Times New Roman" pitchFamily="18" charset="0"/>
                <a:cs typeface="Times New Roman" pitchFamily="18" charset="0"/>
              </a:rPr>
              <a:t>语言，对各个功能模块和过程子模型</a:t>
            </a:r>
            <a:r>
              <a:rPr lang="zh-CN" altLang="en-US" dirty="0" smtClean="0">
                <a:latin typeface="Times New Roman" pitchFamily="18" charset="0"/>
                <a:cs typeface="Times New Roman" pitchFamily="18" charset="0"/>
              </a:rPr>
              <a:t>进行开发、集成。</a:t>
            </a:r>
            <a:endParaRPr lang="en-US" altLang="zh-CN" dirty="0" smtClean="0">
              <a:latin typeface="Times New Roman" pitchFamily="18" charset="0"/>
              <a:cs typeface="Times New Roman" pitchFamily="18" charset="0"/>
            </a:endParaRPr>
          </a:p>
          <a:p>
            <a:pPr>
              <a:buFontTx/>
              <a:buNone/>
            </a:pPr>
            <a:r>
              <a:rPr lang="zh-CN" altLang="en-US"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hlinkClick r:id="rId3"/>
              </a:rPr>
              <a:t>http://ecohat.bnu.edu.cn/</a:t>
            </a:r>
            <a:r>
              <a:rPr lang="zh-CN" altLang="en-US" dirty="0" smtClean="0">
                <a:latin typeface="Times New Roman" pitchFamily="18" charset="0"/>
                <a:cs typeface="Times New Roman" pitchFamily="18" charset="0"/>
                <a:hlinkClick r:id="rId3"/>
              </a:rPr>
              <a:t> </a:t>
            </a:r>
            <a:endParaRPr lang="zh-CN" altLang="en-US" dirty="0">
              <a:latin typeface="Times New Roman" pitchFamily="18" charset="0"/>
              <a:cs typeface="Times New Roman" pitchFamily="18" charset="0"/>
            </a:endParaRPr>
          </a:p>
        </p:txBody>
      </p:sp>
      <p:pic>
        <p:nvPicPr>
          <p:cNvPr id="7" name="Picture 5" descr="专利封面"/>
          <p:cNvPicPr>
            <a:picLocks noChangeAspect="1" noChangeArrowheads="1"/>
          </p:cNvPicPr>
          <p:nvPr/>
        </p:nvPicPr>
        <p:blipFill>
          <a:blip r:embed="rId4"/>
          <a:srcRect l="708" t="2844" b="2133"/>
          <a:stretch>
            <a:fillRect/>
          </a:stretch>
        </p:blipFill>
        <p:spPr bwMode="auto">
          <a:xfrm>
            <a:off x="428596" y="4316412"/>
            <a:ext cx="3924300" cy="2541588"/>
          </a:xfrm>
          <a:prstGeom prst="rect">
            <a:avLst/>
          </a:prstGeom>
          <a:noFill/>
          <a:ln w="9525">
            <a:noFill/>
            <a:miter lim="800000"/>
            <a:headEnd/>
            <a:tailEnd/>
          </a:ln>
        </p:spPr>
      </p:pic>
      <p:pic>
        <p:nvPicPr>
          <p:cNvPr id="8" name="Picture 6" descr="评价2"/>
          <p:cNvPicPr>
            <a:picLocks noChangeAspect="1" noChangeArrowheads="1"/>
          </p:cNvPicPr>
          <p:nvPr/>
        </p:nvPicPr>
        <p:blipFill>
          <a:blip r:embed="rId5"/>
          <a:srcRect/>
          <a:stretch>
            <a:fillRect/>
          </a:stretch>
        </p:blipFill>
        <p:spPr bwMode="auto">
          <a:xfrm>
            <a:off x="4857752" y="4267200"/>
            <a:ext cx="3960813" cy="259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Text Box 3"/>
          <p:cNvSpPr txBox="1">
            <a:spLocks noChangeArrowheads="1"/>
          </p:cNvSpPr>
          <p:nvPr/>
        </p:nvSpPr>
        <p:spPr bwMode="auto">
          <a:xfrm>
            <a:off x="611188" y="5661025"/>
            <a:ext cx="8280400" cy="427038"/>
          </a:xfrm>
          <a:prstGeom prst="rect">
            <a:avLst/>
          </a:prstGeom>
          <a:noFill/>
          <a:ln w="9525">
            <a:noFill/>
            <a:miter lim="800000"/>
            <a:headEnd/>
            <a:tailEnd/>
          </a:ln>
          <a:effectLst/>
        </p:spPr>
        <p:txBody>
          <a:bodyPr>
            <a:spAutoFit/>
          </a:bodyPr>
          <a:lstStyle/>
          <a:p>
            <a:pPr>
              <a:spcBef>
                <a:spcPct val="50000"/>
              </a:spcBef>
            </a:pPr>
            <a:endParaRPr lang="zh-CN" altLang="en-US" sz="2200"/>
          </a:p>
        </p:txBody>
      </p:sp>
      <p:pic>
        <p:nvPicPr>
          <p:cNvPr id="290820" name="Picture 4" descr="untitled"/>
          <p:cNvPicPr>
            <a:picLocks noChangeAspect="1" noChangeArrowheads="1"/>
          </p:cNvPicPr>
          <p:nvPr/>
        </p:nvPicPr>
        <p:blipFill>
          <a:blip r:embed="rId2"/>
          <a:srcRect/>
          <a:stretch>
            <a:fillRect/>
          </a:stretch>
        </p:blipFill>
        <p:spPr bwMode="auto">
          <a:xfrm>
            <a:off x="0" y="1143000"/>
            <a:ext cx="9144000" cy="5537200"/>
          </a:xfrm>
          <a:prstGeom prst="rect">
            <a:avLst/>
          </a:prstGeom>
          <a:noFill/>
        </p:spPr>
      </p:pic>
      <p:sp>
        <p:nvSpPr>
          <p:cNvPr id="290821" name="Oval 5"/>
          <p:cNvSpPr>
            <a:spLocks noChangeArrowheads="1"/>
          </p:cNvSpPr>
          <p:nvPr/>
        </p:nvSpPr>
        <p:spPr bwMode="auto">
          <a:xfrm>
            <a:off x="6934200" y="1447800"/>
            <a:ext cx="1143000" cy="9906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2" name="Oval 6"/>
          <p:cNvSpPr>
            <a:spLocks noChangeArrowheads="1"/>
          </p:cNvSpPr>
          <p:nvPr/>
        </p:nvSpPr>
        <p:spPr bwMode="auto">
          <a:xfrm>
            <a:off x="5715000" y="2895600"/>
            <a:ext cx="914400" cy="7620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3" name="Oval 7"/>
          <p:cNvSpPr>
            <a:spLocks noChangeArrowheads="1"/>
          </p:cNvSpPr>
          <p:nvPr/>
        </p:nvSpPr>
        <p:spPr bwMode="auto">
          <a:xfrm>
            <a:off x="1066800" y="1981200"/>
            <a:ext cx="1219200" cy="10668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4" name="Oval 8"/>
          <p:cNvSpPr>
            <a:spLocks noChangeArrowheads="1"/>
          </p:cNvSpPr>
          <p:nvPr/>
        </p:nvSpPr>
        <p:spPr bwMode="auto">
          <a:xfrm>
            <a:off x="3886200" y="3733800"/>
            <a:ext cx="2209800" cy="8382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5" name="Oval 9"/>
          <p:cNvSpPr>
            <a:spLocks noChangeArrowheads="1"/>
          </p:cNvSpPr>
          <p:nvPr/>
        </p:nvSpPr>
        <p:spPr bwMode="auto">
          <a:xfrm>
            <a:off x="4495800" y="5257800"/>
            <a:ext cx="914400" cy="7620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6" name="Oval 10"/>
          <p:cNvSpPr>
            <a:spLocks noChangeArrowheads="1"/>
          </p:cNvSpPr>
          <p:nvPr/>
        </p:nvSpPr>
        <p:spPr bwMode="auto">
          <a:xfrm>
            <a:off x="5181600" y="6096000"/>
            <a:ext cx="609600" cy="6096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27" name="Line 11"/>
          <p:cNvSpPr>
            <a:spLocks noChangeShapeType="1"/>
          </p:cNvSpPr>
          <p:nvPr/>
        </p:nvSpPr>
        <p:spPr bwMode="auto">
          <a:xfrm flipH="1" flipV="1">
            <a:off x="2286000" y="2667000"/>
            <a:ext cx="3429000" cy="533400"/>
          </a:xfrm>
          <a:prstGeom prst="line">
            <a:avLst/>
          </a:prstGeom>
          <a:noFill/>
          <a:ln w="31750">
            <a:solidFill>
              <a:srgbClr val="FF0000"/>
            </a:solidFill>
            <a:round/>
            <a:headEnd/>
            <a:tailEnd/>
          </a:ln>
          <a:effectLst/>
        </p:spPr>
        <p:txBody>
          <a:bodyPr/>
          <a:lstStyle/>
          <a:p>
            <a:endParaRPr lang="zh-CN" altLang="en-US"/>
          </a:p>
        </p:txBody>
      </p:sp>
      <p:sp>
        <p:nvSpPr>
          <p:cNvPr id="290828" name="Line 12"/>
          <p:cNvSpPr>
            <a:spLocks noChangeShapeType="1"/>
          </p:cNvSpPr>
          <p:nvPr/>
        </p:nvSpPr>
        <p:spPr bwMode="auto">
          <a:xfrm flipH="1">
            <a:off x="6400800" y="2057400"/>
            <a:ext cx="914400" cy="990600"/>
          </a:xfrm>
          <a:prstGeom prst="line">
            <a:avLst/>
          </a:prstGeom>
          <a:noFill/>
          <a:ln w="31750">
            <a:solidFill>
              <a:srgbClr val="FF0000"/>
            </a:solidFill>
            <a:round/>
            <a:headEnd/>
            <a:tailEnd/>
          </a:ln>
          <a:effectLst/>
        </p:spPr>
        <p:txBody>
          <a:bodyPr/>
          <a:lstStyle/>
          <a:p>
            <a:endParaRPr lang="zh-CN" altLang="en-US"/>
          </a:p>
        </p:txBody>
      </p:sp>
      <p:sp>
        <p:nvSpPr>
          <p:cNvPr id="290829" name="Line 13"/>
          <p:cNvSpPr>
            <a:spLocks noChangeShapeType="1"/>
          </p:cNvSpPr>
          <p:nvPr/>
        </p:nvSpPr>
        <p:spPr bwMode="auto">
          <a:xfrm flipH="1">
            <a:off x="5562600" y="3505200"/>
            <a:ext cx="304800" cy="304800"/>
          </a:xfrm>
          <a:prstGeom prst="line">
            <a:avLst/>
          </a:prstGeom>
          <a:noFill/>
          <a:ln w="31750">
            <a:solidFill>
              <a:srgbClr val="FF0000"/>
            </a:solidFill>
            <a:round/>
            <a:headEnd/>
            <a:tailEnd/>
          </a:ln>
          <a:effectLst/>
        </p:spPr>
        <p:txBody>
          <a:bodyPr/>
          <a:lstStyle/>
          <a:p>
            <a:endParaRPr lang="zh-CN" altLang="en-US"/>
          </a:p>
        </p:txBody>
      </p:sp>
      <p:sp>
        <p:nvSpPr>
          <p:cNvPr id="290830" name="Line 14"/>
          <p:cNvSpPr>
            <a:spLocks noChangeShapeType="1"/>
          </p:cNvSpPr>
          <p:nvPr/>
        </p:nvSpPr>
        <p:spPr bwMode="auto">
          <a:xfrm flipH="1">
            <a:off x="5181600" y="3581400"/>
            <a:ext cx="914400" cy="1828800"/>
          </a:xfrm>
          <a:prstGeom prst="line">
            <a:avLst/>
          </a:prstGeom>
          <a:noFill/>
          <a:ln w="31750">
            <a:solidFill>
              <a:srgbClr val="FF0000"/>
            </a:solidFill>
            <a:round/>
            <a:headEnd/>
            <a:tailEnd/>
          </a:ln>
          <a:effectLst/>
        </p:spPr>
        <p:txBody>
          <a:bodyPr/>
          <a:lstStyle/>
          <a:p>
            <a:endParaRPr lang="zh-CN" altLang="en-US"/>
          </a:p>
        </p:txBody>
      </p:sp>
      <p:sp>
        <p:nvSpPr>
          <p:cNvPr id="290831" name="Line 15"/>
          <p:cNvSpPr>
            <a:spLocks noChangeShapeType="1"/>
          </p:cNvSpPr>
          <p:nvPr/>
        </p:nvSpPr>
        <p:spPr bwMode="auto">
          <a:xfrm flipH="1">
            <a:off x="5562600" y="3505200"/>
            <a:ext cx="762000" cy="2743200"/>
          </a:xfrm>
          <a:prstGeom prst="line">
            <a:avLst/>
          </a:prstGeom>
          <a:noFill/>
          <a:ln w="31750">
            <a:solidFill>
              <a:srgbClr val="FF0000"/>
            </a:solidFill>
            <a:round/>
            <a:headEnd/>
            <a:tailEnd/>
          </a:ln>
          <a:effectLst/>
        </p:spPr>
        <p:txBody>
          <a:bodyPr/>
          <a:lstStyle/>
          <a:p>
            <a:endParaRPr lang="zh-CN" altLang="en-US"/>
          </a:p>
        </p:txBody>
      </p:sp>
      <p:sp>
        <p:nvSpPr>
          <p:cNvPr id="290832" name="Oval 16"/>
          <p:cNvSpPr>
            <a:spLocks noChangeArrowheads="1"/>
          </p:cNvSpPr>
          <p:nvPr/>
        </p:nvSpPr>
        <p:spPr bwMode="auto">
          <a:xfrm>
            <a:off x="2362200" y="4724400"/>
            <a:ext cx="914400" cy="762000"/>
          </a:xfrm>
          <a:prstGeom prst="ellipse">
            <a:avLst/>
          </a:prstGeom>
          <a:solidFill>
            <a:srgbClr val="FF0000">
              <a:alpha val="59000"/>
            </a:srgbClr>
          </a:solidFill>
          <a:ln w="9525">
            <a:solidFill>
              <a:schemeClr val="tx1"/>
            </a:solidFill>
            <a:round/>
            <a:headEnd/>
            <a:tailEnd/>
          </a:ln>
          <a:effectLst/>
        </p:spPr>
        <p:txBody>
          <a:bodyPr wrap="none" anchor="ctr"/>
          <a:lstStyle/>
          <a:p>
            <a:pPr algn="ctr"/>
            <a:r>
              <a:rPr lang="en-US" altLang="zh-CN">
                <a:solidFill>
                  <a:srgbClr val="FFFF00"/>
                </a:solidFill>
                <a:latin typeface="Times New Roman" pitchFamily="18" charset="0"/>
                <a:ea typeface="宋体" charset="-122"/>
              </a:rPr>
              <a:t>EcoHAT</a:t>
            </a:r>
          </a:p>
        </p:txBody>
      </p:sp>
      <p:sp>
        <p:nvSpPr>
          <p:cNvPr id="290833" name="Line 17"/>
          <p:cNvSpPr>
            <a:spLocks noChangeShapeType="1"/>
          </p:cNvSpPr>
          <p:nvPr/>
        </p:nvSpPr>
        <p:spPr bwMode="auto">
          <a:xfrm flipH="1">
            <a:off x="3048000" y="3429000"/>
            <a:ext cx="2819400" cy="1371600"/>
          </a:xfrm>
          <a:prstGeom prst="line">
            <a:avLst/>
          </a:prstGeom>
          <a:noFill/>
          <a:ln w="31750">
            <a:solidFill>
              <a:srgbClr val="FF0000"/>
            </a:solidFill>
            <a:round/>
            <a:headEnd/>
            <a:tailEnd/>
          </a:ln>
          <a:effectLst/>
        </p:spPr>
        <p:txBody>
          <a:bodyPr/>
          <a:lstStyle/>
          <a:p>
            <a:endParaRPr lang="zh-CN" altLang="en-US"/>
          </a:p>
        </p:txBody>
      </p:sp>
      <p:sp>
        <p:nvSpPr>
          <p:cNvPr id="2" name="文本框 1"/>
          <p:cNvSpPr txBox="1"/>
          <p:nvPr/>
        </p:nvSpPr>
        <p:spPr>
          <a:xfrm>
            <a:off x="125850" y="304800"/>
            <a:ext cx="4472699" cy="615553"/>
          </a:xfrm>
          <a:prstGeom prst="rect">
            <a:avLst/>
          </a:prstGeom>
          <a:noFill/>
        </p:spPr>
        <p:txBody>
          <a:bodyPr wrap="none" rtlCol="0">
            <a:spAutoFit/>
          </a:bodyPr>
          <a:lstStyle/>
          <a:p>
            <a:r>
              <a:rPr lang="en-US" altLang="zh-CN" sz="3400" dirty="0" err="1">
                <a:solidFill>
                  <a:srgbClr val="464646"/>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EcoHAT</a:t>
            </a:r>
            <a:r>
              <a:rPr lang="en-US" altLang="zh-CN" sz="3400" dirty="0">
                <a:solidFill>
                  <a:srgbClr val="464646"/>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 </a:t>
            </a:r>
            <a:r>
              <a:rPr lang="zh-CN" altLang="en-US" sz="3400" dirty="0">
                <a:solidFill>
                  <a:srgbClr val="464646"/>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系统应用区域</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1</a:t>
            </a:r>
            <a:endParaRPr lang="zh-CN" altLang="en-US" dirty="0">
              <a:solidFill>
                <a:schemeClr val="tx1"/>
              </a:solidFill>
            </a:endParaRPr>
          </a:p>
        </p:txBody>
      </p:sp>
      <p:sp>
        <p:nvSpPr>
          <p:cNvPr id="3" name="副标题 2"/>
          <p:cNvSpPr>
            <a:spLocks noGrp="1"/>
          </p:cNvSpPr>
          <p:nvPr>
            <p:ph type="subTitle" idx="1"/>
          </p:nvPr>
        </p:nvSpPr>
        <p:spPr/>
        <p:txBody>
          <a:bodyPr>
            <a:normAutofit fontScale="85000" lnSpcReduction="20000"/>
          </a:bodyPr>
          <a:lstStyle/>
          <a:p>
            <a:r>
              <a:rPr lang="zh-CN" altLang="en-US" sz="48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黄河流域天然植被演替过程</a:t>
            </a:r>
            <a:endParaRPr lang="en-US" altLang="zh-CN" sz="48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8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及其需水量研究</a:t>
            </a:r>
          </a:p>
          <a:p>
            <a:endParaRPr lang="zh-CN"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0" y="142852"/>
            <a:ext cx="7358082" cy="571480"/>
          </a:xfrm>
        </p:spPr>
        <p:txBody>
          <a:bodyPr vert="horz">
            <a:noAutofit/>
          </a:bodyPr>
          <a:lstStyle/>
          <a:p>
            <a:r>
              <a:rPr lang="zh-CN" altLang="en-US" sz="3600" dirty="0" smtClean="0">
                <a:solidFill>
                  <a:schemeClr val="tx1"/>
                </a:solidFill>
                <a:latin typeface="Times New Roman" pitchFamily="18" charset="0"/>
                <a:ea typeface="华文行楷" pitchFamily="2" charset="-122"/>
                <a:cs typeface="Times New Roman" pitchFamily="18" charset="0"/>
              </a:rPr>
              <a:t>技术路线</a:t>
            </a:r>
            <a:endParaRPr lang="en-US" altLang="zh-CN" sz="3600" dirty="0" smtClean="0">
              <a:solidFill>
                <a:schemeClr val="tx1"/>
              </a:solidFill>
              <a:latin typeface="Times New Roman" pitchFamily="18" charset="0"/>
              <a:ea typeface="华文行楷" pitchFamily="2" charset="-122"/>
              <a:cs typeface="Times New Roman" pitchFamily="18" charset="0"/>
            </a:endParaRPr>
          </a:p>
        </p:txBody>
      </p:sp>
      <p:grpSp>
        <p:nvGrpSpPr>
          <p:cNvPr id="3" name="Group 66"/>
          <p:cNvGrpSpPr>
            <a:grpSpLocks/>
          </p:cNvGrpSpPr>
          <p:nvPr/>
        </p:nvGrpSpPr>
        <p:grpSpPr bwMode="auto">
          <a:xfrm>
            <a:off x="1000100" y="839810"/>
            <a:ext cx="7993062" cy="5875338"/>
            <a:chOff x="612" y="255"/>
            <a:chExt cx="5035" cy="3701"/>
          </a:xfrm>
        </p:grpSpPr>
        <p:sp>
          <p:nvSpPr>
            <p:cNvPr id="138244" name="Text Box 41"/>
            <p:cNvSpPr txBox="1">
              <a:spLocks noChangeArrowheads="1"/>
            </p:cNvSpPr>
            <p:nvPr/>
          </p:nvSpPr>
          <p:spPr bwMode="auto">
            <a:xfrm>
              <a:off x="886" y="1506"/>
              <a:ext cx="2131" cy="230"/>
            </a:xfrm>
            <a:prstGeom prst="rect">
              <a:avLst/>
            </a:prstGeom>
            <a:noFill/>
            <a:ln w="9525">
              <a:solidFill>
                <a:schemeClr val="tx1"/>
              </a:solidFill>
              <a:miter lim="800000"/>
              <a:headEnd/>
              <a:tailEnd/>
            </a:ln>
          </p:spPr>
          <p:txBody>
            <a:bodyPr/>
            <a:lstStyle/>
            <a:p>
              <a:r>
                <a:rPr lang="en-US" altLang="zh-CN" sz="1400">
                  <a:latin typeface="黑体" pitchFamily="2" charset="-122"/>
                  <a:ea typeface="黑体" pitchFamily="2" charset="-122"/>
                </a:rPr>
                <a:t>1950s-1970s</a:t>
              </a:r>
              <a:r>
                <a:rPr lang="zh-CN" altLang="en-US" sz="1400">
                  <a:latin typeface="黑体" pitchFamily="2" charset="-122"/>
                  <a:ea typeface="黑体" pitchFamily="2" charset="-122"/>
                </a:rPr>
                <a:t>黄河流域植被状况推演</a:t>
              </a:r>
            </a:p>
          </p:txBody>
        </p:sp>
        <p:sp>
          <p:nvSpPr>
            <p:cNvPr id="138245" name="Text Box 40"/>
            <p:cNvSpPr txBox="1">
              <a:spLocks noChangeArrowheads="1"/>
            </p:cNvSpPr>
            <p:nvPr/>
          </p:nvSpPr>
          <p:spPr bwMode="auto">
            <a:xfrm>
              <a:off x="2179" y="1905"/>
              <a:ext cx="1810" cy="356"/>
            </a:xfrm>
            <a:prstGeom prst="rect">
              <a:avLst/>
            </a:prstGeom>
            <a:noFill/>
            <a:ln w="9525">
              <a:solidFill>
                <a:schemeClr val="tx1"/>
              </a:solidFill>
              <a:miter lim="800000"/>
              <a:headEnd/>
              <a:tailEnd/>
            </a:ln>
          </p:spPr>
          <p:txBody>
            <a:bodyPr/>
            <a:lstStyle/>
            <a:p>
              <a:r>
                <a:rPr lang="zh-CN" altLang="en-US" sz="1400" dirty="0">
                  <a:latin typeface="黑体" pitchFamily="2" charset="-122"/>
                  <a:ea typeface="黑体" pitchFamily="2" charset="-122"/>
                </a:rPr>
                <a:t>完善流域空间信息数据</a:t>
              </a:r>
            </a:p>
          </p:txBody>
        </p:sp>
        <p:sp>
          <p:nvSpPr>
            <p:cNvPr id="138246" name="Text Box 39"/>
            <p:cNvSpPr txBox="1">
              <a:spLocks noChangeArrowheads="1"/>
            </p:cNvSpPr>
            <p:nvPr/>
          </p:nvSpPr>
          <p:spPr bwMode="auto">
            <a:xfrm>
              <a:off x="612" y="3157"/>
              <a:ext cx="844" cy="318"/>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黄河水资源演化理论</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38247" name="Text Box 38"/>
            <p:cNvSpPr txBox="1">
              <a:spLocks noChangeArrowheads="1"/>
            </p:cNvSpPr>
            <p:nvPr/>
          </p:nvSpPr>
          <p:spPr bwMode="auto">
            <a:xfrm>
              <a:off x="3406" y="649"/>
              <a:ext cx="1624" cy="230"/>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补充</a:t>
              </a:r>
              <a:r>
                <a:rPr lang="en-US" altLang="zh-CN" sz="1400">
                  <a:latin typeface="黑体" pitchFamily="2" charset="-122"/>
                  <a:ea typeface="黑体" pitchFamily="2" charset="-122"/>
                </a:rPr>
                <a:t>2000</a:t>
              </a:r>
              <a:r>
                <a:rPr lang="zh-CN" altLang="en-US" sz="1400">
                  <a:latin typeface="黑体" pitchFamily="2" charset="-122"/>
                  <a:ea typeface="黑体" pitchFamily="2" charset="-122"/>
                </a:rPr>
                <a:t>年以后的遥感数据</a:t>
              </a:r>
            </a:p>
          </p:txBody>
        </p:sp>
        <p:sp>
          <p:nvSpPr>
            <p:cNvPr id="138248" name="Text Box 37"/>
            <p:cNvSpPr txBox="1">
              <a:spLocks noChangeArrowheads="1"/>
            </p:cNvSpPr>
            <p:nvPr/>
          </p:nvSpPr>
          <p:spPr bwMode="auto">
            <a:xfrm>
              <a:off x="4810" y="2056"/>
              <a:ext cx="837" cy="422"/>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黄河流域信息平台</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38249" name="Text Box 36"/>
            <p:cNvSpPr txBox="1">
              <a:spLocks noChangeArrowheads="1"/>
            </p:cNvSpPr>
            <p:nvPr/>
          </p:nvSpPr>
          <p:spPr bwMode="auto">
            <a:xfrm>
              <a:off x="612" y="2126"/>
              <a:ext cx="884" cy="235"/>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土壤水分模型</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38250" name="Text Box 35"/>
            <p:cNvSpPr txBox="1">
              <a:spLocks noChangeArrowheads="1"/>
            </p:cNvSpPr>
            <p:nvPr/>
          </p:nvSpPr>
          <p:spPr bwMode="auto">
            <a:xfrm>
              <a:off x="612" y="2477"/>
              <a:ext cx="877" cy="229"/>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陆面蒸散模型</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2" name="Text Box 34"/>
            <p:cNvSpPr txBox="1">
              <a:spLocks noChangeArrowheads="1"/>
            </p:cNvSpPr>
            <p:nvPr/>
          </p:nvSpPr>
          <p:spPr bwMode="auto">
            <a:xfrm>
              <a:off x="1689" y="2336"/>
              <a:ext cx="2943" cy="323"/>
            </a:xfrm>
            <a:prstGeom prst="rect">
              <a:avLst/>
            </a:prstGeom>
            <a:solidFill>
              <a:srgbClr val="00B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a:lstStyle/>
            <a:p>
              <a:pPr algn="ctr">
                <a:defRPr/>
              </a:pPr>
              <a:r>
                <a:rPr lang="zh-CN" altLang="en-US" dirty="0">
                  <a:latin typeface="黑体" pitchFamily="2" charset="-122"/>
                </a:rPr>
                <a:t>黄河流域生态用水和耗水动态监测系统</a:t>
              </a:r>
            </a:p>
          </p:txBody>
        </p:sp>
        <p:sp>
          <p:nvSpPr>
            <p:cNvPr id="138252" name="Text Box 33"/>
            <p:cNvSpPr txBox="1">
              <a:spLocks noChangeArrowheads="1"/>
            </p:cNvSpPr>
            <p:nvPr/>
          </p:nvSpPr>
          <p:spPr bwMode="auto">
            <a:xfrm>
              <a:off x="2154" y="3744"/>
              <a:ext cx="2149" cy="212"/>
            </a:xfrm>
            <a:prstGeom prst="rect">
              <a:avLst/>
            </a:prstGeom>
            <a:noFill/>
            <a:ln w="9525">
              <a:solidFill>
                <a:schemeClr val="tx1"/>
              </a:solidFill>
              <a:miter lim="800000"/>
              <a:headEnd/>
              <a:tailEnd/>
            </a:ln>
          </p:spPr>
          <p:txBody>
            <a:bodyPr/>
            <a:lstStyle/>
            <a:p>
              <a:r>
                <a:rPr lang="zh-CN" altLang="en-US" sz="1400" dirty="0">
                  <a:latin typeface="黑体" pitchFamily="2" charset="-122"/>
                  <a:ea typeface="黑体" pitchFamily="2" charset="-122"/>
                </a:rPr>
                <a:t>黄河流域生态健康依据</a:t>
              </a:r>
            </a:p>
          </p:txBody>
        </p:sp>
        <p:sp>
          <p:nvSpPr>
            <p:cNvPr id="138253" name="Text Box 32"/>
            <p:cNvSpPr txBox="1">
              <a:spLocks noChangeArrowheads="1"/>
            </p:cNvSpPr>
            <p:nvPr/>
          </p:nvSpPr>
          <p:spPr bwMode="auto">
            <a:xfrm>
              <a:off x="1122" y="255"/>
              <a:ext cx="397" cy="1109"/>
            </a:xfrm>
            <a:prstGeom prst="rect">
              <a:avLst/>
            </a:prstGeom>
            <a:noFill/>
            <a:ln w="9525">
              <a:solidFill>
                <a:schemeClr val="tx1"/>
              </a:solidFill>
              <a:miter lim="800000"/>
              <a:headEnd/>
              <a:tailEnd/>
            </a:ln>
          </p:spPr>
          <p:txBody>
            <a:bodyPr vert="eaVert"/>
            <a:lstStyle/>
            <a:p>
              <a:r>
                <a:rPr lang="zh-CN" altLang="en-US" sz="1400">
                  <a:latin typeface="黑体" pitchFamily="2" charset="-122"/>
                  <a:ea typeface="黑体" pitchFamily="2" charset="-122"/>
                </a:rPr>
                <a:t>历史资料分析与数字化</a:t>
              </a:r>
            </a:p>
            <a:p>
              <a:pPr eaLnBrk="0" hangingPunct="0"/>
              <a:endParaRPr lang="en-US" altLang="zh-CN" sz="1400">
                <a:latin typeface="黑体" pitchFamily="2" charset="-122"/>
                <a:ea typeface="黑体" pitchFamily="2" charset="-122"/>
              </a:endParaRPr>
            </a:p>
          </p:txBody>
        </p:sp>
        <p:sp>
          <p:nvSpPr>
            <p:cNvPr id="138254" name="Text Box 31"/>
            <p:cNvSpPr txBox="1">
              <a:spLocks noChangeArrowheads="1"/>
            </p:cNvSpPr>
            <p:nvPr/>
          </p:nvSpPr>
          <p:spPr bwMode="auto">
            <a:xfrm>
              <a:off x="1685" y="255"/>
              <a:ext cx="508" cy="1103"/>
            </a:xfrm>
            <a:prstGeom prst="rect">
              <a:avLst/>
            </a:prstGeom>
            <a:noFill/>
            <a:ln w="9525">
              <a:solidFill>
                <a:schemeClr val="tx1"/>
              </a:solidFill>
              <a:miter lim="800000"/>
              <a:headEnd/>
              <a:tailEnd/>
            </a:ln>
          </p:spPr>
          <p:txBody>
            <a:bodyPr vert="eaVert"/>
            <a:lstStyle/>
            <a:p>
              <a:r>
                <a:rPr lang="zh-CN" altLang="en-US" sz="1400">
                  <a:latin typeface="黑体" pitchFamily="2" charset="-122"/>
                  <a:ea typeface="黑体" pitchFamily="2" charset="-122"/>
                </a:rPr>
                <a:t>植物群落演替分析及植被演化数字模拟</a:t>
              </a:r>
            </a:p>
          </p:txBody>
        </p:sp>
        <p:sp>
          <p:nvSpPr>
            <p:cNvPr id="138255" name="Text Box 30"/>
            <p:cNvSpPr txBox="1">
              <a:spLocks noChangeArrowheads="1"/>
            </p:cNvSpPr>
            <p:nvPr/>
          </p:nvSpPr>
          <p:spPr bwMode="auto">
            <a:xfrm>
              <a:off x="2239" y="255"/>
              <a:ext cx="508" cy="1148"/>
            </a:xfrm>
            <a:prstGeom prst="rect">
              <a:avLst/>
            </a:prstGeom>
            <a:noFill/>
            <a:ln w="9525">
              <a:solidFill>
                <a:schemeClr val="tx1"/>
              </a:solidFill>
              <a:miter lim="800000"/>
              <a:headEnd/>
              <a:tailEnd/>
            </a:ln>
          </p:spPr>
          <p:txBody>
            <a:bodyPr vert="eaVert"/>
            <a:lstStyle/>
            <a:p>
              <a:r>
                <a:rPr lang="zh-CN" altLang="en-US" sz="1400">
                  <a:latin typeface="黑体" pitchFamily="2" charset="-122"/>
                  <a:ea typeface="黑体" pitchFamily="2" charset="-122"/>
                </a:rPr>
                <a:t>土壤性状、侵蚀沉积解析及植被覆盖还原模拟</a:t>
              </a:r>
            </a:p>
          </p:txBody>
        </p:sp>
        <p:sp>
          <p:nvSpPr>
            <p:cNvPr id="138256" name="Text Box 29"/>
            <p:cNvSpPr txBox="1">
              <a:spLocks noChangeArrowheads="1"/>
            </p:cNvSpPr>
            <p:nvPr/>
          </p:nvSpPr>
          <p:spPr bwMode="auto">
            <a:xfrm>
              <a:off x="3093" y="1506"/>
              <a:ext cx="1647" cy="230"/>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遥感信息反演与信息提取模型</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38257" name="Text Box 28"/>
            <p:cNvSpPr txBox="1">
              <a:spLocks noChangeArrowheads="1"/>
            </p:cNvSpPr>
            <p:nvPr/>
          </p:nvSpPr>
          <p:spPr bwMode="auto">
            <a:xfrm>
              <a:off x="612" y="2809"/>
              <a:ext cx="877" cy="250"/>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植被</a:t>
              </a:r>
              <a:r>
                <a:rPr lang="en-US" altLang="zh-CN" sz="1400">
                  <a:latin typeface="黑体" pitchFamily="2" charset="-122"/>
                  <a:ea typeface="黑体" pitchFamily="2" charset="-122"/>
                </a:rPr>
                <a:t>NPP</a:t>
              </a:r>
              <a:r>
                <a:rPr lang="zh-CN" altLang="en-US" sz="1400">
                  <a:latin typeface="黑体" pitchFamily="2" charset="-122"/>
                  <a:ea typeface="黑体" pitchFamily="2" charset="-122"/>
                </a:rPr>
                <a:t>模型</a:t>
              </a:r>
              <a:r>
                <a:rPr lang="zh-CN" altLang="en-US" sz="1400" baseline="30000">
                  <a:latin typeface="黑体" pitchFamily="2" charset="-122"/>
                  <a:ea typeface="黑体" pitchFamily="2" charset="-122"/>
                </a:rPr>
                <a:t>*</a:t>
              </a:r>
              <a:endParaRPr lang="zh-CN" altLang="en-US" sz="1400">
                <a:latin typeface="黑体" pitchFamily="2" charset="-122"/>
                <a:ea typeface="黑体" pitchFamily="2" charset="-122"/>
              </a:endParaRPr>
            </a:p>
          </p:txBody>
        </p:sp>
        <p:sp>
          <p:nvSpPr>
            <p:cNvPr id="138258" name="Text Box 27"/>
            <p:cNvSpPr txBox="1">
              <a:spLocks noChangeArrowheads="1"/>
            </p:cNvSpPr>
            <p:nvPr/>
          </p:nvSpPr>
          <p:spPr bwMode="auto">
            <a:xfrm>
              <a:off x="1792" y="2995"/>
              <a:ext cx="1523" cy="589"/>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区域土地利用、水土流失、水体污染和植被退化等环境因子科学解释与评价</a:t>
              </a:r>
            </a:p>
          </p:txBody>
        </p:sp>
        <p:sp>
          <p:nvSpPr>
            <p:cNvPr id="138259" name="Text Box 26"/>
            <p:cNvSpPr txBox="1">
              <a:spLocks noChangeArrowheads="1"/>
            </p:cNvSpPr>
            <p:nvPr/>
          </p:nvSpPr>
          <p:spPr bwMode="auto">
            <a:xfrm>
              <a:off x="3561" y="3046"/>
              <a:ext cx="952" cy="520"/>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生态流域水资源管理方案</a:t>
              </a:r>
            </a:p>
          </p:txBody>
        </p:sp>
        <p:sp>
          <p:nvSpPr>
            <p:cNvPr id="138260" name="Text Box 25"/>
            <p:cNvSpPr txBox="1">
              <a:spLocks noChangeArrowheads="1"/>
            </p:cNvSpPr>
            <p:nvPr/>
          </p:nvSpPr>
          <p:spPr bwMode="auto">
            <a:xfrm>
              <a:off x="4787" y="3118"/>
              <a:ext cx="860" cy="412"/>
            </a:xfrm>
            <a:prstGeom prst="rect">
              <a:avLst/>
            </a:prstGeom>
            <a:noFill/>
            <a:ln w="9525">
              <a:solidFill>
                <a:schemeClr val="tx1"/>
              </a:solidFill>
              <a:miter lim="800000"/>
              <a:headEnd/>
              <a:tailEnd/>
            </a:ln>
          </p:spPr>
          <p:txBody>
            <a:bodyPr/>
            <a:lstStyle/>
            <a:p>
              <a:r>
                <a:rPr lang="zh-CN" altLang="en-US" sz="1400">
                  <a:latin typeface="黑体" pitchFamily="2" charset="-122"/>
                  <a:ea typeface="黑体" pitchFamily="2" charset="-122"/>
                </a:rPr>
                <a:t>全国水资源综合规划成果</a:t>
              </a:r>
            </a:p>
          </p:txBody>
        </p:sp>
        <p:sp>
          <p:nvSpPr>
            <p:cNvPr id="138261" name="Line 22"/>
            <p:cNvSpPr>
              <a:spLocks noChangeShapeType="1"/>
            </p:cNvSpPr>
            <p:nvPr/>
          </p:nvSpPr>
          <p:spPr bwMode="auto">
            <a:xfrm flipH="1">
              <a:off x="2450" y="1399"/>
              <a:ext cx="8" cy="118"/>
            </a:xfrm>
            <a:prstGeom prst="line">
              <a:avLst/>
            </a:prstGeom>
            <a:noFill/>
            <a:ln w="9525">
              <a:solidFill>
                <a:schemeClr val="tx1"/>
              </a:solidFill>
              <a:round/>
              <a:headEnd/>
              <a:tailEnd type="triangle" w="sm" len="med"/>
            </a:ln>
          </p:spPr>
          <p:txBody>
            <a:bodyPr/>
            <a:lstStyle/>
            <a:p>
              <a:endParaRPr lang="zh-CN" altLang="en-US"/>
            </a:p>
          </p:txBody>
        </p:sp>
        <p:sp>
          <p:nvSpPr>
            <p:cNvPr id="138262" name="Line 21"/>
            <p:cNvSpPr>
              <a:spLocks noChangeShapeType="1"/>
            </p:cNvSpPr>
            <p:nvPr/>
          </p:nvSpPr>
          <p:spPr bwMode="auto">
            <a:xfrm flipH="1">
              <a:off x="4166" y="891"/>
              <a:ext cx="0" cy="618"/>
            </a:xfrm>
            <a:prstGeom prst="line">
              <a:avLst/>
            </a:prstGeom>
            <a:noFill/>
            <a:ln w="9525">
              <a:solidFill>
                <a:schemeClr val="tx1"/>
              </a:solidFill>
              <a:round/>
              <a:headEnd/>
              <a:tailEnd type="triangle" w="sm" len="med"/>
            </a:ln>
          </p:spPr>
          <p:txBody>
            <a:bodyPr/>
            <a:lstStyle/>
            <a:p>
              <a:endParaRPr lang="zh-CN" altLang="en-US"/>
            </a:p>
          </p:txBody>
        </p:sp>
        <p:sp>
          <p:nvSpPr>
            <p:cNvPr id="138263" name="Line 20"/>
            <p:cNvSpPr>
              <a:spLocks noChangeShapeType="1"/>
            </p:cNvSpPr>
            <p:nvPr/>
          </p:nvSpPr>
          <p:spPr bwMode="auto">
            <a:xfrm>
              <a:off x="2518" y="1730"/>
              <a:ext cx="0" cy="154"/>
            </a:xfrm>
            <a:prstGeom prst="line">
              <a:avLst/>
            </a:prstGeom>
            <a:noFill/>
            <a:ln w="9525">
              <a:solidFill>
                <a:schemeClr val="tx1"/>
              </a:solidFill>
              <a:round/>
              <a:headEnd/>
              <a:tailEnd type="triangle" w="sm" len="med"/>
            </a:ln>
          </p:spPr>
          <p:txBody>
            <a:bodyPr/>
            <a:lstStyle/>
            <a:p>
              <a:endParaRPr lang="zh-CN" altLang="en-US"/>
            </a:p>
          </p:txBody>
        </p:sp>
        <p:sp>
          <p:nvSpPr>
            <p:cNvPr id="138264" name="Line 19"/>
            <p:cNvSpPr>
              <a:spLocks noChangeShapeType="1"/>
            </p:cNvSpPr>
            <p:nvPr/>
          </p:nvSpPr>
          <p:spPr bwMode="auto">
            <a:xfrm>
              <a:off x="3431" y="1745"/>
              <a:ext cx="0" cy="154"/>
            </a:xfrm>
            <a:prstGeom prst="line">
              <a:avLst/>
            </a:prstGeom>
            <a:noFill/>
            <a:ln w="9525">
              <a:solidFill>
                <a:schemeClr val="tx1"/>
              </a:solidFill>
              <a:round/>
              <a:headEnd/>
              <a:tailEnd type="triangle" w="sm" len="med"/>
            </a:ln>
          </p:spPr>
          <p:txBody>
            <a:bodyPr/>
            <a:lstStyle/>
            <a:p>
              <a:endParaRPr lang="zh-CN" altLang="en-US"/>
            </a:p>
          </p:txBody>
        </p:sp>
        <p:sp>
          <p:nvSpPr>
            <p:cNvPr id="138265" name="Line 18"/>
            <p:cNvSpPr>
              <a:spLocks noChangeShapeType="1"/>
            </p:cNvSpPr>
            <p:nvPr/>
          </p:nvSpPr>
          <p:spPr bwMode="auto">
            <a:xfrm flipH="1">
              <a:off x="3971" y="2098"/>
              <a:ext cx="838" cy="0"/>
            </a:xfrm>
            <a:prstGeom prst="line">
              <a:avLst/>
            </a:prstGeom>
            <a:noFill/>
            <a:ln w="9525">
              <a:solidFill>
                <a:schemeClr val="tx1"/>
              </a:solidFill>
              <a:round/>
              <a:headEnd/>
              <a:tailEnd type="triangle" w="sm" len="med"/>
            </a:ln>
          </p:spPr>
          <p:txBody>
            <a:bodyPr/>
            <a:lstStyle/>
            <a:p>
              <a:endParaRPr lang="zh-CN" altLang="en-US"/>
            </a:p>
          </p:txBody>
        </p:sp>
        <p:sp>
          <p:nvSpPr>
            <p:cNvPr id="138266" name="Line 16"/>
            <p:cNvSpPr>
              <a:spLocks noChangeShapeType="1"/>
            </p:cNvSpPr>
            <p:nvPr/>
          </p:nvSpPr>
          <p:spPr bwMode="auto">
            <a:xfrm>
              <a:off x="1496" y="2215"/>
              <a:ext cx="60" cy="0"/>
            </a:xfrm>
            <a:prstGeom prst="line">
              <a:avLst/>
            </a:prstGeom>
            <a:noFill/>
            <a:ln w="9525">
              <a:solidFill>
                <a:schemeClr val="tx1"/>
              </a:solidFill>
              <a:round/>
              <a:headEnd/>
              <a:tailEnd/>
            </a:ln>
          </p:spPr>
          <p:txBody>
            <a:bodyPr/>
            <a:lstStyle/>
            <a:p>
              <a:endParaRPr lang="zh-CN" altLang="en-US"/>
            </a:p>
          </p:txBody>
        </p:sp>
        <p:sp>
          <p:nvSpPr>
            <p:cNvPr id="138267" name="Line 15"/>
            <p:cNvSpPr>
              <a:spLocks noChangeShapeType="1"/>
            </p:cNvSpPr>
            <p:nvPr/>
          </p:nvSpPr>
          <p:spPr bwMode="auto">
            <a:xfrm>
              <a:off x="1496" y="2561"/>
              <a:ext cx="67" cy="0"/>
            </a:xfrm>
            <a:prstGeom prst="line">
              <a:avLst/>
            </a:prstGeom>
            <a:noFill/>
            <a:ln w="9525">
              <a:solidFill>
                <a:schemeClr val="tx1"/>
              </a:solidFill>
              <a:round/>
              <a:headEnd/>
              <a:tailEnd/>
            </a:ln>
          </p:spPr>
          <p:txBody>
            <a:bodyPr/>
            <a:lstStyle/>
            <a:p>
              <a:endParaRPr lang="zh-CN" altLang="en-US"/>
            </a:p>
          </p:txBody>
        </p:sp>
        <p:sp>
          <p:nvSpPr>
            <p:cNvPr id="138268" name="Line 14"/>
            <p:cNvSpPr>
              <a:spLocks noChangeShapeType="1"/>
            </p:cNvSpPr>
            <p:nvPr/>
          </p:nvSpPr>
          <p:spPr bwMode="auto">
            <a:xfrm>
              <a:off x="1496" y="2929"/>
              <a:ext cx="67" cy="0"/>
            </a:xfrm>
            <a:prstGeom prst="line">
              <a:avLst/>
            </a:prstGeom>
            <a:noFill/>
            <a:ln w="9525">
              <a:solidFill>
                <a:schemeClr val="tx1"/>
              </a:solidFill>
              <a:round/>
              <a:headEnd/>
              <a:tailEnd/>
            </a:ln>
          </p:spPr>
          <p:txBody>
            <a:bodyPr/>
            <a:lstStyle/>
            <a:p>
              <a:endParaRPr lang="zh-CN" altLang="en-US"/>
            </a:p>
          </p:txBody>
        </p:sp>
        <p:sp>
          <p:nvSpPr>
            <p:cNvPr id="138269" name="Line 13"/>
            <p:cNvSpPr>
              <a:spLocks noChangeShapeType="1"/>
            </p:cNvSpPr>
            <p:nvPr/>
          </p:nvSpPr>
          <p:spPr bwMode="auto">
            <a:xfrm flipH="1">
              <a:off x="1556" y="2208"/>
              <a:ext cx="0" cy="714"/>
            </a:xfrm>
            <a:prstGeom prst="line">
              <a:avLst/>
            </a:prstGeom>
            <a:noFill/>
            <a:ln w="9525">
              <a:solidFill>
                <a:schemeClr val="tx1"/>
              </a:solidFill>
              <a:round/>
              <a:headEnd/>
              <a:tailEnd/>
            </a:ln>
          </p:spPr>
          <p:txBody>
            <a:bodyPr/>
            <a:lstStyle/>
            <a:p>
              <a:endParaRPr lang="zh-CN" altLang="en-US"/>
            </a:p>
          </p:txBody>
        </p:sp>
        <p:sp>
          <p:nvSpPr>
            <p:cNvPr id="138270" name="Line 11"/>
            <p:cNvSpPr>
              <a:spLocks noChangeShapeType="1"/>
            </p:cNvSpPr>
            <p:nvPr/>
          </p:nvSpPr>
          <p:spPr bwMode="auto">
            <a:xfrm flipV="1">
              <a:off x="1451" y="3341"/>
              <a:ext cx="346" cy="0"/>
            </a:xfrm>
            <a:prstGeom prst="line">
              <a:avLst/>
            </a:prstGeom>
            <a:noFill/>
            <a:ln w="9525">
              <a:solidFill>
                <a:schemeClr val="tx1"/>
              </a:solidFill>
              <a:round/>
              <a:headEnd/>
              <a:tailEnd type="triangle" w="sm" len="med"/>
            </a:ln>
          </p:spPr>
          <p:txBody>
            <a:bodyPr/>
            <a:lstStyle/>
            <a:p>
              <a:endParaRPr lang="zh-CN" altLang="en-US"/>
            </a:p>
          </p:txBody>
        </p:sp>
        <p:sp>
          <p:nvSpPr>
            <p:cNvPr id="138271" name="Line 9"/>
            <p:cNvSpPr>
              <a:spLocks noChangeShapeType="1"/>
            </p:cNvSpPr>
            <p:nvPr/>
          </p:nvSpPr>
          <p:spPr bwMode="auto">
            <a:xfrm flipH="1">
              <a:off x="3025" y="2252"/>
              <a:ext cx="9" cy="96"/>
            </a:xfrm>
            <a:prstGeom prst="line">
              <a:avLst/>
            </a:prstGeom>
            <a:noFill/>
            <a:ln w="9525">
              <a:solidFill>
                <a:schemeClr val="tx1"/>
              </a:solidFill>
              <a:round/>
              <a:headEnd/>
              <a:tailEnd type="triangle" w="sm" len="med"/>
            </a:ln>
          </p:spPr>
          <p:txBody>
            <a:bodyPr/>
            <a:lstStyle/>
            <a:p>
              <a:endParaRPr lang="zh-CN" altLang="en-US"/>
            </a:p>
          </p:txBody>
        </p:sp>
        <p:sp>
          <p:nvSpPr>
            <p:cNvPr id="138272" name="Line 8"/>
            <p:cNvSpPr>
              <a:spLocks noChangeShapeType="1"/>
            </p:cNvSpPr>
            <p:nvPr/>
          </p:nvSpPr>
          <p:spPr bwMode="auto">
            <a:xfrm>
              <a:off x="2458" y="2659"/>
              <a:ext cx="0" cy="324"/>
            </a:xfrm>
            <a:prstGeom prst="line">
              <a:avLst/>
            </a:prstGeom>
            <a:noFill/>
            <a:ln w="9525">
              <a:solidFill>
                <a:schemeClr val="tx1"/>
              </a:solidFill>
              <a:round/>
              <a:headEnd/>
              <a:tailEnd type="triangle" w="sm" len="med"/>
            </a:ln>
          </p:spPr>
          <p:txBody>
            <a:bodyPr/>
            <a:lstStyle/>
            <a:p>
              <a:endParaRPr lang="zh-CN" altLang="en-US"/>
            </a:p>
          </p:txBody>
        </p:sp>
        <p:sp>
          <p:nvSpPr>
            <p:cNvPr id="138273" name="Line 7"/>
            <p:cNvSpPr>
              <a:spLocks noChangeShapeType="1"/>
            </p:cNvSpPr>
            <p:nvPr/>
          </p:nvSpPr>
          <p:spPr bwMode="auto">
            <a:xfrm>
              <a:off x="3981" y="2667"/>
              <a:ext cx="0" cy="375"/>
            </a:xfrm>
            <a:prstGeom prst="line">
              <a:avLst/>
            </a:prstGeom>
            <a:noFill/>
            <a:ln w="9525">
              <a:solidFill>
                <a:schemeClr val="tx1"/>
              </a:solidFill>
              <a:round/>
              <a:headEnd/>
              <a:tailEnd type="triangle" w="sm" len="med"/>
            </a:ln>
          </p:spPr>
          <p:txBody>
            <a:bodyPr/>
            <a:lstStyle/>
            <a:p>
              <a:endParaRPr lang="zh-CN" altLang="en-US"/>
            </a:p>
          </p:txBody>
        </p:sp>
        <p:sp>
          <p:nvSpPr>
            <p:cNvPr id="138274" name="Line 6"/>
            <p:cNvSpPr>
              <a:spLocks noChangeShapeType="1"/>
            </p:cNvSpPr>
            <p:nvPr/>
          </p:nvSpPr>
          <p:spPr bwMode="auto">
            <a:xfrm>
              <a:off x="2483" y="3587"/>
              <a:ext cx="0" cy="154"/>
            </a:xfrm>
            <a:prstGeom prst="line">
              <a:avLst/>
            </a:prstGeom>
            <a:noFill/>
            <a:ln w="9525">
              <a:solidFill>
                <a:schemeClr val="tx1"/>
              </a:solidFill>
              <a:round/>
              <a:headEnd/>
              <a:tailEnd type="triangle" w="sm" len="med"/>
            </a:ln>
          </p:spPr>
          <p:txBody>
            <a:bodyPr/>
            <a:lstStyle/>
            <a:p>
              <a:endParaRPr lang="zh-CN" altLang="en-US"/>
            </a:p>
          </p:txBody>
        </p:sp>
        <p:sp>
          <p:nvSpPr>
            <p:cNvPr id="138275" name="Line 5"/>
            <p:cNvSpPr>
              <a:spLocks noChangeShapeType="1"/>
            </p:cNvSpPr>
            <p:nvPr/>
          </p:nvSpPr>
          <p:spPr bwMode="auto">
            <a:xfrm flipH="1">
              <a:off x="3997" y="3566"/>
              <a:ext cx="17" cy="168"/>
            </a:xfrm>
            <a:prstGeom prst="line">
              <a:avLst/>
            </a:prstGeom>
            <a:noFill/>
            <a:ln w="9525">
              <a:solidFill>
                <a:schemeClr val="tx1"/>
              </a:solidFill>
              <a:round/>
              <a:headEnd/>
              <a:tailEnd type="triangle" w="sm" len="med"/>
            </a:ln>
          </p:spPr>
          <p:txBody>
            <a:bodyPr/>
            <a:lstStyle/>
            <a:p>
              <a:endParaRPr lang="zh-CN" altLang="en-US"/>
            </a:p>
          </p:txBody>
        </p:sp>
        <p:sp>
          <p:nvSpPr>
            <p:cNvPr id="138276" name="Line 60"/>
            <p:cNvSpPr>
              <a:spLocks noChangeShapeType="1"/>
            </p:cNvSpPr>
            <p:nvPr/>
          </p:nvSpPr>
          <p:spPr bwMode="auto">
            <a:xfrm>
              <a:off x="1338" y="1371"/>
              <a:ext cx="0" cy="136"/>
            </a:xfrm>
            <a:prstGeom prst="line">
              <a:avLst/>
            </a:prstGeom>
            <a:noFill/>
            <a:ln w="9525">
              <a:solidFill>
                <a:schemeClr val="tx1"/>
              </a:solidFill>
              <a:round/>
              <a:headEnd/>
              <a:tailEnd type="triangle" w="sm" len="med"/>
            </a:ln>
          </p:spPr>
          <p:txBody>
            <a:bodyPr/>
            <a:lstStyle/>
            <a:p>
              <a:endParaRPr lang="zh-CN" altLang="en-US"/>
            </a:p>
          </p:txBody>
        </p:sp>
        <p:sp>
          <p:nvSpPr>
            <p:cNvPr id="138277" name="Line 61"/>
            <p:cNvSpPr>
              <a:spLocks noChangeShapeType="1"/>
            </p:cNvSpPr>
            <p:nvPr/>
          </p:nvSpPr>
          <p:spPr bwMode="auto">
            <a:xfrm>
              <a:off x="1927" y="1371"/>
              <a:ext cx="0" cy="136"/>
            </a:xfrm>
            <a:prstGeom prst="line">
              <a:avLst/>
            </a:prstGeom>
            <a:noFill/>
            <a:ln w="9525">
              <a:solidFill>
                <a:schemeClr val="tx1"/>
              </a:solidFill>
              <a:round/>
              <a:headEnd/>
              <a:tailEnd type="triangle" w="sm" len="med"/>
            </a:ln>
          </p:spPr>
          <p:txBody>
            <a:bodyPr/>
            <a:lstStyle/>
            <a:p>
              <a:endParaRPr lang="zh-CN" altLang="en-US"/>
            </a:p>
          </p:txBody>
        </p:sp>
        <p:sp>
          <p:nvSpPr>
            <p:cNvPr id="138278" name="Line 63"/>
            <p:cNvSpPr>
              <a:spLocks noChangeShapeType="1"/>
            </p:cNvSpPr>
            <p:nvPr/>
          </p:nvSpPr>
          <p:spPr bwMode="auto">
            <a:xfrm flipH="1">
              <a:off x="4649" y="2432"/>
              <a:ext cx="136" cy="0"/>
            </a:xfrm>
            <a:prstGeom prst="line">
              <a:avLst/>
            </a:prstGeom>
            <a:noFill/>
            <a:ln w="9525">
              <a:solidFill>
                <a:schemeClr val="tx1"/>
              </a:solidFill>
              <a:round/>
              <a:headEnd/>
              <a:tailEnd type="triangle" w="sm" len="med"/>
            </a:ln>
          </p:spPr>
          <p:txBody>
            <a:bodyPr/>
            <a:lstStyle/>
            <a:p>
              <a:endParaRPr lang="zh-CN" altLang="en-US"/>
            </a:p>
          </p:txBody>
        </p:sp>
        <p:sp>
          <p:nvSpPr>
            <p:cNvPr id="138279" name="Line 64"/>
            <p:cNvSpPr>
              <a:spLocks noChangeShapeType="1"/>
            </p:cNvSpPr>
            <p:nvPr/>
          </p:nvSpPr>
          <p:spPr bwMode="auto">
            <a:xfrm flipH="1">
              <a:off x="4513" y="3339"/>
              <a:ext cx="272" cy="0"/>
            </a:xfrm>
            <a:prstGeom prst="line">
              <a:avLst/>
            </a:prstGeom>
            <a:noFill/>
            <a:ln w="9525">
              <a:solidFill>
                <a:schemeClr val="tx1"/>
              </a:solidFill>
              <a:round/>
              <a:headEnd/>
              <a:tailEnd type="triangle" w="sm" len="med"/>
            </a:ln>
          </p:spPr>
          <p:txBody>
            <a:bodyPr/>
            <a:lstStyle/>
            <a:p>
              <a:endParaRPr lang="zh-CN" altLang="en-US"/>
            </a:p>
          </p:txBody>
        </p:sp>
        <p:sp>
          <p:nvSpPr>
            <p:cNvPr id="138280" name="Line 65"/>
            <p:cNvSpPr>
              <a:spLocks noChangeShapeType="1"/>
            </p:cNvSpPr>
            <p:nvPr/>
          </p:nvSpPr>
          <p:spPr bwMode="auto">
            <a:xfrm flipV="1">
              <a:off x="1565" y="2556"/>
              <a:ext cx="119" cy="12"/>
            </a:xfrm>
            <a:prstGeom prst="line">
              <a:avLst/>
            </a:prstGeom>
            <a:noFill/>
            <a:ln w="9525">
              <a:solidFill>
                <a:schemeClr val="tx1"/>
              </a:solidFill>
              <a:round/>
              <a:headEnd/>
              <a:tailEnd type="triangle" w="sm" len="med"/>
            </a:ln>
          </p:spPr>
          <p:txBody>
            <a:bodyPr/>
            <a:lstStyle/>
            <a:p>
              <a:endParaRPr lang="zh-CN" altLang="en-US"/>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srcRect/>
          <a:stretch>
            <a:fillRect/>
          </a:stretch>
        </p:blipFill>
        <p:spPr bwMode="auto">
          <a:xfrm>
            <a:off x="0" y="0"/>
            <a:ext cx="6877050" cy="3300413"/>
          </a:xfrm>
          <a:prstGeom prst="rect">
            <a:avLst/>
          </a:prstGeom>
          <a:noFill/>
          <a:ln w="9525">
            <a:noFill/>
            <a:miter lim="800000"/>
            <a:headEnd/>
            <a:tailEnd/>
          </a:ln>
        </p:spPr>
      </p:pic>
      <p:pic>
        <p:nvPicPr>
          <p:cNvPr id="145411" name="Picture 3"/>
          <p:cNvPicPr>
            <a:picLocks noChangeAspect="1" noChangeArrowheads="1"/>
          </p:cNvPicPr>
          <p:nvPr/>
        </p:nvPicPr>
        <p:blipFill>
          <a:blip r:embed="rId3"/>
          <a:srcRect/>
          <a:stretch>
            <a:fillRect/>
          </a:stretch>
        </p:blipFill>
        <p:spPr bwMode="auto">
          <a:xfrm>
            <a:off x="1835150" y="3330575"/>
            <a:ext cx="7308850" cy="3527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pl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28"/>
            <a:ext cx="9144000" cy="300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内容占位符 1"/>
          <p:cNvSpPr>
            <a:spLocks noGrp="1"/>
          </p:cNvSpPr>
          <p:nvPr>
            <p:ph idx="1"/>
          </p:nvPr>
        </p:nvSpPr>
        <p:spPr>
          <a:xfrm>
            <a:off x="390364" y="1594646"/>
            <a:ext cx="8363272" cy="4525963"/>
          </a:xfrm>
        </p:spPr>
        <p:txBody>
          <a:bodyPr>
            <a:normAutofit/>
          </a:bodyPr>
          <a:lstStyle/>
          <a:p>
            <a:pPr>
              <a:lnSpc>
                <a:spcPct val="150000"/>
              </a:lnSpc>
            </a:pPr>
            <a:r>
              <a:rPr lang="zh-CN" altLang="en-US" sz="2000" b="1" dirty="0" smtClean="0">
                <a:solidFill>
                  <a:srgbClr val="C00000"/>
                </a:solidFill>
                <a:latin typeface="华文楷体" pitchFamily="2" charset="-122"/>
                <a:ea typeface="华文楷体" pitchFamily="2" charset="-122"/>
              </a:rPr>
              <a:t>十八届三中全会</a:t>
            </a:r>
            <a:r>
              <a:rPr lang="zh-CN" altLang="en-US" sz="2000" dirty="0" smtClean="0">
                <a:latin typeface="华文楷体" pitchFamily="2" charset="-122"/>
                <a:ea typeface="华文楷体" pitchFamily="2" charset="-122"/>
              </a:rPr>
              <a:t>提出，建设生态文明必须建立系统完整的生态文明</a:t>
            </a:r>
            <a:r>
              <a:rPr lang="zh-CN" altLang="en-US" sz="2000" b="1" dirty="0" smtClean="0">
                <a:solidFill>
                  <a:srgbClr val="C00000"/>
                </a:solidFill>
                <a:latin typeface="华文楷体" pitchFamily="2" charset="-122"/>
                <a:ea typeface="华文楷体" pitchFamily="2" charset="-122"/>
              </a:rPr>
              <a:t>制度</a:t>
            </a:r>
            <a:r>
              <a:rPr lang="zh-CN" altLang="en-US" sz="2000" dirty="0" smtClean="0">
                <a:latin typeface="华文楷体" pitchFamily="2" charset="-122"/>
                <a:ea typeface="华文楷体" pitchFamily="2" charset="-122"/>
              </a:rPr>
              <a:t>体系，用制度保护生态环境。要健全自然资源</a:t>
            </a:r>
            <a:r>
              <a:rPr lang="zh-CN" altLang="en-US" sz="2000" b="1" dirty="0" smtClean="0">
                <a:solidFill>
                  <a:srgbClr val="C00000"/>
                </a:solidFill>
                <a:latin typeface="华文楷体" pitchFamily="2" charset="-122"/>
                <a:ea typeface="华文楷体" pitchFamily="2" charset="-122"/>
              </a:rPr>
              <a:t>资产</a:t>
            </a:r>
            <a:r>
              <a:rPr lang="zh-CN" altLang="en-US" sz="2000" dirty="0" smtClean="0">
                <a:latin typeface="华文楷体" pitchFamily="2" charset="-122"/>
                <a:ea typeface="华文楷体" pitchFamily="2" charset="-122"/>
              </a:rPr>
              <a:t>产权制度和用途管制制度，划定生态保护红线，实行资源</a:t>
            </a:r>
            <a:r>
              <a:rPr lang="zh-CN" altLang="en-US" sz="2000" b="1" dirty="0" smtClean="0">
                <a:solidFill>
                  <a:srgbClr val="C00000"/>
                </a:solidFill>
                <a:latin typeface="华文楷体" pitchFamily="2" charset="-122"/>
                <a:ea typeface="华文楷体" pitchFamily="2" charset="-122"/>
              </a:rPr>
              <a:t>有偿</a:t>
            </a:r>
            <a:r>
              <a:rPr lang="zh-CN" altLang="en-US" sz="2000" dirty="0" smtClean="0">
                <a:latin typeface="华文楷体" pitchFamily="2" charset="-122"/>
                <a:ea typeface="华文楷体" pitchFamily="2" charset="-122"/>
              </a:rPr>
              <a:t>使用制度和生态</a:t>
            </a:r>
            <a:r>
              <a:rPr lang="zh-CN" altLang="en-US" sz="2000" b="1" dirty="0" smtClean="0">
                <a:solidFill>
                  <a:srgbClr val="C00000"/>
                </a:solidFill>
                <a:latin typeface="华文楷体" pitchFamily="2" charset="-122"/>
                <a:ea typeface="华文楷体" pitchFamily="2" charset="-122"/>
              </a:rPr>
              <a:t>补偿</a:t>
            </a:r>
            <a:r>
              <a:rPr lang="zh-CN" altLang="en-US" sz="2000" dirty="0" smtClean="0">
                <a:latin typeface="华文楷体" pitchFamily="2" charset="-122"/>
                <a:ea typeface="华文楷体" pitchFamily="2" charset="-122"/>
              </a:rPr>
              <a:t>制度，改革生态环境保护管理</a:t>
            </a:r>
            <a:r>
              <a:rPr lang="zh-CN" altLang="en-US" sz="2000" b="1" dirty="0" smtClean="0">
                <a:solidFill>
                  <a:srgbClr val="C00000"/>
                </a:solidFill>
                <a:latin typeface="华文楷体" pitchFamily="2" charset="-122"/>
                <a:ea typeface="华文楷体" pitchFamily="2" charset="-122"/>
              </a:rPr>
              <a:t>体制</a:t>
            </a:r>
            <a:r>
              <a:rPr lang="zh-CN" altLang="en-US" sz="2000" dirty="0" smtClean="0">
                <a:latin typeface="华文楷体" pitchFamily="2" charset="-122"/>
                <a:ea typeface="华文楷体" pitchFamily="2" charset="-122"/>
              </a:rPr>
              <a:t>。</a:t>
            </a:r>
            <a:endParaRPr lang="en-US" altLang="zh-CN" sz="2000" dirty="0" smtClean="0">
              <a:latin typeface="华文楷体" pitchFamily="2" charset="-122"/>
              <a:ea typeface="华文楷体" pitchFamily="2" charset="-122"/>
            </a:endParaRPr>
          </a:p>
          <a:p>
            <a:pPr>
              <a:lnSpc>
                <a:spcPct val="150000"/>
              </a:lnSpc>
            </a:pPr>
            <a:r>
              <a:rPr lang="zh-CN" altLang="en-US" sz="2000" b="1" dirty="0" smtClean="0">
                <a:solidFill>
                  <a:srgbClr val="C00000"/>
                </a:solidFill>
                <a:latin typeface="华文楷体" pitchFamily="2" charset="-122"/>
                <a:ea typeface="华文楷体" pitchFamily="2" charset="-122"/>
              </a:rPr>
              <a:t>如何建立</a:t>
            </a:r>
            <a:r>
              <a:rPr lang="zh-CN" altLang="en-US" sz="2000" dirty="0" smtClean="0">
                <a:latin typeface="华文楷体" pitchFamily="2" charset="-122"/>
                <a:ea typeface="华文楷体" pitchFamily="2" charset="-122"/>
              </a:rPr>
              <a:t>和健全科学的资源、环境与生态价格调控机制？</a:t>
            </a:r>
            <a:endParaRPr lang="en-US" altLang="zh-CN" sz="2000" dirty="0" smtClean="0">
              <a:latin typeface="华文楷体" pitchFamily="2" charset="-122"/>
              <a:ea typeface="华文楷体" pitchFamily="2" charset="-122"/>
            </a:endParaRPr>
          </a:p>
          <a:p>
            <a:pPr>
              <a:lnSpc>
                <a:spcPct val="150000"/>
              </a:lnSpc>
            </a:pPr>
            <a:r>
              <a:rPr lang="zh-CN" altLang="en-US" sz="2000" dirty="0" smtClean="0">
                <a:latin typeface="华文楷体" pitchFamily="2" charset="-122"/>
                <a:ea typeface="华文楷体" pitchFamily="2" charset="-122"/>
              </a:rPr>
              <a:t>水资源与水环境科学，水行政管理部门</a:t>
            </a:r>
            <a:r>
              <a:rPr lang="zh-CN" altLang="en-US" sz="2000" b="1" dirty="0" smtClean="0">
                <a:solidFill>
                  <a:srgbClr val="C00000"/>
                </a:solidFill>
                <a:latin typeface="华文楷体" pitchFamily="2" charset="-122"/>
                <a:ea typeface="华文楷体" pitchFamily="2" charset="-122"/>
              </a:rPr>
              <a:t>如何应对？</a:t>
            </a:r>
            <a:endParaRPr lang="zh-CN" altLang="en-US" sz="2000" b="1" dirty="0">
              <a:solidFill>
                <a:srgbClr val="C00000"/>
              </a:solidFill>
              <a:latin typeface="华文楷体" pitchFamily="2" charset="-122"/>
              <a:ea typeface="华文楷体" pitchFamily="2" charset="-122"/>
            </a:endParaRPr>
          </a:p>
        </p:txBody>
      </p:sp>
      <p:sp>
        <p:nvSpPr>
          <p:cNvPr id="3" name="标题 2"/>
          <p:cNvSpPr>
            <a:spLocks noGrp="1"/>
          </p:cNvSpPr>
          <p:nvPr>
            <p:ph type="title"/>
          </p:nvPr>
        </p:nvSpPr>
        <p:spPr>
          <a:xfrm>
            <a:off x="457200" y="836712"/>
            <a:ext cx="8229600" cy="1000132"/>
          </a:xfrm>
        </p:spPr>
        <p:txBody>
          <a:bodyPr>
            <a:normAutofit/>
          </a:bodyPr>
          <a:lstStyle/>
          <a:p>
            <a:r>
              <a:rPr lang="en-US" altLang="zh-CN" sz="3200" dirty="0" smtClean="0">
                <a:latin typeface="Times New Roman" pitchFamily="18" charset="0"/>
                <a:cs typeface="Times New Roman" pitchFamily="18" charset="0"/>
              </a:rPr>
              <a:t>1.1</a:t>
            </a:r>
            <a:r>
              <a:rPr lang="zh-CN" altLang="en-US" sz="3200" dirty="0" smtClean="0">
                <a:latin typeface="Times New Roman" pitchFamily="18" charset="0"/>
                <a:cs typeface="Times New Roman" pitchFamily="18" charset="0"/>
              </a:rPr>
              <a:t>、生态文明建设的科学需求</a:t>
            </a:r>
            <a:endParaRPr lang="zh-CN" altLang="en-US" sz="3600" dirty="0">
              <a:latin typeface="Times New Roman" pitchFamily="18" charset="0"/>
              <a:cs typeface="Times New Roman" pitchFamily="18" charset="0"/>
            </a:endParaRPr>
          </a:p>
        </p:txBody>
      </p:sp>
      <p:sp>
        <p:nvSpPr>
          <p:cNvPr id="5" name="标题 2"/>
          <p:cNvSpPr txBox="1">
            <a:spLocks/>
          </p:cNvSpPr>
          <p:nvPr/>
        </p:nvSpPr>
        <p:spPr>
          <a:xfrm>
            <a:off x="455438" y="28943"/>
            <a:ext cx="8229600" cy="1000132"/>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zh-CN" sz="4000" dirty="0" smtClean="0">
                <a:solidFill>
                  <a:srgbClr val="464646"/>
                </a:solidFill>
                <a:latin typeface="Times New Roman" pitchFamily="18" charset="0"/>
                <a:cs typeface="Times New Roman" pitchFamily="18" charset="0"/>
              </a:rPr>
              <a:t>1</a:t>
            </a:r>
            <a:r>
              <a:rPr lang="zh-CN" altLang="en-US" sz="4000" dirty="0" smtClean="0">
                <a:solidFill>
                  <a:srgbClr val="464646"/>
                </a:solidFill>
                <a:latin typeface="Times New Roman" pitchFamily="18" charset="0"/>
                <a:cs typeface="Times New Roman" pitchFamily="18" charset="0"/>
              </a:rPr>
              <a:t>、社会经济发展的需求</a:t>
            </a:r>
            <a:endParaRPr lang="zh-CN" altLang="en-US" dirty="0">
              <a:solidFill>
                <a:srgbClr val="464646"/>
              </a:solidFill>
              <a:latin typeface="Times New Roman" pitchFamily="18" charset="0"/>
              <a:cs typeface="Times New Roman" pitchFamily="18" charset="0"/>
            </a:endParaRPr>
          </a:p>
        </p:txBody>
      </p:sp>
    </p:spTree>
    <p:extLst>
      <p:ext uri="{BB962C8B-B14F-4D97-AF65-F5344CB8AC3E}">
        <p14:creationId xmlns:p14="http://schemas.microsoft.com/office/powerpoint/2010/main" val="2383023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a:stretch>
            <a:fillRect/>
          </a:stretch>
        </p:blipFill>
        <p:spPr bwMode="auto">
          <a:xfrm>
            <a:off x="0" y="0"/>
            <a:ext cx="6443663" cy="3438525"/>
          </a:xfrm>
          <a:prstGeom prst="rect">
            <a:avLst/>
          </a:prstGeom>
          <a:noFill/>
          <a:ln w="9525">
            <a:noFill/>
            <a:miter lim="800000"/>
            <a:headEnd/>
            <a:tailEnd/>
          </a:ln>
        </p:spPr>
      </p:pic>
      <p:pic>
        <p:nvPicPr>
          <p:cNvPr id="146435" name="Picture 3"/>
          <p:cNvPicPr>
            <a:picLocks noChangeAspect="1" noChangeArrowheads="1"/>
          </p:cNvPicPr>
          <p:nvPr/>
        </p:nvPicPr>
        <p:blipFill>
          <a:blip r:embed="rId3"/>
          <a:srcRect/>
          <a:stretch>
            <a:fillRect/>
          </a:stretch>
        </p:blipFill>
        <p:spPr bwMode="auto">
          <a:xfrm>
            <a:off x="2843213" y="3492500"/>
            <a:ext cx="6300787" cy="336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srcRect/>
          <a:stretch>
            <a:fillRect/>
          </a:stretch>
        </p:blipFill>
        <p:spPr bwMode="auto">
          <a:xfrm>
            <a:off x="0" y="0"/>
            <a:ext cx="5867400" cy="3140075"/>
          </a:xfrm>
          <a:prstGeom prst="rect">
            <a:avLst/>
          </a:prstGeom>
          <a:noFill/>
          <a:ln w="9525">
            <a:noFill/>
            <a:miter lim="800000"/>
            <a:headEnd/>
            <a:tailEnd/>
          </a:ln>
        </p:spPr>
      </p:pic>
      <p:pic>
        <p:nvPicPr>
          <p:cNvPr id="147459" name="Picture 3"/>
          <p:cNvPicPr>
            <a:picLocks noChangeAspect="1" noChangeArrowheads="1"/>
          </p:cNvPicPr>
          <p:nvPr/>
        </p:nvPicPr>
        <p:blipFill>
          <a:blip r:embed="rId3"/>
          <a:srcRect/>
          <a:stretch>
            <a:fillRect/>
          </a:stretch>
        </p:blipFill>
        <p:spPr bwMode="auto">
          <a:xfrm>
            <a:off x="2268538" y="3192463"/>
            <a:ext cx="6875462" cy="3665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8246AC06-E6CE-48FF-9702-605E7B6B1CC2}" type="slidenum">
              <a:rPr lang="en-US" altLang="zh-CN"/>
              <a:pPr/>
              <a:t>32</a:t>
            </a:fld>
            <a:endParaRPr lang="en-US" altLang="zh-CN"/>
          </a:p>
        </p:txBody>
      </p:sp>
      <p:pic>
        <p:nvPicPr>
          <p:cNvPr id="191492" name="Picture 4" descr="2002_08_ETa_3"/>
          <p:cNvPicPr>
            <a:picLocks noChangeAspect="1" noChangeArrowheads="1"/>
          </p:cNvPicPr>
          <p:nvPr/>
        </p:nvPicPr>
        <p:blipFill>
          <a:blip r:embed="rId3" cstate="print"/>
          <a:srcRect/>
          <a:stretch>
            <a:fillRect/>
          </a:stretch>
        </p:blipFill>
        <p:spPr bwMode="auto">
          <a:xfrm>
            <a:off x="285720" y="642918"/>
            <a:ext cx="8675688" cy="2832100"/>
          </a:xfrm>
          <a:prstGeom prst="rect">
            <a:avLst/>
          </a:prstGeom>
          <a:noFill/>
          <a:ln w="9525">
            <a:noFill/>
            <a:miter lim="800000"/>
            <a:headEnd/>
            <a:tailEnd/>
          </a:ln>
        </p:spPr>
      </p:pic>
      <p:sp>
        <p:nvSpPr>
          <p:cNvPr id="191493" name="Rectangle 5"/>
          <p:cNvSpPr>
            <a:spLocks noChangeArrowheads="1"/>
          </p:cNvSpPr>
          <p:nvPr/>
        </p:nvSpPr>
        <p:spPr bwMode="auto">
          <a:xfrm>
            <a:off x="1571604" y="3071810"/>
            <a:ext cx="6267450" cy="366713"/>
          </a:xfrm>
          <a:prstGeom prst="rect">
            <a:avLst/>
          </a:prstGeom>
          <a:noFill/>
          <a:ln w="9525">
            <a:noFill/>
            <a:miter lim="800000"/>
            <a:headEnd/>
            <a:tailEnd/>
          </a:ln>
          <a:effectLst/>
        </p:spPr>
        <p:txBody>
          <a:bodyPr wrap="none" anchor="ctr">
            <a:spAutoFit/>
          </a:bodyPr>
          <a:lstStyle/>
          <a:p>
            <a:pPr algn="ctr">
              <a:tabLst>
                <a:tab pos="2743200" algn="ctr"/>
                <a:tab pos="5486400" algn="r"/>
              </a:tabLst>
            </a:pPr>
            <a:r>
              <a:rPr lang="zh-CN" altLang="en-US" dirty="0" smtClean="0"/>
              <a:t>黄河</a:t>
            </a:r>
            <a:r>
              <a:rPr lang="zh-CN" altLang="en-US" dirty="0"/>
              <a:t>三门峡地区的植被生态耗水量空间分布图</a:t>
            </a:r>
            <a:r>
              <a:rPr lang="en-US" altLang="zh-CN" dirty="0"/>
              <a:t>(</a:t>
            </a:r>
            <a:r>
              <a:rPr lang="zh-CN" altLang="en-US" dirty="0"/>
              <a:t>单位：</a:t>
            </a:r>
            <a:r>
              <a:rPr lang="en-US" altLang="zh-CN" dirty="0"/>
              <a:t>mm)</a:t>
            </a:r>
          </a:p>
        </p:txBody>
      </p:sp>
      <p:sp>
        <p:nvSpPr>
          <p:cNvPr id="191494" name="Rectangle 6"/>
          <p:cNvSpPr>
            <a:spLocks noChangeArrowheads="1"/>
          </p:cNvSpPr>
          <p:nvPr/>
        </p:nvSpPr>
        <p:spPr bwMode="auto">
          <a:xfrm>
            <a:off x="214282" y="214290"/>
            <a:ext cx="8280400" cy="793773"/>
          </a:xfrm>
          <a:prstGeom prst="rect">
            <a:avLst/>
          </a:prstGeom>
          <a:noFill/>
          <a:ln w="9525">
            <a:noFill/>
            <a:miter lim="800000"/>
            <a:headEnd/>
            <a:tailEnd/>
          </a:ln>
          <a:effectLst/>
        </p:spPr>
        <p:txBody>
          <a:bodyPr anchor="ctr"/>
          <a:lstStyle/>
          <a:p>
            <a:pPr algn="ctr"/>
            <a:r>
              <a:rPr lang="zh-CN" altLang="en-US" sz="2800" b="1" dirty="0" smtClean="0">
                <a:solidFill>
                  <a:schemeClr val="tx2"/>
                </a:solidFill>
                <a:effectLst>
                  <a:outerShdw blurRad="38100" dist="38100" dir="2700000" algn="tl">
                    <a:srgbClr val="000000">
                      <a:alpha val="43137"/>
                    </a:srgbClr>
                  </a:outerShdw>
                </a:effectLst>
                <a:latin typeface="华文行楷" pitchFamily="2" charset="-122"/>
                <a:ea typeface="华文行楷" pitchFamily="2" charset="-122"/>
              </a:rPr>
              <a:t>黄河</a:t>
            </a:r>
            <a:r>
              <a:rPr lang="zh-CN" altLang="en-US" sz="2800" b="1" dirty="0">
                <a:solidFill>
                  <a:schemeClr val="tx2"/>
                </a:solidFill>
                <a:effectLst>
                  <a:outerShdw blurRad="38100" dist="38100" dir="2700000" algn="tl">
                    <a:srgbClr val="000000">
                      <a:alpha val="43137"/>
                    </a:srgbClr>
                  </a:outerShdw>
                </a:effectLst>
                <a:latin typeface="华文行楷" pitchFamily="2" charset="-122"/>
                <a:ea typeface="华文行楷" pitchFamily="2" charset="-122"/>
              </a:rPr>
              <a:t>流域典型地区生态耗水监测的应用与验证</a:t>
            </a:r>
            <a:r>
              <a:rPr lang="zh-CN" altLang="en-US" sz="2800" b="1" i="1" dirty="0">
                <a:solidFill>
                  <a:schemeClr val="tx2"/>
                </a:solidFill>
                <a:effectLst>
                  <a:outerShdw blurRad="38100" dist="38100" dir="2700000" algn="tl">
                    <a:srgbClr val="000000">
                      <a:alpha val="43137"/>
                    </a:srgbClr>
                  </a:outerShdw>
                </a:effectLst>
                <a:latin typeface="华文行楷" pitchFamily="2" charset="-122"/>
                <a:ea typeface="华文行楷" pitchFamily="2" charset="-122"/>
              </a:rPr>
              <a:t/>
            </a:r>
            <a:br>
              <a:rPr lang="zh-CN" altLang="en-US" sz="2800" b="1" i="1" dirty="0">
                <a:solidFill>
                  <a:schemeClr val="tx2"/>
                </a:solidFill>
                <a:effectLst>
                  <a:outerShdw blurRad="38100" dist="38100" dir="2700000" algn="tl">
                    <a:srgbClr val="000000">
                      <a:alpha val="43137"/>
                    </a:srgbClr>
                  </a:outerShdw>
                </a:effectLst>
                <a:latin typeface="华文行楷" pitchFamily="2" charset="-122"/>
                <a:ea typeface="华文行楷" pitchFamily="2" charset="-122"/>
              </a:rPr>
            </a:br>
            <a:endParaRPr lang="zh-CN" altLang="en-US" sz="2800" b="1" i="1" dirty="0">
              <a:solidFill>
                <a:schemeClr val="tx2"/>
              </a:solidFill>
              <a:effectLst>
                <a:outerShdw blurRad="38100" dist="38100" dir="2700000" algn="tl">
                  <a:srgbClr val="000000">
                    <a:alpha val="43137"/>
                  </a:srgbClr>
                </a:outerShdw>
              </a:effectLst>
              <a:latin typeface="华文行楷" pitchFamily="2" charset="-122"/>
              <a:ea typeface="华文行楷" pitchFamily="2" charset="-122"/>
            </a:endParaRPr>
          </a:p>
        </p:txBody>
      </p:sp>
      <p:pic>
        <p:nvPicPr>
          <p:cNvPr id="7" name="Picture 4"/>
          <p:cNvPicPr>
            <a:picLocks noChangeAspect="1" noChangeArrowheads="1"/>
          </p:cNvPicPr>
          <p:nvPr/>
        </p:nvPicPr>
        <p:blipFill>
          <a:blip r:embed="rId4"/>
          <a:srcRect/>
          <a:stretch>
            <a:fillRect/>
          </a:stretch>
        </p:blipFill>
        <p:spPr bwMode="auto">
          <a:xfrm>
            <a:off x="3031257" y="3500438"/>
            <a:ext cx="5689167" cy="3357561"/>
          </a:xfrm>
          <a:prstGeom prst="rect">
            <a:avLst/>
          </a:prstGeom>
          <a:noFill/>
          <a:ln w="9525">
            <a:noFill/>
            <a:miter lim="800000"/>
            <a:headEnd/>
            <a:tailEnd/>
          </a:ln>
        </p:spPr>
      </p:pic>
      <p:sp>
        <p:nvSpPr>
          <p:cNvPr id="8" name="矩形 7"/>
          <p:cNvSpPr/>
          <p:nvPr/>
        </p:nvSpPr>
        <p:spPr>
          <a:xfrm>
            <a:off x="142844" y="3643314"/>
            <a:ext cx="2786082" cy="2031325"/>
          </a:xfrm>
          <a:prstGeom prst="rect">
            <a:avLst/>
          </a:prstGeom>
        </p:spPr>
        <p:txBody>
          <a:bodyPr wrap="square">
            <a:spAutoFit/>
          </a:bodyPr>
          <a:lstStyle/>
          <a:p>
            <a:r>
              <a:rPr lang="zh-CN" altLang="en-US" dirty="0" smtClean="0"/>
              <a:t>王玉娟</a:t>
            </a:r>
            <a:r>
              <a:rPr lang="en-US" altLang="zh-CN" dirty="0" smtClean="0"/>
              <a:t>; </a:t>
            </a:r>
            <a:r>
              <a:rPr lang="zh-CN" altLang="en-US" dirty="0" smtClean="0"/>
              <a:t>杨胜天</a:t>
            </a:r>
            <a:r>
              <a:rPr lang="en-US" altLang="zh-CN" dirty="0" smtClean="0"/>
              <a:t>; </a:t>
            </a:r>
            <a:r>
              <a:rPr lang="zh-CN" altLang="en-US" dirty="0" smtClean="0"/>
              <a:t>刘昌明</a:t>
            </a:r>
            <a:r>
              <a:rPr lang="en-US" altLang="zh-CN" dirty="0" smtClean="0"/>
              <a:t>; </a:t>
            </a:r>
            <a:r>
              <a:rPr lang="zh-CN" altLang="en-US" dirty="0" smtClean="0"/>
              <a:t>戴东</a:t>
            </a:r>
            <a:r>
              <a:rPr lang="en-US" altLang="zh-CN" dirty="0" smtClean="0"/>
              <a:t>; </a:t>
            </a:r>
            <a:r>
              <a:rPr lang="zh-CN" altLang="en-US" dirty="0" smtClean="0"/>
              <a:t>郑东海</a:t>
            </a:r>
            <a:r>
              <a:rPr lang="en-US" altLang="zh-CN" dirty="0" smtClean="0"/>
              <a:t>; </a:t>
            </a:r>
            <a:r>
              <a:rPr lang="zh-CN" altLang="en-US" dirty="0" smtClean="0"/>
              <a:t>曾红娟</a:t>
            </a:r>
            <a:r>
              <a:rPr lang="en-US" altLang="zh-CN" dirty="0" smtClean="0"/>
              <a:t>. 2009. </a:t>
            </a:r>
            <a:r>
              <a:rPr lang="zh-CN" altLang="en-US" dirty="0" smtClean="0"/>
              <a:t>植被生态用水结构及绿水资源消耗效用</a:t>
            </a:r>
            <a:r>
              <a:rPr lang="en-US" altLang="zh-CN" dirty="0" smtClean="0"/>
              <a:t>——</a:t>
            </a:r>
            <a:r>
              <a:rPr lang="zh-CN" altLang="en-US" dirty="0" smtClean="0"/>
              <a:t>以黄河三门峡地区为例</a:t>
            </a:r>
            <a:r>
              <a:rPr lang="en-US" altLang="zh-CN" dirty="0" smtClean="0"/>
              <a:t>. </a:t>
            </a:r>
            <a:r>
              <a:rPr lang="zh-CN" altLang="en-US" dirty="0" smtClean="0"/>
              <a:t>地理研究</a:t>
            </a:r>
            <a:r>
              <a:rPr lang="en-US" altLang="zh-CN" dirty="0" smtClean="0"/>
              <a:t>, 28</a:t>
            </a:r>
            <a:r>
              <a:rPr lang="zh-CN" altLang="en-US" dirty="0" smtClean="0"/>
              <a:t>（</a:t>
            </a:r>
            <a:r>
              <a:rPr lang="en-US" altLang="zh-CN" dirty="0" smtClean="0"/>
              <a:t>1</a:t>
            </a:r>
            <a:r>
              <a:rPr lang="zh-CN" altLang="en-US" dirty="0" smtClean="0"/>
              <a:t>）：</a:t>
            </a:r>
            <a:r>
              <a:rPr lang="en-US" altLang="zh-CN" dirty="0" smtClean="0"/>
              <a:t>74-84</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2</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北京市官厅水库库滨带</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非点源污染控制效应分析</a:t>
            </a:r>
          </a:p>
          <a:p>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竖排标题 1"/>
          <p:cNvSpPr txBox="1">
            <a:spLocks/>
          </p:cNvSpPr>
          <p:nvPr/>
        </p:nvSpPr>
        <p:spPr bwMode="auto">
          <a:xfrm>
            <a:off x="533400" y="1219200"/>
            <a:ext cx="1066800" cy="4003675"/>
          </a:xfrm>
          <a:prstGeom prst="rect">
            <a:avLst/>
          </a:prstGeom>
          <a:noFill/>
          <a:ln w="9525">
            <a:noFill/>
            <a:miter lim="800000"/>
            <a:headEnd/>
            <a:tailEnd/>
          </a:ln>
          <a:effectLst>
            <a:outerShdw dist="17961" dir="2700000" algn="ctr" rotWithShape="0">
              <a:srgbClr val="474747"/>
            </a:outerShdw>
          </a:effectLst>
        </p:spPr>
        <p:txBody>
          <a:bodyPr anchor="ctr"/>
          <a:lstStyle/>
          <a:p>
            <a:pPr>
              <a:defRPr/>
            </a:pPr>
            <a: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技</a:t>
            </a:r>
            <a:endParaRPr lang="en-US" altLang="zh-CN"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endParaRPr>
          </a:p>
          <a:p>
            <a:pPr>
              <a:defRPr/>
            </a:pPr>
            <a: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术</a:t>
            </a:r>
            <a:endParaRPr lang="en-US" altLang="zh-CN"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endParaRPr>
          </a:p>
          <a:p>
            <a:pPr>
              <a:defRPr/>
            </a:pPr>
            <a: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路</a:t>
            </a:r>
            <a:endParaRPr lang="en-US" altLang="zh-CN"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endParaRPr>
          </a:p>
          <a:p>
            <a:pPr>
              <a:defRPr/>
            </a:pPr>
            <a: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线</a:t>
            </a:r>
          </a:p>
        </p:txBody>
      </p:sp>
      <p:pic>
        <p:nvPicPr>
          <p:cNvPr id="151555" name="Picture 3"/>
          <p:cNvPicPr>
            <a:picLocks noChangeAspect="1" noChangeArrowheads="1"/>
          </p:cNvPicPr>
          <p:nvPr/>
        </p:nvPicPr>
        <p:blipFill>
          <a:blip r:embed="rId2"/>
          <a:srcRect/>
          <a:stretch>
            <a:fillRect/>
          </a:stretch>
        </p:blipFill>
        <p:spPr bwMode="auto">
          <a:xfrm>
            <a:off x="1981200" y="-533400"/>
            <a:ext cx="6913563" cy="73914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None/>
            </a:pPr>
            <a:endParaRPr lang="zh-CN" altLang="en-US" dirty="0"/>
          </a:p>
        </p:txBody>
      </p:sp>
      <p:sp>
        <p:nvSpPr>
          <p:cNvPr id="3" name="标题 2"/>
          <p:cNvSpPr>
            <a:spLocks noGrp="1"/>
          </p:cNvSpPr>
          <p:nvPr>
            <p:ph type="title"/>
          </p:nvPr>
        </p:nvSpPr>
        <p:spPr/>
        <p:txBody>
          <a:bodyPr>
            <a:normAutofit/>
          </a:bodyPr>
          <a:lstStyle/>
          <a:p>
            <a:r>
              <a:rPr lang="zh-CN" altLang="en-US" sz="3600" b="1" dirty="0" smtClean="0">
                <a:solidFill>
                  <a:schemeClr val="tx1"/>
                </a:solidFill>
                <a:latin typeface="Times New Roman" pitchFamily="18" charset="0"/>
                <a:ea typeface="华文行楷" pitchFamily="2" charset="-122"/>
                <a:cs typeface="Times New Roman" pitchFamily="18" charset="0"/>
              </a:rPr>
              <a:t>空间模拟与分析结果</a:t>
            </a:r>
          </a:p>
        </p:txBody>
      </p:sp>
      <p:pic>
        <p:nvPicPr>
          <p:cNvPr id="4" name="Picture 4"/>
          <p:cNvPicPr>
            <a:picLocks noChangeAspect="1" noChangeArrowheads="1"/>
          </p:cNvPicPr>
          <p:nvPr/>
        </p:nvPicPr>
        <p:blipFill>
          <a:blip r:embed="rId2"/>
          <a:srcRect l="1016" t="1530" r="1483" b="2831"/>
          <a:stretch>
            <a:fillRect/>
          </a:stretch>
        </p:blipFill>
        <p:spPr bwMode="auto">
          <a:xfrm>
            <a:off x="428597" y="1571612"/>
            <a:ext cx="3357585" cy="2414325"/>
          </a:xfrm>
          <a:prstGeom prst="rect">
            <a:avLst/>
          </a:prstGeom>
          <a:noFill/>
          <a:ln w="9525" algn="ctr">
            <a:noFill/>
            <a:miter lim="800000"/>
            <a:headEnd/>
            <a:tailEnd/>
          </a:ln>
        </p:spPr>
      </p:pic>
      <p:sp>
        <p:nvSpPr>
          <p:cNvPr id="5" name="TextBox 4"/>
          <p:cNvSpPr txBox="1"/>
          <p:nvPr/>
        </p:nvSpPr>
        <p:spPr>
          <a:xfrm>
            <a:off x="3786182" y="1643050"/>
            <a:ext cx="461665" cy="2071702"/>
          </a:xfrm>
          <a:prstGeom prst="rect">
            <a:avLst/>
          </a:prstGeom>
          <a:noFill/>
        </p:spPr>
        <p:txBody>
          <a:bodyPr vert="eaVert" wrap="square" rtlCol="0">
            <a:spAutoFit/>
          </a:bodyPr>
          <a:lstStyle/>
          <a:p>
            <a:r>
              <a:rPr lang="zh-CN" altLang="en-US" dirty="0" smtClean="0"/>
              <a:t>土地利用分类结果</a:t>
            </a:r>
            <a:endParaRPr lang="zh-CN" altLang="en-US" dirty="0"/>
          </a:p>
        </p:txBody>
      </p:sp>
      <p:pic>
        <p:nvPicPr>
          <p:cNvPr id="6" name="Picture 4"/>
          <p:cNvPicPr>
            <a:picLocks noChangeAspect="1" noChangeArrowheads="1"/>
          </p:cNvPicPr>
          <p:nvPr/>
        </p:nvPicPr>
        <p:blipFill>
          <a:blip r:embed="rId3"/>
          <a:srcRect r="1054"/>
          <a:stretch>
            <a:fillRect/>
          </a:stretch>
        </p:blipFill>
        <p:spPr bwMode="auto">
          <a:xfrm>
            <a:off x="500034" y="4143380"/>
            <a:ext cx="3214710" cy="2412761"/>
          </a:xfrm>
          <a:prstGeom prst="rect">
            <a:avLst/>
          </a:prstGeom>
          <a:noFill/>
          <a:ln w="9525" algn="ctr">
            <a:noFill/>
            <a:miter lim="800000"/>
            <a:headEnd/>
            <a:tailEnd/>
          </a:ln>
        </p:spPr>
      </p:pic>
      <p:sp>
        <p:nvSpPr>
          <p:cNvPr id="7" name="TextBox 6"/>
          <p:cNvSpPr txBox="1"/>
          <p:nvPr/>
        </p:nvSpPr>
        <p:spPr>
          <a:xfrm>
            <a:off x="3753145" y="4000504"/>
            <a:ext cx="461665" cy="2357430"/>
          </a:xfrm>
          <a:prstGeom prst="rect">
            <a:avLst/>
          </a:prstGeom>
          <a:noFill/>
        </p:spPr>
        <p:txBody>
          <a:bodyPr vert="eaVert" wrap="square" rtlCol="0">
            <a:spAutoFit/>
          </a:bodyPr>
          <a:lstStyle/>
          <a:p>
            <a:r>
              <a:rPr lang="zh-CN" altLang="en-US" dirty="0" smtClean="0"/>
              <a:t>土壤类型分类结果</a:t>
            </a:r>
            <a:endParaRPr lang="zh-CN" altLang="en-US" dirty="0"/>
          </a:p>
        </p:txBody>
      </p:sp>
      <p:pic>
        <p:nvPicPr>
          <p:cNvPr id="8" name="Picture 3" descr="lai"/>
          <p:cNvPicPr>
            <a:picLocks noChangeAspect="1" noChangeArrowheads="1" noCrop="1"/>
          </p:cNvPicPr>
          <p:nvPr/>
        </p:nvPicPr>
        <p:blipFill>
          <a:blip r:embed="rId4"/>
          <a:srcRect/>
          <a:stretch>
            <a:fillRect/>
          </a:stretch>
        </p:blipFill>
        <p:spPr bwMode="auto">
          <a:xfrm>
            <a:off x="4357686" y="1571612"/>
            <a:ext cx="4115786" cy="3536944"/>
          </a:xfrm>
          <a:prstGeom prst="rect">
            <a:avLst/>
          </a:prstGeom>
          <a:noFill/>
          <a:ln w="9525">
            <a:noFill/>
            <a:miter lim="800000"/>
            <a:headEnd/>
            <a:tailEnd/>
          </a:ln>
        </p:spPr>
      </p:pic>
      <p:sp>
        <p:nvSpPr>
          <p:cNvPr id="9" name="TextBox 8"/>
          <p:cNvSpPr txBox="1"/>
          <p:nvPr/>
        </p:nvSpPr>
        <p:spPr>
          <a:xfrm>
            <a:off x="5786446" y="5286388"/>
            <a:ext cx="1643074" cy="369332"/>
          </a:xfrm>
          <a:prstGeom prst="rect">
            <a:avLst/>
          </a:prstGeom>
          <a:noFill/>
        </p:spPr>
        <p:txBody>
          <a:bodyPr wrap="square" rtlCol="0">
            <a:spAutoFit/>
          </a:bodyPr>
          <a:lstStyle/>
          <a:p>
            <a:r>
              <a:rPr lang="en-US" altLang="zh-CN" dirty="0" smtClean="0"/>
              <a:t>LAI</a:t>
            </a:r>
            <a:r>
              <a:rPr lang="zh-CN" altLang="en-US" dirty="0" smtClean="0"/>
              <a:t>反演结果</a:t>
            </a:r>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None/>
            </a:pPr>
            <a:endParaRPr lang="zh-CN" altLang="en-US" dirty="0"/>
          </a:p>
        </p:txBody>
      </p:sp>
      <p:sp>
        <p:nvSpPr>
          <p:cNvPr id="3" name="标题 2"/>
          <p:cNvSpPr>
            <a:spLocks noGrp="1"/>
          </p:cNvSpPr>
          <p:nvPr>
            <p:ph type="title"/>
          </p:nvPr>
        </p:nvSpPr>
        <p:spPr/>
        <p:txBody>
          <a:bodyPr>
            <a:normAutofit/>
          </a:bodyPr>
          <a:lstStyle/>
          <a:p>
            <a:r>
              <a:rPr lang="zh-CN" altLang="en-US" sz="3600" b="1" dirty="0" smtClean="0">
                <a:solidFill>
                  <a:schemeClr val="tx1"/>
                </a:solidFill>
                <a:latin typeface="Times New Roman" pitchFamily="18" charset="0"/>
                <a:ea typeface="华文行楷" pitchFamily="2" charset="-122"/>
                <a:cs typeface="Times New Roman" pitchFamily="18" charset="0"/>
              </a:rPr>
              <a:t>空间模拟与分析结果</a:t>
            </a:r>
          </a:p>
        </p:txBody>
      </p:sp>
      <p:pic>
        <p:nvPicPr>
          <p:cNvPr id="10" name="Picture 3" descr="emissivity"/>
          <p:cNvPicPr>
            <a:picLocks noChangeAspect="1" noChangeArrowheads="1" noCrop="1"/>
          </p:cNvPicPr>
          <p:nvPr/>
        </p:nvPicPr>
        <p:blipFill>
          <a:blip r:embed="rId2"/>
          <a:srcRect/>
          <a:stretch>
            <a:fillRect/>
          </a:stretch>
        </p:blipFill>
        <p:spPr bwMode="auto">
          <a:xfrm>
            <a:off x="571472" y="1285861"/>
            <a:ext cx="3071834" cy="2514088"/>
          </a:xfrm>
          <a:prstGeom prst="rect">
            <a:avLst/>
          </a:prstGeom>
          <a:noFill/>
          <a:ln w="9525">
            <a:noFill/>
            <a:miter lim="800000"/>
            <a:headEnd/>
            <a:tailEnd/>
          </a:ln>
        </p:spPr>
      </p:pic>
      <p:pic>
        <p:nvPicPr>
          <p:cNvPr id="12" name="Picture 3" descr="cover rate"/>
          <p:cNvPicPr>
            <a:picLocks noChangeAspect="1" noChangeArrowheads="1" noCrop="1"/>
          </p:cNvPicPr>
          <p:nvPr/>
        </p:nvPicPr>
        <p:blipFill>
          <a:blip r:embed="rId3" cstate="print"/>
          <a:srcRect/>
          <a:stretch>
            <a:fillRect/>
          </a:stretch>
        </p:blipFill>
        <p:spPr bwMode="auto">
          <a:xfrm>
            <a:off x="4929190" y="1285860"/>
            <a:ext cx="2872904" cy="2357454"/>
          </a:xfrm>
          <a:prstGeom prst="rect">
            <a:avLst/>
          </a:prstGeom>
          <a:noFill/>
          <a:ln w="9525">
            <a:noFill/>
            <a:miter lim="800000"/>
            <a:headEnd/>
            <a:tailEnd/>
          </a:ln>
        </p:spPr>
      </p:pic>
      <p:pic>
        <p:nvPicPr>
          <p:cNvPr id="14" name="Picture 4" descr="rn total"/>
          <p:cNvPicPr>
            <a:picLocks noChangeAspect="1" noChangeArrowheads="1"/>
          </p:cNvPicPr>
          <p:nvPr/>
        </p:nvPicPr>
        <p:blipFill>
          <a:blip r:embed="rId4"/>
          <a:srcRect/>
          <a:stretch>
            <a:fillRect/>
          </a:stretch>
        </p:blipFill>
        <p:spPr bwMode="auto">
          <a:xfrm>
            <a:off x="857224" y="3857628"/>
            <a:ext cx="2732083" cy="2317750"/>
          </a:xfrm>
          <a:prstGeom prst="rect">
            <a:avLst/>
          </a:prstGeom>
          <a:noFill/>
          <a:ln w="9525">
            <a:noFill/>
            <a:miter lim="800000"/>
            <a:headEnd/>
            <a:tailEnd/>
          </a:ln>
        </p:spPr>
      </p:pic>
      <p:sp>
        <p:nvSpPr>
          <p:cNvPr id="15" name="TextBox 14"/>
          <p:cNvSpPr txBox="1"/>
          <p:nvPr/>
        </p:nvSpPr>
        <p:spPr>
          <a:xfrm>
            <a:off x="1214414" y="6131478"/>
            <a:ext cx="2286016" cy="369332"/>
          </a:xfrm>
          <a:prstGeom prst="rect">
            <a:avLst/>
          </a:prstGeom>
          <a:noFill/>
        </p:spPr>
        <p:txBody>
          <a:bodyPr wrap="square" rtlCol="0">
            <a:spAutoFit/>
          </a:bodyPr>
          <a:lstStyle/>
          <a:p>
            <a:r>
              <a:rPr lang="zh-CN" altLang="en-US" dirty="0" smtClean="0"/>
              <a:t>累积地表净辐射量</a:t>
            </a:r>
            <a:endParaRPr lang="zh-CN" altLang="en-US" dirty="0"/>
          </a:p>
        </p:txBody>
      </p:sp>
      <p:sp>
        <p:nvSpPr>
          <p:cNvPr id="11" name="TextBox 10"/>
          <p:cNvSpPr txBox="1"/>
          <p:nvPr/>
        </p:nvSpPr>
        <p:spPr>
          <a:xfrm>
            <a:off x="1428728" y="3643314"/>
            <a:ext cx="1714512" cy="369332"/>
          </a:xfrm>
          <a:prstGeom prst="rect">
            <a:avLst/>
          </a:prstGeom>
          <a:noFill/>
        </p:spPr>
        <p:txBody>
          <a:bodyPr wrap="square" rtlCol="0">
            <a:spAutoFit/>
          </a:bodyPr>
          <a:lstStyle/>
          <a:p>
            <a:r>
              <a:rPr lang="zh-CN" altLang="en-US" dirty="0" smtClean="0"/>
              <a:t>地表比辐射率</a:t>
            </a:r>
            <a:endParaRPr lang="zh-CN" altLang="en-US" dirty="0"/>
          </a:p>
        </p:txBody>
      </p:sp>
      <p:pic>
        <p:nvPicPr>
          <p:cNvPr id="16" name="Picture 4" descr="total eta"/>
          <p:cNvPicPr>
            <a:picLocks noChangeAspect="1" noChangeArrowheads="1"/>
          </p:cNvPicPr>
          <p:nvPr/>
        </p:nvPicPr>
        <p:blipFill>
          <a:blip r:embed="rId5"/>
          <a:srcRect/>
          <a:stretch>
            <a:fillRect/>
          </a:stretch>
        </p:blipFill>
        <p:spPr bwMode="auto">
          <a:xfrm>
            <a:off x="4714876" y="3786190"/>
            <a:ext cx="3000396" cy="2545372"/>
          </a:xfrm>
          <a:prstGeom prst="rect">
            <a:avLst/>
          </a:prstGeom>
          <a:noFill/>
          <a:ln w="9525">
            <a:noFill/>
            <a:miter lim="800000"/>
            <a:headEnd/>
            <a:tailEnd/>
          </a:ln>
        </p:spPr>
      </p:pic>
      <p:sp>
        <p:nvSpPr>
          <p:cNvPr id="13" name="TextBox 12"/>
          <p:cNvSpPr txBox="1"/>
          <p:nvPr/>
        </p:nvSpPr>
        <p:spPr>
          <a:xfrm>
            <a:off x="5786446" y="3571876"/>
            <a:ext cx="1500198" cy="369332"/>
          </a:xfrm>
          <a:prstGeom prst="rect">
            <a:avLst/>
          </a:prstGeom>
          <a:noFill/>
        </p:spPr>
        <p:txBody>
          <a:bodyPr wrap="square" rtlCol="0">
            <a:spAutoFit/>
          </a:bodyPr>
          <a:lstStyle/>
          <a:p>
            <a:r>
              <a:rPr lang="zh-CN" altLang="en-US" dirty="0" smtClean="0"/>
              <a:t>植被覆盖率</a:t>
            </a:r>
            <a:endParaRPr lang="zh-CN" altLang="en-US" dirty="0"/>
          </a:p>
        </p:txBody>
      </p:sp>
      <p:sp>
        <p:nvSpPr>
          <p:cNvPr id="17" name="TextBox 16"/>
          <p:cNvSpPr txBox="1"/>
          <p:nvPr/>
        </p:nvSpPr>
        <p:spPr>
          <a:xfrm>
            <a:off x="5429256" y="6215082"/>
            <a:ext cx="2286016" cy="369332"/>
          </a:xfrm>
          <a:prstGeom prst="rect">
            <a:avLst/>
          </a:prstGeom>
          <a:noFill/>
        </p:spPr>
        <p:txBody>
          <a:bodyPr wrap="square" rtlCol="0">
            <a:spAutoFit/>
          </a:bodyPr>
          <a:lstStyle/>
          <a:p>
            <a:r>
              <a:rPr lang="zh-CN" altLang="en-US" dirty="0" smtClean="0"/>
              <a:t>累积实际蒸散量</a:t>
            </a:r>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125A6469-2C78-430C-88FB-E0885E782D07}" type="slidenum">
              <a:rPr lang="en-US" altLang="zh-CN"/>
              <a:pPr/>
              <a:t>37</a:t>
            </a:fld>
            <a:endParaRPr lang="en-US" altLang="zh-CN"/>
          </a:p>
        </p:txBody>
      </p:sp>
      <p:pic>
        <p:nvPicPr>
          <p:cNvPr id="201732" name="Picture 4" descr="basin_mar"/>
          <p:cNvPicPr>
            <a:picLocks noChangeAspect="1" noChangeArrowheads="1"/>
          </p:cNvPicPr>
          <p:nvPr/>
        </p:nvPicPr>
        <p:blipFill>
          <a:blip r:embed="rId3" cstate="print"/>
          <a:srcRect/>
          <a:stretch>
            <a:fillRect/>
          </a:stretch>
        </p:blipFill>
        <p:spPr bwMode="auto">
          <a:xfrm>
            <a:off x="0" y="857232"/>
            <a:ext cx="5019645" cy="4252053"/>
          </a:xfrm>
          <a:prstGeom prst="rect">
            <a:avLst/>
          </a:prstGeom>
          <a:noFill/>
          <a:ln w="9525">
            <a:noFill/>
            <a:miter lim="800000"/>
            <a:headEnd/>
            <a:tailEnd/>
          </a:ln>
        </p:spPr>
      </p:pic>
      <p:sp>
        <p:nvSpPr>
          <p:cNvPr id="201734" name="Rectangle 6"/>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r>
              <a:rPr lang="zh-CN" altLang="en-US" sz="3600" b="1" dirty="0" smtClean="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北京</a:t>
            </a:r>
            <a: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t>官厅水库库滨带的应用与验证</a:t>
            </a:r>
            <a:br>
              <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rPr>
            </a:br>
            <a:endParaRPr lang="zh-CN" altLang="en-US" sz="3600" b="1" dirty="0">
              <a:effectLst>
                <a:outerShdw blurRad="31750" dist="25400" dir="5400000" algn="tl" rotWithShape="0">
                  <a:srgbClr val="000000">
                    <a:alpha val="25000"/>
                  </a:srgbClr>
                </a:outerShdw>
              </a:effectLst>
              <a:latin typeface="Times New Roman" pitchFamily="18" charset="0"/>
              <a:ea typeface="华文行楷" pitchFamily="2" charset="-122"/>
              <a:cs typeface="Times New Roman" pitchFamily="18" charset="0"/>
            </a:endParaRPr>
          </a:p>
        </p:txBody>
      </p:sp>
      <p:pic>
        <p:nvPicPr>
          <p:cNvPr id="7" name="Picture 4"/>
          <p:cNvPicPr>
            <a:picLocks noChangeAspect="1" noChangeArrowheads="1"/>
          </p:cNvPicPr>
          <p:nvPr/>
        </p:nvPicPr>
        <p:blipFill>
          <a:blip r:embed="rId4"/>
          <a:srcRect/>
          <a:stretch>
            <a:fillRect/>
          </a:stretch>
        </p:blipFill>
        <p:spPr bwMode="auto">
          <a:xfrm>
            <a:off x="4687859" y="2571744"/>
            <a:ext cx="4456141" cy="3342360"/>
          </a:xfrm>
          <a:prstGeom prst="rect">
            <a:avLst/>
          </a:prstGeom>
          <a:noFill/>
        </p:spPr>
      </p:pic>
      <p:sp>
        <p:nvSpPr>
          <p:cNvPr id="8" name="矩形 7"/>
          <p:cNvSpPr/>
          <p:nvPr/>
        </p:nvSpPr>
        <p:spPr>
          <a:xfrm>
            <a:off x="5143504" y="1142984"/>
            <a:ext cx="2714644" cy="1754326"/>
          </a:xfrm>
          <a:prstGeom prst="rect">
            <a:avLst/>
          </a:prstGeom>
        </p:spPr>
        <p:txBody>
          <a:bodyPr wrap="square">
            <a:spAutoFit/>
          </a:bodyPr>
          <a:lstStyle/>
          <a:p>
            <a:r>
              <a:rPr lang="zh-CN" altLang="en-US" dirty="0" smtClean="0"/>
              <a:t>王雪蕾，刘昌明，杨胜天等</a:t>
            </a:r>
            <a:r>
              <a:rPr lang="en-US" altLang="zh-CN" dirty="0" smtClean="0"/>
              <a:t>. 2009.RIP_N</a:t>
            </a:r>
            <a:r>
              <a:rPr lang="zh-CN" altLang="en-US" dirty="0" smtClean="0"/>
              <a:t>模型对官厅水库库滨带去氮效应的流域尺度模拟分析</a:t>
            </a:r>
            <a:r>
              <a:rPr lang="en-US" altLang="zh-CN" dirty="0" smtClean="0"/>
              <a:t>.</a:t>
            </a:r>
            <a:r>
              <a:rPr lang="zh-CN" altLang="en-US" dirty="0" smtClean="0"/>
              <a:t>环境科学</a:t>
            </a:r>
            <a:r>
              <a:rPr lang="en-US" altLang="zh-CN" dirty="0" smtClean="0"/>
              <a:t>, 30(9),2502-2511.</a:t>
            </a:r>
            <a:endParaRPr lang="zh-CN" altLang="en-US" dirty="0"/>
          </a:p>
        </p:txBody>
      </p:sp>
      <p:sp>
        <p:nvSpPr>
          <p:cNvPr id="201730" name="Rectangle 2"/>
          <p:cNvSpPr>
            <a:spLocks noGrp="1" noChangeArrowheads="1"/>
          </p:cNvSpPr>
          <p:nvPr>
            <p:ph type="title"/>
          </p:nvPr>
        </p:nvSpPr>
        <p:spPr>
          <a:xfrm>
            <a:off x="357158" y="5072074"/>
            <a:ext cx="4214842" cy="1071570"/>
          </a:xfrm>
        </p:spPr>
        <p:txBody>
          <a:bodyPr>
            <a:normAutofit/>
          </a:bodyPr>
          <a:lstStyle/>
          <a:p>
            <a:r>
              <a:rPr lang="zh-CN" altLang="en-US" sz="1800" dirty="0">
                <a:latin typeface="+mj-ea"/>
                <a:ea typeface="+mj-ea"/>
              </a:rPr>
              <a:t>官厅水库库滨带流域</a:t>
            </a:r>
            <a:r>
              <a:rPr lang="en-US" altLang="zh-CN" sz="1800" dirty="0">
                <a:latin typeface="+mj-ea"/>
                <a:ea typeface="+mj-ea"/>
              </a:rPr>
              <a:t>N</a:t>
            </a:r>
            <a:r>
              <a:rPr lang="zh-CN" altLang="en-US" sz="1800" dirty="0">
                <a:latin typeface="+mj-ea"/>
                <a:ea typeface="+mj-ea"/>
              </a:rPr>
              <a:t>总去除量的空间分布（</a:t>
            </a:r>
            <a:r>
              <a:rPr lang="en-US" altLang="zh-CN" sz="1800" dirty="0">
                <a:latin typeface="+mj-ea"/>
                <a:ea typeface="+mj-ea"/>
              </a:rPr>
              <a:t>2007</a:t>
            </a:r>
            <a:r>
              <a:rPr lang="zh-CN" altLang="en-US" sz="1800" dirty="0">
                <a:latin typeface="+mj-ea"/>
                <a:ea typeface="+mj-ea"/>
              </a:rPr>
              <a:t>年</a:t>
            </a:r>
            <a:r>
              <a:rPr lang="en-US" altLang="zh-CN" sz="1800" dirty="0">
                <a:latin typeface="+mj-ea"/>
                <a:ea typeface="+mj-ea"/>
              </a:rPr>
              <a:t>3</a:t>
            </a:r>
            <a:r>
              <a:rPr lang="zh-CN" altLang="en-US" sz="1800" dirty="0">
                <a:latin typeface="+mj-ea"/>
                <a:ea typeface="+mj-ea"/>
              </a:rPr>
              <a:t>月）</a:t>
            </a:r>
            <a:r>
              <a:rPr lang="en-US" altLang="zh-CN" sz="1800" dirty="0">
                <a:latin typeface="+mj-ea"/>
                <a:ea typeface="+mj-ea"/>
              </a:rPr>
              <a:t>(</a:t>
            </a:r>
            <a:r>
              <a:rPr lang="zh-CN" altLang="en-US" sz="1800" dirty="0">
                <a:latin typeface="+mj-ea"/>
                <a:ea typeface="+mj-ea"/>
              </a:rPr>
              <a:t>单位：</a:t>
            </a:r>
            <a:r>
              <a:rPr lang="en-US" altLang="zh-CN" sz="1800" dirty="0">
                <a:latin typeface="+mj-ea"/>
                <a:ea typeface="+mj-ea"/>
              </a:rPr>
              <a:t>Kg)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3</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伊犁河流域生态水文信息获取</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与水资源模拟分析</a:t>
            </a:r>
          </a:p>
          <a:p>
            <a:endParaRPr lang="zh-CN"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4</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伊犁河流域生态水文信息获取</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与水资源模拟分析</a:t>
            </a:r>
          </a:p>
          <a:p>
            <a:endParaRPr lang="zh-CN" altLang="en-US" dirty="0"/>
          </a:p>
        </p:txBody>
      </p:sp>
      <p:pic>
        <p:nvPicPr>
          <p:cNvPr id="4" name="Picture 24"/>
          <p:cNvPicPr>
            <a:picLocks noChangeAspect="1" noChangeArrowheads="1"/>
          </p:cNvPicPr>
          <p:nvPr/>
        </p:nvPicPr>
        <p:blipFill>
          <a:blip r:embed="rId2"/>
          <a:srcRect/>
          <a:stretch>
            <a:fillRect/>
          </a:stretch>
        </p:blipFill>
        <p:spPr bwMode="auto">
          <a:xfrm>
            <a:off x="457200" y="1143000"/>
            <a:ext cx="8077200" cy="5257800"/>
          </a:xfrm>
          <a:prstGeom prst="rect">
            <a:avLst/>
          </a:prstGeom>
          <a:noFill/>
          <a:ln w="9525">
            <a:noFill/>
            <a:miter lim="800000"/>
            <a:headEnd/>
            <a:tailEnd/>
          </a:ln>
        </p:spPr>
      </p:pic>
      <p:sp>
        <p:nvSpPr>
          <p:cNvPr id="5" name="Line 4"/>
          <p:cNvSpPr>
            <a:spLocks noChangeShapeType="1"/>
          </p:cNvSpPr>
          <p:nvPr/>
        </p:nvSpPr>
        <p:spPr bwMode="auto">
          <a:xfrm>
            <a:off x="214313" y="857250"/>
            <a:ext cx="8642350" cy="0"/>
          </a:xfrm>
          <a:prstGeom prst="line">
            <a:avLst/>
          </a:prstGeom>
          <a:noFill/>
          <a:ln w="12700">
            <a:solidFill>
              <a:schemeClr val="tx1"/>
            </a:solidFill>
            <a:round/>
            <a:headEnd/>
            <a:tailEnd/>
          </a:ln>
        </p:spPr>
        <p:txBody>
          <a:bodyPr/>
          <a:lstStyle/>
          <a:p>
            <a:endParaRPr lang="zh-CN" altLang="en-US"/>
          </a:p>
        </p:txBody>
      </p:sp>
      <p:grpSp>
        <p:nvGrpSpPr>
          <p:cNvPr id="6" name="Group 19"/>
          <p:cNvGrpSpPr>
            <a:grpSpLocks/>
          </p:cNvGrpSpPr>
          <p:nvPr/>
        </p:nvGrpSpPr>
        <p:grpSpPr bwMode="auto">
          <a:xfrm>
            <a:off x="0" y="981075"/>
            <a:ext cx="9144000" cy="2071688"/>
            <a:chOff x="0" y="618"/>
            <a:chExt cx="5760" cy="1305"/>
          </a:xfrm>
        </p:grpSpPr>
        <p:sp>
          <p:nvSpPr>
            <p:cNvPr id="7" name="矩形 6"/>
            <p:cNvSpPr/>
            <p:nvPr/>
          </p:nvSpPr>
          <p:spPr>
            <a:xfrm>
              <a:off x="0" y="618"/>
              <a:ext cx="5760" cy="1305"/>
            </a:xfrm>
            <a:prstGeom prst="rect">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TextBox 17"/>
            <p:cNvSpPr txBox="1">
              <a:spLocks noChangeArrowheads="1"/>
            </p:cNvSpPr>
            <p:nvPr/>
          </p:nvSpPr>
          <p:spPr bwMode="auto">
            <a:xfrm>
              <a:off x="4468" y="799"/>
              <a:ext cx="1292" cy="407"/>
            </a:xfrm>
            <a:prstGeom prst="rect">
              <a:avLst/>
            </a:prstGeom>
            <a:noFill/>
            <a:ln w="9525">
              <a:noFill/>
              <a:miter lim="800000"/>
              <a:headEnd/>
              <a:tailEnd/>
            </a:ln>
          </p:spPr>
          <p:txBody>
            <a:bodyPr>
              <a:spAutoFit/>
            </a:bodyPr>
            <a:lstStyle/>
            <a:p>
              <a:pPr algn="ctr"/>
              <a:r>
                <a:rPr lang="zh-CN" altLang="en-US" dirty="0"/>
                <a:t>信息获取与数据库构建</a:t>
              </a:r>
            </a:p>
          </p:txBody>
        </p:sp>
      </p:grpSp>
      <p:grpSp>
        <p:nvGrpSpPr>
          <p:cNvPr id="9" name="组合 19"/>
          <p:cNvGrpSpPr>
            <a:grpSpLocks/>
          </p:cNvGrpSpPr>
          <p:nvPr/>
        </p:nvGrpSpPr>
        <p:grpSpPr bwMode="auto">
          <a:xfrm>
            <a:off x="0" y="3214688"/>
            <a:ext cx="9144000" cy="1143000"/>
            <a:chOff x="0" y="1000108"/>
            <a:chExt cx="9143647" cy="2071702"/>
          </a:xfrm>
        </p:grpSpPr>
        <p:sp>
          <p:nvSpPr>
            <p:cNvPr id="10" name="矩形 9"/>
            <p:cNvSpPr/>
            <p:nvPr/>
          </p:nvSpPr>
          <p:spPr>
            <a:xfrm>
              <a:off x="0" y="1000108"/>
              <a:ext cx="9143647" cy="2071702"/>
            </a:xfrm>
            <a:prstGeom prst="rect">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TextBox 21"/>
            <p:cNvSpPr txBox="1">
              <a:spLocks noChangeArrowheads="1"/>
            </p:cNvSpPr>
            <p:nvPr/>
          </p:nvSpPr>
          <p:spPr bwMode="auto">
            <a:xfrm>
              <a:off x="8045139" y="1250438"/>
              <a:ext cx="1098508" cy="664670"/>
            </a:xfrm>
            <a:prstGeom prst="rect">
              <a:avLst/>
            </a:prstGeom>
            <a:noFill/>
            <a:ln w="9525">
              <a:noFill/>
              <a:miter lim="800000"/>
              <a:headEnd/>
              <a:tailEnd/>
            </a:ln>
          </p:spPr>
          <p:txBody>
            <a:bodyPr wrap="none">
              <a:spAutoFit/>
            </a:bodyPr>
            <a:lstStyle/>
            <a:p>
              <a:r>
                <a:rPr lang="zh-CN" altLang="en-US" dirty="0"/>
                <a:t>模型构建</a:t>
              </a:r>
            </a:p>
          </p:txBody>
        </p:sp>
      </p:grpSp>
      <p:grpSp>
        <p:nvGrpSpPr>
          <p:cNvPr id="12" name="组合 22"/>
          <p:cNvGrpSpPr>
            <a:grpSpLocks/>
          </p:cNvGrpSpPr>
          <p:nvPr/>
        </p:nvGrpSpPr>
        <p:grpSpPr bwMode="auto">
          <a:xfrm>
            <a:off x="-34925" y="5072063"/>
            <a:ext cx="9144000" cy="1500187"/>
            <a:chOff x="0" y="1000108"/>
            <a:chExt cx="9144000" cy="2071702"/>
          </a:xfrm>
        </p:grpSpPr>
        <p:sp>
          <p:nvSpPr>
            <p:cNvPr id="13" name="矩形 12"/>
            <p:cNvSpPr/>
            <p:nvPr/>
          </p:nvSpPr>
          <p:spPr>
            <a:xfrm>
              <a:off x="0" y="1000108"/>
              <a:ext cx="9144000" cy="2071702"/>
            </a:xfrm>
            <a:prstGeom prst="rect">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TextBox 24"/>
            <p:cNvSpPr txBox="1">
              <a:spLocks noChangeArrowheads="1"/>
            </p:cNvSpPr>
            <p:nvPr/>
          </p:nvSpPr>
          <p:spPr bwMode="auto">
            <a:xfrm>
              <a:off x="7107255" y="1296083"/>
              <a:ext cx="1327150" cy="506416"/>
            </a:xfrm>
            <a:prstGeom prst="rect">
              <a:avLst/>
            </a:prstGeom>
            <a:noFill/>
            <a:ln w="9525">
              <a:noFill/>
              <a:miter lim="800000"/>
              <a:headEnd/>
              <a:tailEnd/>
            </a:ln>
          </p:spPr>
          <p:txBody>
            <a:bodyPr wrap="none">
              <a:spAutoFit/>
            </a:bodyPr>
            <a:lstStyle/>
            <a:p>
              <a:r>
                <a:rPr lang="zh-CN" altLang="en-US" dirty="0"/>
                <a:t>模拟与评价</a:t>
              </a:r>
            </a:p>
          </p:txBody>
        </p:sp>
      </p:grpSp>
      <p:grpSp>
        <p:nvGrpSpPr>
          <p:cNvPr id="15" name="Group 26"/>
          <p:cNvGrpSpPr>
            <a:grpSpLocks/>
          </p:cNvGrpSpPr>
          <p:nvPr/>
        </p:nvGrpSpPr>
        <p:grpSpPr bwMode="auto">
          <a:xfrm>
            <a:off x="179388" y="981075"/>
            <a:ext cx="8569325" cy="2016125"/>
            <a:chOff x="113" y="618"/>
            <a:chExt cx="5398" cy="1270"/>
          </a:xfrm>
        </p:grpSpPr>
        <p:sp>
          <p:nvSpPr>
            <p:cNvPr id="16" name="Rectangle 16"/>
            <p:cNvSpPr>
              <a:spLocks noChangeArrowheads="1"/>
            </p:cNvSpPr>
            <p:nvPr/>
          </p:nvSpPr>
          <p:spPr bwMode="auto">
            <a:xfrm>
              <a:off x="1247" y="618"/>
              <a:ext cx="3130" cy="816"/>
            </a:xfrm>
            <a:prstGeom prst="rect">
              <a:avLst/>
            </a:prstGeom>
            <a:solidFill>
              <a:srgbClr val="3366FF">
                <a:alpha val="16862"/>
              </a:srgbClr>
            </a:solidFill>
            <a:ln w="9525">
              <a:solidFill>
                <a:srgbClr val="00CCFF"/>
              </a:solidFill>
              <a:miter lim="800000"/>
              <a:headEnd/>
              <a:tailEnd/>
            </a:ln>
          </p:spPr>
          <p:txBody>
            <a:bodyPr wrap="none" anchor="ctr"/>
            <a:lstStyle/>
            <a:p>
              <a:endParaRPr lang="zh-CN" altLang="en-US"/>
            </a:p>
          </p:txBody>
        </p:sp>
        <p:sp>
          <p:nvSpPr>
            <p:cNvPr id="17" name="Oval 17"/>
            <p:cNvSpPr>
              <a:spLocks noChangeArrowheads="1"/>
            </p:cNvSpPr>
            <p:nvPr/>
          </p:nvSpPr>
          <p:spPr bwMode="auto">
            <a:xfrm>
              <a:off x="113" y="1298"/>
              <a:ext cx="1043" cy="590"/>
            </a:xfrm>
            <a:prstGeom prst="ellipse">
              <a:avLst/>
            </a:prstGeom>
            <a:solidFill>
              <a:srgbClr val="00FF00">
                <a:alpha val="20000"/>
              </a:srgbClr>
            </a:solidFill>
            <a:ln w="9525">
              <a:solidFill>
                <a:srgbClr val="00FF00"/>
              </a:solidFill>
              <a:round/>
              <a:headEnd/>
              <a:tailEnd/>
            </a:ln>
          </p:spPr>
          <p:txBody>
            <a:bodyPr wrap="none" anchor="ctr"/>
            <a:lstStyle/>
            <a:p>
              <a:endParaRPr lang="zh-CN" altLang="en-US"/>
            </a:p>
          </p:txBody>
        </p:sp>
        <p:sp>
          <p:nvSpPr>
            <p:cNvPr id="18" name="Oval 18"/>
            <p:cNvSpPr>
              <a:spLocks noChangeArrowheads="1"/>
            </p:cNvSpPr>
            <p:nvPr/>
          </p:nvSpPr>
          <p:spPr bwMode="auto">
            <a:xfrm>
              <a:off x="4468" y="1298"/>
              <a:ext cx="1043" cy="590"/>
            </a:xfrm>
            <a:prstGeom prst="ellipse">
              <a:avLst/>
            </a:prstGeom>
            <a:solidFill>
              <a:srgbClr val="00FF00">
                <a:alpha val="20000"/>
              </a:srgbClr>
            </a:solidFill>
            <a:ln w="9525">
              <a:solidFill>
                <a:srgbClr val="00FF00"/>
              </a:solidFill>
              <a:round/>
              <a:headEnd/>
              <a:tailEnd/>
            </a:ln>
          </p:spPr>
          <p:txBody>
            <a:bodyPr wrap="none" anchor="ctr"/>
            <a:lstStyle/>
            <a:p>
              <a:endParaRPr lang="zh-CN" altLang="en-US"/>
            </a:p>
          </p:txBody>
        </p:sp>
      </p:grpSp>
      <p:grpSp>
        <p:nvGrpSpPr>
          <p:cNvPr id="19" name="Group 27"/>
          <p:cNvGrpSpPr>
            <a:grpSpLocks/>
          </p:cNvGrpSpPr>
          <p:nvPr/>
        </p:nvGrpSpPr>
        <p:grpSpPr bwMode="auto">
          <a:xfrm>
            <a:off x="684213" y="3284538"/>
            <a:ext cx="7416800" cy="936625"/>
            <a:chOff x="431" y="2069"/>
            <a:chExt cx="4672" cy="590"/>
          </a:xfrm>
        </p:grpSpPr>
        <p:sp>
          <p:nvSpPr>
            <p:cNvPr id="20" name="Rectangle 20"/>
            <p:cNvSpPr>
              <a:spLocks noChangeArrowheads="1"/>
            </p:cNvSpPr>
            <p:nvPr/>
          </p:nvSpPr>
          <p:spPr bwMode="auto">
            <a:xfrm>
              <a:off x="431" y="2069"/>
              <a:ext cx="1496" cy="590"/>
            </a:xfrm>
            <a:prstGeom prst="rect">
              <a:avLst/>
            </a:prstGeom>
            <a:solidFill>
              <a:srgbClr val="FFFF00">
                <a:alpha val="23137"/>
              </a:srgbClr>
            </a:solidFill>
            <a:ln w="9525">
              <a:solidFill>
                <a:srgbClr val="FFCC00"/>
              </a:solidFill>
              <a:miter lim="800000"/>
              <a:headEnd/>
              <a:tailEnd/>
            </a:ln>
          </p:spPr>
          <p:txBody>
            <a:bodyPr wrap="none" anchor="ctr"/>
            <a:lstStyle/>
            <a:p>
              <a:endParaRPr lang="zh-CN" altLang="en-US"/>
            </a:p>
          </p:txBody>
        </p:sp>
        <p:sp>
          <p:nvSpPr>
            <p:cNvPr id="21" name="Rectangle 21"/>
            <p:cNvSpPr>
              <a:spLocks noChangeArrowheads="1"/>
            </p:cNvSpPr>
            <p:nvPr/>
          </p:nvSpPr>
          <p:spPr bwMode="auto">
            <a:xfrm>
              <a:off x="3607" y="2069"/>
              <a:ext cx="1496" cy="590"/>
            </a:xfrm>
            <a:prstGeom prst="rect">
              <a:avLst/>
            </a:prstGeom>
            <a:solidFill>
              <a:srgbClr val="FFFF00">
                <a:alpha val="23137"/>
              </a:srgbClr>
            </a:solidFill>
            <a:ln w="9525">
              <a:solidFill>
                <a:srgbClr val="FFCC00"/>
              </a:solidFill>
              <a:miter lim="800000"/>
              <a:headEnd/>
              <a:tailEnd/>
            </a:ln>
          </p:spPr>
          <p:txBody>
            <a:bodyPr wrap="none" anchor="ctr"/>
            <a:lstStyle/>
            <a:p>
              <a:endParaRPr lang="zh-CN" altLang="en-US"/>
            </a:p>
          </p:txBody>
        </p:sp>
      </p:grpSp>
      <p:grpSp>
        <p:nvGrpSpPr>
          <p:cNvPr id="22" name="Group 28"/>
          <p:cNvGrpSpPr>
            <a:grpSpLocks/>
          </p:cNvGrpSpPr>
          <p:nvPr/>
        </p:nvGrpSpPr>
        <p:grpSpPr bwMode="auto">
          <a:xfrm>
            <a:off x="1979613" y="5589588"/>
            <a:ext cx="4967287" cy="936625"/>
            <a:chOff x="1247" y="3521"/>
            <a:chExt cx="3129" cy="590"/>
          </a:xfrm>
        </p:grpSpPr>
        <p:sp>
          <p:nvSpPr>
            <p:cNvPr id="23" name="Rectangle 22"/>
            <p:cNvSpPr>
              <a:spLocks noChangeArrowheads="1"/>
            </p:cNvSpPr>
            <p:nvPr/>
          </p:nvSpPr>
          <p:spPr bwMode="auto">
            <a:xfrm>
              <a:off x="1247" y="3521"/>
              <a:ext cx="1496" cy="590"/>
            </a:xfrm>
            <a:prstGeom prst="rect">
              <a:avLst/>
            </a:prstGeom>
            <a:solidFill>
              <a:srgbClr val="FF00FF">
                <a:alpha val="23137"/>
              </a:srgbClr>
            </a:solidFill>
            <a:ln w="9525">
              <a:solidFill>
                <a:srgbClr val="FF00FF"/>
              </a:solidFill>
              <a:miter lim="800000"/>
              <a:headEnd/>
              <a:tailEnd/>
            </a:ln>
          </p:spPr>
          <p:txBody>
            <a:bodyPr wrap="none" anchor="ctr"/>
            <a:lstStyle/>
            <a:p>
              <a:endParaRPr lang="zh-CN" altLang="en-US"/>
            </a:p>
          </p:txBody>
        </p:sp>
        <p:sp>
          <p:nvSpPr>
            <p:cNvPr id="24" name="Rectangle 23"/>
            <p:cNvSpPr>
              <a:spLocks noChangeArrowheads="1"/>
            </p:cNvSpPr>
            <p:nvPr/>
          </p:nvSpPr>
          <p:spPr bwMode="auto">
            <a:xfrm>
              <a:off x="2880" y="3521"/>
              <a:ext cx="1496" cy="590"/>
            </a:xfrm>
            <a:prstGeom prst="rect">
              <a:avLst/>
            </a:prstGeom>
            <a:solidFill>
              <a:srgbClr val="FF00FF">
                <a:alpha val="23137"/>
              </a:srgbClr>
            </a:solidFill>
            <a:ln w="9525">
              <a:solidFill>
                <a:srgbClr val="FF00FF"/>
              </a:solidFill>
              <a:miter lim="800000"/>
              <a:headEnd/>
              <a:tailEnd/>
            </a:ln>
          </p:spPr>
          <p:txBody>
            <a:bodyPr wrap="none" anchor="ctr"/>
            <a:lstStyle/>
            <a:p>
              <a:endParaRPr lang="zh-CN" altLang="en-US"/>
            </a:p>
          </p:txBody>
        </p:sp>
      </p:grpSp>
      <p:sp>
        <p:nvSpPr>
          <p:cNvPr id="25" name="Text Box 15"/>
          <p:cNvSpPr txBox="1">
            <a:spLocks noChangeArrowheads="1"/>
          </p:cNvSpPr>
          <p:nvPr/>
        </p:nvSpPr>
        <p:spPr bwMode="auto">
          <a:xfrm>
            <a:off x="214282" y="214290"/>
            <a:ext cx="8853706" cy="723275"/>
          </a:xfrm>
          <a:prstGeom prst="rect">
            <a:avLst/>
          </a:prstGeom>
          <a:noFill/>
          <a:ln w="9525">
            <a:noFill/>
            <a:miter lim="800000"/>
            <a:headEnd/>
            <a:tailEnd/>
          </a:ln>
        </p:spPr>
        <p:txBody>
          <a:bodyPr wrap="none">
            <a:spAutoFit/>
          </a:bodyPr>
          <a:lstStyle/>
          <a:p>
            <a:r>
              <a:rPr lang="zh-CN" altLang="en-US" sz="4100" dirty="0" smtClean="0">
                <a:solidFill>
                  <a:schemeClr val="tx2"/>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跨境水资源信息获取与分析技术体系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928670"/>
            <a:ext cx="8229600" cy="4525963"/>
          </a:xfrm>
        </p:spPr>
        <p:txBody>
          <a:bodyPr/>
          <a:lstStyle/>
          <a:p>
            <a:pPr>
              <a:lnSpc>
                <a:spcPct val="150000"/>
              </a:lnSpc>
            </a:pPr>
            <a:r>
              <a:rPr lang="en-US" altLang="zh-CN" sz="2400" b="1" dirty="0" smtClean="0">
                <a:solidFill>
                  <a:srgbClr val="C00000"/>
                </a:solidFill>
                <a:latin typeface="华文楷体" pitchFamily="2" charset="-122"/>
                <a:ea typeface="华文楷体" pitchFamily="2" charset="-122"/>
              </a:rPr>
              <a:t>1972</a:t>
            </a:r>
            <a:r>
              <a:rPr lang="zh-CN" altLang="zh-CN" sz="2400" b="1" dirty="0" smtClean="0">
                <a:solidFill>
                  <a:srgbClr val="C00000"/>
                </a:solidFill>
                <a:latin typeface="华文楷体" pitchFamily="2" charset="-122"/>
                <a:ea typeface="华文楷体" pitchFamily="2" charset="-122"/>
              </a:rPr>
              <a:t>年</a:t>
            </a:r>
            <a:r>
              <a:rPr lang="zh-CN" altLang="zh-CN" sz="2400" dirty="0" smtClean="0">
                <a:latin typeface="华文楷体" pitchFamily="2" charset="-122"/>
                <a:ea typeface="华文楷体" pitchFamily="2" charset="-122"/>
              </a:rPr>
              <a:t>联合国首次人类环境会议</a:t>
            </a:r>
            <a:r>
              <a:rPr lang="zh-CN" altLang="en-US" sz="2400" dirty="0" smtClean="0">
                <a:latin typeface="华文楷体" pitchFamily="2" charset="-122"/>
                <a:ea typeface="华文楷体" pitchFamily="2" charset="-122"/>
              </a:rPr>
              <a:t>；</a:t>
            </a:r>
            <a:r>
              <a:rPr lang="en-US" altLang="zh-CN" sz="2400" b="1" dirty="0" smtClean="0">
                <a:solidFill>
                  <a:srgbClr val="C00000"/>
                </a:solidFill>
                <a:latin typeface="华文楷体" pitchFamily="2" charset="-122"/>
                <a:ea typeface="华文楷体" pitchFamily="2" charset="-122"/>
              </a:rPr>
              <a:t>1992</a:t>
            </a:r>
            <a:r>
              <a:rPr lang="zh-CN" altLang="zh-CN" sz="2400" b="1" dirty="0" smtClean="0">
                <a:solidFill>
                  <a:srgbClr val="C00000"/>
                </a:solidFill>
                <a:latin typeface="华文楷体" pitchFamily="2" charset="-122"/>
                <a:ea typeface="华文楷体" pitchFamily="2" charset="-122"/>
              </a:rPr>
              <a:t>年</a:t>
            </a:r>
            <a:r>
              <a:rPr lang="zh-CN" altLang="zh-CN" sz="2400" dirty="0" smtClean="0">
                <a:latin typeface="华文楷体" pitchFamily="2" charset="-122"/>
                <a:ea typeface="华文楷体" pitchFamily="2" charset="-122"/>
              </a:rPr>
              <a:t>联合国环境与发展大会</a:t>
            </a:r>
            <a:r>
              <a:rPr lang="zh-CN" altLang="en-US" sz="2400" dirty="0" smtClean="0">
                <a:latin typeface="华文楷体" pitchFamily="2" charset="-122"/>
                <a:ea typeface="华文楷体" pitchFamily="2" charset="-122"/>
              </a:rPr>
              <a:t>；</a:t>
            </a:r>
            <a:r>
              <a:rPr lang="en-US" altLang="zh-CN" sz="2400" b="1" dirty="0" smtClean="0">
                <a:solidFill>
                  <a:srgbClr val="C00000"/>
                </a:solidFill>
                <a:latin typeface="华文楷体" pitchFamily="2" charset="-122"/>
                <a:ea typeface="华文楷体" pitchFamily="2" charset="-122"/>
              </a:rPr>
              <a:t>2002</a:t>
            </a:r>
            <a:r>
              <a:rPr lang="zh-CN" altLang="zh-CN" sz="2400" b="1" dirty="0" smtClean="0">
                <a:solidFill>
                  <a:srgbClr val="C00000"/>
                </a:solidFill>
                <a:latin typeface="华文楷体" pitchFamily="2" charset="-122"/>
                <a:ea typeface="华文楷体" pitchFamily="2" charset="-122"/>
              </a:rPr>
              <a:t>年</a:t>
            </a:r>
            <a:r>
              <a:rPr lang="zh-CN" altLang="zh-CN" sz="2400" dirty="0" smtClean="0">
                <a:latin typeface="华文楷体" pitchFamily="2" charset="-122"/>
                <a:ea typeface="华文楷体" pitchFamily="2" charset="-122"/>
              </a:rPr>
              <a:t>可持续发展世界首脑会议</a:t>
            </a:r>
            <a:r>
              <a:rPr lang="zh-CN" altLang="en-US" sz="2400" dirty="0" smtClean="0">
                <a:latin typeface="华文楷体" pitchFamily="2" charset="-122"/>
                <a:ea typeface="华文楷体" pitchFamily="2" charset="-122"/>
              </a:rPr>
              <a:t>；</a:t>
            </a:r>
            <a:r>
              <a:rPr lang="en-US" altLang="zh-CN" sz="2400" b="1" dirty="0" smtClean="0">
                <a:solidFill>
                  <a:srgbClr val="C00000"/>
                </a:solidFill>
                <a:latin typeface="华文楷体" pitchFamily="2" charset="-122"/>
                <a:ea typeface="华文楷体" pitchFamily="2" charset="-122"/>
              </a:rPr>
              <a:t>2012</a:t>
            </a:r>
            <a:r>
              <a:rPr lang="zh-CN" altLang="zh-CN" sz="2400" b="1" dirty="0" smtClean="0">
                <a:solidFill>
                  <a:srgbClr val="C00000"/>
                </a:solidFill>
                <a:latin typeface="华文楷体" pitchFamily="2" charset="-122"/>
                <a:ea typeface="华文楷体" pitchFamily="2" charset="-122"/>
              </a:rPr>
              <a:t>年</a:t>
            </a:r>
            <a:r>
              <a:rPr lang="zh-CN" altLang="zh-CN" sz="2400" dirty="0" smtClean="0">
                <a:latin typeface="华文楷体" pitchFamily="2" charset="-122"/>
                <a:ea typeface="华文楷体" pitchFamily="2" charset="-122"/>
              </a:rPr>
              <a:t>联合国可持续发展大会</a:t>
            </a:r>
            <a:r>
              <a:rPr lang="zh-CN" altLang="en-US" sz="2400" dirty="0" smtClean="0">
                <a:latin typeface="华文楷体" pitchFamily="2" charset="-122"/>
                <a:ea typeface="华文楷体" pitchFamily="2" charset="-122"/>
              </a:rPr>
              <a:t>。</a:t>
            </a:r>
          </a:p>
          <a:p>
            <a:pPr>
              <a:lnSpc>
                <a:spcPct val="150000"/>
              </a:lnSpc>
            </a:pPr>
            <a:r>
              <a:rPr lang="zh-CN" altLang="en-US" sz="2400" b="1" dirty="0" smtClean="0">
                <a:solidFill>
                  <a:srgbClr val="C00000"/>
                </a:solidFill>
                <a:latin typeface="华文楷体" pitchFamily="2" charset="-122"/>
                <a:ea typeface="华文楷体" pitchFamily="2" charset="-122"/>
                <a:cs typeface="Times New Roman" pitchFamily="18" charset="0"/>
              </a:rPr>
              <a:t>生态文明建设</a:t>
            </a:r>
            <a:r>
              <a:rPr lang="zh-CN" altLang="en-US" sz="2400" dirty="0" smtClean="0">
                <a:latin typeface="华文楷体" pitchFamily="2" charset="-122"/>
                <a:ea typeface="华文楷体" pitchFamily="2" charset="-122"/>
                <a:cs typeface="Times New Roman" pitchFamily="18" charset="0"/>
              </a:rPr>
              <a:t>是党和国家深刻把握世界发展的绿色、循环和低碳新趋向，对可持续发展的拓展与创新。</a:t>
            </a:r>
            <a:endParaRPr lang="zh-CN" altLang="en-US" dirty="0">
              <a:latin typeface="华文楷体" pitchFamily="2" charset="-122"/>
              <a:ea typeface="华文楷体" pitchFamily="2" charset="-122"/>
            </a:endParaRPr>
          </a:p>
        </p:txBody>
      </p:sp>
      <p:sp>
        <p:nvSpPr>
          <p:cNvPr id="3" name="标题 2"/>
          <p:cNvSpPr>
            <a:spLocks noGrp="1"/>
          </p:cNvSpPr>
          <p:nvPr>
            <p:ph type="title"/>
          </p:nvPr>
        </p:nvSpPr>
        <p:spPr>
          <a:xfrm>
            <a:off x="457200" y="-24"/>
            <a:ext cx="8229600" cy="1000132"/>
          </a:xfrm>
        </p:spPr>
        <p:txBody>
          <a:bodyPr>
            <a:normAutofit/>
          </a:bodyPr>
          <a:lstStyle/>
          <a:p>
            <a:r>
              <a:rPr lang="en-US" altLang="zh-CN" sz="4000" dirty="0" smtClean="0">
                <a:latin typeface="Times New Roman" pitchFamily="18" charset="0"/>
                <a:cs typeface="Times New Roman" pitchFamily="18" charset="0"/>
              </a:rPr>
              <a:t>1.1</a:t>
            </a:r>
            <a:r>
              <a:rPr lang="zh-CN" altLang="en-US" sz="4000" dirty="0" smtClean="0">
                <a:latin typeface="Times New Roman" pitchFamily="18" charset="0"/>
                <a:cs typeface="Times New Roman" pitchFamily="18" charset="0"/>
              </a:rPr>
              <a:t>、生态文明建设的科学需求</a:t>
            </a:r>
            <a:endParaRPr lang="zh-CN" altLang="en-US" sz="4000" dirty="0">
              <a:latin typeface="Times New Roman" pitchFamily="18" charset="0"/>
              <a:cs typeface="Times New Roman" pitchFamily="18" charset="0"/>
            </a:endParaRPr>
          </a:p>
        </p:txBody>
      </p:sp>
      <p:pic>
        <p:nvPicPr>
          <p:cNvPr id="23" name="图片 22" descr="Green Economy Developing Countries Success Stories cover.jpg"/>
          <p:cNvPicPr preferRelativeResize="0">
            <a:picLocks/>
          </p:cNvPicPr>
          <p:nvPr/>
        </p:nvPicPr>
        <p:blipFill>
          <a:blip r:embed="rId2" cstate="print"/>
          <a:srcRect t="10382" b="3201"/>
          <a:stretch>
            <a:fillRect/>
          </a:stretch>
        </p:blipFill>
        <p:spPr bwMode="auto">
          <a:xfrm>
            <a:off x="714348" y="3999168"/>
            <a:ext cx="1440000" cy="1928826"/>
          </a:xfrm>
          <a:prstGeom prst="rect">
            <a:avLst/>
          </a:prstGeom>
          <a:noFill/>
          <a:ln w="9525">
            <a:noFill/>
            <a:miter lim="800000"/>
            <a:headEnd/>
            <a:tailEnd/>
          </a:ln>
        </p:spPr>
      </p:pic>
      <p:pic>
        <p:nvPicPr>
          <p:cNvPr id="24" name="图片 23" descr="34502-reduce-reuse-recycle1.gif"/>
          <p:cNvPicPr preferRelativeResize="0">
            <a:picLocks/>
          </p:cNvPicPr>
          <p:nvPr/>
        </p:nvPicPr>
        <p:blipFill>
          <a:blip r:embed="rId3" cstate="print"/>
          <a:srcRect t="3863" b="9170"/>
          <a:stretch>
            <a:fillRect/>
          </a:stretch>
        </p:blipFill>
        <p:spPr bwMode="auto">
          <a:xfrm>
            <a:off x="2115008" y="3999168"/>
            <a:ext cx="1440000" cy="2000264"/>
          </a:xfrm>
          <a:prstGeom prst="rect">
            <a:avLst/>
          </a:prstGeom>
          <a:solidFill>
            <a:schemeClr val="bg1"/>
          </a:solidFill>
          <a:ln w="9525">
            <a:noFill/>
            <a:miter lim="800000"/>
            <a:headEnd/>
            <a:tailEnd/>
          </a:ln>
        </p:spPr>
      </p:pic>
      <p:pic>
        <p:nvPicPr>
          <p:cNvPr id="25" name="图片 24" descr="374b9fd34d12ddd.jpg"/>
          <p:cNvPicPr preferRelativeResize="0">
            <a:picLocks/>
          </p:cNvPicPr>
          <p:nvPr/>
        </p:nvPicPr>
        <p:blipFill>
          <a:blip r:embed="rId4" cstate="print"/>
          <a:srcRect r="1845" b="3703"/>
          <a:stretch>
            <a:fillRect/>
          </a:stretch>
        </p:blipFill>
        <p:spPr bwMode="auto">
          <a:xfrm>
            <a:off x="3543768" y="3999168"/>
            <a:ext cx="1440000" cy="2001600"/>
          </a:xfrm>
          <a:prstGeom prst="rect">
            <a:avLst/>
          </a:prstGeom>
          <a:noFill/>
          <a:ln w="9525">
            <a:noFill/>
            <a:miter lim="800000"/>
            <a:headEnd/>
            <a:tailEnd/>
          </a:ln>
        </p:spPr>
      </p:pic>
      <p:pic>
        <p:nvPicPr>
          <p:cNvPr id="27" name="图片 26" descr="3.jpg"/>
          <p:cNvPicPr>
            <a:picLocks noChangeAspect="1"/>
          </p:cNvPicPr>
          <p:nvPr/>
        </p:nvPicPr>
        <p:blipFill>
          <a:blip r:embed="rId5"/>
          <a:srcRect t="10909"/>
          <a:stretch>
            <a:fillRect/>
          </a:stretch>
        </p:blipFill>
        <p:spPr>
          <a:xfrm>
            <a:off x="4997818" y="3964908"/>
            <a:ext cx="1800000" cy="1750108"/>
          </a:xfrm>
          <a:prstGeom prst="rect">
            <a:avLst/>
          </a:prstGeom>
        </p:spPr>
      </p:pic>
      <p:pic>
        <p:nvPicPr>
          <p:cNvPr id="28" name="图片 27" descr="2.jpg"/>
          <p:cNvPicPr>
            <a:picLocks noChangeAspect="1"/>
          </p:cNvPicPr>
          <p:nvPr/>
        </p:nvPicPr>
        <p:blipFill>
          <a:blip r:embed="rId6"/>
          <a:srcRect b="10264"/>
          <a:stretch>
            <a:fillRect/>
          </a:stretch>
        </p:blipFill>
        <p:spPr>
          <a:xfrm>
            <a:off x="6760939" y="3946925"/>
            <a:ext cx="1800000" cy="1696653"/>
          </a:xfrm>
          <a:prstGeom prst="rect">
            <a:avLst/>
          </a:prstGeom>
        </p:spPr>
      </p:pic>
      <p:sp>
        <p:nvSpPr>
          <p:cNvPr id="29" name="右箭头 28"/>
          <p:cNvSpPr/>
          <p:nvPr/>
        </p:nvSpPr>
        <p:spPr>
          <a:xfrm>
            <a:off x="6698281" y="5143513"/>
            <a:ext cx="585553" cy="285751"/>
          </a:xfrm>
          <a:prstGeom prst="rightArrow">
            <a:avLst/>
          </a:prstGeom>
          <a:gradFill flip="none" rotWithShape="1">
            <a:gsLst>
              <a:gs pos="0">
                <a:srgbClr val="2AC515">
                  <a:shade val="30000"/>
                  <a:satMod val="115000"/>
                </a:srgbClr>
              </a:gs>
              <a:gs pos="50000">
                <a:srgbClr val="2AC515">
                  <a:shade val="67500"/>
                  <a:satMod val="115000"/>
                </a:srgbClr>
              </a:gs>
              <a:gs pos="100000">
                <a:srgbClr val="2AC515">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0" name="矩形 22"/>
          <p:cNvSpPr>
            <a:spLocks noChangeArrowheads="1"/>
          </p:cNvSpPr>
          <p:nvPr/>
        </p:nvSpPr>
        <p:spPr bwMode="auto">
          <a:xfrm>
            <a:off x="5353946" y="5701745"/>
            <a:ext cx="1415772" cy="584775"/>
          </a:xfrm>
          <a:prstGeom prst="rect">
            <a:avLst/>
          </a:prstGeom>
          <a:noFill/>
          <a:ln w="9525">
            <a:noFill/>
            <a:miter lim="800000"/>
            <a:headEnd/>
            <a:tailEnd/>
          </a:ln>
        </p:spPr>
        <p:txBody>
          <a:bodyPr wrap="none">
            <a:spAutoFit/>
          </a:bodyPr>
          <a:lstStyle/>
          <a:p>
            <a:r>
              <a:rPr lang="zh-CN" altLang="en-US" sz="1600" b="1" dirty="0">
                <a:solidFill>
                  <a:srgbClr val="C00000"/>
                </a:solidFill>
                <a:latin typeface="Times New Roman" pitchFamily="18" charset="0"/>
                <a:cs typeface="Times New Roman" pitchFamily="18" charset="0"/>
              </a:rPr>
              <a:t>党的十八</a:t>
            </a:r>
            <a:r>
              <a:rPr lang="zh-CN" altLang="en-US" sz="1600" b="1" dirty="0" smtClean="0">
                <a:solidFill>
                  <a:srgbClr val="C00000"/>
                </a:solidFill>
                <a:latin typeface="Times New Roman" pitchFamily="18" charset="0"/>
                <a:cs typeface="Times New Roman" pitchFamily="18" charset="0"/>
              </a:rPr>
              <a:t>大</a:t>
            </a:r>
            <a:endParaRPr lang="en-US" altLang="zh-CN" sz="1600" b="1" dirty="0" smtClean="0">
              <a:solidFill>
                <a:srgbClr val="C00000"/>
              </a:solidFill>
              <a:latin typeface="Times New Roman" pitchFamily="18" charset="0"/>
              <a:cs typeface="Times New Roman" pitchFamily="18" charset="0"/>
            </a:endParaRPr>
          </a:p>
          <a:p>
            <a:r>
              <a:rPr lang="zh-CN" altLang="en-US" sz="1600" b="1" dirty="0" smtClean="0">
                <a:solidFill>
                  <a:srgbClr val="C00000"/>
                </a:solidFill>
                <a:latin typeface="Times New Roman" pitchFamily="18" charset="0"/>
                <a:cs typeface="Times New Roman" pitchFamily="18" charset="0"/>
              </a:rPr>
              <a:t>“五位一体”</a:t>
            </a:r>
            <a:endParaRPr lang="zh-CN" altLang="en-US" sz="1600" b="1" dirty="0">
              <a:solidFill>
                <a:srgbClr val="C00000"/>
              </a:solidFill>
              <a:latin typeface="Times New Roman" pitchFamily="18" charset="0"/>
              <a:cs typeface="Times New Roman" pitchFamily="18" charset="0"/>
            </a:endParaRPr>
          </a:p>
        </p:txBody>
      </p:sp>
      <p:sp>
        <p:nvSpPr>
          <p:cNvPr id="32" name="矩形 22"/>
          <p:cNvSpPr>
            <a:spLocks noChangeArrowheads="1"/>
          </p:cNvSpPr>
          <p:nvPr/>
        </p:nvSpPr>
        <p:spPr bwMode="auto">
          <a:xfrm>
            <a:off x="7126908" y="5805090"/>
            <a:ext cx="1005403" cy="338554"/>
          </a:xfrm>
          <a:prstGeom prst="rect">
            <a:avLst/>
          </a:prstGeom>
          <a:noFill/>
          <a:ln w="9525">
            <a:noFill/>
            <a:miter lim="800000"/>
            <a:headEnd/>
            <a:tailEnd/>
          </a:ln>
        </p:spPr>
        <p:txBody>
          <a:bodyPr wrap="none">
            <a:spAutoFit/>
          </a:bodyPr>
          <a:lstStyle/>
          <a:p>
            <a:r>
              <a:rPr lang="zh-CN" altLang="en-US" sz="1600" b="1" dirty="0" smtClean="0">
                <a:solidFill>
                  <a:srgbClr val="C00000"/>
                </a:solidFill>
                <a:latin typeface="Times New Roman" pitchFamily="18" charset="0"/>
                <a:cs typeface="Times New Roman" pitchFamily="18" charset="0"/>
              </a:rPr>
              <a:t>和谐共生</a:t>
            </a:r>
            <a:endParaRPr lang="zh-CN" altLang="en-US"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19638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18"/>
          <p:cNvSpPr>
            <a:spLocks noChangeArrowheads="1"/>
          </p:cNvSpPr>
          <p:nvPr/>
        </p:nvSpPr>
        <p:spPr bwMode="gray">
          <a:xfrm>
            <a:off x="6337300" y="3857625"/>
            <a:ext cx="2520950" cy="698500"/>
          </a:xfrm>
          <a:prstGeom prst="can">
            <a:avLst>
              <a:gd name="adj" fmla="val 25000"/>
            </a:avLst>
          </a:prstGeom>
          <a:solidFill>
            <a:schemeClr val="accent5">
              <a:lumMod val="75000"/>
            </a:schemeClr>
          </a:solidFill>
          <a:ln w="9525">
            <a:noFill/>
            <a:round/>
            <a:headEnd/>
            <a:tailEnd/>
          </a:ln>
          <a:effectLst/>
        </p:spPr>
        <p:txBody>
          <a:bodyPr wrap="none" anchor="ctr"/>
          <a:lstStyle/>
          <a:p>
            <a:pPr algn="just">
              <a:spcBef>
                <a:spcPct val="20000"/>
              </a:spcBef>
              <a:buClr>
                <a:schemeClr val="hlink"/>
              </a:buClr>
              <a:buFont typeface="Wingdings" pitchFamily="2" charset="2"/>
              <a:buChar char="v"/>
              <a:defRPr/>
            </a:pPr>
            <a:endParaRPr lang="zh-CN" altLang="en-US" dirty="0">
              <a:latin typeface="宋体" pitchFamily="2" charset="-122"/>
            </a:endParaRPr>
          </a:p>
        </p:txBody>
      </p:sp>
      <p:sp>
        <p:nvSpPr>
          <p:cNvPr id="29" name="AutoShape 15"/>
          <p:cNvSpPr>
            <a:spLocks noChangeArrowheads="1"/>
          </p:cNvSpPr>
          <p:nvPr/>
        </p:nvSpPr>
        <p:spPr bwMode="gray">
          <a:xfrm>
            <a:off x="265113" y="3802063"/>
            <a:ext cx="2328862" cy="698500"/>
          </a:xfrm>
          <a:prstGeom prst="can">
            <a:avLst>
              <a:gd name="adj" fmla="val 25000"/>
            </a:avLst>
          </a:prstGeom>
          <a:solidFill>
            <a:schemeClr val="accent5">
              <a:lumMod val="75000"/>
            </a:schemeClr>
          </a:solidFill>
          <a:ln w="9525">
            <a:noFill/>
            <a:round/>
            <a:headEnd/>
            <a:tailEnd/>
          </a:ln>
          <a:effectLst/>
        </p:spPr>
        <p:txBody>
          <a:bodyPr wrap="none" anchor="ctr"/>
          <a:lstStyle/>
          <a:p>
            <a:pPr algn="ctr">
              <a:spcBef>
                <a:spcPct val="20000"/>
              </a:spcBef>
              <a:buClr>
                <a:schemeClr val="hlink"/>
              </a:buClr>
              <a:defRPr/>
            </a:pPr>
            <a:r>
              <a:rPr lang="en-US" altLang="zh-CN" dirty="0">
                <a:solidFill>
                  <a:schemeClr val="bg1"/>
                </a:solidFill>
                <a:ea typeface="宋体" charset="-122"/>
              </a:rPr>
              <a:t>……</a:t>
            </a:r>
          </a:p>
        </p:txBody>
      </p:sp>
      <p:sp>
        <p:nvSpPr>
          <p:cNvPr id="35" name="AutoShape 15"/>
          <p:cNvSpPr>
            <a:spLocks noChangeArrowheads="1"/>
          </p:cNvSpPr>
          <p:nvPr/>
        </p:nvSpPr>
        <p:spPr bwMode="gray">
          <a:xfrm>
            <a:off x="271463" y="3238500"/>
            <a:ext cx="2328862" cy="698500"/>
          </a:xfrm>
          <a:prstGeom prst="can">
            <a:avLst>
              <a:gd name="adj" fmla="val 25000"/>
            </a:avLst>
          </a:prstGeom>
          <a:solidFill>
            <a:schemeClr val="accent5">
              <a:lumMod val="75000"/>
            </a:schemeClr>
          </a:solidFill>
          <a:ln w="9525">
            <a:noFill/>
            <a:round/>
            <a:headEnd/>
            <a:tailEnd/>
          </a:ln>
          <a:effectLst/>
        </p:spPr>
        <p:txBody>
          <a:bodyPr wrap="none" anchor="ctr"/>
          <a:lstStyle/>
          <a:p>
            <a:pPr algn="ctr">
              <a:spcBef>
                <a:spcPct val="20000"/>
              </a:spcBef>
              <a:buClr>
                <a:schemeClr val="hlink"/>
              </a:buClr>
              <a:defRPr/>
            </a:pPr>
            <a:r>
              <a:rPr lang="en-US" altLang="zh-CN" dirty="0">
                <a:solidFill>
                  <a:schemeClr val="bg1"/>
                </a:solidFill>
                <a:ea typeface="宋体" charset="-122"/>
              </a:rPr>
              <a:t>FY Products</a:t>
            </a:r>
          </a:p>
        </p:txBody>
      </p:sp>
      <p:sp>
        <p:nvSpPr>
          <p:cNvPr id="36" name="AutoShape 16"/>
          <p:cNvSpPr>
            <a:spLocks noChangeArrowheads="1"/>
          </p:cNvSpPr>
          <p:nvPr/>
        </p:nvSpPr>
        <p:spPr bwMode="gray">
          <a:xfrm>
            <a:off x="271463" y="2674938"/>
            <a:ext cx="2328862" cy="698500"/>
          </a:xfrm>
          <a:prstGeom prst="can">
            <a:avLst>
              <a:gd name="adj" fmla="val 25000"/>
            </a:avLst>
          </a:prstGeom>
          <a:solidFill>
            <a:schemeClr val="accent5">
              <a:lumMod val="75000"/>
            </a:schemeClr>
          </a:solidFill>
          <a:ln w="9525">
            <a:noFill/>
            <a:round/>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38" name="AutoShape 18"/>
          <p:cNvSpPr>
            <a:spLocks noChangeArrowheads="1"/>
          </p:cNvSpPr>
          <p:nvPr/>
        </p:nvSpPr>
        <p:spPr bwMode="gray">
          <a:xfrm>
            <a:off x="6316663" y="3286125"/>
            <a:ext cx="2520950" cy="698500"/>
          </a:xfrm>
          <a:prstGeom prst="can">
            <a:avLst>
              <a:gd name="adj" fmla="val 25000"/>
            </a:avLst>
          </a:prstGeom>
          <a:solidFill>
            <a:schemeClr val="accent5">
              <a:lumMod val="75000"/>
            </a:schemeClr>
          </a:solidFill>
          <a:ln w="9525">
            <a:noFill/>
            <a:round/>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39" name="AutoShape 19"/>
          <p:cNvSpPr>
            <a:spLocks noChangeArrowheads="1"/>
          </p:cNvSpPr>
          <p:nvPr/>
        </p:nvSpPr>
        <p:spPr bwMode="gray">
          <a:xfrm>
            <a:off x="6316663" y="2714625"/>
            <a:ext cx="2520950" cy="698500"/>
          </a:xfrm>
          <a:prstGeom prst="can">
            <a:avLst>
              <a:gd name="adj" fmla="val 25000"/>
            </a:avLst>
          </a:prstGeom>
          <a:solidFill>
            <a:schemeClr val="accent5">
              <a:lumMod val="75000"/>
            </a:schemeClr>
          </a:solidFill>
          <a:ln w="9525">
            <a:noFill/>
            <a:round/>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25608" name="Text Box 22"/>
          <p:cNvSpPr txBox="1">
            <a:spLocks noChangeArrowheads="1"/>
          </p:cNvSpPr>
          <p:nvPr/>
        </p:nvSpPr>
        <p:spPr bwMode="gray">
          <a:xfrm>
            <a:off x="109538" y="2919413"/>
            <a:ext cx="2584450" cy="366712"/>
          </a:xfrm>
          <a:prstGeom prst="rect">
            <a:avLst/>
          </a:prstGeom>
          <a:noFill/>
          <a:ln w="9525">
            <a:noFill/>
            <a:miter lim="800000"/>
            <a:headEnd/>
            <a:tailEnd/>
          </a:ln>
        </p:spPr>
        <p:txBody>
          <a:bodyPr>
            <a:spAutoFit/>
          </a:bodyPr>
          <a:lstStyle/>
          <a:p>
            <a:pPr algn="ctr" eaLnBrk="0" hangingPunct="0"/>
            <a:r>
              <a:rPr lang="en-US" altLang="zh-CN">
                <a:solidFill>
                  <a:schemeClr val="bg1"/>
                </a:solidFill>
              </a:rPr>
              <a:t>GLDAS Products</a:t>
            </a:r>
          </a:p>
        </p:txBody>
      </p:sp>
      <p:sp>
        <p:nvSpPr>
          <p:cNvPr id="25609" name="Text Box 25"/>
          <p:cNvSpPr txBox="1">
            <a:spLocks noChangeArrowheads="1"/>
          </p:cNvSpPr>
          <p:nvPr/>
        </p:nvSpPr>
        <p:spPr bwMode="gray">
          <a:xfrm>
            <a:off x="6704013" y="3000375"/>
            <a:ext cx="1776412" cy="369888"/>
          </a:xfrm>
          <a:prstGeom prst="rect">
            <a:avLst/>
          </a:prstGeom>
          <a:noFill/>
          <a:ln w="9525">
            <a:noFill/>
            <a:miter lim="800000"/>
            <a:headEnd/>
            <a:tailEnd/>
          </a:ln>
        </p:spPr>
        <p:txBody>
          <a:bodyPr wrap="none">
            <a:spAutoFit/>
          </a:bodyPr>
          <a:lstStyle/>
          <a:p>
            <a:pPr eaLnBrk="0" hangingPunct="0"/>
            <a:r>
              <a:rPr lang="en-US" altLang="zh-CN">
                <a:solidFill>
                  <a:schemeClr val="bg1"/>
                </a:solidFill>
              </a:rPr>
              <a:t>STRM products</a:t>
            </a:r>
          </a:p>
        </p:txBody>
      </p:sp>
      <p:sp>
        <p:nvSpPr>
          <p:cNvPr id="25610" name="Text Box 26"/>
          <p:cNvSpPr txBox="1">
            <a:spLocks noChangeArrowheads="1"/>
          </p:cNvSpPr>
          <p:nvPr/>
        </p:nvSpPr>
        <p:spPr bwMode="gray">
          <a:xfrm>
            <a:off x="6694488" y="3559175"/>
            <a:ext cx="1776412" cy="369888"/>
          </a:xfrm>
          <a:prstGeom prst="rect">
            <a:avLst/>
          </a:prstGeom>
          <a:noFill/>
          <a:ln w="9525">
            <a:noFill/>
            <a:miter lim="800000"/>
            <a:headEnd/>
            <a:tailEnd/>
          </a:ln>
        </p:spPr>
        <p:txBody>
          <a:bodyPr wrap="none">
            <a:spAutoFit/>
          </a:bodyPr>
          <a:lstStyle/>
          <a:p>
            <a:pPr algn="ctr" eaLnBrk="0" hangingPunct="0"/>
            <a:r>
              <a:rPr lang="en-US" altLang="zh-CN">
                <a:solidFill>
                  <a:schemeClr val="bg1"/>
                </a:solidFill>
              </a:rPr>
              <a:t>NCAR products</a:t>
            </a:r>
            <a:endParaRPr lang="en-US" altLang="zh-CN"/>
          </a:p>
        </p:txBody>
      </p:sp>
      <p:grpSp>
        <p:nvGrpSpPr>
          <p:cNvPr id="2" name="组合 31"/>
          <p:cNvGrpSpPr>
            <a:grpSpLocks/>
          </p:cNvGrpSpPr>
          <p:nvPr/>
        </p:nvGrpSpPr>
        <p:grpSpPr bwMode="auto">
          <a:xfrm>
            <a:off x="2557463" y="1633538"/>
            <a:ext cx="3770312" cy="2938462"/>
            <a:chOff x="2650191" y="1347939"/>
            <a:chExt cx="3769285" cy="2938317"/>
          </a:xfrm>
        </p:grpSpPr>
        <p:sp>
          <p:nvSpPr>
            <p:cNvPr id="51" name="AutoShape 5"/>
            <p:cNvSpPr>
              <a:spLocks noChangeArrowheads="1"/>
            </p:cNvSpPr>
            <p:nvPr/>
          </p:nvSpPr>
          <p:spPr bwMode="gray">
            <a:xfrm rot="16200000" flipH="1">
              <a:off x="2561253" y="2616331"/>
              <a:ext cx="561947" cy="38407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52" name="AutoShape 6"/>
            <p:cNvSpPr>
              <a:spLocks noChangeArrowheads="1"/>
            </p:cNvSpPr>
            <p:nvPr/>
          </p:nvSpPr>
          <p:spPr bwMode="gray">
            <a:xfrm rot="5400000" flipH="1">
              <a:off x="5945674" y="2552040"/>
              <a:ext cx="563534" cy="38407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25620" name="Oval 8"/>
            <p:cNvSpPr>
              <a:spLocks noChangeArrowheads="1"/>
            </p:cNvSpPr>
            <p:nvPr/>
          </p:nvSpPr>
          <p:spPr bwMode="gray">
            <a:xfrm>
              <a:off x="3035898" y="1347939"/>
              <a:ext cx="3016549" cy="2938317"/>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algn="just">
                <a:spcBef>
                  <a:spcPct val="20000"/>
                </a:spcBef>
                <a:buClr>
                  <a:schemeClr val="hlink"/>
                </a:buClr>
                <a:buFont typeface="Wingdings" pitchFamily="2" charset="2"/>
                <a:buChar char="v"/>
              </a:pPr>
              <a:endParaRPr lang="zh-CN" altLang="en-US"/>
            </a:p>
          </p:txBody>
        </p:sp>
        <p:sp>
          <p:nvSpPr>
            <p:cNvPr id="25621" name="Oval 9"/>
            <p:cNvSpPr>
              <a:spLocks noChangeArrowheads="1"/>
            </p:cNvSpPr>
            <p:nvPr/>
          </p:nvSpPr>
          <p:spPr bwMode="gray">
            <a:xfrm>
              <a:off x="3207739" y="1507003"/>
              <a:ext cx="2671000" cy="26017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just">
                <a:spcBef>
                  <a:spcPct val="20000"/>
                </a:spcBef>
                <a:buClr>
                  <a:schemeClr val="hlink"/>
                </a:buClr>
                <a:buFont typeface="Wingdings" pitchFamily="2" charset="2"/>
                <a:buChar char="v"/>
              </a:pPr>
              <a:endParaRPr lang="zh-CN" altLang="en-US"/>
            </a:p>
          </p:txBody>
        </p:sp>
        <p:sp>
          <p:nvSpPr>
            <p:cNvPr id="56" name="Oval 10"/>
            <p:cNvSpPr>
              <a:spLocks noChangeArrowheads="1"/>
            </p:cNvSpPr>
            <p:nvPr/>
          </p:nvSpPr>
          <p:spPr bwMode="gray">
            <a:xfrm>
              <a:off x="3364371" y="1662248"/>
              <a:ext cx="2356795" cy="229699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25623" name="Oval 11"/>
            <p:cNvSpPr>
              <a:spLocks noChangeArrowheads="1"/>
            </p:cNvSpPr>
            <p:nvPr/>
          </p:nvSpPr>
          <p:spPr bwMode="gray">
            <a:xfrm>
              <a:off x="3364637" y="1661651"/>
              <a:ext cx="2357204" cy="2299711"/>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pPr algn="just">
                <a:spcBef>
                  <a:spcPct val="20000"/>
                </a:spcBef>
                <a:buClr>
                  <a:schemeClr val="hlink"/>
                </a:buClr>
                <a:buFont typeface="Wingdings" pitchFamily="2" charset="2"/>
                <a:buChar char="v"/>
              </a:pPr>
              <a:endParaRPr lang="zh-CN" altLang="en-US"/>
            </a:p>
          </p:txBody>
        </p:sp>
        <p:sp>
          <p:nvSpPr>
            <p:cNvPr id="58" name="Oval 12"/>
            <p:cNvSpPr>
              <a:spLocks noChangeArrowheads="1"/>
            </p:cNvSpPr>
            <p:nvPr/>
          </p:nvSpPr>
          <p:spPr bwMode="gray">
            <a:xfrm>
              <a:off x="3519904" y="1813053"/>
              <a:ext cx="2047317" cy="199697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25625" name="Oval 13"/>
            <p:cNvSpPr>
              <a:spLocks noChangeArrowheads="1"/>
            </p:cNvSpPr>
            <p:nvPr/>
          </p:nvSpPr>
          <p:spPr bwMode="gray">
            <a:xfrm>
              <a:off x="3519667" y="1812660"/>
              <a:ext cx="2047144" cy="199769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pPr algn="just">
                <a:spcBef>
                  <a:spcPct val="20000"/>
                </a:spcBef>
                <a:buClr>
                  <a:schemeClr val="hlink"/>
                </a:buClr>
                <a:buFont typeface="Wingdings" pitchFamily="2" charset="2"/>
                <a:buChar char="v"/>
              </a:pPr>
              <a:endParaRPr lang="zh-CN" altLang="en-US"/>
            </a:p>
          </p:txBody>
        </p:sp>
        <p:sp>
          <p:nvSpPr>
            <p:cNvPr id="25626" name="Text Box 20"/>
            <p:cNvSpPr txBox="1">
              <a:spLocks noChangeArrowheads="1"/>
            </p:cNvSpPr>
            <p:nvPr/>
          </p:nvSpPr>
          <p:spPr bwMode="gray">
            <a:xfrm>
              <a:off x="4457700" y="3049588"/>
              <a:ext cx="184150" cy="457200"/>
            </a:xfrm>
            <a:prstGeom prst="rect">
              <a:avLst/>
            </a:prstGeom>
            <a:noFill/>
            <a:ln w="9525">
              <a:noFill/>
              <a:miter lim="800000"/>
              <a:headEnd/>
              <a:tailEnd/>
            </a:ln>
          </p:spPr>
          <p:txBody>
            <a:bodyPr wrap="none">
              <a:spAutoFit/>
            </a:bodyPr>
            <a:lstStyle/>
            <a:p>
              <a:pPr algn="ctr" eaLnBrk="0" hangingPunct="0"/>
              <a:endParaRPr lang="zh-CN" altLang="en-US" sz="2400">
                <a:solidFill>
                  <a:schemeClr val="bg1"/>
                </a:solidFill>
                <a:latin typeface="Arial" charset="0"/>
              </a:endParaRPr>
            </a:p>
          </p:txBody>
        </p:sp>
        <p:sp>
          <p:nvSpPr>
            <p:cNvPr id="25627" name="Text Box 28"/>
            <p:cNvSpPr txBox="1">
              <a:spLocks noChangeArrowheads="1"/>
            </p:cNvSpPr>
            <p:nvPr/>
          </p:nvSpPr>
          <p:spPr bwMode="gray">
            <a:xfrm>
              <a:off x="3571875" y="2357438"/>
              <a:ext cx="1692275" cy="904875"/>
            </a:xfrm>
            <a:prstGeom prst="rect">
              <a:avLst/>
            </a:prstGeom>
            <a:noFill/>
            <a:ln w="9525" algn="ctr">
              <a:noFill/>
              <a:miter lim="800000"/>
              <a:headEnd/>
              <a:tailEnd/>
            </a:ln>
          </p:spPr>
          <p:txBody>
            <a:bodyPr wrap="none">
              <a:spAutoFit/>
            </a:bodyPr>
            <a:lstStyle/>
            <a:p>
              <a:pPr marL="342900" indent="-76200" algn="ctr">
                <a:spcBef>
                  <a:spcPct val="20000"/>
                </a:spcBef>
                <a:buClr>
                  <a:schemeClr val="hlink"/>
                </a:buClr>
                <a:buFont typeface="Wingdings" pitchFamily="2" charset="2"/>
                <a:buNone/>
              </a:pPr>
              <a:r>
                <a:rPr lang="zh-CN" altLang="en-US" sz="2400">
                  <a:solidFill>
                    <a:schemeClr val="bg1"/>
                  </a:solidFill>
                  <a:latin typeface="仿宋_GB2312" pitchFamily="49" charset="-122"/>
                  <a:ea typeface="仿宋_GB2312" pitchFamily="49" charset="-122"/>
                </a:rPr>
                <a:t>研究区</a:t>
              </a:r>
            </a:p>
            <a:p>
              <a:pPr marL="342900" indent="-76200" algn="ctr">
                <a:spcBef>
                  <a:spcPct val="20000"/>
                </a:spcBef>
                <a:buClr>
                  <a:schemeClr val="hlink"/>
                </a:buClr>
                <a:buFont typeface="Wingdings" pitchFamily="2" charset="2"/>
                <a:buNone/>
              </a:pPr>
              <a:r>
                <a:rPr lang="zh-CN" altLang="en-US" sz="2400">
                  <a:solidFill>
                    <a:schemeClr val="bg1"/>
                  </a:solidFill>
                  <a:latin typeface="仿宋_GB2312" pitchFamily="49" charset="-122"/>
                  <a:ea typeface="仿宋_GB2312" pitchFamily="49" charset="-122"/>
                </a:rPr>
                <a:t>数据下载</a:t>
              </a:r>
              <a:endParaRPr lang="en-US" altLang="zh-CN" sz="2400">
                <a:solidFill>
                  <a:schemeClr val="bg1"/>
                </a:solidFill>
                <a:latin typeface="仿宋_GB2312" pitchFamily="49" charset="-122"/>
                <a:ea typeface="仿宋_GB2312" pitchFamily="49" charset="-122"/>
              </a:endParaRPr>
            </a:p>
          </p:txBody>
        </p:sp>
      </p:grpSp>
      <p:sp>
        <p:nvSpPr>
          <p:cNvPr id="49" name="AutoShape 30"/>
          <p:cNvSpPr>
            <a:spLocks noChangeArrowheads="1"/>
          </p:cNvSpPr>
          <p:nvPr/>
        </p:nvSpPr>
        <p:spPr bwMode="gray">
          <a:xfrm>
            <a:off x="242873" y="2101850"/>
            <a:ext cx="2328863" cy="700088"/>
          </a:xfrm>
          <a:prstGeom prst="can">
            <a:avLst>
              <a:gd name="adj" fmla="val 25000"/>
            </a:avLst>
          </a:prstGeom>
          <a:solidFill>
            <a:schemeClr val="accent5">
              <a:lumMod val="75000"/>
            </a:schemeClr>
          </a:solidFill>
          <a:ln w="9525">
            <a:solidFill>
              <a:schemeClr val="accent3"/>
            </a:solidFill>
            <a:round/>
            <a:headEnd/>
            <a:tailEnd/>
          </a:ln>
          <a:effectLst/>
        </p:spPr>
        <p:txBody>
          <a:bodyPr wrap="none" anchor="ctr"/>
          <a:lstStyle/>
          <a:p>
            <a:pPr algn="just">
              <a:spcBef>
                <a:spcPct val="20000"/>
              </a:spcBef>
              <a:buClr>
                <a:schemeClr val="hlink"/>
              </a:buClr>
              <a:buFont typeface="Wingdings" pitchFamily="2" charset="2"/>
              <a:buChar char="v"/>
              <a:defRPr/>
            </a:pPr>
            <a:endParaRPr lang="zh-CN" altLang="en-US">
              <a:latin typeface="宋体" pitchFamily="2" charset="-122"/>
            </a:endParaRPr>
          </a:p>
        </p:txBody>
      </p:sp>
      <p:sp>
        <p:nvSpPr>
          <p:cNvPr id="25613" name="Text Box 31"/>
          <p:cNvSpPr txBox="1">
            <a:spLocks noChangeArrowheads="1"/>
          </p:cNvSpPr>
          <p:nvPr/>
        </p:nvSpPr>
        <p:spPr bwMode="gray">
          <a:xfrm>
            <a:off x="479425" y="2357438"/>
            <a:ext cx="1905000" cy="369887"/>
          </a:xfrm>
          <a:prstGeom prst="rect">
            <a:avLst/>
          </a:prstGeom>
          <a:noFill/>
          <a:ln w="9525">
            <a:noFill/>
            <a:miter lim="800000"/>
            <a:headEnd/>
            <a:tailEnd/>
          </a:ln>
        </p:spPr>
        <p:txBody>
          <a:bodyPr wrap="none">
            <a:spAutoFit/>
          </a:bodyPr>
          <a:lstStyle/>
          <a:p>
            <a:pPr algn="ctr" eaLnBrk="0" hangingPunct="0"/>
            <a:r>
              <a:rPr lang="en-US" altLang="zh-CN" dirty="0">
                <a:solidFill>
                  <a:schemeClr val="bg1"/>
                </a:solidFill>
                <a:ea typeface="微软雅黑" pitchFamily="34" charset="-122"/>
              </a:rPr>
              <a:t>MODIS Products</a:t>
            </a:r>
          </a:p>
        </p:txBody>
      </p:sp>
      <p:sp>
        <p:nvSpPr>
          <p:cNvPr id="26" name="AutoShape 19"/>
          <p:cNvSpPr>
            <a:spLocks noChangeArrowheads="1"/>
          </p:cNvSpPr>
          <p:nvPr/>
        </p:nvSpPr>
        <p:spPr bwMode="gray">
          <a:xfrm>
            <a:off x="6302375" y="2143125"/>
            <a:ext cx="2520950" cy="698500"/>
          </a:xfrm>
          <a:prstGeom prst="can">
            <a:avLst>
              <a:gd name="adj" fmla="val 25000"/>
            </a:avLst>
          </a:prstGeom>
          <a:solidFill>
            <a:schemeClr val="accent5">
              <a:lumMod val="75000"/>
            </a:schemeClr>
          </a:solidFill>
          <a:ln w="9525">
            <a:noFill/>
            <a:round/>
            <a:headEnd/>
            <a:tailEnd/>
          </a:ln>
          <a:effectLst/>
        </p:spPr>
        <p:txBody>
          <a:bodyPr wrap="none" anchor="ctr"/>
          <a:lstStyle/>
          <a:p>
            <a:pPr algn="ctr">
              <a:spcBef>
                <a:spcPct val="20000"/>
              </a:spcBef>
              <a:buClr>
                <a:schemeClr val="hlink"/>
              </a:buClr>
              <a:defRPr/>
            </a:pPr>
            <a:r>
              <a:rPr lang="en-US" altLang="zh-CN" dirty="0">
                <a:solidFill>
                  <a:schemeClr val="bg1"/>
                </a:solidFill>
                <a:ea typeface="宋体" charset="-122"/>
              </a:rPr>
              <a:t>TRMM products</a:t>
            </a:r>
            <a:endParaRPr lang="zh-CN" altLang="en-US" dirty="0">
              <a:solidFill>
                <a:schemeClr val="bg1"/>
              </a:solidFill>
              <a:ea typeface="宋体" charset="-122"/>
            </a:endParaRPr>
          </a:p>
        </p:txBody>
      </p:sp>
      <p:sp>
        <p:nvSpPr>
          <p:cNvPr id="25615" name="Line 16"/>
          <p:cNvSpPr>
            <a:spLocks noChangeShapeType="1"/>
          </p:cNvSpPr>
          <p:nvPr/>
        </p:nvSpPr>
        <p:spPr bwMode="auto">
          <a:xfrm>
            <a:off x="285750" y="857250"/>
            <a:ext cx="8642350" cy="0"/>
          </a:xfrm>
          <a:prstGeom prst="line">
            <a:avLst/>
          </a:prstGeom>
          <a:noFill/>
          <a:ln w="12700">
            <a:solidFill>
              <a:schemeClr val="tx1"/>
            </a:solidFill>
            <a:round/>
            <a:headEnd/>
            <a:tailEnd/>
          </a:ln>
        </p:spPr>
        <p:txBody>
          <a:bodyPr/>
          <a:lstStyle/>
          <a:p>
            <a:endParaRPr lang="zh-CN" altLang="en-US"/>
          </a:p>
        </p:txBody>
      </p:sp>
      <p:sp>
        <p:nvSpPr>
          <p:cNvPr id="25616" name="Text Box 26"/>
          <p:cNvSpPr txBox="1">
            <a:spLocks noChangeArrowheads="1"/>
          </p:cNvSpPr>
          <p:nvPr/>
        </p:nvSpPr>
        <p:spPr bwMode="gray">
          <a:xfrm>
            <a:off x="7194550" y="4071938"/>
            <a:ext cx="646113" cy="369887"/>
          </a:xfrm>
          <a:prstGeom prst="rect">
            <a:avLst/>
          </a:prstGeom>
          <a:noFill/>
          <a:ln w="9525">
            <a:noFill/>
            <a:miter lim="800000"/>
            <a:headEnd/>
            <a:tailEnd/>
          </a:ln>
        </p:spPr>
        <p:txBody>
          <a:bodyPr wrap="none">
            <a:spAutoFit/>
          </a:bodyPr>
          <a:lstStyle/>
          <a:p>
            <a:pPr algn="ctr" eaLnBrk="0" hangingPunct="0"/>
            <a:r>
              <a:rPr lang="en-US" altLang="zh-CN">
                <a:solidFill>
                  <a:schemeClr val="bg1"/>
                </a:solidFill>
              </a:rPr>
              <a:t>……</a:t>
            </a:r>
          </a:p>
        </p:txBody>
      </p:sp>
      <p:sp>
        <p:nvSpPr>
          <p:cNvPr id="25617" name="Text Box 5"/>
          <p:cNvSpPr txBox="1">
            <a:spLocks noChangeArrowheads="1"/>
          </p:cNvSpPr>
          <p:nvPr/>
        </p:nvSpPr>
        <p:spPr bwMode="auto">
          <a:xfrm>
            <a:off x="285750" y="285750"/>
            <a:ext cx="8280400" cy="519113"/>
          </a:xfrm>
          <a:prstGeom prst="rect">
            <a:avLst/>
          </a:prstGeom>
          <a:noFill/>
          <a:ln w="9525">
            <a:noFill/>
            <a:miter lim="800000"/>
            <a:headEnd/>
            <a:tailEnd/>
          </a:ln>
        </p:spPr>
        <p:txBody>
          <a:bodyPr>
            <a:spAutoFit/>
          </a:bodyPr>
          <a:lstStyle/>
          <a:p>
            <a:r>
              <a:rPr lang="zh-CN" altLang="en-US" sz="2800" dirty="0" smtClean="0">
                <a:latin typeface="宋体" pitchFamily="2" charset="-122"/>
              </a:rPr>
              <a:t>平台信息</a:t>
            </a:r>
            <a:r>
              <a:rPr lang="zh-CN" altLang="en-US" sz="2800" dirty="0">
                <a:latin typeface="宋体" pitchFamily="2" charset="-122"/>
              </a:rPr>
              <a:t>获取</a:t>
            </a:r>
            <a:r>
              <a:rPr lang="zh-CN" altLang="en-US" sz="2800" dirty="0" smtClean="0">
                <a:latin typeface="宋体" pitchFamily="2" charset="-122"/>
              </a:rPr>
              <a:t>与处理</a:t>
            </a:r>
            <a:endParaRPr lang="zh-CN" altLang="en-US" sz="2800" dirty="0">
              <a:latin typeface="宋体" pitchFamily="2" charset="-122"/>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7"/>
          <p:cNvSpPr txBox="1">
            <a:spLocks noChangeArrowheads="1"/>
          </p:cNvSpPr>
          <p:nvPr/>
        </p:nvSpPr>
        <p:spPr bwMode="auto">
          <a:xfrm>
            <a:off x="1071563" y="428625"/>
            <a:ext cx="4897437" cy="641350"/>
          </a:xfrm>
          <a:prstGeom prst="rect">
            <a:avLst/>
          </a:prstGeom>
          <a:noFill/>
          <a:ln w="9525">
            <a:noFill/>
            <a:miter lim="800000"/>
            <a:headEnd/>
            <a:tailEnd/>
          </a:ln>
        </p:spPr>
        <p:txBody>
          <a:bodyPr>
            <a:spAutoFit/>
          </a:bodyPr>
          <a:lstStyle/>
          <a:p>
            <a:r>
              <a:rPr lang="zh-CN" altLang="en-US" sz="3600"/>
              <a:t>公用平台数据获取 </a:t>
            </a:r>
          </a:p>
        </p:txBody>
      </p:sp>
      <p:sp>
        <p:nvSpPr>
          <p:cNvPr id="61443" name="Line 16"/>
          <p:cNvSpPr>
            <a:spLocks noChangeShapeType="1"/>
          </p:cNvSpPr>
          <p:nvPr/>
        </p:nvSpPr>
        <p:spPr bwMode="auto">
          <a:xfrm>
            <a:off x="250825" y="1125538"/>
            <a:ext cx="8642350" cy="0"/>
          </a:xfrm>
          <a:prstGeom prst="line">
            <a:avLst/>
          </a:prstGeom>
          <a:noFill/>
          <a:ln w="12700">
            <a:solidFill>
              <a:schemeClr val="tx1"/>
            </a:solidFill>
            <a:round/>
            <a:headEnd/>
            <a:tailEnd/>
          </a:ln>
        </p:spPr>
        <p:txBody>
          <a:bodyPr/>
          <a:lstStyle/>
          <a:p>
            <a:endParaRPr lang="zh-CN" altLang="en-US"/>
          </a:p>
        </p:txBody>
      </p:sp>
      <p:graphicFrame>
        <p:nvGraphicFramePr>
          <p:cNvPr id="5" name="表格 4"/>
          <p:cNvGraphicFramePr>
            <a:graphicFrameLocks noGrp="1"/>
          </p:cNvGraphicFramePr>
          <p:nvPr/>
        </p:nvGraphicFramePr>
        <p:xfrm>
          <a:off x="500034" y="1285860"/>
          <a:ext cx="8001055" cy="4891244"/>
        </p:xfrm>
        <a:graphic>
          <a:graphicData uri="http://schemas.openxmlformats.org/drawingml/2006/table">
            <a:tbl>
              <a:tblPr/>
              <a:tblGrid>
                <a:gridCol w="907336"/>
                <a:gridCol w="1484732"/>
                <a:gridCol w="1897157"/>
                <a:gridCol w="1649702"/>
                <a:gridCol w="1072306"/>
                <a:gridCol w="989822"/>
              </a:tblGrid>
              <a:tr h="251257">
                <a:tc rowSpan="2">
                  <a:txBody>
                    <a:bodyPr/>
                    <a:lstStyle/>
                    <a:p>
                      <a:pPr algn="ctr">
                        <a:lnSpc>
                          <a:spcPct val="125000"/>
                        </a:lnSpc>
                        <a:spcAft>
                          <a:spcPts val="0"/>
                        </a:spcAft>
                      </a:pPr>
                      <a:r>
                        <a:rPr lang="zh-CN" sz="1400" kern="100" dirty="0">
                          <a:latin typeface="Times New Roman"/>
                          <a:ea typeface="宋体"/>
                          <a:cs typeface="宋体"/>
                        </a:rPr>
                        <a:t>序号</a:t>
                      </a:r>
                      <a:endParaRPr lang="zh-CN" sz="1400" kern="100" dirty="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rowSpan="2">
                  <a:txBody>
                    <a:bodyPr/>
                    <a:lstStyle/>
                    <a:p>
                      <a:pPr algn="ctr">
                        <a:lnSpc>
                          <a:spcPct val="125000"/>
                        </a:lnSpc>
                        <a:spcAft>
                          <a:spcPts val="0"/>
                        </a:spcAft>
                      </a:pPr>
                      <a:r>
                        <a:rPr lang="zh-CN" sz="1400" kern="100">
                          <a:latin typeface="Times New Roman"/>
                          <a:ea typeface="宋体"/>
                          <a:cs typeface="宋体"/>
                        </a:rPr>
                        <a:t>数据集</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rowSpan="2">
                  <a:txBody>
                    <a:bodyPr/>
                    <a:lstStyle/>
                    <a:p>
                      <a:pPr algn="ctr">
                        <a:lnSpc>
                          <a:spcPct val="125000"/>
                        </a:lnSpc>
                        <a:spcAft>
                          <a:spcPts val="0"/>
                        </a:spcAft>
                      </a:pPr>
                      <a:r>
                        <a:rPr lang="zh-CN" sz="1400" kern="100">
                          <a:latin typeface="Times New Roman"/>
                          <a:ea typeface="宋体"/>
                          <a:cs typeface="宋体"/>
                        </a:rPr>
                        <a:t>数据内容</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rowSpan="2">
                  <a:txBody>
                    <a:bodyPr/>
                    <a:lstStyle/>
                    <a:p>
                      <a:pPr algn="ctr">
                        <a:lnSpc>
                          <a:spcPct val="125000"/>
                        </a:lnSpc>
                        <a:spcAft>
                          <a:spcPts val="0"/>
                        </a:spcAft>
                      </a:pPr>
                      <a:r>
                        <a:rPr lang="zh-CN" sz="1400" kern="100" dirty="0">
                          <a:latin typeface="Times New Roman"/>
                          <a:ea typeface="宋体"/>
                          <a:cs typeface="宋体"/>
                        </a:rPr>
                        <a:t>产品代码</a:t>
                      </a:r>
                      <a:endParaRPr lang="zh-CN" sz="1400" kern="100" dirty="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gridSpan="2">
                  <a:txBody>
                    <a:bodyPr/>
                    <a:lstStyle/>
                    <a:p>
                      <a:pPr algn="ctr">
                        <a:lnSpc>
                          <a:spcPct val="125000"/>
                        </a:lnSpc>
                        <a:spcAft>
                          <a:spcPts val="0"/>
                        </a:spcAft>
                      </a:pPr>
                      <a:r>
                        <a:rPr lang="zh-CN" sz="1400" kern="100" dirty="0">
                          <a:solidFill>
                            <a:schemeClr val="tx1"/>
                          </a:solidFill>
                          <a:latin typeface="Times New Roman"/>
                          <a:ea typeface="宋体"/>
                          <a:cs typeface="宋体"/>
                        </a:rPr>
                        <a:t>产品分辨率</a:t>
                      </a: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hMerge="1">
                  <a:txBody>
                    <a:bodyPr/>
                    <a:lstStyle/>
                    <a:p>
                      <a:endParaRPr lang="zh-CN" altLang="en-US"/>
                    </a:p>
                  </a:txBody>
                  <a:tcPr/>
                </a:tc>
              </a:tr>
              <a:tr h="45338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时间分辨率</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zh-CN" sz="1400" kern="100">
                          <a:latin typeface="Times New Roman"/>
                          <a:ea typeface="宋体"/>
                          <a:cs typeface="宋体"/>
                        </a:rPr>
                        <a:t>空间分辨率</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r>
              <a:tr h="453386">
                <a:tc>
                  <a:txBody>
                    <a:bodyPr/>
                    <a:lstStyle/>
                    <a:p>
                      <a:pPr algn="ctr">
                        <a:lnSpc>
                          <a:spcPct val="125000"/>
                        </a:lnSpc>
                        <a:spcAft>
                          <a:spcPts val="0"/>
                        </a:spcAft>
                      </a:pPr>
                      <a:r>
                        <a:rPr lang="da-DK" sz="1400" kern="100">
                          <a:latin typeface="Times New Roman"/>
                          <a:ea typeface="宋体"/>
                          <a:cs typeface="Times New Roman"/>
                        </a:rPr>
                        <a:t>1</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a:txBody>
                    <a:bodyPr/>
                    <a:lstStyle/>
                    <a:p>
                      <a:pPr algn="ctr">
                        <a:lnSpc>
                          <a:spcPct val="125000"/>
                        </a:lnSpc>
                        <a:spcAft>
                          <a:spcPts val="0"/>
                        </a:spcAft>
                      </a:pPr>
                      <a:r>
                        <a:rPr lang="da-DK" sz="1400" kern="100" dirty="0">
                          <a:latin typeface="Times New Roman"/>
                          <a:ea typeface="宋体"/>
                          <a:cs typeface="Times New Roman"/>
                        </a:rPr>
                        <a:t>SRTM</a:t>
                      </a:r>
                      <a:endParaRPr lang="zh-CN" sz="1400" kern="100" dirty="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a:txBody>
                    <a:bodyPr/>
                    <a:lstStyle/>
                    <a:p>
                      <a:pPr algn="ctr">
                        <a:lnSpc>
                          <a:spcPct val="125000"/>
                        </a:lnSpc>
                        <a:spcAft>
                          <a:spcPts val="0"/>
                        </a:spcAft>
                      </a:pPr>
                      <a:r>
                        <a:rPr lang="zh-CN" sz="1400" kern="100" dirty="0">
                          <a:latin typeface="Times New Roman"/>
                          <a:ea typeface="宋体"/>
                          <a:cs typeface="宋体"/>
                        </a:rPr>
                        <a:t>高程</a:t>
                      </a:r>
                      <a:endParaRPr lang="zh-CN" sz="1400" kern="100" dirty="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a:txBody>
                    <a:bodyPr/>
                    <a:lstStyle/>
                    <a:p>
                      <a:pPr algn="ctr">
                        <a:lnSpc>
                          <a:spcPct val="125000"/>
                        </a:lnSpc>
                        <a:spcAft>
                          <a:spcPts val="0"/>
                        </a:spcAft>
                      </a:pPr>
                      <a:r>
                        <a:rPr lang="da-DK" sz="1400" kern="100">
                          <a:latin typeface="Times New Roman"/>
                          <a:ea typeface="宋体"/>
                          <a:cs typeface="Times New Roman"/>
                        </a:rPr>
                        <a:t>SRTM DEM</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a:txBody>
                    <a:bodyPr/>
                    <a:lstStyle/>
                    <a:p>
                      <a:pPr algn="ctr">
                        <a:lnSpc>
                          <a:spcPct val="125000"/>
                        </a:lnSpc>
                        <a:spcAft>
                          <a:spcPts val="0"/>
                        </a:spcAft>
                      </a:pPr>
                      <a:r>
                        <a:rPr lang="da-DK" sz="1400" kern="100">
                          <a:latin typeface="Times New Roman"/>
                          <a:ea typeface="宋体"/>
                          <a:cs typeface="Times New Roman"/>
                        </a:rPr>
                        <a:t>——</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c>
                  <a:txBody>
                    <a:bodyPr/>
                    <a:lstStyle/>
                    <a:p>
                      <a:pPr algn="ctr">
                        <a:lnSpc>
                          <a:spcPct val="125000"/>
                        </a:lnSpc>
                        <a:spcAft>
                          <a:spcPts val="0"/>
                        </a:spcAft>
                      </a:pPr>
                      <a:r>
                        <a:rPr lang="da-DK" sz="1400" kern="100">
                          <a:latin typeface="Times New Roman"/>
                          <a:ea typeface="宋体"/>
                          <a:cs typeface="Times New Roman"/>
                        </a:rPr>
                        <a:t>87.5m</a:t>
                      </a:r>
                      <a:endParaRPr lang="zh-CN" sz="1400" kern="100">
                        <a:latin typeface="Times New Roman"/>
                        <a:ea typeface="宋体"/>
                        <a:cs typeface="Times New Roman"/>
                      </a:endParaRPr>
                    </a:p>
                  </a:txBody>
                  <a:tcPr marL="28286" marR="28286" marT="0" marB="0" anchor="ctr">
                    <a:lnL>
                      <a:noFill/>
                    </a:lnL>
                    <a:lnR>
                      <a:noFill/>
                    </a:lnR>
                    <a:lnT w="12700" cap="flat" cmpd="sng" algn="ctr">
                      <a:solidFill>
                        <a:srgbClr val="008000"/>
                      </a:solidFill>
                      <a:prstDash val="solid"/>
                      <a:round/>
                      <a:headEnd type="none" w="med" len="med"/>
                      <a:tailEnd type="none" w="med" len="med"/>
                    </a:lnT>
                    <a:lnB>
                      <a:noFill/>
                    </a:lnB>
                  </a:tcPr>
                </a:tc>
              </a:tr>
              <a:tr h="272032">
                <a:tc>
                  <a:txBody>
                    <a:bodyPr/>
                    <a:lstStyle/>
                    <a:p>
                      <a:pPr algn="ctr">
                        <a:lnSpc>
                          <a:spcPct val="125000"/>
                        </a:lnSpc>
                        <a:spcAft>
                          <a:spcPts val="0"/>
                        </a:spcAft>
                      </a:pPr>
                      <a:r>
                        <a:rPr lang="da-DK" sz="1400" kern="100">
                          <a:latin typeface="Times New Roman"/>
                          <a:ea typeface="宋体"/>
                          <a:cs typeface="Times New Roman"/>
                        </a:rPr>
                        <a:t>2</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FY-2</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zh-CN" sz="1400" kern="100" dirty="0">
                          <a:latin typeface="Times New Roman"/>
                          <a:ea typeface="宋体"/>
                          <a:cs typeface="宋体"/>
                        </a:rPr>
                        <a:t>降水量</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FY-2C</a:t>
                      </a:r>
                      <a:r>
                        <a:rPr lang="zh-CN" sz="1400" kern="100" dirty="0">
                          <a:latin typeface="Times New Roman"/>
                          <a:ea typeface="宋体"/>
                          <a:cs typeface="宋体"/>
                        </a:rPr>
                        <a:t>，</a:t>
                      </a:r>
                      <a:r>
                        <a:rPr lang="da-DK" sz="1400" kern="100" dirty="0">
                          <a:latin typeface="Times New Roman"/>
                          <a:ea typeface="宋体"/>
                          <a:cs typeface="Times New Roman"/>
                        </a:rPr>
                        <a:t>2D</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1</a:t>
                      </a:r>
                      <a:r>
                        <a:rPr lang="zh-CN" sz="1400" kern="100">
                          <a:latin typeface="Times New Roman"/>
                          <a:ea typeface="宋体"/>
                          <a:cs typeface="宋体"/>
                        </a:rPr>
                        <a:t>天</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5km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362710">
                <a:tc rowSpan="5">
                  <a:txBody>
                    <a:bodyPr/>
                    <a:lstStyle/>
                    <a:p>
                      <a:pPr algn="ctr">
                        <a:lnSpc>
                          <a:spcPct val="125000"/>
                        </a:lnSpc>
                        <a:spcAft>
                          <a:spcPts val="0"/>
                        </a:spcAft>
                      </a:pPr>
                      <a:r>
                        <a:rPr lang="da-DK" sz="1400" kern="100">
                          <a:latin typeface="Times New Roman"/>
                          <a:ea typeface="宋体"/>
                          <a:cs typeface="Times New Roman"/>
                        </a:rPr>
                        <a:t>3</a:t>
                      </a:r>
                      <a:endParaRPr lang="zh-CN" sz="1400" kern="100">
                        <a:latin typeface="Times New Roman"/>
                        <a:ea typeface="宋体"/>
                        <a:cs typeface="Times New Roman"/>
                      </a:endParaRPr>
                    </a:p>
                  </a:txBody>
                  <a:tcPr marL="28286" marR="28286" marT="0" marB="0" anchor="ctr">
                    <a:lnL>
                      <a:noFill/>
                    </a:lnL>
                    <a:lnR>
                      <a:noFill/>
                    </a:lnR>
                    <a:lnT>
                      <a:noFill/>
                    </a:lnT>
                    <a:lnB>
                      <a:noFill/>
                    </a:lnB>
                  </a:tcPr>
                </a:tc>
                <a:tc rowSpan="5">
                  <a:txBody>
                    <a:bodyPr/>
                    <a:lstStyle/>
                    <a:p>
                      <a:pPr algn="ctr">
                        <a:lnSpc>
                          <a:spcPct val="125000"/>
                        </a:lnSpc>
                        <a:spcAft>
                          <a:spcPts val="0"/>
                        </a:spcAft>
                      </a:pPr>
                      <a:r>
                        <a:rPr lang="da-DK" sz="1400" kern="100">
                          <a:latin typeface="Times New Roman"/>
                          <a:ea typeface="宋体"/>
                          <a:cs typeface="Times New Roman"/>
                        </a:rPr>
                        <a:t>MODIS</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zh-CN" sz="1400" kern="100">
                          <a:latin typeface="Times New Roman"/>
                          <a:ea typeface="宋体"/>
                          <a:cs typeface="宋体"/>
                        </a:rPr>
                        <a:t>积雪覆盖</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MOD10A2</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8</a:t>
                      </a:r>
                      <a:r>
                        <a:rPr lang="zh-CN" sz="1400" kern="100">
                          <a:latin typeface="Times New Roman"/>
                          <a:ea typeface="宋体"/>
                          <a:cs typeface="宋体"/>
                        </a:rPr>
                        <a:t>天</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500m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叶面积指数</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MOD15A2</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8</a:t>
                      </a:r>
                      <a:r>
                        <a:rPr lang="zh-CN" sz="1400" kern="100">
                          <a:latin typeface="Times New Roman"/>
                          <a:ea typeface="宋体"/>
                          <a:cs typeface="宋体"/>
                        </a:rPr>
                        <a:t>天</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1km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植被指数</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MOD13A2</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16</a:t>
                      </a:r>
                      <a:r>
                        <a:rPr lang="zh-CN" sz="1400" kern="100" dirty="0">
                          <a:latin typeface="Times New Roman"/>
                          <a:ea typeface="宋体"/>
                          <a:cs typeface="宋体"/>
                        </a:rPr>
                        <a:t>天</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1km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反照率</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MCD43B3</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16</a:t>
                      </a:r>
                      <a:r>
                        <a:rPr lang="zh-CN" sz="1400" kern="100" dirty="0">
                          <a:latin typeface="Times New Roman"/>
                          <a:ea typeface="宋体"/>
                          <a:cs typeface="宋体"/>
                        </a:rPr>
                        <a:t>天</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1km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地表温度和发射率</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MOD11A1</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a:t>
                      </a:r>
                      <a:r>
                        <a:rPr lang="zh-CN" sz="1400" kern="100" dirty="0">
                          <a:latin typeface="Times New Roman"/>
                          <a:ea typeface="宋体"/>
                          <a:cs typeface="宋体"/>
                        </a:rPr>
                        <a:t>天</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smtClean="0">
                          <a:latin typeface="Times New Roman"/>
                          <a:ea typeface="宋体"/>
                          <a:cs typeface="Times New Roman"/>
                        </a:rPr>
                        <a:t>1km</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r>
              <a:tr h="362710">
                <a:tc>
                  <a:txBody>
                    <a:bodyPr/>
                    <a:lstStyle/>
                    <a:p>
                      <a:pPr algn="ctr">
                        <a:lnSpc>
                          <a:spcPct val="125000"/>
                        </a:lnSpc>
                        <a:spcAft>
                          <a:spcPts val="0"/>
                        </a:spcAft>
                      </a:pPr>
                      <a:r>
                        <a:rPr lang="da-DK" sz="1400" kern="100">
                          <a:latin typeface="Times New Roman"/>
                          <a:ea typeface="宋体"/>
                          <a:cs typeface="Times New Roman"/>
                        </a:rPr>
                        <a:t>4</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MERIS</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zh-CN" sz="1400" kern="100">
                          <a:latin typeface="Times New Roman"/>
                          <a:ea typeface="宋体"/>
                          <a:cs typeface="Times New Roman"/>
                        </a:rPr>
                        <a:t>土地覆被类型</a:t>
                      </a: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MERIS landcovedr</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a:t>
                      </a:r>
                      <a:r>
                        <a:rPr lang="zh-CN" sz="1400" kern="100" dirty="0">
                          <a:latin typeface="Times New Roman"/>
                          <a:ea typeface="宋体"/>
                          <a:cs typeface="Times New Roman"/>
                        </a:rPr>
                        <a:t>年</a:t>
                      </a: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300m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544064">
                <a:tc>
                  <a:txBody>
                    <a:bodyPr/>
                    <a:lstStyle/>
                    <a:p>
                      <a:pPr algn="ctr">
                        <a:lnSpc>
                          <a:spcPct val="125000"/>
                        </a:lnSpc>
                        <a:spcAft>
                          <a:spcPts val="0"/>
                        </a:spcAft>
                      </a:pPr>
                      <a:r>
                        <a:rPr lang="da-DK" sz="1400" kern="100">
                          <a:latin typeface="Times New Roman"/>
                          <a:ea typeface="宋体"/>
                          <a:cs typeface="Times New Roman"/>
                        </a:rPr>
                        <a:t>5</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NCEP/NCAR</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zh-CN" sz="1400" kern="100">
                          <a:latin typeface="Times New Roman"/>
                          <a:ea typeface="宋体"/>
                          <a:cs typeface="宋体"/>
                        </a:rPr>
                        <a:t>表面气温</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6</a:t>
                      </a:r>
                      <a:r>
                        <a:rPr lang="zh-CN" sz="1400" kern="100" dirty="0">
                          <a:latin typeface="Times New Roman"/>
                          <a:ea typeface="宋体"/>
                          <a:cs typeface="宋体"/>
                        </a:rPr>
                        <a:t>小时</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1.875°</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a:txBody>
                    <a:bodyPr/>
                    <a:lstStyle/>
                    <a:p>
                      <a:pPr algn="ctr">
                        <a:lnSpc>
                          <a:spcPct val="125000"/>
                        </a:lnSpc>
                        <a:spcAft>
                          <a:spcPts val="0"/>
                        </a:spcAft>
                      </a:pPr>
                      <a:r>
                        <a:rPr lang="da-DK" sz="1400" kern="100" dirty="0">
                          <a:latin typeface="Times New Roman"/>
                          <a:ea typeface="宋体"/>
                          <a:cs typeface="Times New Roman"/>
                        </a:rPr>
                        <a:t>6</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HWSD</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zh-CN" sz="1400" kern="100" dirty="0">
                          <a:latin typeface="Times New Roman"/>
                          <a:ea typeface="宋体"/>
                          <a:cs typeface="宋体"/>
                        </a:rPr>
                        <a:t>土壤属性</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1km</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r>
              <a:tr h="272032">
                <a:tc rowSpan="2">
                  <a:txBody>
                    <a:bodyPr/>
                    <a:lstStyle/>
                    <a:p>
                      <a:pPr algn="ctr">
                        <a:lnSpc>
                          <a:spcPct val="125000"/>
                        </a:lnSpc>
                        <a:spcAft>
                          <a:spcPts val="0"/>
                        </a:spcAft>
                      </a:pPr>
                      <a:r>
                        <a:rPr lang="da-DK" sz="1400" kern="100">
                          <a:latin typeface="Times New Roman"/>
                          <a:ea typeface="宋体"/>
                          <a:cs typeface="Times New Roman"/>
                        </a:rPr>
                        <a:t>7</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c rowSpan="2">
                  <a:txBody>
                    <a:bodyPr/>
                    <a:lstStyle/>
                    <a:p>
                      <a:pPr algn="ctr">
                        <a:lnSpc>
                          <a:spcPct val="125000"/>
                        </a:lnSpc>
                        <a:spcAft>
                          <a:spcPts val="0"/>
                        </a:spcAft>
                      </a:pPr>
                      <a:r>
                        <a:rPr lang="da-DK" sz="1400" kern="100">
                          <a:latin typeface="Times New Roman"/>
                          <a:ea typeface="宋体"/>
                          <a:cs typeface="Times New Roman"/>
                        </a:rPr>
                        <a:t>GLDAS</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25000"/>
                        </a:lnSpc>
                        <a:spcAft>
                          <a:spcPts val="0"/>
                        </a:spcAft>
                      </a:pPr>
                      <a:r>
                        <a:rPr lang="zh-CN" sz="1400" kern="100">
                          <a:latin typeface="Times New Roman"/>
                          <a:ea typeface="宋体"/>
                          <a:cs typeface="宋体"/>
                        </a:rPr>
                        <a:t>气温</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a:t>
                      </a:r>
                      <a:endParaRPr lang="zh-CN" sz="1400" kern="10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dirty="0">
                          <a:latin typeface="Times New Roman"/>
                          <a:ea typeface="宋体"/>
                          <a:cs typeface="Times New Roman"/>
                        </a:rPr>
                        <a:t>1</a:t>
                      </a:r>
                      <a:r>
                        <a:rPr lang="zh-CN" sz="1400" kern="100" dirty="0">
                          <a:latin typeface="Times New Roman"/>
                          <a:ea typeface="宋体"/>
                          <a:cs typeface="宋体"/>
                        </a:rPr>
                        <a:t>天</a:t>
                      </a:r>
                      <a:endParaRPr lang="zh-CN" sz="1400" kern="100" dirty="0">
                        <a:latin typeface="Times New Roman"/>
                        <a:ea typeface="宋体"/>
                        <a:cs typeface="Times New Roman"/>
                      </a:endParaRPr>
                    </a:p>
                  </a:txBody>
                  <a:tcPr marL="28286" marR="28286" marT="0" marB="0" anchor="ctr">
                    <a:lnL>
                      <a:noFill/>
                    </a:lnL>
                    <a:lnR>
                      <a:noFill/>
                    </a:lnR>
                    <a:lnT>
                      <a:noFill/>
                    </a:lnT>
                    <a:lnB>
                      <a:noFill/>
                    </a:lnB>
                  </a:tcPr>
                </a:tc>
                <a:tc>
                  <a:txBody>
                    <a:bodyPr/>
                    <a:lstStyle/>
                    <a:p>
                      <a:pPr algn="ctr">
                        <a:lnSpc>
                          <a:spcPct val="125000"/>
                        </a:lnSpc>
                        <a:spcAft>
                          <a:spcPts val="0"/>
                        </a:spcAft>
                      </a:pPr>
                      <a:r>
                        <a:rPr lang="da-DK" sz="1400" kern="100">
                          <a:latin typeface="Times New Roman"/>
                          <a:ea typeface="宋体"/>
                          <a:cs typeface="Times New Roman"/>
                        </a:rPr>
                        <a:t>5km</a:t>
                      </a:r>
                      <a:endParaRPr lang="zh-CN" sz="1400" kern="100">
                        <a:latin typeface="Times New Roman"/>
                        <a:ea typeface="宋体"/>
                        <a:cs typeface="Times New Roman"/>
                      </a:endParaRPr>
                    </a:p>
                  </a:txBody>
                  <a:tcPr marL="28286" marR="28286" marT="0" marB="0" anchor="ctr">
                    <a:lnL>
                      <a:noFill/>
                    </a:lnL>
                    <a:lnR>
                      <a:noFill/>
                    </a:lnR>
                    <a:lnT>
                      <a:noFill/>
                    </a:lnT>
                    <a:lnB>
                      <a:noFill/>
                    </a:lnB>
                  </a:tcPr>
                </a:tc>
              </a:tr>
              <a:tr h="272032">
                <a:tc vMerge="1">
                  <a:txBody>
                    <a:bodyPr/>
                    <a:lstStyle/>
                    <a:p>
                      <a:endParaRPr lang="zh-CN" altLang="en-US"/>
                    </a:p>
                  </a:txBody>
                  <a:tcPr/>
                </a:tc>
                <a:tc vMerge="1">
                  <a:txBody>
                    <a:bodyPr/>
                    <a:lstStyle/>
                    <a:p>
                      <a:endParaRPr lang="zh-CN" altLang="en-US"/>
                    </a:p>
                  </a:txBody>
                  <a:tcPr/>
                </a:tc>
                <a:tc>
                  <a:txBody>
                    <a:bodyPr/>
                    <a:lstStyle/>
                    <a:p>
                      <a:pPr algn="ctr">
                        <a:lnSpc>
                          <a:spcPct val="125000"/>
                        </a:lnSpc>
                        <a:spcAft>
                          <a:spcPts val="0"/>
                        </a:spcAft>
                      </a:pPr>
                      <a:r>
                        <a:rPr lang="zh-CN" sz="1400" kern="100">
                          <a:latin typeface="Times New Roman"/>
                          <a:ea typeface="宋体"/>
                          <a:cs typeface="宋体"/>
                        </a:rPr>
                        <a:t>降水</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25000"/>
                        </a:lnSpc>
                        <a:spcAft>
                          <a:spcPts val="0"/>
                        </a:spcAft>
                      </a:pPr>
                      <a:r>
                        <a:rPr lang="da-DK" sz="1400" kern="100">
                          <a:latin typeface="Times New Roman"/>
                          <a:ea typeface="宋体"/>
                          <a:cs typeface="Times New Roman"/>
                        </a:rPr>
                        <a:t>——</a:t>
                      </a:r>
                      <a:endParaRPr lang="zh-CN" sz="1400" kern="10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25000"/>
                        </a:lnSpc>
                        <a:spcAft>
                          <a:spcPts val="0"/>
                        </a:spcAft>
                      </a:pPr>
                      <a:r>
                        <a:rPr lang="da-DK" sz="1400" kern="100" dirty="0">
                          <a:latin typeface="Times New Roman"/>
                          <a:ea typeface="宋体"/>
                          <a:cs typeface="Times New Roman"/>
                        </a:rPr>
                        <a:t>1</a:t>
                      </a:r>
                      <a:r>
                        <a:rPr lang="zh-CN" sz="1400" kern="100" dirty="0">
                          <a:latin typeface="Times New Roman"/>
                          <a:ea typeface="宋体"/>
                          <a:cs typeface="宋体"/>
                        </a:rPr>
                        <a:t>天</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25000"/>
                        </a:lnSpc>
                        <a:spcAft>
                          <a:spcPts val="0"/>
                        </a:spcAft>
                      </a:pPr>
                      <a:r>
                        <a:rPr lang="da-DK" sz="1400" kern="100" dirty="0">
                          <a:latin typeface="Times New Roman"/>
                          <a:ea typeface="宋体"/>
                          <a:cs typeface="Times New Roman"/>
                        </a:rPr>
                        <a:t>5km</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noFill/>
                      <a:prstDash val="solid"/>
                      <a:round/>
                      <a:headEnd type="none" w="med" len="med"/>
                      <a:tailEnd type="none" w="med" len="med"/>
                    </a:lnB>
                  </a:tcPr>
                </a:tc>
              </a:tr>
              <a:tr h="272032">
                <a:tc>
                  <a:txBody>
                    <a:bodyPr/>
                    <a:lstStyle/>
                    <a:p>
                      <a:pPr algn="ctr">
                        <a:lnSpc>
                          <a:spcPct val="125000"/>
                        </a:lnSpc>
                        <a:spcAft>
                          <a:spcPts val="0"/>
                        </a:spcAft>
                      </a:pPr>
                      <a:r>
                        <a:rPr lang="en-US" altLang="zh-CN" sz="1400" kern="100" dirty="0" smtClean="0">
                          <a:latin typeface="Times New Roman"/>
                          <a:ea typeface="宋体"/>
                          <a:cs typeface="Times New Roman"/>
                        </a:rPr>
                        <a:t>8</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en-US" altLang="zh-CN" sz="1400" kern="100" dirty="0" smtClean="0">
                          <a:latin typeface="Times New Roman"/>
                          <a:ea typeface="宋体"/>
                          <a:cs typeface="Times New Roman"/>
                        </a:rPr>
                        <a:t>TRMM</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zh-CN" altLang="en-US" sz="1400" kern="100" dirty="0" smtClean="0">
                          <a:latin typeface="Times New Roman"/>
                          <a:ea typeface="宋体"/>
                          <a:cs typeface="Times New Roman"/>
                        </a:rPr>
                        <a:t>降水</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en-US" altLang="zh-CN" sz="1400" kern="100" dirty="0" smtClean="0">
                          <a:latin typeface="Times New Roman"/>
                          <a:ea typeface="宋体"/>
                          <a:cs typeface="Times New Roman"/>
                        </a:rPr>
                        <a:t>3B42</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en-US" altLang="zh-CN" sz="1400" kern="100" dirty="0" smtClean="0">
                          <a:latin typeface="Times New Roman"/>
                          <a:ea typeface="宋体"/>
                          <a:cs typeface="Times New Roman"/>
                        </a:rPr>
                        <a:t>1</a:t>
                      </a:r>
                      <a:r>
                        <a:rPr lang="zh-CN" altLang="en-US" sz="1400" kern="100" dirty="0" smtClean="0">
                          <a:latin typeface="Times New Roman"/>
                          <a:ea typeface="宋体"/>
                          <a:cs typeface="Times New Roman"/>
                        </a:rPr>
                        <a:t>天</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c>
                  <a:txBody>
                    <a:bodyPr/>
                    <a:lstStyle/>
                    <a:p>
                      <a:pPr algn="ctr">
                        <a:lnSpc>
                          <a:spcPct val="125000"/>
                        </a:lnSpc>
                        <a:spcAft>
                          <a:spcPts val="0"/>
                        </a:spcAft>
                      </a:pPr>
                      <a:r>
                        <a:rPr lang="en-US" altLang="zh-CN" sz="1400" kern="100" dirty="0" smtClean="0">
                          <a:latin typeface="Times New Roman"/>
                          <a:ea typeface="宋体"/>
                          <a:cs typeface="Times New Roman"/>
                        </a:rPr>
                        <a:t>5km</a:t>
                      </a:r>
                      <a:endParaRPr lang="zh-CN" sz="1400" kern="100" dirty="0">
                        <a:latin typeface="Times New Roman"/>
                        <a:ea typeface="宋体"/>
                        <a:cs typeface="Times New Roman"/>
                      </a:endParaRPr>
                    </a:p>
                  </a:txBody>
                  <a:tcPr marL="28286" marR="28286" marT="0" marB="0" anchor="ctr">
                    <a:lnL>
                      <a:noFill/>
                    </a:lnL>
                    <a:lnR>
                      <a:noFill/>
                    </a:lnR>
                    <a:lnT>
                      <a:noFill/>
                    </a:lnT>
                    <a:lnB w="12700" cap="flat" cmpd="sng" algn="ctr">
                      <a:solidFill>
                        <a:srgbClr val="008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395288" y="1557338"/>
            <a:ext cx="8497887" cy="4938712"/>
          </a:xfrm>
          <a:prstGeom prst="rect">
            <a:avLst/>
          </a:prstGeom>
          <a:noFill/>
          <a:ln w="9525">
            <a:noFill/>
            <a:miter lim="800000"/>
            <a:headEnd/>
            <a:tailEnd/>
          </a:ln>
        </p:spPr>
        <p:txBody>
          <a:bodyPr>
            <a:spAutoFit/>
          </a:bodyPr>
          <a:lstStyle/>
          <a:p>
            <a:pPr>
              <a:spcBef>
                <a:spcPct val="50000"/>
              </a:spcBef>
            </a:pPr>
            <a:r>
              <a:rPr lang="zh-CN" altLang="en-US" sz="2800"/>
              <a:t>网址：</a:t>
            </a:r>
            <a:endParaRPr lang="en-US" altLang="zh-CN" sz="2800"/>
          </a:p>
          <a:p>
            <a:pPr>
              <a:spcBef>
                <a:spcPct val="50000"/>
              </a:spcBef>
            </a:pPr>
            <a:r>
              <a:rPr lang="en-US" altLang="zh-CN" sz="2000"/>
              <a:t>TM</a:t>
            </a:r>
            <a:r>
              <a:rPr lang="zh-CN" altLang="en-US" sz="2000"/>
              <a:t>数据：</a:t>
            </a:r>
            <a:r>
              <a:rPr lang="en-US" altLang="zh-CN" sz="2000">
                <a:hlinkClick r:id="rId2"/>
              </a:rPr>
              <a:t>http://glovis.usgs.gov/ImgViewer/Java2ImgViewer.html</a:t>
            </a:r>
            <a:endParaRPr lang="en-US" altLang="zh-CN" sz="2000"/>
          </a:p>
          <a:p>
            <a:pPr>
              <a:spcBef>
                <a:spcPct val="50000"/>
              </a:spcBef>
            </a:pPr>
            <a:r>
              <a:rPr lang="en-US" altLang="zh-CN" sz="2000"/>
              <a:t>Modis</a:t>
            </a:r>
            <a:r>
              <a:rPr lang="zh-CN" altLang="en-US" sz="2000"/>
              <a:t>数据：</a:t>
            </a:r>
            <a:r>
              <a:rPr lang="en-US" altLang="zh-CN" sz="2000">
                <a:hlinkClick r:id="rId3"/>
              </a:rPr>
              <a:t>http://modis.gsfc.nasa.gov/</a:t>
            </a:r>
            <a:endParaRPr lang="en-US" altLang="zh-CN" sz="2000"/>
          </a:p>
          <a:p>
            <a:pPr>
              <a:spcBef>
                <a:spcPct val="50000"/>
              </a:spcBef>
            </a:pPr>
            <a:r>
              <a:rPr lang="en-US" altLang="zh-CN" sz="2000"/>
              <a:t>SRTM</a:t>
            </a:r>
            <a:r>
              <a:rPr lang="zh-CN" altLang="en-US" sz="2000"/>
              <a:t>数据：</a:t>
            </a:r>
            <a:r>
              <a:rPr lang="en-US" altLang="zh-CN" sz="2000">
                <a:hlinkClick r:id="rId4"/>
              </a:rPr>
              <a:t>http://www2.jpl.nasa.gov/srtm/</a:t>
            </a:r>
            <a:r>
              <a:rPr lang="en-US" altLang="zh-CN" sz="2000"/>
              <a:t> </a:t>
            </a:r>
          </a:p>
          <a:p>
            <a:pPr>
              <a:spcBef>
                <a:spcPct val="50000"/>
              </a:spcBef>
            </a:pPr>
            <a:r>
              <a:rPr lang="en-US" altLang="zh-CN" sz="2000"/>
              <a:t>FY</a:t>
            </a:r>
            <a:r>
              <a:rPr lang="zh-CN" altLang="en-US" sz="2000"/>
              <a:t>数据：</a:t>
            </a:r>
            <a:r>
              <a:rPr lang="en-US" altLang="zh-CN" sz="2000">
                <a:hlinkClick r:id="rId5"/>
              </a:rPr>
              <a:t>http://fy3.satellite.cma.gov.cn</a:t>
            </a:r>
            <a:endParaRPr lang="en-US" altLang="zh-CN" sz="2000"/>
          </a:p>
          <a:p>
            <a:pPr>
              <a:spcBef>
                <a:spcPct val="50000"/>
              </a:spcBef>
            </a:pPr>
            <a:r>
              <a:rPr lang="en-US" altLang="zh-CN" sz="2000"/>
              <a:t>TRMM</a:t>
            </a:r>
            <a:r>
              <a:rPr lang="zh-CN" altLang="en-US" sz="2000"/>
              <a:t>数据：</a:t>
            </a:r>
            <a:r>
              <a:rPr lang="en-US" altLang="zh-CN" sz="2000">
                <a:hlinkClick r:id="rId6"/>
              </a:rPr>
              <a:t>http://disc2.nascom.nasa.gov/tovas/</a:t>
            </a:r>
            <a:endParaRPr lang="en-US" altLang="zh-CN" sz="2000">
              <a:hlinkClick r:id="rId7"/>
            </a:endParaRPr>
          </a:p>
          <a:p>
            <a:pPr>
              <a:spcBef>
                <a:spcPct val="50000"/>
              </a:spcBef>
            </a:pPr>
            <a:r>
              <a:rPr lang="en-US" altLang="zh-CN" sz="2000"/>
              <a:t>VGT</a:t>
            </a:r>
            <a:r>
              <a:rPr lang="zh-CN" altLang="en-US" sz="2000"/>
              <a:t>数据：</a:t>
            </a:r>
            <a:r>
              <a:rPr lang="en-US" altLang="zh-CN" sz="2000">
                <a:hlinkClick r:id="rId7"/>
              </a:rPr>
              <a:t>http://free.vgt.vito.be/home.php</a:t>
            </a:r>
            <a:endParaRPr lang="en-US" altLang="zh-CN" sz="2000"/>
          </a:p>
          <a:p>
            <a:pPr>
              <a:spcBef>
                <a:spcPct val="50000"/>
              </a:spcBef>
            </a:pPr>
            <a:r>
              <a:rPr lang="zh-CN" altLang="en-US" sz="2000"/>
              <a:t>中国气象科学数据共享服务网：</a:t>
            </a:r>
            <a:r>
              <a:rPr lang="en-US" altLang="zh-CN" sz="2000">
                <a:hlinkClick r:id="rId7"/>
              </a:rPr>
              <a:t>http://cdc.cma.gov.cn/</a:t>
            </a:r>
          </a:p>
          <a:p>
            <a:pPr>
              <a:spcBef>
                <a:spcPct val="50000"/>
              </a:spcBef>
            </a:pPr>
            <a:r>
              <a:rPr lang="zh-CN" altLang="en-US" sz="2000"/>
              <a:t>中国西部数据中心：</a:t>
            </a:r>
            <a:r>
              <a:rPr lang="en-US" altLang="zh-CN" sz="2000">
                <a:hlinkClick r:id="rId8"/>
              </a:rPr>
              <a:t>http://westdc.westgis.ac.cn</a:t>
            </a:r>
            <a:endParaRPr lang="en-US" altLang="zh-CN" sz="2000"/>
          </a:p>
          <a:p>
            <a:pPr>
              <a:spcBef>
                <a:spcPct val="50000"/>
              </a:spcBef>
            </a:pPr>
            <a:r>
              <a:rPr lang="en-US" altLang="en-US" sz="2000"/>
              <a:t>NCEP/NCAR</a:t>
            </a:r>
            <a:r>
              <a:rPr lang="zh-CN" altLang="en-US" sz="2000"/>
              <a:t>再分析数据：</a:t>
            </a:r>
            <a:r>
              <a:rPr lang="en-US" altLang="zh-CN" sz="2000">
                <a:hlinkClick r:id="rId8"/>
              </a:rPr>
              <a:t>http://www.esrl.noaa.gov</a:t>
            </a:r>
          </a:p>
          <a:p>
            <a:endParaRPr lang="en-US" altLang="zh-CN" sz="2000"/>
          </a:p>
        </p:txBody>
      </p:sp>
      <p:sp>
        <p:nvSpPr>
          <p:cNvPr id="64515" name="Text Box 7"/>
          <p:cNvSpPr txBox="1">
            <a:spLocks noChangeArrowheads="1"/>
          </p:cNvSpPr>
          <p:nvPr/>
        </p:nvSpPr>
        <p:spPr bwMode="auto">
          <a:xfrm>
            <a:off x="250825" y="476250"/>
            <a:ext cx="4608513" cy="641350"/>
          </a:xfrm>
          <a:prstGeom prst="rect">
            <a:avLst/>
          </a:prstGeom>
          <a:noFill/>
          <a:ln w="9525">
            <a:noFill/>
            <a:miter lim="800000"/>
            <a:headEnd/>
            <a:tailEnd/>
          </a:ln>
        </p:spPr>
        <p:txBody>
          <a:bodyPr>
            <a:spAutoFit/>
          </a:bodyPr>
          <a:lstStyle/>
          <a:p>
            <a:r>
              <a:rPr lang="zh-CN" altLang="en-US" sz="3600"/>
              <a:t>公用平台数据获取 </a:t>
            </a:r>
          </a:p>
        </p:txBody>
      </p:sp>
      <p:sp>
        <p:nvSpPr>
          <p:cNvPr id="64516" name="Line 16"/>
          <p:cNvSpPr>
            <a:spLocks noChangeShapeType="1"/>
          </p:cNvSpPr>
          <p:nvPr/>
        </p:nvSpPr>
        <p:spPr bwMode="auto">
          <a:xfrm>
            <a:off x="250825" y="1125538"/>
            <a:ext cx="8642350" cy="0"/>
          </a:xfrm>
          <a:prstGeom prst="line">
            <a:avLst/>
          </a:prstGeom>
          <a:noFill/>
          <a:ln w="12700">
            <a:solidFill>
              <a:schemeClr val="tx1"/>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4"/>
          <p:cNvSpPr>
            <a:spLocks noChangeShapeType="1"/>
          </p:cNvSpPr>
          <p:nvPr/>
        </p:nvSpPr>
        <p:spPr bwMode="auto">
          <a:xfrm>
            <a:off x="250825" y="1125538"/>
            <a:ext cx="8642350" cy="0"/>
          </a:xfrm>
          <a:prstGeom prst="line">
            <a:avLst/>
          </a:prstGeom>
          <a:noFill/>
          <a:ln w="12700">
            <a:solidFill>
              <a:schemeClr val="tx1"/>
            </a:solidFill>
            <a:round/>
            <a:headEnd/>
            <a:tailEnd/>
          </a:ln>
        </p:spPr>
        <p:txBody>
          <a:bodyPr/>
          <a:lstStyle/>
          <a:p>
            <a:endParaRPr lang="zh-CN" altLang="en-US"/>
          </a:p>
        </p:txBody>
      </p:sp>
      <p:sp>
        <p:nvSpPr>
          <p:cNvPr id="18436" name="Text Box 5"/>
          <p:cNvSpPr txBox="1">
            <a:spLocks noChangeArrowheads="1"/>
          </p:cNvSpPr>
          <p:nvPr/>
        </p:nvSpPr>
        <p:spPr bwMode="auto">
          <a:xfrm>
            <a:off x="323850" y="588963"/>
            <a:ext cx="8280400" cy="605359"/>
          </a:xfrm>
          <a:prstGeom prst="rect">
            <a:avLst/>
          </a:prstGeom>
          <a:noFill/>
          <a:ln w="9525">
            <a:noFill/>
            <a:miter lim="800000"/>
            <a:headEnd/>
            <a:tailEnd/>
          </a:ln>
        </p:spPr>
        <p:txBody>
          <a:bodyPr>
            <a:spAutoFit/>
          </a:bodyPr>
          <a:lstStyle/>
          <a:p>
            <a:pPr>
              <a:lnSpc>
                <a:spcPct val="140000"/>
              </a:lnSpc>
              <a:buClr>
                <a:srgbClr val="FFFF00"/>
              </a:buClr>
              <a:buFont typeface="Wingdings" pitchFamily="2" charset="2"/>
              <a:buNone/>
            </a:pPr>
            <a:r>
              <a:rPr lang="en-US" altLang="zh-CN" sz="2800" b="1" dirty="0" smtClean="0">
                <a:latin typeface="黑体" pitchFamily="2" charset="-122"/>
                <a:ea typeface="黑体" pitchFamily="2" charset="-122"/>
              </a:rPr>
              <a:t>3.3</a:t>
            </a:r>
            <a:r>
              <a:rPr lang="zh-CN" altLang="en-US" sz="2800" b="1" dirty="0" smtClean="0">
                <a:latin typeface="黑体" pitchFamily="2" charset="-122"/>
                <a:ea typeface="黑体" pitchFamily="2" charset="-122"/>
              </a:rPr>
              <a:t>工作情况：软件系统开发</a:t>
            </a:r>
            <a:endParaRPr lang="zh-CN" altLang="en-US" sz="2800" b="1" dirty="0">
              <a:latin typeface="黑体" pitchFamily="2" charset="-122"/>
              <a:ea typeface="黑体" pitchFamily="2" charset="-122"/>
            </a:endParaRPr>
          </a:p>
        </p:txBody>
      </p:sp>
      <p:sp>
        <p:nvSpPr>
          <p:cNvPr id="18437" name="Text Box 7"/>
          <p:cNvSpPr txBox="1">
            <a:spLocks noChangeArrowheads="1"/>
          </p:cNvSpPr>
          <p:nvPr/>
        </p:nvSpPr>
        <p:spPr bwMode="auto">
          <a:xfrm>
            <a:off x="120650" y="1196975"/>
            <a:ext cx="9023350" cy="968375"/>
          </a:xfrm>
          <a:prstGeom prst="rect">
            <a:avLst/>
          </a:prstGeom>
          <a:noFill/>
          <a:ln w="9525">
            <a:noFill/>
            <a:miter lim="800000"/>
            <a:headEnd/>
            <a:tailEnd/>
          </a:ln>
        </p:spPr>
        <p:txBody>
          <a:bodyPr>
            <a:spAutoFit/>
          </a:bodyPr>
          <a:lstStyle/>
          <a:p>
            <a:pPr>
              <a:lnSpc>
                <a:spcPct val="120000"/>
              </a:lnSpc>
              <a:buClr>
                <a:srgbClr val="0099FF"/>
              </a:buClr>
              <a:buFont typeface="Wingdings" pitchFamily="2" charset="2"/>
              <a:buChar char="n"/>
            </a:pPr>
            <a:r>
              <a:rPr lang="zh-CN" altLang="en-US" sz="2400" dirty="0"/>
              <a:t> 在</a:t>
            </a:r>
            <a:r>
              <a:rPr lang="en-US" altLang="zh-CN" sz="2400" dirty="0"/>
              <a:t>ENVI/IDL</a:t>
            </a:r>
            <a:r>
              <a:rPr lang="zh-CN" altLang="en-US" sz="2400" dirty="0"/>
              <a:t>平台上，</a:t>
            </a:r>
            <a:r>
              <a:rPr lang="zh-CN" altLang="en-US" sz="2400" dirty="0" smtClean="0"/>
              <a:t>实现模型</a:t>
            </a:r>
            <a:r>
              <a:rPr lang="zh-CN" altLang="en-US" sz="2400" dirty="0"/>
              <a:t>的程序化，构建适应于缺资料流域的分布式水文模拟系统。   </a:t>
            </a:r>
          </a:p>
        </p:txBody>
      </p:sp>
      <p:pic>
        <p:nvPicPr>
          <p:cNvPr id="8" name="Picture 1"/>
          <p:cNvPicPr>
            <a:picLocks noChangeAspect="1" noChangeArrowheads="1"/>
          </p:cNvPicPr>
          <p:nvPr/>
        </p:nvPicPr>
        <p:blipFill>
          <a:blip r:embed="rId2"/>
          <a:srcRect/>
          <a:stretch>
            <a:fillRect/>
          </a:stretch>
        </p:blipFill>
        <p:spPr bwMode="auto">
          <a:xfrm>
            <a:off x="142844" y="2214554"/>
            <a:ext cx="8858280" cy="42515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2"/>
          <p:cNvSpPr>
            <a:spLocks noGrp="1"/>
          </p:cNvSpPr>
          <p:nvPr>
            <p:ph type="title" idx="4294967295"/>
          </p:nvPr>
        </p:nvSpPr>
        <p:spPr>
          <a:xfrm>
            <a:off x="0" y="142852"/>
            <a:ext cx="8229600" cy="774700"/>
          </a:xfrm>
        </p:spPr>
        <p:txBody>
          <a:bodyPr/>
          <a:lstStyle/>
          <a:p>
            <a:pPr algn="l"/>
            <a:r>
              <a:rPr lang="zh-CN" altLang="en-US" sz="2800" b="1" dirty="0" smtClean="0">
                <a:ea typeface="宋体" pitchFamily="2" charset="-122"/>
              </a:rPr>
              <a:t>数据预处理工具</a:t>
            </a:r>
          </a:p>
        </p:txBody>
      </p:sp>
      <p:pic>
        <p:nvPicPr>
          <p:cNvPr id="31748" name="Picture 2"/>
          <p:cNvPicPr>
            <a:picLocks noChangeAspect="1" noChangeArrowheads="1"/>
          </p:cNvPicPr>
          <p:nvPr/>
        </p:nvPicPr>
        <p:blipFill>
          <a:blip r:embed="rId2"/>
          <a:srcRect/>
          <a:stretch>
            <a:fillRect/>
          </a:stretch>
        </p:blipFill>
        <p:spPr bwMode="auto">
          <a:xfrm>
            <a:off x="0" y="1846240"/>
            <a:ext cx="3629025" cy="3981450"/>
          </a:xfrm>
          <a:prstGeom prst="rect">
            <a:avLst/>
          </a:prstGeom>
          <a:noFill/>
          <a:ln w="9525">
            <a:noFill/>
            <a:miter lim="800000"/>
            <a:headEnd/>
            <a:tailEnd/>
          </a:ln>
        </p:spPr>
      </p:pic>
      <p:pic>
        <p:nvPicPr>
          <p:cNvPr id="31749" name="Picture 3"/>
          <p:cNvPicPr>
            <a:picLocks noChangeAspect="1" noChangeArrowheads="1"/>
          </p:cNvPicPr>
          <p:nvPr/>
        </p:nvPicPr>
        <p:blipFill>
          <a:blip r:embed="rId3"/>
          <a:srcRect/>
          <a:stretch>
            <a:fillRect/>
          </a:stretch>
        </p:blipFill>
        <p:spPr bwMode="auto">
          <a:xfrm>
            <a:off x="1908175" y="1846240"/>
            <a:ext cx="3638550" cy="3962400"/>
          </a:xfrm>
          <a:prstGeom prst="rect">
            <a:avLst/>
          </a:prstGeom>
          <a:noFill/>
          <a:ln w="9525">
            <a:noFill/>
            <a:miter lim="800000"/>
            <a:headEnd/>
            <a:tailEnd/>
          </a:ln>
        </p:spPr>
      </p:pic>
      <p:pic>
        <p:nvPicPr>
          <p:cNvPr id="31750" name="Picture 4"/>
          <p:cNvPicPr>
            <a:picLocks noChangeAspect="1" noChangeArrowheads="1"/>
          </p:cNvPicPr>
          <p:nvPr/>
        </p:nvPicPr>
        <p:blipFill>
          <a:blip r:embed="rId4"/>
          <a:srcRect/>
          <a:stretch>
            <a:fillRect/>
          </a:stretch>
        </p:blipFill>
        <p:spPr bwMode="auto">
          <a:xfrm>
            <a:off x="4067175" y="1846240"/>
            <a:ext cx="3667125" cy="3981450"/>
          </a:xfrm>
          <a:prstGeom prst="rect">
            <a:avLst/>
          </a:prstGeom>
          <a:noFill/>
          <a:ln w="9525">
            <a:noFill/>
            <a:miter lim="800000"/>
            <a:headEnd/>
            <a:tailEnd/>
          </a:ln>
        </p:spPr>
      </p:pic>
      <p:pic>
        <p:nvPicPr>
          <p:cNvPr id="31751" name="Picture 5"/>
          <p:cNvPicPr>
            <a:picLocks noChangeAspect="1" noChangeArrowheads="1"/>
          </p:cNvPicPr>
          <p:nvPr/>
        </p:nvPicPr>
        <p:blipFill>
          <a:blip r:embed="rId5"/>
          <a:srcRect/>
          <a:stretch>
            <a:fillRect/>
          </a:stretch>
        </p:blipFill>
        <p:spPr bwMode="auto">
          <a:xfrm>
            <a:off x="5148263" y="2422502"/>
            <a:ext cx="3638550" cy="3981450"/>
          </a:xfrm>
          <a:prstGeom prst="rect">
            <a:avLst/>
          </a:prstGeom>
          <a:noFill/>
          <a:ln w="9525">
            <a:noFill/>
            <a:miter lim="800000"/>
            <a:headEnd/>
            <a:tailEnd/>
          </a:ln>
        </p:spPr>
      </p:pic>
      <p:pic>
        <p:nvPicPr>
          <p:cNvPr id="20489" name="Picture 9"/>
          <p:cNvPicPr>
            <a:picLocks noChangeAspect="1" noChangeArrowheads="1"/>
          </p:cNvPicPr>
          <p:nvPr/>
        </p:nvPicPr>
        <p:blipFill>
          <a:blip r:embed="rId6"/>
          <a:srcRect/>
          <a:stretch>
            <a:fillRect/>
          </a:stretch>
        </p:blipFill>
        <p:spPr bwMode="auto">
          <a:xfrm>
            <a:off x="0" y="785794"/>
            <a:ext cx="5867400" cy="5789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1+#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1+#ppt_w/2"/>
                                          </p:val>
                                        </p:tav>
                                        <p:tav tm="100000">
                                          <p:val>
                                            <p:strVal val="#ppt_x"/>
                                          </p:val>
                                        </p:tav>
                                      </p:tavLst>
                                    </p:anim>
                                    <p:anim calcmode="lin" valueType="num">
                                      <p:cBhvr additive="base">
                                        <p:cTn id="14"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additive="base">
                                        <p:cTn id="19" dur="500" fill="hold"/>
                                        <p:tgtEl>
                                          <p:spTgt spid="31750"/>
                                        </p:tgtEl>
                                        <p:attrNameLst>
                                          <p:attrName>ppt_x</p:attrName>
                                        </p:attrNameLst>
                                      </p:cBhvr>
                                      <p:tavLst>
                                        <p:tav tm="0">
                                          <p:val>
                                            <p:strVal val="1+#ppt_w/2"/>
                                          </p:val>
                                        </p:tav>
                                        <p:tav tm="100000">
                                          <p:val>
                                            <p:strVal val="#ppt_x"/>
                                          </p:val>
                                        </p:tav>
                                      </p:tavLst>
                                    </p:anim>
                                    <p:anim calcmode="lin" valueType="num">
                                      <p:cBhvr additive="base">
                                        <p:cTn id="20" dur="500" fill="hold"/>
                                        <p:tgtEl>
                                          <p:spTgt spid="317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31751"/>
                                        </p:tgtEl>
                                        <p:attrNameLst>
                                          <p:attrName>style.visibility</p:attrName>
                                        </p:attrNameLst>
                                      </p:cBhvr>
                                      <p:to>
                                        <p:strVal val="visible"/>
                                      </p:to>
                                    </p:set>
                                    <p:animEffect transition="in" filter="diamond(in)">
                                      <p:cBhvr>
                                        <p:cTn id="25" dur="2000"/>
                                        <p:tgtEl>
                                          <p:spTgt spid="31751"/>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20489"/>
                                        </p:tgtEl>
                                        <p:attrNameLst>
                                          <p:attrName>style.visibility</p:attrName>
                                        </p:attrNameLst>
                                      </p:cBhvr>
                                      <p:to>
                                        <p:strVal val="visible"/>
                                      </p:to>
                                    </p:set>
                                    <p:anim calcmode="lin" valueType="num">
                                      <p:cBhvr additive="base">
                                        <p:cTn id="29" dur="500" fill="hold"/>
                                        <p:tgtEl>
                                          <p:spTgt spid="20489"/>
                                        </p:tgtEl>
                                        <p:attrNameLst>
                                          <p:attrName>ppt_x</p:attrName>
                                        </p:attrNameLst>
                                      </p:cBhvr>
                                      <p:tavLst>
                                        <p:tav tm="0">
                                          <p:val>
                                            <p:strVal val="#ppt_x"/>
                                          </p:val>
                                        </p:tav>
                                        <p:tav tm="100000">
                                          <p:val>
                                            <p:strVal val="#ppt_x"/>
                                          </p:val>
                                        </p:tav>
                                      </p:tavLst>
                                    </p:anim>
                                    <p:anim calcmode="lin" valueType="num">
                                      <p:cBhvr additive="base">
                                        <p:cTn id="30"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0"/>
          <p:cNvGrpSpPr>
            <a:grpSpLocks/>
          </p:cNvGrpSpPr>
          <p:nvPr/>
        </p:nvGrpSpPr>
        <p:grpSpPr bwMode="auto">
          <a:xfrm>
            <a:off x="395288" y="1785938"/>
            <a:ext cx="8158162" cy="4938712"/>
            <a:chOff x="395288" y="1785938"/>
            <a:chExt cx="8158162" cy="4938712"/>
          </a:xfrm>
        </p:grpSpPr>
        <p:pic>
          <p:nvPicPr>
            <p:cNvPr id="10251" name="Picture 4"/>
            <p:cNvPicPr>
              <a:picLocks noChangeArrowheads="1"/>
            </p:cNvPicPr>
            <p:nvPr/>
          </p:nvPicPr>
          <p:blipFill>
            <a:blip r:embed="rId3"/>
            <a:srcRect/>
            <a:stretch>
              <a:fillRect/>
            </a:stretch>
          </p:blipFill>
          <p:spPr bwMode="auto">
            <a:xfrm>
              <a:off x="395288" y="1785938"/>
              <a:ext cx="2519362" cy="1258887"/>
            </a:xfrm>
            <a:prstGeom prst="rect">
              <a:avLst/>
            </a:prstGeom>
            <a:noFill/>
            <a:ln w="9525">
              <a:noFill/>
              <a:miter lim="800000"/>
              <a:headEnd/>
              <a:tailEnd/>
            </a:ln>
          </p:spPr>
        </p:pic>
        <p:pic>
          <p:nvPicPr>
            <p:cNvPr id="10252" name="Picture 5"/>
            <p:cNvPicPr>
              <a:picLocks noChangeArrowheads="1"/>
            </p:cNvPicPr>
            <p:nvPr/>
          </p:nvPicPr>
          <p:blipFill>
            <a:blip r:embed="rId4"/>
            <a:srcRect/>
            <a:stretch>
              <a:fillRect/>
            </a:stretch>
          </p:blipFill>
          <p:spPr bwMode="auto">
            <a:xfrm>
              <a:off x="3214688" y="1785938"/>
              <a:ext cx="2519362" cy="1258887"/>
            </a:xfrm>
            <a:prstGeom prst="rect">
              <a:avLst/>
            </a:prstGeom>
            <a:noFill/>
            <a:ln w="9525">
              <a:noFill/>
              <a:miter lim="800000"/>
              <a:headEnd/>
              <a:tailEnd/>
            </a:ln>
          </p:spPr>
        </p:pic>
        <p:pic>
          <p:nvPicPr>
            <p:cNvPr id="10253" name="Picture 6"/>
            <p:cNvPicPr>
              <a:picLocks noChangeArrowheads="1"/>
            </p:cNvPicPr>
            <p:nvPr/>
          </p:nvPicPr>
          <p:blipFill>
            <a:blip r:embed="rId5"/>
            <a:srcRect/>
            <a:stretch>
              <a:fillRect/>
            </a:stretch>
          </p:blipFill>
          <p:spPr bwMode="auto">
            <a:xfrm>
              <a:off x="6034088" y="1785938"/>
              <a:ext cx="2519362" cy="1258887"/>
            </a:xfrm>
            <a:prstGeom prst="rect">
              <a:avLst/>
            </a:prstGeom>
            <a:noFill/>
            <a:ln w="9525">
              <a:noFill/>
              <a:miter lim="800000"/>
              <a:headEnd/>
              <a:tailEnd/>
            </a:ln>
          </p:spPr>
        </p:pic>
        <p:pic>
          <p:nvPicPr>
            <p:cNvPr id="10254" name="Picture 7"/>
            <p:cNvPicPr>
              <a:picLocks noChangeAspect="1" noChangeArrowheads="1"/>
            </p:cNvPicPr>
            <p:nvPr/>
          </p:nvPicPr>
          <p:blipFill>
            <a:blip r:embed="rId6"/>
            <a:srcRect/>
            <a:stretch>
              <a:fillRect/>
            </a:stretch>
          </p:blipFill>
          <p:spPr bwMode="auto">
            <a:xfrm>
              <a:off x="395288" y="3538538"/>
              <a:ext cx="2447925" cy="1143000"/>
            </a:xfrm>
            <a:prstGeom prst="rect">
              <a:avLst/>
            </a:prstGeom>
            <a:noFill/>
            <a:ln w="9525">
              <a:noFill/>
              <a:miter lim="800000"/>
              <a:headEnd/>
              <a:tailEnd/>
            </a:ln>
          </p:spPr>
        </p:pic>
        <p:pic>
          <p:nvPicPr>
            <p:cNvPr id="10255" name="Picture 8"/>
            <p:cNvPicPr>
              <a:picLocks noChangeAspect="1" noChangeArrowheads="1"/>
            </p:cNvPicPr>
            <p:nvPr/>
          </p:nvPicPr>
          <p:blipFill>
            <a:blip r:embed="rId7"/>
            <a:srcRect/>
            <a:stretch>
              <a:fillRect/>
            </a:stretch>
          </p:blipFill>
          <p:spPr bwMode="auto">
            <a:xfrm>
              <a:off x="3290888" y="3538538"/>
              <a:ext cx="2457450" cy="1114425"/>
            </a:xfrm>
            <a:prstGeom prst="rect">
              <a:avLst/>
            </a:prstGeom>
            <a:noFill/>
            <a:ln w="9525">
              <a:noFill/>
              <a:miter lim="800000"/>
              <a:headEnd/>
              <a:tailEnd/>
            </a:ln>
          </p:spPr>
        </p:pic>
        <p:pic>
          <p:nvPicPr>
            <p:cNvPr id="10256" name="Picture 9"/>
            <p:cNvPicPr>
              <a:picLocks noChangeAspect="1" noChangeArrowheads="1"/>
            </p:cNvPicPr>
            <p:nvPr/>
          </p:nvPicPr>
          <p:blipFill>
            <a:blip r:embed="rId8"/>
            <a:srcRect/>
            <a:stretch>
              <a:fillRect/>
            </a:stretch>
          </p:blipFill>
          <p:spPr bwMode="auto">
            <a:xfrm>
              <a:off x="6034088" y="3538538"/>
              <a:ext cx="2428875" cy="1152525"/>
            </a:xfrm>
            <a:prstGeom prst="rect">
              <a:avLst/>
            </a:prstGeom>
            <a:noFill/>
            <a:ln w="9525">
              <a:noFill/>
              <a:miter lim="800000"/>
              <a:headEnd/>
              <a:tailEnd/>
            </a:ln>
          </p:spPr>
        </p:pic>
        <p:pic>
          <p:nvPicPr>
            <p:cNvPr id="10257" name="Picture 10"/>
            <p:cNvPicPr>
              <a:picLocks noChangeAspect="1" noChangeArrowheads="1"/>
            </p:cNvPicPr>
            <p:nvPr/>
          </p:nvPicPr>
          <p:blipFill>
            <a:blip r:embed="rId9"/>
            <a:srcRect/>
            <a:stretch>
              <a:fillRect/>
            </a:stretch>
          </p:blipFill>
          <p:spPr bwMode="auto">
            <a:xfrm>
              <a:off x="395288" y="5138738"/>
              <a:ext cx="2447925" cy="1133475"/>
            </a:xfrm>
            <a:prstGeom prst="rect">
              <a:avLst/>
            </a:prstGeom>
            <a:noFill/>
            <a:ln w="9525">
              <a:noFill/>
              <a:miter lim="800000"/>
              <a:headEnd/>
              <a:tailEnd/>
            </a:ln>
          </p:spPr>
        </p:pic>
        <p:pic>
          <p:nvPicPr>
            <p:cNvPr id="10258" name="Picture 11"/>
            <p:cNvPicPr>
              <a:picLocks noChangeAspect="1" noChangeArrowheads="1"/>
            </p:cNvPicPr>
            <p:nvPr/>
          </p:nvPicPr>
          <p:blipFill>
            <a:blip r:embed="rId10"/>
            <a:srcRect/>
            <a:stretch>
              <a:fillRect/>
            </a:stretch>
          </p:blipFill>
          <p:spPr bwMode="auto">
            <a:xfrm>
              <a:off x="6034088" y="5138738"/>
              <a:ext cx="2438400" cy="1143000"/>
            </a:xfrm>
            <a:prstGeom prst="rect">
              <a:avLst/>
            </a:prstGeom>
            <a:noFill/>
            <a:ln w="9525">
              <a:noFill/>
              <a:miter lim="800000"/>
              <a:headEnd/>
              <a:tailEnd/>
            </a:ln>
          </p:spPr>
        </p:pic>
        <p:pic>
          <p:nvPicPr>
            <p:cNvPr id="10259" name="Picture 12"/>
            <p:cNvPicPr>
              <a:picLocks noChangeAspect="1" noChangeArrowheads="1"/>
            </p:cNvPicPr>
            <p:nvPr/>
          </p:nvPicPr>
          <p:blipFill>
            <a:blip r:embed="rId11"/>
            <a:srcRect/>
            <a:stretch>
              <a:fillRect/>
            </a:stretch>
          </p:blipFill>
          <p:spPr bwMode="auto">
            <a:xfrm>
              <a:off x="3290888" y="5138738"/>
              <a:ext cx="2438400" cy="1104900"/>
            </a:xfrm>
            <a:prstGeom prst="rect">
              <a:avLst/>
            </a:prstGeom>
            <a:noFill/>
            <a:ln w="9525">
              <a:noFill/>
              <a:miter lim="800000"/>
              <a:headEnd/>
              <a:tailEnd/>
            </a:ln>
          </p:spPr>
        </p:pic>
        <p:sp>
          <p:nvSpPr>
            <p:cNvPr id="10260" name="Text Box 13"/>
            <p:cNvSpPr txBox="1">
              <a:spLocks noChangeArrowheads="1"/>
            </p:cNvSpPr>
            <p:nvPr/>
          </p:nvSpPr>
          <p:spPr bwMode="auto">
            <a:xfrm>
              <a:off x="1004888" y="3081338"/>
              <a:ext cx="1352550" cy="366712"/>
            </a:xfrm>
            <a:prstGeom prst="rect">
              <a:avLst/>
            </a:prstGeom>
            <a:noFill/>
            <a:ln w="9525">
              <a:noFill/>
              <a:miter lim="800000"/>
              <a:headEnd/>
              <a:tailEnd/>
            </a:ln>
          </p:spPr>
          <p:txBody>
            <a:bodyPr wrap="none">
              <a:spAutoFit/>
            </a:bodyPr>
            <a:lstStyle/>
            <a:p>
              <a:r>
                <a:rPr lang="en-US" altLang="zh-CN"/>
                <a:t>2005-06-02</a:t>
              </a:r>
            </a:p>
          </p:txBody>
        </p:sp>
        <p:sp>
          <p:nvSpPr>
            <p:cNvPr id="10261" name="Text Box 14"/>
            <p:cNvSpPr txBox="1">
              <a:spLocks noChangeArrowheads="1"/>
            </p:cNvSpPr>
            <p:nvPr/>
          </p:nvSpPr>
          <p:spPr bwMode="auto">
            <a:xfrm>
              <a:off x="3900488" y="3081338"/>
              <a:ext cx="1352550" cy="366712"/>
            </a:xfrm>
            <a:prstGeom prst="rect">
              <a:avLst/>
            </a:prstGeom>
            <a:noFill/>
            <a:ln w="9525">
              <a:noFill/>
              <a:miter lim="800000"/>
              <a:headEnd/>
              <a:tailEnd/>
            </a:ln>
          </p:spPr>
          <p:txBody>
            <a:bodyPr wrap="none">
              <a:spAutoFit/>
            </a:bodyPr>
            <a:lstStyle/>
            <a:p>
              <a:r>
                <a:rPr lang="en-US" altLang="zh-CN"/>
                <a:t>2005-06-03</a:t>
              </a:r>
            </a:p>
          </p:txBody>
        </p:sp>
        <p:sp>
          <p:nvSpPr>
            <p:cNvPr id="10262" name="Text Box 15"/>
            <p:cNvSpPr txBox="1">
              <a:spLocks noChangeArrowheads="1"/>
            </p:cNvSpPr>
            <p:nvPr/>
          </p:nvSpPr>
          <p:spPr bwMode="auto">
            <a:xfrm>
              <a:off x="6643688" y="3081338"/>
              <a:ext cx="1352550" cy="366712"/>
            </a:xfrm>
            <a:prstGeom prst="rect">
              <a:avLst/>
            </a:prstGeom>
            <a:noFill/>
            <a:ln w="9525">
              <a:noFill/>
              <a:miter lim="800000"/>
              <a:headEnd/>
              <a:tailEnd/>
            </a:ln>
          </p:spPr>
          <p:txBody>
            <a:bodyPr wrap="none">
              <a:spAutoFit/>
            </a:bodyPr>
            <a:lstStyle/>
            <a:p>
              <a:r>
                <a:rPr lang="en-US" altLang="zh-CN"/>
                <a:t>2005-06-04</a:t>
              </a:r>
            </a:p>
          </p:txBody>
        </p:sp>
        <p:sp>
          <p:nvSpPr>
            <p:cNvPr id="10263" name="Text Box 16"/>
            <p:cNvSpPr txBox="1">
              <a:spLocks noChangeArrowheads="1"/>
            </p:cNvSpPr>
            <p:nvPr/>
          </p:nvSpPr>
          <p:spPr bwMode="auto">
            <a:xfrm>
              <a:off x="1004888" y="4681538"/>
              <a:ext cx="1352550" cy="366712"/>
            </a:xfrm>
            <a:prstGeom prst="rect">
              <a:avLst/>
            </a:prstGeom>
            <a:noFill/>
            <a:ln w="9525">
              <a:noFill/>
              <a:miter lim="800000"/>
              <a:headEnd/>
              <a:tailEnd/>
            </a:ln>
          </p:spPr>
          <p:txBody>
            <a:bodyPr wrap="none">
              <a:spAutoFit/>
            </a:bodyPr>
            <a:lstStyle/>
            <a:p>
              <a:r>
                <a:rPr lang="en-US" altLang="zh-CN"/>
                <a:t>2005-06-05</a:t>
              </a:r>
            </a:p>
          </p:txBody>
        </p:sp>
        <p:sp>
          <p:nvSpPr>
            <p:cNvPr id="10264" name="Text Box 17"/>
            <p:cNvSpPr txBox="1">
              <a:spLocks noChangeArrowheads="1"/>
            </p:cNvSpPr>
            <p:nvPr/>
          </p:nvSpPr>
          <p:spPr bwMode="auto">
            <a:xfrm>
              <a:off x="3900488" y="4681538"/>
              <a:ext cx="1352550" cy="366712"/>
            </a:xfrm>
            <a:prstGeom prst="rect">
              <a:avLst/>
            </a:prstGeom>
            <a:noFill/>
            <a:ln w="9525">
              <a:noFill/>
              <a:miter lim="800000"/>
              <a:headEnd/>
              <a:tailEnd/>
            </a:ln>
          </p:spPr>
          <p:txBody>
            <a:bodyPr wrap="none">
              <a:spAutoFit/>
            </a:bodyPr>
            <a:lstStyle/>
            <a:p>
              <a:r>
                <a:rPr lang="en-US" altLang="zh-CN"/>
                <a:t>2005-06-06</a:t>
              </a:r>
            </a:p>
          </p:txBody>
        </p:sp>
        <p:sp>
          <p:nvSpPr>
            <p:cNvPr id="10265" name="Text Box 18"/>
            <p:cNvSpPr txBox="1">
              <a:spLocks noChangeArrowheads="1"/>
            </p:cNvSpPr>
            <p:nvPr/>
          </p:nvSpPr>
          <p:spPr bwMode="auto">
            <a:xfrm>
              <a:off x="6643688" y="4681538"/>
              <a:ext cx="1352550" cy="366712"/>
            </a:xfrm>
            <a:prstGeom prst="rect">
              <a:avLst/>
            </a:prstGeom>
            <a:noFill/>
            <a:ln w="9525">
              <a:noFill/>
              <a:miter lim="800000"/>
              <a:headEnd/>
              <a:tailEnd/>
            </a:ln>
          </p:spPr>
          <p:txBody>
            <a:bodyPr wrap="none">
              <a:spAutoFit/>
            </a:bodyPr>
            <a:lstStyle/>
            <a:p>
              <a:r>
                <a:rPr lang="en-US" altLang="zh-CN"/>
                <a:t>2005-06-07</a:t>
              </a:r>
            </a:p>
          </p:txBody>
        </p:sp>
        <p:sp>
          <p:nvSpPr>
            <p:cNvPr id="10266" name="Text Box 19"/>
            <p:cNvSpPr txBox="1">
              <a:spLocks noChangeArrowheads="1"/>
            </p:cNvSpPr>
            <p:nvPr/>
          </p:nvSpPr>
          <p:spPr bwMode="auto">
            <a:xfrm>
              <a:off x="1023938" y="6357938"/>
              <a:ext cx="1352550" cy="366712"/>
            </a:xfrm>
            <a:prstGeom prst="rect">
              <a:avLst/>
            </a:prstGeom>
            <a:noFill/>
            <a:ln w="9525">
              <a:noFill/>
              <a:miter lim="800000"/>
              <a:headEnd/>
              <a:tailEnd/>
            </a:ln>
          </p:spPr>
          <p:txBody>
            <a:bodyPr wrap="none">
              <a:spAutoFit/>
            </a:bodyPr>
            <a:lstStyle/>
            <a:p>
              <a:r>
                <a:rPr lang="en-US" altLang="zh-CN"/>
                <a:t>2005-06-09</a:t>
              </a:r>
            </a:p>
          </p:txBody>
        </p:sp>
        <p:sp>
          <p:nvSpPr>
            <p:cNvPr id="10267" name="Text Box 20"/>
            <p:cNvSpPr txBox="1">
              <a:spLocks noChangeArrowheads="1"/>
            </p:cNvSpPr>
            <p:nvPr/>
          </p:nvSpPr>
          <p:spPr bwMode="auto">
            <a:xfrm>
              <a:off x="3919538" y="6357938"/>
              <a:ext cx="1352550" cy="366712"/>
            </a:xfrm>
            <a:prstGeom prst="rect">
              <a:avLst/>
            </a:prstGeom>
            <a:noFill/>
            <a:ln w="9525">
              <a:noFill/>
              <a:miter lim="800000"/>
              <a:headEnd/>
              <a:tailEnd/>
            </a:ln>
          </p:spPr>
          <p:txBody>
            <a:bodyPr wrap="none">
              <a:spAutoFit/>
            </a:bodyPr>
            <a:lstStyle/>
            <a:p>
              <a:r>
                <a:rPr lang="en-US" altLang="zh-CN"/>
                <a:t>2005-06-10</a:t>
              </a:r>
            </a:p>
          </p:txBody>
        </p:sp>
        <p:sp>
          <p:nvSpPr>
            <p:cNvPr id="10268" name="Text Box 21"/>
            <p:cNvSpPr txBox="1">
              <a:spLocks noChangeArrowheads="1"/>
            </p:cNvSpPr>
            <p:nvPr/>
          </p:nvSpPr>
          <p:spPr bwMode="auto">
            <a:xfrm>
              <a:off x="6662738" y="6357938"/>
              <a:ext cx="1352550" cy="366712"/>
            </a:xfrm>
            <a:prstGeom prst="rect">
              <a:avLst/>
            </a:prstGeom>
            <a:noFill/>
            <a:ln w="9525">
              <a:noFill/>
              <a:miter lim="800000"/>
              <a:headEnd/>
              <a:tailEnd/>
            </a:ln>
          </p:spPr>
          <p:txBody>
            <a:bodyPr wrap="none">
              <a:spAutoFit/>
            </a:bodyPr>
            <a:lstStyle/>
            <a:p>
              <a:r>
                <a:rPr lang="en-US" altLang="zh-CN"/>
                <a:t>2006-01-01</a:t>
              </a:r>
            </a:p>
          </p:txBody>
        </p:sp>
      </p:grpSp>
      <p:sp>
        <p:nvSpPr>
          <p:cNvPr id="10245" name="Line 4"/>
          <p:cNvSpPr>
            <a:spLocks noChangeShapeType="1"/>
          </p:cNvSpPr>
          <p:nvPr/>
        </p:nvSpPr>
        <p:spPr bwMode="auto">
          <a:xfrm>
            <a:off x="285750" y="1071563"/>
            <a:ext cx="8642350" cy="0"/>
          </a:xfrm>
          <a:prstGeom prst="line">
            <a:avLst/>
          </a:prstGeom>
          <a:noFill/>
          <a:ln w="12700">
            <a:solidFill>
              <a:schemeClr val="tx1"/>
            </a:solidFill>
            <a:round/>
            <a:headEnd/>
            <a:tailEnd/>
          </a:ln>
        </p:spPr>
        <p:txBody>
          <a:bodyPr/>
          <a:lstStyle/>
          <a:p>
            <a:endParaRPr lang="zh-CN" altLang="en-US"/>
          </a:p>
        </p:txBody>
      </p:sp>
      <p:sp>
        <p:nvSpPr>
          <p:cNvPr id="10246" name="Text Box 5"/>
          <p:cNvSpPr txBox="1">
            <a:spLocks noChangeArrowheads="1"/>
          </p:cNvSpPr>
          <p:nvPr/>
        </p:nvSpPr>
        <p:spPr bwMode="auto">
          <a:xfrm>
            <a:off x="323850" y="1125538"/>
            <a:ext cx="8280400" cy="519112"/>
          </a:xfrm>
          <a:prstGeom prst="rect">
            <a:avLst/>
          </a:prstGeom>
          <a:noFill/>
          <a:ln w="9525">
            <a:noFill/>
            <a:miter lim="800000"/>
            <a:headEnd/>
            <a:tailEnd/>
          </a:ln>
        </p:spPr>
        <p:txBody>
          <a:bodyPr>
            <a:spAutoFit/>
          </a:bodyPr>
          <a:lstStyle/>
          <a:p>
            <a:r>
              <a:rPr lang="en-US" altLang="zh-CN" sz="2800">
                <a:latin typeface="仿宋_GB2312" pitchFamily="49" charset="-122"/>
                <a:ea typeface="仿宋_GB2312" pitchFamily="49" charset="-122"/>
              </a:rPr>
              <a:t>1</a:t>
            </a:r>
            <a:r>
              <a:rPr lang="zh-CN" altLang="en-US" sz="2800">
                <a:latin typeface="仿宋_GB2312" pitchFamily="49" charset="-122"/>
                <a:ea typeface="仿宋_GB2312" pitchFamily="49" charset="-122"/>
              </a:rPr>
              <a:t>、流域日径流过程 </a:t>
            </a:r>
          </a:p>
        </p:txBody>
      </p:sp>
      <p:grpSp>
        <p:nvGrpSpPr>
          <p:cNvPr id="4" name="组合 9"/>
          <p:cNvGrpSpPr/>
          <p:nvPr/>
        </p:nvGrpSpPr>
        <p:grpSpPr>
          <a:xfrm>
            <a:off x="838200" y="1981200"/>
            <a:ext cx="7410450" cy="4017963"/>
            <a:chOff x="57581" y="1954212"/>
            <a:chExt cx="7410019" cy="4017963"/>
          </a:xfrm>
          <a:solidFill>
            <a:srgbClr val="F8F8F8"/>
          </a:solidFill>
        </p:grpSpPr>
        <p:graphicFrame>
          <p:nvGraphicFramePr>
            <p:cNvPr id="10242" name="Object 13"/>
            <p:cNvGraphicFramePr>
              <a:graphicFrameLocks noChangeAspect="1"/>
            </p:cNvGraphicFramePr>
            <p:nvPr/>
          </p:nvGraphicFramePr>
          <p:xfrm>
            <a:off x="329058" y="1954212"/>
            <a:ext cx="7138542" cy="2362200"/>
          </p:xfrm>
          <a:graphic>
            <a:graphicData uri="http://schemas.openxmlformats.org/presentationml/2006/ole">
              <mc:AlternateContent xmlns:mc="http://schemas.openxmlformats.org/markup-compatibility/2006">
                <mc:Choice xmlns:v="urn:schemas-microsoft-com:vml" Requires="v">
                  <p:oleObj spid="_x0000_s38960" name="图表" r:id="rId12" imgW="6953400" imgH="2362320" progId="Excel.Sheet.8">
                    <p:embed/>
                  </p:oleObj>
                </mc:Choice>
                <mc:Fallback>
                  <p:oleObj name="图表" r:id="rId12" imgW="6953400" imgH="2362320" progId="Excel.Sheet.8">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058" y="1954212"/>
                          <a:ext cx="713854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17"/>
            <p:cNvGraphicFramePr>
              <a:graphicFrameLocks noChangeAspect="1"/>
            </p:cNvGraphicFramePr>
            <p:nvPr/>
          </p:nvGraphicFramePr>
          <p:xfrm>
            <a:off x="205233" y="3581400"/>
            <a:ext cx="7192325" cy="2390775"/>
          </p:xfrm>
          <a:graphic>
            <a:graphicData uri="http://schemas.openxmlformats.org/presentationml/2006/ole">
              <mc:AlternateContent xmlns:mc="http://schemas.openxmlformats.org/markup-compatibility/2006">
                <mc:Choice xmlns:v="urn:schemas-microsoft-com:vml" Requires="v">
                  <p:oleObj spid="_x0000_s38961" name="图表" r:id="rId14" imgW="6934320" imgH="2390760" progId="Excel.Sheet.8">
                    <p:embed/>
                  </p:oleObj>
                </mc:Choice>
                <mc:Fallback>
                  <p:oleObj name="图表" r:id="rId14" imgW="6934320" imgH="2390760" progId="Excel.Sheet.8">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233" y="3581400"/>
                          <a:ext cx="71923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11"/>
            <p:cNvSpPr txBox="1">
              <a:spLocks noChangeArrowheads="1"/>
            </p:cNvSpPr>
            <p:nvPr/>
          </p:nvSpPr>
          <p:spPr bwMode="auto">
            <a:xfrm>
              <a:off x="57581" y="2398712"/>
              <a:ext cx="400110" cy="1125538"/>
            </a:xfrm>
            <a:prstGeom prst="rect">
              <a:avLst/>
            </a:prstGeom>
            <a:grpFill/>
            <a:ln w="9525">
              <a:solidFill>
                <a:srgbClr val="B6B6B6"/>
              </a:solidFill>
              <a:miter lim="800000"/>
              <a:headEnd/>
              <a:tailEnd/>
            </a:ln>
          </p:spPr>
          <p:txBody>
            <a:bodyPr vert="eaVert">
              <a:spAutoFit/>
            </a:bodyPr>
            <a:lstStyle/>
            <a:p>
              <a:pPr algn="ctr">
                <a:defRPr/>
              </a:pPr>
              <a:r>
                <a:rPr lang="zh-CN" altLang="en-US" sz="1400" dirty="0">
                  <a:solidFill>
                    <a:srgbClr val="000099"/>
                  </a:solidFill>
                  <a:ea typeface="华文新魏" pitchFamily="2" charset="-122"/>
                </a:rPr>
                <a:t>解放大桥站</a:t>
              </a:r>
              <a:endParaRPr lang="en-US" altLang="zh-CN" sz="1400" dirty="0">
                <a:solidFill>
                  <a:srgbClr val="000099"/>
                </a:solidFill>
                <a:ea typeface="华文新魏" pitchFamily="2" charset="-122"/>
              </a:endParaRPr>
            </a:p>
          </p:txBody>
        </p:sp>
        <p:sp>
          <p:nvSpPr>
            <p:cNvPr id="6151" name="Text Box 12"/>
            <p:cNvSpPr txBox="1">
              <a:spLocks noChangeArrowheads="1"/>
            </p:cNvSpPr>
            <p:nvPr/>
          </p:nvSpPr>
          <p:spPr bwMode="auto">
            <a:xfrm>
              <a:off x="57581" y="3956050"/>
              <a:ext cx="400110" cy="1270000"/>
            </a:xfrm>
            <a:prstGeom prst="rect">
              <a:avLst/>
            </a:prstGeom>
            <a:grpFill/>
            <a:ln w="9525">
              <a:solidFill>
                <a:srgbClr val="B6B6B6"/>
              </a:solidFill>
              <a:miter lim="800000"/>
              <a:headEnd/>
              <a:tailEnd/>
            </a:ln>
          </p:spPr>
          <p:txBody>
            <a:bodyPr vert="eaVert">
              <a:spAutoFit/>
            </a:bodyPr>
            <a:lstStyle/>
            <a:p>
              <a:pPr algn="ctr">
                <a:defRPr/>
              </a:pPr>
              <a:r>
                <a:rPr lang="zh-CN" altLang="en-US" sz="1400">
                  <a:solidFill>
                    <a:srgbClr val="000099"/>
                  </a:solidFill>
                  <a:ea typeface="华文新魏" pitchFamily="2" charset="-122"/>
                </a:rPr>
                <a:t>卡甫其海站</a:t>
              </a:r>
              <a:endParaRPr lang="en-US" altLang="zh-CN" sz="1400">
                <a:solidFill>
                  <a:srgbClr val="000099"/>
                </a:solidFill>
                <a:ea typeface="华文新魏" pitchFamily="2" charset="-122"/>
              </a:endParaRPr>
            </a:p>
          </p:txBody>
        </p:sp>
      </p:grpSp>
      <p:sp>
        <p:nvSpPr>
          <p:cNvPr id="10248" name="Rectangle 6"/>
          <p:cNvSpPr>
            <a:spLocks noChangeArrowheads="1"/>
          </p:cNvSpPr>
          <p:nvPr/>
        </p:nvSpPr>
        <p:spPr bwMode="auto">
          <a:xfrm>
            <a:off x="214282" y="571480"/>
            <a:ext cx="8280400" cy="381000"/>
          </a:xfrm>
          <a:prstGeom prst="rect">
            <a:avLst/>
          </a:prstGeom>
          <a:noFill/>
          <a:ln w="9525">
            <a:noFill/>
            <a:miter lim="800000"/>
            <a:headEnd/>
            <a:tailEnd/>
          </a:ln>
        </p:spPr>
        <p:txBody>
          <a:bodyPr anchor="ctr"/>
          <a:lstStyle/>
          <a:p>
            <a:r>
              <a:rPr lang="zh-CN" altLang="en-US" sz="4100" dirty="0">
                <a:solidFill>
                  <a:schemeClr val="tx2"/>
                </a:solidFill>
                <a:effectLst>
                  <a:outerShdw blurRad="31750" dist="25400" dir="5400000" algn="tl" rotWithShape="0">
                    <a:srgbClr val="000000">
                      <a:alpha val="25000"/>
                    </a:srgbClr>
                  </a:outerShdw>
                </a:effectLst>
                <a:latin typeface="华文新魏" pitchFamily="2" charset="-122"/>
                <a:ea typeface="华文新魏" pitchFamily="2" charset="-122"/>
                <a:cs typeface="+mj-cs"/>
              </a:rPr>
              <a:t>流域水资源情况模拟分析</a:t>
            </a:r>
            <a:r>
              <a:rPr lang="zh-CN" altLang="en-US" sz="2400" i="1" dirty="0">
                <a:solidFill>
                  <a:schemeClr val="tx2"/>
                </a:solidFill>
                <a:ea typeface="黑体" pitchFamily="2" charset="-122"/>
              </a:rPr>
              <a:t/>
            </a:r>
            <a:br>
              <a:rPr lang="zh-CN" altLang="en-US" sz="2400" i="1" dirty="0">
                <a:solidFill>
                  <a:schemeClr val="tx2"/>
                </a:solidFill>
                <a:ea typeface="黑体" pitchFamily="2" charset="-122"/>
              </a:rPr>
            </a:br>
            <a:endParaRPr lang="zh-CN" altLang="en-US" sz="2400" i="1" dirty="0">
              <a:solidFill>
                <a:schemeClr val="tx2"/>
              </a:solidFill>
              <a:ea typeface="黑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3"/>
          <p:cNvGraphicFramePr>
            <a:graphicFrameLocks noGrp="1" noChangeAspect="1"/>
          </p:cNvGraphicFramePr>
          <p:nvPr>
            <p:ph/>
          </p:nvPr>
        </p:nvGraphicFramePr>
        <p:xfrm>
          <a:off x="179388" y="1484313"/>
          <a:ext cx="8820150" cy="3617912"/>
        </p:xfrm>
        <a:graphic>
          <a:graphicData uri="http://schemas.openxmlformats.org/presentationml/2006/ole">
            <mc:AlternateContent xmlns:mc="http://schemas.openxmlformats.org/markup-compatibility/2006">
              <mc:Choice xmlns:v="urn:schemas-microsoft-com:vml" Requires="v">
                <p:oleObj spid="_x0000_s39961" name="图表" r:id="rId3" imgW="8639175" imgH="3543300" progId="Excel.Sheet.8">
                  <p:embed/>
                </p:oleObj>
              </mc:Choice>
              <mc:Fallback>
                <p:oleObj name="图表" r:id="rId3" imgW="8639175" imgH="354330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8820150" cy="361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5"/>
          <p:cNvSpPr txBox="1">
            <a:spLocks noChangeArrowheads="1"/>
          </p:cNvSpPr>
          <p:nvPr/>
        </p:nvSpPr>
        <p:spPr bwMode="auto">
          <a:xfrm>
            <a:off x="250825" y="549275"/>
            <a:ext cx="8280400" cy="519113"/>
          </a:xfrm>
          <a:prstGeom prst="rect">
            <a:avLst/>
          </a:prstGeom>
          <a:noFill/>
          <a:ln w="9525">
            <a:noFill/>
            <a:miter lim="800000"/>
            <a:headEnd/>
            <a:tailEnd/>
          </a:ln>
        </p:spPr>
        <p:txBody>
          <a:bodyPr>
            <a:spAutoFit/>
          </a:bodyPr>
          <a:lstStyle/>
          <a:p>
            <a:r>
              <a:rPr lang="en-US" altLang="zh-CN" sz="2800">
                <a:latin typeface="仿宋_GB2312" pitchFamily="49" charset="-122"/>
                <a:ea typeface="仿宋_GB2312" pitchFamily="49" charset="-122"/>
              </a:rPr>
              <a:t>2</a:t>
            </a:r>
            <a:r>
              <a:rPr lang="zh-CN" altLang="en-US" sz="2800">
                <a:latin typeface="仿宋_GB2312" pitchFamily="49" charset="-122"/>
                <a:ea typeface="仿宋_GB2312" pitchFamily="49" charset="-122"/>
              </a:rPr>
              <a:t>、流域产流分析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a:graphicFrameLocks/>
          </p:cNvGraphicFramePr>
          <p:nvPr/>
        </p:nvGraphicFramePr>
        <p:xfrm>
          <a:off x="4629161" y="3743308"/>
          <a:ext cx="4514839" cy="2590800"/>
        </p:xfrm>
        <a:graphic>
          <a:graphicData uri="http://schemas.openxmlformats.org/drawingml/2006/chart">
            <c:chart xmlns:c="http://schemas.openxmlformats.org/drawingml/2006/chart" xmlns:r="http://schemas.openxmlformats.org/officeDocument/2006/relationships" r:id="rId2"/>
          </a:graphicData>
        </a:graphic>
      </p:graphicFrame>
      <p:sp>
        <p:nvSpPr>
          <p:cNvPr id="183299" name="TextBox 9"/>
          <p:cNvSpPr txBox="1">
            <a:spLocks noChangeArrowheads="1"/>
          </p:cNvSpPr>
          <p:nvPr/>
        </p:nvSpPr>
        <p:spPr bwMode="auto">
          <a:xfrm>
            <a:off x="2411413" y="4797425"/>
            <a:ext cx="2357437" cy="915988"/>
          </a:xfrm>
          <a:prstGeom prst="rect">
            <a:avLst/>
          </a:prstGeom>
          <a:noFill/>
          <a:ln w="9525">
            <a:noFill/>
            <a:miter lim="800000"/>
            <a:headEnd/>
            <a:tailEnd/>
          </a:ln>
        </p:spPr>
        <p:txBody>
          <a:bodyPr>
            <a:spAutoFit/>
          </a:bodyPr>
          <a:lstStyle/>
          <a:p>
            <a:r>
              <a:rPr lang="en-US" altLang="zh-CN"/>
              <a:t>Nash Coeffiecent:0.68</a:t>
            </a:r>
          </a:p>
          <a:p>
            <a:r>
              <a:rPr lang="en-US" altLang="zh-CN"/>
              <a:t>ROE:1.02</a:t>
            </a:r>
          </a:p>
          <a:p>
            <a:r>
              <a:rPr lang="en-US" altLang="zh-CN"/>
              <a:t>R2=0.748</a:t>
            </a:r>
            <a:endParaRPr lang="zh-CN" altLang="en-US"/>
          </a:p>
        </p:txBody>
      </p:sp>
      <p:graphicFrame>
        <p:nvGraphicFramePr>
          <p:cNvPr id="10" name="表格 9"/>
          <p:cNvGraphicFramePr>
            <a:graphicFrameLocks noGrp="1"/>
          </p:cNvGraphicFramePr>
          <p:nvPr/>
        </p:nvGraphicFramePr>
        <p:xfrm>
          <a:off x="0" y="1076325"/>
          <a:ext cx="4357687" cy="3429030"/>
        </p:xfrm>
        <a:graphic>
          <a:graphicData uri="http://schemas.openxmlformats.org/drawingml/2006/table">
            <a:tbl>
              <a:tblPr/>
              <a:tblGrid>
                <a:gridCol w="819764"/>
                <a:gridCol w="852122"/>
                <a:gridCol w="927626"/>
                <a:gridCol w="895267"/>
                <a:gridCol w="862908"/>
              </a:tblGrid>
              <a:tr h="228602">
                <a:tc gridSpan="5">
                  <a:txBody>
                    <a:bodyPr/>
                    <a:lstStyle/>
                    <a:p>
                      <a:pPr algn="ctr" fontAlgn="ctr"/>
                      <a:r>
                        <a:rPr lang="en-US" altLang="zh-CN" sz="1400" b="0" i="0" u="none" strike="noStrike" dirty="0">
                          <a:latin typeface="宋体"/>
                        </a:rPr>
                        <a:t>2007.00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28602">
                <a:tc>
                  <a:txBody>
                    <a:bodyPr/>
                    <a:lstStyle/>
                    <a:p>
                      <a:pPr algn="ctr" fontAlgn="ctr"/>
                      <a:r>
                        <a:rPr lang="zh-CN" altLang="en-US" sz="1400" b="0" i="0" u="none" strike="noStrike">
                          <a:latin typeface="宋体"/>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latin typeface="宋体"/>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latin typeface="宋体"/>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Snow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28602">
                <a:tc>
                  <a:txBody>
                    <a:bodyPr/>
                    <a:lstStyle/>
                    <a:p>
                      <a:pPr algn="ctr" fontAlgn="ctr"/>
                      <a:r>
                        <a:rPr lang="en-US" altLang="zh-CN" sz="1400" b="0" i="0" u="none" strike="noStrike">
                          <a:latin typeface="宋体"/>
                        </a:rPr>
                        <a:t>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6.12E+09</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latin typeface="宋体"/>
                        </a:rPr>
                        <a:t>7.53E+08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latin typeface="宋体"/>
                        </a:rPr>
                        <a:t>6.93E+08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latin typeface="宋体"/>
                        </a:rPr>
                        <a:t>1.02E+09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228602">
                <a:tc>
                  <a:txBody>
                    <a:bodyPr/>
                    <a:lstStyle/>
                    <a:p>
                      <a:pPr algn="ctr" fontAlgn="ctr"/>
                      <a:r>
                        <a:rPr lang="en-US" altLang="zh-CN" sz="1400" b="0" i="0" u="none" strike="noStrike">
                          <a:latin typeface="宋体"/>
                        </a:rPr>
                        <a:t>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1.03E+10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dirty="0">
                          <a:latin typeface="宋体"/>
                        </a:rPr>
                        <a:t>1.61E+09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9.18E+08</a:t>
                      </a:r>
                    </a:p>
                  </a:txBody>
                  <a:tcPr marL="0" marR="0" marT="0" marB="0" anchor="ctr">
                    <a:lnL>
                      <a:noFill/>
                    </a:lnL>
                    <a:lnR>
                      <a:noFill/>
                    </a:lnR>
                    <a:lnT>
                      <a:noFill/>
                    </a:lnT>
                    <a:lnB>
                      <a:noFill/>
                    </a:lnB>
                  </a:tcPr>
                </a:tc>
                <a:tc>
                  <a:txBody>
                    <a:bodyPr/>
                    <a:lstStyle/>
                    <a:p>
                      <a:pPr algn="ctr" fontAlgn="ctr"/>
                      <a:r>
                        <a:rPr lang="en-US" sz="1400" b="0" i="0" u="none" strike="noStrike">
                          <a:latin typeface="宋体"/>
                        </a:rPr>
                        <a:t>1.32E+09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8.56E+09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2.75E+09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4.85E+08</a:t>
                      </a:r>
                    </a:p>
                  </a:txBody>
                  <a:tcPr marL="0" marR="0" marT="0" marB="0" anchor="ctr">
                    <a:lnL>
                      <a:noFill/>
                    </a:lnL>
                    <a:lnR>
                      <a:noFill/>
                    </a:lnR>
                    <a:lnT>
                      <a:noFill/>
                    </a:lnT>
                    <a:lnB>
                      <a:noFill/>
                    </a:lnB>
                  </a:tcPr>
                </a:tc>
                <a:tc>
                  <a:txBody>
                    <a:bodyPr/>
                    <a:lstStyle/>
                    <a:p>
                      <a:pPr algn="ctr" fontAlgn="ctr"/>
                      <a:r>
                        <a:rPr lang="en-US" sz="1400" b="0" i="0" u="none" strike="noStrike">
                          <a:latin typeface="宋体"/>
                        </a:rPr>
                        <a:t>2.53E+09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4.37E+09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1.43E+09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1.70E+09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3.96E+09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8.86E+09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3.94E+09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6.75E+09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7.46E+09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5.71E+09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2.87E+09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3.06E+09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5.86E+09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6.62E+09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3.25E+09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3.43E+09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6.85E+09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4.15E+09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3.24E+09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3.08E+09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5.11E+09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2.05E+09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2.37E+09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4.01E+09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3.26E+09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1.10E+09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1.31E+09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1.07E+09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2.19E+09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5.60E+09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宋体"/>
                        </a:rPr>
                        <a:t>1.02E+09</a:t>
                      </a:r>
                    </a:p>
                  </a:txBody>
                  <a:tcPr marL="0" marR="0" marT="0" marB="0" anchor="ctr">
                    <a:lnL>
                      <a:noFill/>
                    </a:lnL>
                    <a:lnR>
                      <a:noFill/>
                    </a:lnR>
                    <a:lnT>
                      <a:noFill/>
                    </a:lnT>
                    <a:lnB>
                      <a:noFill/>
                    </a:lnB>
                  </a:tcPr>
                </a:tc>
                <a:tc>
                  <a:txBody>
                    <a:bodyPr/>
                    <a:lstStyle/>
                    <a:p>
                      <a:pPr algn="ctr" fontAlgn="ctr"/>
                      <a:r>
                        <a:rPr lang="en-US" sz="1400" b="0" i="0" u="none" strike="noStrike">
                          <a:latin typeface="宋体"/>
                        </a:rPr>
                        <a:t>1.46E+09</a:t>
                      </a:r>
                    </a:p>
                  </a:txBody>
                  <a:tcPr marL="0" marR="0" marT="0" marB="0" anchor="ctr">
                    <a:lnL>
                      <a:noFill/>
                    </a:lnL>
                    <a:lnR>
                      <a:noFill/>
                    </a:lnR>
                    <a:lnT>
                      <a:noFill/>
                    </a:lnT>
                    <a:lnB>
                      <a:noFill/>
                    </a:lnB>
                  </a:tcPr>
                </a:tc>
                <a:tc>
                  <a:txBody>
                    <a:bodyPr/>
                    <a:lstStyle/>
                    <a:p>
                      <a:pPr algn="ctr" fontAlgn="ctr"/>
                      <a:r>
                        <a:rPr lang="en-US" sz="1400" b="0" i="0" u="none" strike="noStrike" dirty="0">
                          <a:latin typeface="宋体"/>
                        </a:rPr>
                        <a:t>1.39E+09</a:t>
                      </a:r>
                    </a:p>
                  </a:txBody>
                  <a:tcPr marL="0" marR="0" marT="0" marB="0" anchor="ctr">
                    <a:lnL>
                      <a:noFill/>
                    </a:lnL>
                    <a:lnR>
                      <a:noFill/>
                    </a:lnR>
                    <a:lnT>
                      <a:noFill/>
                    </a:lnT>
                    <a:lnB>
                      <a:noFill/>
                    </a:lnB>
                  </a:tcPr>
                </a:tc>
              </a:tr>
              <a:tr h="228602">
                <a:tc>
                  <a:txBody>
                    <a:bodyPr/>
                    <a:lstStyle/>
                    <a:p>
                      <a:pPr algn="ctr" fontAlgn="ctr"/>
                      <a:r>
                        <a:rPr lang="en-US" altLang="zh-CN" sz="1400" b="0" i="0" u="none" strike="noStrike">
                          <a:latin typeface="宋体"/>
                        </a:rPr>
                        <a:t>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8.71E+09</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宋体"/>
                        </a:rPr>
                        <a:t>1.80E+09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宋体"/>
                        </a:rPr>
                        <a:t>7.33E+08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宋体"/>
                        </a:rPr>
                        <a:t>9.61E+08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r h="228602">
                <a:tc>
                  <a:txBody>
                    <a:bodyPr/>
                    <a:lstStyle/>
                    <a:p>
                      <a:pPr algn="ctr" fontAlgn="ctr"/>
                      <a:r>
                        <a:rPr lang="en-US" sz="1400" b="0" i="0" u="none" strike="noStrike">
                          <a:latin typeface="宋体"/>
                        </a:rPr>
                        <a:t>SUM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latin typeface="宋体"/>
                        </a:rPr>
                        <a:t>7.22E+10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latin typeface="宋体"/>
                        </a:rPr>
                        <a:t>2.63E+10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latin typeface="宋体"/>
                        </a:rPr>
                        <a:t>2.74E+10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latin typeface="宋体"/>
                        </a:rPr>
                        <a:t>4.19E+10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bl>
          </a:graphicData>
        </a:graphic>
      </p:graphicFrame>
      <p:pic>
        <p:nvPicPr>
          <p:cNvPr id="183398" name="Picture 104"/>
          <p:cNvPicPr>
            <a:picLocks noChangeAspect="1" noChangeArrowheads="1"/>
          </p:cNvPicPr>
          <p:nvPr/>
        </p:nvPicPr>
        <p:blipFill>
          <a:blip r:embed="rId3"/>
          <a:srcRect/>
          <a:stretch>
            <a:fillRect/>
          </a:stretch>
        </p:blipFill>
        <p:spPr bwMode="auto">
          <a:xfrm>
            <a:off x="4546600" y="1000125"/>
            <a:ext cx="4597400" cy="2768600"/>
          </a:xfrm>
          <a:prstGeom prst="rect">
            <a:avLst/>
          </a:prstGeom>
          <a:noFill/>
          <a:ln w="9525">
            <a:noFill/>
            <a:miter lim="800000"/>
            <a:headEnd/>
            <a:tailEnd/>
          </a:ln>
        </p:spPr>
      </p:pic>
      <p:sp>
        <p:nvSpPr>
          <p:cNvPr id="183399" name="Text Box 5"/>
          <p:cNvSpPr txBox="1">
            <a:spLocks noChangeArrowheads="1"/>
          </p:cNvSpPr>
          <p:nvPr/>
        </p:nvSpPr>
        <p:spPr bwMode="auto">
          <a:xfrm>
            <a:off x="285750" y="500063"/>
            <a:ext cx="8280400" cy="519112"/>
          </a:xfrm>
          <a:prstGeom prst="rect">
            <a:avLst/>
          </a:prstGeom>
          <a:noFill/>
          <a:ln w="9525">
            <a:noFill/>
            <a:miter lim="800000"/>
            <a:headEnd/>
            <a:tailEnd/>
          </a:ln>
        </p:spPr>
        <p:txBody>
          <a:bodyPr>
            <a:spAutoFit/>
          </a:bodyPr>
          <a:lstStyle/>
          <a:p>
            <a:r>
              <a:rPr lang="en-US" altLang="zh-CN" sz="2800">
                <a:latin typeface="仿宋_GB2312" pitchFamily="49" charset="-122"/>
                <a:ea typeface="仿宋_GB2312" pitchFamily="49" charset="-122"/>
              </a:rPr>
              <a:t>3</a:t>
            </a:r>
            <a:r>
              <a:rPr lang="zh-CN" altLang="en-US" sz="2800">
                <a:latin typeface="仿宋_GB2312" pitchFamily="49" charset="-122"/>
                <a:ea typeface="仿宋_GB2312" pitchFamily="49" charset="-122"/>
              </a:rPr>
              <a:t>、流域水资源分量分析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6"/>
          <p:cNvGraphicFramePr>
            <a:graphicFrameLocks noGrp="1" noChangeAspect="1"/>
          </p:cNvGraphicFramePr>
          <p:nvPr>
            <p:ph/>
          </p:nvPr>
        </p:nvGraphicFramePr>
        <p:xfrm>
          <a:off x="0" y="3357563"/>
          <a:ext cx="9144000" cy="3024187"/>
        </p:xfrm>
        <a:graphic>
          <a:graphicData uri="http://schemas.openxmlformats.org/presentationml/2006/ole">
            <mc:AlternateContent xmlns:mc="http://schemas.openxmlformats.org/markup-compatibility/2006">
              <mc:Choice xmlns:v="urn:schemas-microsoft-com:vml" Requires="v">
                <p:oleObj spid="_x0000_s40985" name="图表" r:id="rId3" imgW="8391525" imgH="2619375" progId="Excel.Sheet.8">
                  <p:embed/>
                </p:oleObj>
              </mc:Choice>
              <mc:Fallback>
                <p:oleObj name="图表" r:id="rId3" imgW="8391525" imgH="2619375" progId="Excel.Shee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7563"/>
                        <a:ext cx="914400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200" name="Group 8"/>
          <p:cNvGraphicFramePr>
            <a:graphicFrameLocks noGrp="1"/>
          </p:cNvGraphicFramePr>
          <p:nvPr/>
        </p:nvGraphicFramePr>
        <p:xfrm>
          <a:off x="0" y="1169988"/>
          <a:ext cx="3743325" cy="1188720"/>
        </p:xfrm>
        <a:graphic>
          <a:graphicData uri="http://schemas.openxmlformats.org/drawingml/2006/table">
            <a:tbl>
              <a:tblPr/>
              <a:tblGrid>
                <a:gridCol w="1281113"/>
                <a:gridCol w="1279525"/>
                <a:gridCol w="1182687"/>
              </a:tblGrid>
              <a:tr h="23018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Area_JN:</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5.73E+10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M</a:t>
                      </a:r>
                      <a:r>
                        <a:rPr kumimoji="0" lang="en-US" altLang="zh-CN" sz="2000" b="0" i="0" u="none" strike="noStrike" cap="none" normalizeH="0" baseline="30000" smtClean="0">
                          <a:ln>
                            <a:noFill/>
                          </a:ln>
                          <a:solidFill>
                            <a:srgbClr val="000000"/>
                          </a:solidFill>
                          <a:effectLst/>
                          <a:latin typeface="宋体" pitchFamily="2" charset="-122"/>
                          <a:ea typeface="宋体" pitchFamily="2" charset="-122"/>
                        </a:rPr>
                        <a:t>2</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Area_JW:</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5.78E+10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r h="3619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Area_YL:</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1.15E+11</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bl>
          </a:graphicData>
        </a:graphic>
      </p:graphicFrame>
      <p:pic>
        <p:nvPicPr>
          <p:cNvPr id="136196" name="Picture 4" descr="P_25"/>
          <p:cNvPicPr>
            <a:picLocks noChangeArrowheads="1" noCrop="1"/>
          </p:cNvPicPr>
          <p:nvPr/>
        </p:nvPicPr>
        <p:blipFill>
          <a:blip r:embed="rId5"/>
          <a:srcRect/>
          <a:stretch>
            <a:fillRect/>
          </a:stretch>
        </p:blipFill>
        <p:spPr bwMode="auto">
          <a:xfrm>
            <a:off x="4572000" y="909638"/>
            <a:ext cx="4318000" cy="2519362"/>
          </a:xfrm>
          <a:prstGeom prst="rect">
            <a:avLst/>
          </a:prstGeom>
          <a:noFill/>
          <a:ln w="9525">
            <a:noFill/>
            <a:miter lim="800000"/>
            <a:headEnd/>
            <a:tailEnd/>
          </a:ln>
        </p:spPr>
      </p:pic>
      <p:pic>
        <p:nvPicPr>
          <p:cNvPr id="136197" name="Picture 5" descr="P_TRMM"/>
          <p:cNvPicPr>
            <a:picLocks noChangeArrowheads="1" noCrop="1"/>
          </p:cNvPicPr>
          <p:nvPr/>
        </p:nvPicPr>
        <p:blipFill>
          <a:blip r:embed="rId6"/>
          <a:srcRect/>
          <a:stretch>
            <a:fillRect/>
          </a:stretch>
        </p:blipFill>
        <p:spPr bwMode="auto">
          <a:xfrm>
            <a:off x="9758363" y="836613"/>
            <a:ext cx="4318000" cy="2519362"/>
          </a:xfrm>
          <a:prstGeom prst="rect">
            <a:avLst/>
          </a:prstGeom>
          <a:noFill/>
          <a:ln w="9525">
            <a:noFill/>
            <a:miter lim="800000"/>
            <a:headEnd/>
            <a:tailEnd/>
          </a:ln>
        </p:spPr>
      </p:pic>
      <p:sp>
        <p:nvSpPr>
          <p:cNvPr id="12309" name="Text Box 5"/>
          <p:cNvSpPr txBox="1">
            <a:spLocks noChangeArrowheads="1"/>
          </p:cNvSpPr>
          <p:nvPr/>
        </p:nvSpPr>
        <p:spPr bwMode="auto">
          <a:xfrm>
            <a:off x="0" y="333375"/>
            <a:ext cx="4356100" cy="519113"/>
          </a:xfrm>
          <a:prstGeom prst="rect">
            <a:avLst/>
          </a:prstGeom>
          <a:noFill/>
          <a:ln w="9525">
            <a:noFill/>
            <a:miter lim="800000"/>
            <a:headEnd/>
            <a:tailEnd/>
          </a:ln>
        </p:spPr>
        <p:txBody>
          <a:bodyPr>
            <a:spAutoFit/>
          </a:bodyPr>
          <a:lstStyle/>
          <a:p>
            <a:r>
              <a:rPr lang="zh-CN" altLang="en-US" sz="2800">
                <a:latin typeface="仿宋_GB2312" pitchFamily="49" charset="-122"/>
                <a:ea typeface="仿宋_GB2312" pitchFamily="49" charset="-122"/>
              </a:rPr>
              <a:t>境内外降雨量对比分析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11111E-6 -3.7037E-6 L -0.49601 -0.00509 " pathEditMode="relative" rAng="0" ptsTypes="AA">
                                      <p:cBhvr>
                                        <p:cTn id="6" dur="2000" fill="hold"/>
                                        <p:tgtEl>
                                          <p:spTgt spid="136196"/>
                                        </p:tgtEl>
                                        <p:attrNameLst>
                                          <p:attrName>ppt_x</p:attrName>
                                          <p:attrName>ppt_y</p:attrName>
                                        </p:attrNameLst>
                                      </p:cBhvr>
                                      <p:rCtr x="-24800" y="-30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2378 0.0051 L -0.56718 0.01065 " pathEditMode="relative" rAng="0" ptsTypes="AA">
                                      <p:cBhvr>
                                        <p:cTn id="10" dur="2000" fill="hold"/>
                                        <p:tgtEl>
                                          <p:spTgt spid="136197"/>
                                        </p:tgtEl>
                                        <p:attrNameLst>
                                          <p:attrName>ppt_x</p:attrName>
                                          <p:attrName>ppt_y</p:attrName>
                                        </p:attrNameLst>
                                      </p:cBhvr>
                                      <p:rCtr x="-272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Snow_25"/>
          <p:cNvPicPr>
            <a:picLocks noChangeArrowheads="1" noCrop="1"/>
          </p:cNvPicPr>
          <p:nvPr/>
        </p:nvPicPr>
        <p:blipFill>
          <a:blip r:embed="rId3"/>
          <a:srcRect/>
          <a:stretch>
            <a:fillRect/>
          </a:stretch>
        </p:blipFill>
        <p:spPr bwMode="auto">
          <a:xfrm>
            <a:off x="4643438" y="549275"/>
            <a:ext cx="4318000" cy="2519363"/>
          </a:xfrm>
          <a:prstGeom prst="rect">
            <a:avLst/>
          </a:prstGeom>
          <a:noFill/>
          <a:ln w="9525">
            <a:noFill/>
            <a:miter lim="800000"/>
            <a:headEnd/>
            <a:tailEnd/>
          </a:ln>
        </p:spPr>
      </p:pic>
      <p:graphicFrame>
        <p:nvGraphicFramePr>
          <p:cNvPr id="13314" name="Object 7"/>
          <p:cNvGraphicFramePr>
            <a:graphicFrameLocks noGrp="1" noChangeAspect="1"/>
          </p:cNvGraphicFramePr>
          <p:nvPr>
            <p:ph/>
          </p:nvPr>
        </p:nvGraphicFramePr>
        <p:xfrm>
          <a:off x="0" y="3213100"/>
          <a:ext cx="9036050" cy="3246438"/>
        </p:xfrm>
        <a:graphic>
          <a:graphicData uri="http://schemas.openxmlformats.org/presentationml/2006/ole">
            <mc:AlternateContent xmlns:mc="http://schemas.openxmlformats.org/markup-compatibility/2006">
              <mc:Choice xmlns:v="urn:schemas-microsoft-com:vml" Requires="v">
                <p:oleObj spid="_x0000_s42009" name="图表" r:id="rId4" imgW="7058025" imgH="2667000" progId="Excel.Sheet.8">
                  <p:embed/>
                </p:oleObj>
              </mc:Choice>
              <mc:Fallback>
                <p:oleObj name="图表" r:id="rId4" imgW="7058025" imgH="2667000" progId="Excel.Shee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9036050" cy="324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94" name="Group 26"/>
          <p:cNvGraphicFramePr>
            <a:graphicFrameLocks noGrp="1"/>
          </p:cNvGraphicFramePr>
          <p:nvPr/>
        </p:nvGraphicFramePr>
        <p:xfrm>
          <a:off x="179388" y="1196975"/>
          <a:ext cx="3743325" cy="1188720"/>
        </p:xfrm>
        <a:graphic>
          <a:graphicData uri="http://schemas.openxmlformats.org/drawingml/2006/table">
            <a:tbl>
              <a:tblPr/>
              <a:tblGrid>
                <a:gridCol w="1281112"/>
                <a:gridCol w="1279525"/>
                <a:gridCol w="1182688"/>
              </a:tblGrid>
              <a:tr h="2365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Area_JN:</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5.73E+10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M</a:t>
                      </a:r>
                      <a:r>
                        <a:rPr kumimoji="0" lang="en-US" altLang="zh-CN" sz="2000" b="0" i="0" u="none" strike="noStrike" cap="none" normalizeH="0" baseline="30000" smtClean="0">
                          <a:ln>
                            <a:noFill/>
                          </a:ln>
                          <a:solidFill>
                            <a:srgbClr val="000000"/>
                          </a:solidFill>
                          <a:effectLst/>
                          <a:latin typeface="宋体" pitchFamily="2" charset="-122"/>
                          <a:ea typeface="宋体" pitchFamily="2" charset="-122"/>
                        </a:rPr>
                        <a:t>2</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Area_JW:</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5.78E+10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r h="3619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Area_YL:</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1.15E+11</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bl>
          </a:graphicData>
        </a:graphic>
      </p:graphicFrame>
      <p:sp>
        <p:nvSpPr>
          <p:cNvPr id="13332" name="Text Box 5"/>
          <p:cNvSpPr txBox="1">
            <a:spLocks noChangeArrowheads="1"/>
          </p:cNvSpPr>
          <p:nvPr/>
        </p:nvSpPr>
        <p:spPr bwMode="auto">
          <a:xfrm>
            <a:off x="0" y="476250"/>
            <a:ext cx="4648200" cy="523875"/>
          </a:xfrm>
          <a:prstGeom prst="rect">
            <a:avLst/>
          </a:prstGeom>
          <a:noFill/>
          <a:ln w="9525">
            <a:noFill/>
            <a:miter lim="800000"/>
            <a:headEnd/>
            <a:tailEnd/>
          </a:ln>
        </p:spPr>
        <p:txBody>
          <a:bodyPr>
            <a:spAutoFit/>
          </a:bodyPr>
          <a:lstStyle/>
          <a:p>
            <a:r>
              <a:rPr lang="zh-CN" altLang="en-US" sz="2800">
                <a:latin typeface="仿宋_GB2312" pitchFamily="49" charset="-122"/>
                <a:ea typeface="仿宋_GB2312" pitchFamily="49" charset="-122"/>
              </a:rPr>
              <a:t>境内外融雪量对比分析</a:t>
            </a:r>
            <a:r>
              <a:rPr lang="en-US" altLang="zh-CN" sz="2800">
                <a:latin typeface="仿宋_GB2312" pitchFamily="49" charset="-122"/>
                <a:ea typeface="仿宋_GB2312" pitchFamily="49" charset="-122"/>
              </a:rPr>
              <a:t>(</a:t>
            </a:r>
            <a:r>
              <a:rPr lang="zh-CN" altLang="en-US" sz="2800">
                <a:latin typeface="仿宋_GB2312" pitchFamily="49" charset="-122"/>
                <a:ea typeface="仿宋_GB2312" pitchFamily="49" charset="-122"/>
              </a:rPr>
              <a:t>一</a:t>
            </a:r>
            <a:r>
              <a:rPr lang="en-US" altLang="zh-CN" sz="2800">
                <a:latin typeface="仿宋_GB2312" pitchFamily="49" charset="-122"/>
                <a:ea typeface="仿宋_GB2312" pitchFamily="49" charset="-122"/>
              </a:rPr>
              <a:t>)</a:t>
            </a:r>
            <a:r>
              <a:rPr lang="zh-CN" altLang="en-US" sz="2800">
                <a:latin typeface="仿宋_GB2312" pitchFamily="49" charset="-122"/>
                <a:ea typeface="仿宋_GB2312" pitchFamily="49" charset="-122"/>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457200" y="-24"/>
            <a:ext cx="8229600" cy="1000132"/>
          </a:xfrm>
        </p:spPr>
        <p:txBody>
          <a:bodyPr/>
          <a:lstStyle/>
          <a:p>
            <a:r>
              <a:rPr lang="en-US" altLang="zh-CN" sz="4000" dirty="0" smtClean="0">
                <a:latin typeface="Times New Roman" pitchFamily="18" charset="0"/>
                <a:cs typeface="Times New Roman" pitchFamily="18" charset="0"/>
              </a:rPr>
              <a:t>1.1</a:t>
            </a:r>
            <a:r>
              <a:rPr lang="zh-CN" altLang="en-US" sz="4000" dirty="0" smtClean="0">
                <a:latin typeface="Times New Roman" pitchFamily="18" charset="0"/>
                <a:cs typeface="Times New Roman" pitchFamily="18" charset="0"/>
              </a:rPr>
              <a:t>、生态文明建设的科学需求</a:t>
            </a:r>
            <a:endParaRPr lang="zh-CN" altLang="en-US" dirty="0">
              <a:latin typeface="Times New Roman" pitchFamily="18" charset="0"/>
              <a:cs typeface="Times New Roman" pitchFamily="18" charset="0"/>
            </a:endParaRPr>
          </a:p>
        </p:txBody>
      </p:sp>
      <p:grpSp>
        <p:nvGrpSpPr>
          <p:cNvPr id="6" name="Group 1029"/>
          <p:cNvGrpSpPr>
            <a:grpSpLocks/>
          </p:cNvGrpSpPr>
          <p:nvPr/>
        </p:nvGrpSpPr>
        <p:grpSpPr bwMode="auto">
          <a:xfrm>
            <a:off x="500034" y="1071584"/>
            <a:ext cx="4537075" cy="5357812"/>
            <a:chOff x="249" y="638"/>
            <a:chExt cx="2812" cy="3200"/>
          </a:xfrm>
        </p:grpSpPr>
        <p:sp>
          <p:nvSpPr>
            <p:cNvPr id="7" name="Oval 1030"/>
            <p:cNvSpPr>
              <a:spLocks noChangeArrowheads="1"/>
            </p:cNvSpPr>
            <p:nvPr/>
          </p:nvSpPr>
          <p:spPr bwMode="auto">
            <a:xfrm>
              <a:off x="737" y="638"/>
              <a:ext cx="1814" cy="363"/>
            </a:xfrm>
            <a:prstGeom prst="ellipse">
              <a:avLst/>
            </a:prstGeom>
            <a:solidFill>
              <a:srgbClr val="FFFF99"/>
            </a:solidFill>
            <a:ln w="9525">
              <a:solidFill>
                <a:srgbClr val="008000"/>
              </a:solidFill>
              <a:round/>
              <a:headEnd/>
              <a:tailEnd/>
            </a:ln>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2800" b="1" dirty="0">
                  <a:solidFill>
                    <a:srgbClr val="000000"/>
                  </a:solidFill>
                  <a:effectLst>
                    <a:outerShdw blurRad="38100" dist="38100" dir="2700000" algn="tl">
                      <a:srgbClr val="FFFFFF"/>
                    </a:outerShdw>
                  </a:effectLst>
                  <a:latin typeface="Times New Roman" pitchFamily="18" charset="0"/>
                </a:rPr>
                <a:t>     决策者 　</a:t>
              </a:r>
            </a:p>
          </p:txBody>
        </p:sp>
        <p:sp>
          <p:nvSpPr>
            <p:cNvPr id="8" name="AutoShape 1031"/>
            <p:cNvSpPr>
              <a:spLocks noChangeArrowheads="1"/>
            </p:cNvSpPr>
            <p:nvPr/>
          </p:nvSpPr>
          <p:spPr bwMode="auto">
            <a:xfrm>
              <a:off x="470" y="1150"/>
              <a:ext cx="2404" cy="590"/>
            </a:xfrm>
            <a:prstGeom prst="bevel">
              <a:avLst>
                <a:gd name="adj" fmla="val 12500"/>
              </a:avLst>
            </a:prstGeom>
            <a:solidFill>
              <a:schemeClr val="bg1"/>
            </a:solidFill>
            <a:ln w="9525">
              <a:solidFill>
                <a:schemeClr val="tx1"/>
              </a:solidFill>
              <a:miter lim="800000"/>
              <a:headEnd/>
              <a:tailEnd/>
            </a:ln>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3200" b="1" dirty="0">
                  <a:solidFill>
                    <a:srgbClr val="000000"/>
                  </a:solidFill>
                  <a:effectLst>
                    <a:outerShdw blurRad="38100" dist="38100" dir="2700000" algn="tl">
                      <a:srgbClr val="FFFFFF"/>
                    </a:outerShdw>
                  </a:effectLst>
                  <a:latin typeface="Times New Roman" pitchFamily="18" charset="0"/>
                </a:rPr>
                <a:t>决策支持系统</a:t>
              </a:r>
            </a:p>
          </p:txBody>
        </p:sp>
        <p:sp>
          <p:nvSpPr>
            <p:cNvPr id="9" name="Rectangle 1032"/>
            <p:cNvSpPr>
              <a:spLocks noChangeArrowheads="1"/>
            </p:cNvSpPr>
            <p:nvPr/>
          </p:nvSpPr>
          <p:spPr bwMode="auto">
            <a:xfrm>
              <a:off x="249" y="2704"/>
              <a:ext cx="907" cy="408"/>
            </a:xfrm>
            <a:prstGeom prst="rect">
              <a:avLst/>
            </a:prstGeom>
            <a:solidFill>
              <a:srgbClr val="0000CC"/>
            </a:solidFill>
            <a:ln w="9525">
              <a:solidFill>
                <a:schemeClr val="tx1"/>
              </a:solidFill>
              <a:miter lim="800000"/>
              <a:headEnd/>
              <a:tailEnd/>
            </a:ln>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2400" b="1" dirty="0">
                  <a:solidFill>
                    <a:srgbClr val="EAEAEA"/>
                  </a:solidFill>
                  <a:effectLst>
                    <a:outerShdw blurRad="38100" dist="38100" dir="2700000" algn="tl">
                      <a:srgbClr val="000000"/>
                    </a:outerShdw>
                  </a:effectLst>
                  <a:latin typeface="Times New Roman" pitchFamily="18" charset="0"/>
                  <a:ea typeface="楷体_GB2312" pitchFamily="49" charset="-122"/>
                </a:rPr>
                <a:t>水文模型</a:t>
              </a:r>
            </a:p>
          </p:txBody>
        </p:sp>
        <p:sp>
          <p:nvSpPr>
            <p:cNvPr id="10" name="Rectangle 1033"/>
            <p:cNvSpPr>
              <a:spLocks noChangeArrowheads="1"/>
            </p:cNvSpPr>
            <p:nvPr/>
          </p:nvSpPr>
          <p:spPr bwMode="auto">
            <a:xfrm>
              <a:off x="1202" y="2704"/>
              <a:ext cx="886" cy="408"/>
            </a:xfrm>
            <a:prstGeom prst="rect">
              <a:avLst/>
            </a:prstGeom>
            <a:solidFill>
              <a:srgbClr val="0000CC"/>
            </a:solidFill>
            <a:ln w="9525">
              <a:solidFill>
                <a:schemeClr val="tx1"/>
              </a:solidFill>
              <a:miter lim="800000"/>
              <a:headEnd/>
              <a:tailEnd/>
            </a:ln>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2400" b="1" dirty="0">
                  <a:solidFill>
                    <a:srgbClr val="EAEAEA"/>
                  </a:solidFill>
                  <a:effectLst>
                    <a:outerShdw blurRad="38100" dist="38100" dir="2700000" algn="tl">
                      <a:srgbClr val="000000"/>
                    </a:outerShdw>
                  </a:effectLst>
                  <a:latin typeface="Times New Roman" pitchFamily="18" charset="0"/>
                  <a:ea typeface="楷体_GB2312" pitchFamily="49" charset="-122"/>
                </a:rPr>
                <a:t>生态模型</a:t>
              </a:r>
            </a:p>
          </p:txBody>
        </p:sp>
        <p:sp>
          <p:nvSpPr>
            <p:cNvPr id="11" name="Rectangle 1034"/>
            <p:cNvSpPr>
              <a:spLocks noChangeArrowheads="1"/>
            </p:cNvSpPr>
            <p:nvPr/>
          </p:nvSpPr>
          <p:spPr bwMode="auto">
            <a:xfrm>
              <a:off x="2154" y="2704"/>
              <a:ext cx="907" cy="408"/>
            </a:xfrm>
            <a:prstGeom prst="rect">
              <a:avLst/>
            </a:prstGeom>
            <a:solidFill>
              <a:srgbClr val="0000CC"/>
            </a:solidFill>
            <a:ln w="9525">
              <a:solidFill>
                <a:schemeClr val="tx1"/>
              </a:solidFill>
              <a:miter lim="800000"/>
              <a:headEnd/>
              <a:tailEnd/>
            </a:ln>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2400" b="1" dirty="0">
                  <a:solidFill>
                    <a:srgbClr val="EAEAEA"/>
                  </a:solidFill>
                  <a:effectLst>
                    <a:outerShdw blurRad="38100" dist="38100" dir="2700000" algn="tl">
                      <a:srgbClr val="000000"/>
                    </a:outerShdw>
                  </a:effectLst>
                  <a:latin typeface="Times New Roman" pitchFamily="18" charset="0"/>
                  <a:ea typeface="楷体_GB2312" pitchFamily="49" charset="-122"/>
                </a:rPr>
                <a:t>经济模型</a:t>
              </a:r>
            </a:p>
          </p:txBody>
        </p:sp>
        <p:sp>
          <p:nvSpPr>
            <p:cNvPr id="12" name="Oval 1035"/>
            <p:cNvSpPr>
              <a:spLocks noChangeArrowheads="1"/>
            </p:cNvSpPr>
            <p:nvPr/>
          </p:nvSpPr>
          <p:spPr bwMode="auto">
            <a:xfrm>
              <a:off x="691" y="3384"/>
              <a:ext cx="1905" cy="454"/>
            </a:xfrm>
            <a:prstGeom prst="ellipse">
              <a:avLst/>
            </a:prstGeom>
            <a:solidFill>
              <a:srgbClr val="99FF99"/>
            </a:solidFill>
            <a:ln w="19050">
              <a:solidFill>
                <a:schemeClr val="accent1"/>
              </a:solidFill>
              <a:round/>
              <a:headEnd/>
              <a:tailEnd/>
            </a:ln>
            <a:effectLst>
              <a:prstShdw prst="shdw17" dist="17961" dir="2700000">
                <a:srgbClr val="99FF99">
                  <a:gamma/>
                  <a:shade val="60000"/>
                  <a:invGamma/>
                </a:srgbClr>
              </a:prstShdw>
            </a:effectLst>
          </p:spPr>
          <p:txBody>
            <a:bodyPr wrap="none" anchor="ctr"/>
            <a:lstStyle/>
            <a:p>
              <a:pPr algn="ctr" eaLnBrk="0" hangingPunct="0">
                <a:lnSpc>
                  <a:spcPct val="120000"/>
                </a:lnSpc>
                <a:spcBef>
                  <a:spcPct val="30000"/>
                </a:spcBef>
                <a:buClr>
                  <a:srgbClr val="464646"/>
                </a:buClr>
                <a:buSzPct val="70000"/>
                <a:buFont typeface="Wingdings" pitchFamily="2" charset="2"/>
                <a:buNone/>
                <a:defRPr/>
              </a:pPr>
              <a:r>
                <a:rPr kumimoji="1" lang="zh-CN" altLang="en-US" sz="2800" b="1" dirty="0">
                  <a:solidFill>
                    <a:srgbClr val="000000"/>
                  </a:solidFill>
                  <a:effectLst>
                    <a:outerShdw blurRad="38100" dist="38100" dir="2700000" algn="tl">
                      <a:srgbClr val="FFFFFF"/>
                    </a:outerShdw>
                  </a:effectLst>
                  <a:latin typeface="Times New Roman" pitchFamily="18" charset="0"/>
                </a:rPr>
                <a:t>科学家</a:t>
              </a:r>
            </a:p>
          </p:txBody>
        </p:sp>
        <p:sp>
          <p:nvSpPr>
            <p:cNvPr id="13" name="Line 1036"/>
            <p:cNvSpPr>
              <a:spLocks noChangeShapeType="1"/>
            </p:cNvSpPr>
            <p:nvPr/>
          </p:nvSpPr>
          <p:spPr bwMode="auto">
            <a:xfrm>
              <a:off x="249" y="3158"/>
              <a:ext cx="2812" cy="0"/>
            </a:xfrm>
            <a:prstGeom prst="line">
              <a:avLst/>
            </a:prstGeom>
            <a:noFill/>
            <a:ln w="57150">
              <a:solidFill>
                <a:srgbClr val="008000"/>
              </a:solidFill>
              <a:round/>
              <a:headEnd/>
              <a:tailEnd/>
            </a:ln>
            <a:effectLst>
              <a:prstShdw prst="shdw17" dist="17961" dir="2700000">
                <a:srgbClr val="004D00"/>
              </a:prstShdw>
            </a:effectLst>
          </p:spPr>
          <p:txBody>
            <a:bodyPr/>
            <a:lstStyle/>
            <a:p>
              <a:endParaRPr lang="zh-CN" altLang="en-US">
                <a:solidFill>
                  <a:prstClr val="black"/>
                </a:solidFill>
              </a:endParaRPr>
            </a:p>
          </p:txBody>
        </p:sp>
        <p:sp>
          <p:nvSpPr>
            <p:cNvPr id="14" name="Line 1037"/>
            <p:cNvSpPr>
              <a:spLocks noChangeShapeType="1"/>
            </p:cNvSpPr>
            <p:nvPr/>
          </p:nvSpPr>
          <p:spPr bwMode="auto">
            <a:xfrm>
              <a:off x="1610" y="3112"/>
              <a:ext cx="0" cy="272"/>
            </a:xfrm>
            <a:prstGeom prst="line">
              <a:avLst/>
            </a:prstGeom>
            <a:noFill/>
            <a:ln w="38100" cmpd="dbl">
              <a:solidFill>
                <a:srgbClr val="FF0000"/>
              </a:solidFill>
              <a:round/>
              <a:headEnd type="triangle" w="med" len="med"/>
              <a:tailEnd type="triangle" w="med" len="med"/>
            </a:ln>
          </p:spPr>
          <p:txBody>
            <a:bodyPr/>
            <a:lstStyle/>
            <a:p>
              <a:endParaRPr lang="zh-CN" altLang="en-US">
                <a:solidFill>
                  <a:prstClr val="black"/>
                </a:solidFill>
              </a:endParaRPr>
            </a:p>
          </p:txBody>
        </p:sp>
        <p:sp>
          <p:nvSpPr>
            <p:cNvPr id="15" name="Line 1038"/>
            <p:cNvSpPr>
              <a:spLocks noChangeShapeType="1"/>
            </p:cNvSpPr>
            <p:nvPr/>
          </p:nvSpPr>
          <p:spPr bwMode="auto">
            <a:xfrm>
              <a:off x="249" y="2659"/>
              <a:ext cx="2812" cy="0"/>
            </a:xfrm>
            <a:prstGeom prst="line">
              <a:avLst/>
            </a:prstGeom>
            <a:noFill/>
            <a:ln w="57150">
              <a:solidFill>
                <a:srgbClr val="008000"/>
              </a:solidFill>
              <a:round/>
              <a:headEnd/>
              <a:tailEnd/>
            </a:ln>
            <a:effectLst>
              <a:prstShdw prst="shdw17" dist="17961" dir="2700000">
                <a:srgbClr val="004D00"/>
              </a:prstShdw>
            </a:effectLst>
          </p:spPr>
          <p:txBody>
            <a:bodyPr/>
            <a:lstStyle/>
            <a:p>
              <a:endParaRPr lang="zh-CN" altLang="en-US">
                <a:solidFill>
                  <a:prstClr val="black"/>
                </a:solidFill>
              </a:endParaRPr>
            </a:p>
          </p:txBody>
        </p:sp>
        <p:sp>
          <p:nvSpPr>
            <p:cNvPr id="16" name="Line 1039"/>
            <p:cNvSpPr>
              <a:spLocks noChangeShapeType="1"/>
            </p:cNvSpPr>
            <p:nvPr/>
          </p:nvSpPr>
          <p:spPr bwMode="auto">
            <a:xfrm>
              <a:off x="1622" y="2387"/>
              <a:ext cx="0" cy="272"/>
            </a:xfrm>
            <a:prstGeom prst="line">
              <a:avLst/>
            </a:prstGeom>
            <a:noFill/>
            <a:ln w="38100" cmpd="dbl">
              <a:solidFill>
                <a:srgbClr val="FF0000"/>
              </a:solidFill>
              <a:round/>
              <a:headEnd type="triangle" w="med" len="med"/>
              <a:tailEnd type="triangle" w="med" len="med"/>
            </a:ln>
          </p:spPr>
          <p:txBody>
            <a:bodyPr/>
            <a:lstStyle/>
            <a:p>
              <a:endParaRPr lang="zh-CN" altLang="en-US">
                <a:solidFill>
                  <a:prstClr val="black"/>
                </a:solidFill>
              </a:endParaRPr>
            </a:p>
          </p:txBody>
        </p:sp>
        <p:sp>
          <p:nvSpPr>
            <p:cNvPr id="17" name="Line 1040"/>
            <p:cNvSpPr>
              <a:spLocks noChangeShapeType="1"/>
            </p:cNvSpPr>
            <p:nvPr/>
          </p:nvSpPr>
          <p:spPr bwMode="auto">
            <a:xfrm>
              <a:off x="1622" y="980"/>
              <a:ext cx="0" cy="272"/>
            </a:xfrm>
            <a:prstGeom prst="line">
              <a:avLst/>
            </a:prstGeom>
            <a:noFill/>
            <a:ln w="38100" cmpd="dbl">
              <a:solidFill>
                <a:srgbClr val="FF0000"/>
              </a:solidFill>
              <a:round/>
              <a:headEnd type="triangle" w="med" len="med"/>
              <a:tailEnd type="triangle" w="med" len="med"/>
            </a:ln>
          </p:spPr>
          <p:txBody>
            <a:bodyPr/>
            <a:lstStyle/>
            <a:p>
              <a:endParaRPr lang="zh-CN" altLang="en-US">
                <a:solidFill>
                  <a:prstClr val="black"/>
                </a:solidFill>
              </a:endParaRPr>
            </a:p>
          </p:txBody>
        </p:sp>
      </p:grpSp>
      <p:sp>
        <p:nvSpPr>
          <p:cNvPr id="18" name="椭圆 17"/>
          <p:cNvSpPr/>
          <p:nvPr/>
        </p:nvSpPr>
        <p:spPr bwMode="auto">
          <a:xfrm>
            <a:off x="857224" y="3214708"/>
            <a:ext cx="3857652" cy="785818"/>
          </a:xfrm>
          <a:prstGeom prst="ellipse">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a:scene3d>
            <a:camera prst="orthographicFront"/>
            <a:lightRig rig="threePt" dir="t"/>
          </a:scene3d>
          <a:sp3d>
            <a:bevelT prst="angle"/>
          </a:sp3d>
        </p:spPr>
        <p:txBody>
          <a:bodyPr/>
          <a:lstStyle/>
          <a:p>
            <a:pPr>
              <a:defRPr/>
            </a:pPr>
            <a:r>
              <a:rPr kumimoji="1" lang="zh-CN" altLang="en-US" sz="2400" b="1" dirty="0">
                <a:solidFill>
                  <a:srgbClr val="C00000"/>
                </a:solidFill>
                <a:effectLst>
                  <a:glow rad="63500">
                    <a:srgbClr val="2DA2BF">
                      <a:satMod val="175000"/>
                      <a:alpha val="40000"/>
                    </a:srgbClr>
                  </a:glow>
                </a:effectLst>
                <a:latin typeface="Times New Roman" pitchFamily="18" charset="0"/>
                <a:ea typeface="宋体" pitchFamily="2" charset="-122"/>
              </a:rPr>
              <a:t>对未来变化的预测</a:t>
            </a:r>
          </a:p>
        </p:txBody>
      </p:sp>
      <p:sp>
        <p:nvSpPr>
          <p:cNvPr id="19" name="Line 1040"/>
          <p:cNvSpPr>
            <a:spLocks noChangeShapeType="1"/>
          </p:cNvSpPr>
          <p:nvPr/>
        </p:nvSpPr>
        <p:spPr bwMode="auto">
          <a:xfrm>
            <a:off x="2714612" y="2786084"/>
            <a:ext cx="0" cy="455612"/>
          </a:xfrm>
          <a:prstGeom prst="line">
            <a:avLst/>
          </a:prstGeom>
          <a:noFill/>
          <a:ln w="38100" cmpd="dbl">
            <a:solidFill>
              <a:srgbClr val="FF0000"/>
            </a:solidFill>
            <a:round/>
            <a:headEnd type="triangle" w="med" len="med"/>
            <a:tailEnd type="triangle" w="med" len="med"/>
          </a:ln>
        </p:spPr>
        <p:txBody>
          <a:bodyPr/>
          <a:lstStyle/>
          <a:p>
            <a:endParaRPr lang="zh-CN" altLang="en-US">
              <a:solidFill>
                <a:prstClr val="black"/>
              </a:solidFill>
            </a:endParaRPr>
          </a:p>
        </p:txBody>
      </p:sp>
      <p:sp>
        <p:nvSpPr>
          <p:cNvPr id="20" name="TextBox 18"/>
          <p:cNvSpPr txBox="1">
            <a:spLocks noChangeArrowheads="1"/>
          </p:cNvSpPr>
          <p:nvPr/>
        </p:nvSpPr>
        <p:spPr bwMode="auto">
          <a:xfrm>
            <a:off x="5143504" y="1285860"/>
            <a:ext cx="3571900" cy="4856714"/>
          </a:xfrm>
          <a:prstGeom prst="rect">
            <a:avLst/>
          </a:prstGeom>
          <a:noFill/>
          <a:ln w="9525">
            <a:noFill/>
            <a:miter lim="800000"/>
            <a:headEnd/>
            <a:tailEnd/>
          </a:ln>
        </p:spPr>
        <p:txBody>
          <a:bodyPr wrap="square">
            <a:spAutoFit/>
          </a:bodyPr>
          <a:lstStyle/>
          <a:p>
            <a:pPr eaLnBrk="0" hangingPunct="0">
              <a:lnSpc>
                <a:spcPct val="120000"/>
              </a:lnSpc>
              <a:spcBef>
                <a:spcPct val="30000"/>
              </a:spcBef>
              <a:buClr>
                <a:srgbClr val="464646"/>
              </a:buClr>
              <a:buSzPct val="70000"/>
              <a:buFont typeface="Wingdings" pitchFamily="2" charset="2"/>
              <a:buChar char="n"/>
            </a:pPr>
            <a:r>
              <a:rPr lang="zh-CN" altLang="en-US" sz="2400" b="1" dirty="0">
                <a:solidFill>
                  <a:srgbClr val="C00000"/>
                </a:solidFill>
                <a:latin typeface="Times New Roman" pitchFamily="18" charset="0"/>
                <a:ea typeface="华文楷体" pitchFamily="2" charset="-122"/>
                <a:cs typeface="Times New Roman" pitchFamily="18" charset="0"/>
              </a:rPr>
              <a:t>科学</a:t>
            </a:r>
            <a:r>
              <a:rPr lang="zh-CN" altLang="en-US" sz="2400" dirty="0">
                <a:solidFill>
                  <a:prstClr val="black">
                    <a:lumMod val="75000"/>
                    <a:lumOff val="25000"/>
                  </a:prstClr>
                </a:solidFill>
                <a:latin typeface="Times New Roman" pitchFamily="18" charset="0"/>
                <a:ea typeface="华文楷体" pitchFamily="2" charset="-122"/>
                <a:cs typeface="Times New Roman" pitchFamily="18" charset="0"/>
              </a:rPr>
              <a:t>之所以能成为真正的科学是因为</a:t>
            </a:r>
            <a:r>
              <a:rPr lang="zh-CN" altLang="en-US" sz="2400" b="1" dirty="0">
                <a:solidFill>
                  <a:srgbClr val="C00000"/>
                </a:solidFill>
                <a:latin typeface="Times New Roman" pitchFamily="18" charset="0"/>
                <a:ea typeface="华文楷体" pitchFamily="2" charset="-122"/>
                <a:cs typeface="Times New Roman" pitchFamily="18" charset="0"/>
              </a:rPr>
              <a:t>能预测未来的变化</a:t>
            </a:r>
            <a:r>
              <a:rPr lang="en-US" altLang="zh-CN" sz="2400" b="1" dirty="0">
                <a:solidFill>
                  <a:prstClr val="black">
                    <a:lumMod val="65000"/>
                    <a:lumOff val="35000"/>
                  </a:prstClr>
                </a:solidFill>
                <a:latin typeface="Times New Roman" pitchFamily="18" charset="0"/>
                <a:ea typeface="华文楷体" pitchFamily="2" charset="-122"/>
                <a:cs typeface="Times New Roman" pitchFamily="18" charset="0"/>
              </a:rPr>
              <a:t>;</a:t>
            </a:r>
          </a:p>
          <a:p>
            <a:pPr eaLnBrk="0" hangingPunct="0">
              <a:lnSpc>
                <a:spcPct val="120000"/>
              </a:lnSpc>
              <a:spcBef>
                <a:spcPct val="30000"/>
              </a:spcBef>
              <a:buClr>
                <a:srgbClr val="464646"/>
              </a:buClr>
              <a:buSzPct val="70000"/>
              <a:buFont typeface="Wingdings" pitchFamily="2" charset="2"/>
              <a:buChar char="n"/>
            </a:pPr>
            <a:r>
              <a:rPr lang="zh-CN" altLang="en-US" sz="2400" b="1" dirty="0">
                <a:solidFill>
                  <a:srgbClr val="C00000"/>
                </a:solidFill>
                <a:latin typeface="Times New Roman" pitchFamily="18" charset="0"/>
                <a:ea typeface="华文楷体" pitchFamily="2" charset="-122"/>
                <a:cs typeface="Times New Roman" pitchFamily="18" charset="0"/>
              </a:rPr>
              <a:t>决策</a:t>
            </a:r>
            <a:r>
              <a:rPr lang="zh-CN" altLang="en-US" sz="2400" dirty="0">
                <a:solidFill>
                  <a:prstClr val="black">
                    <a:lumMod val="75000"/>
                    <a:lumOff val="25000"/>
                  </a:prstClr>
                </a:solidFill>
                <a:latin typeface="Times New Roman" pitchFamily="18" charset="0"/>
                <a:ea typeface="华文楷体" pitchFamily="2" charset="-122"/>
                <a:cs typeface="Times New Roman" pitchFamily="18" charset="0"/>
              </a:rPr>
              <a:t>之所以被称为科学的决策是因为</a:t>
            </a:r>
            <a:r>
              <a:rPr lang="zh-CN" altLang="en-US" sz="2400" b="1" dirty="0">
                <a:solidFill>
                  <a:srgbClr val="C00000"/>
                </a:solidFill>
                <a:latin typeface="Times New Roman" pitchFamily="18" charset="0"/>
                <a:ea typeface="华文楷体" pitchFamily="2" charset="-122"/>
                <a:cs typeface="Times New Roman" pitchFamily="18" charset="0"/>
              </a:rPr>
              <a:t>能洞察变化的未来</a:t>
            </a:r>
            <a:r>
              <a:rPr lang="en-US" altLang="zh-CN" sz="2400" b="1" dirty="0">
                <a:solidFill>
                  <a:prstClr val="black">
                    <a:lumMod val="65000"/>
                    <a:lumOff val="35000"/>
                  </a:prstClr>
                </a:solidFill>
                <a:latin typeface="Times New Roman" pitchFamily="18" charset="0"/>
                <a:ea typeface="华文楷体" pitchFamily="2" charset="-122"/>
                <a:cs typeface="Times New Roman" pitchFamily="18" charset="0"/>
              </a:rPr>
              <a:t>;</a:t>
            </a:r>
          </a:p>
          <a:p>
            <a:pPr eaLnBrk="0" hangingPunct="0">
              <a:lnSpc>
                <a:spcPct val="120000"/>
              </a:lnSpc>
              <a:spcBef>
                <a:spcPct val="30000"/>
              </a:spcBef>
              <a:buClr>
                <a:srgbClr val="464646"/>
              </a:buClr>
              <a:buSzPct val="70000"/>
              <a:buFont typeface="Wingdings" pitchFamily="2" charset="2"/>
              <a:buChar char="n"/>
            </a:pPr>
            <a:r>
              <a:rPr lang="zh-CN" altLang="en-US" sz="2400" b="1" dirty="0">
                <a:solidFill>
                  <a:srgbClr val="C00000"/>
                </a:solidFill>
                <a:latin typeface="Times New Roman" pitchFamily="18" charset="0"/>
                <a:ea typeface="华文楷体" pitchFamily="2" charset="-122"/>
                <a:cs typeface="Times New Roman" pitchFamily="18" charset="0"/>
              </a:rPr>
              <a:t>科学与决策</a:t>
            </a:r>
            <a:r>
              <a:rPr lang="zh-CN" altLang="en-US" sz="2400" dirty="0">
                <a:solidFill>
                  <a:prstClr val="black">
                    <a:lumMod val="75000"/>
                    <a:lumOff val="25000"/>
                  </a:prstClr>
                </a:solidFill>
                <a:latin typeface="Times New Roman" pitchFamily="18" charset="0"/>
                <a:ea typeface="华文楷体" pitchFamily="2" charset="-122"/>
                <a:cs typeface="Times New Roman" pitchFamily="18" charset="0"/>
              </a:rPr>
              <a:t>之间的</a:t>
            </a:r>
            <a:r>
              <a:rPr lang="zh-CN" altLang="en-US" sz="2400" b="1" dirty="0">
                <a:solidFill>
                  <a:srgbClr val="C00000"/>
                </a:solidFill>
                <a:latin typeface="Times New Roman" pitchFamily="18" charset="0"/>
                <a:ea typeface="华文楷体" pitchFamily="2" charset="-122"/>
                <a:cs typeface="Times New Roman" pitchFamily="18" charset="0"/>
              </a:rPr>
              <a:t>桥梁</a:t>
            </a:r>
            <a:r>
              <a:rPr lang="zh-CN" altLang="en-US" sz="2400" dirty="0">
                <a:solidFill>
                  <a:prstClr val="black">
                    <a:lumMod val="75000"/>
                    <a:lumOff val="25000"/>
                  </a:prstClr>
                </a:solidFill>
                <a:latin typeface="Times New Roman" pitchFamily="18" charset="0"/>
                <a:ea typeface="华文楷体" pitchFamily="2" charset="-122"/>
                <a:cs typeface="Times New Roman" pitchFamily="18" charset="0"/>
              </a:rPr>
              <a:t>就是对未来变化的</a:t>
            </a:r>
            <a:r>
              <a:rPr lang="zh-CN" altLang="en-US" sz="2400" b="1" dirty="0">
                <a:solidFill>
                  <a:srgbClr val="C00000"/>
                </a:solidFill>
                <a:latin typeface="Times New Roman" pitchFamily="18" charset="0"/>
                <a:ea typeface="华文楷体" pitchFamily="2" charset="-122"/>
                <a:cs typeface="Times New Roman" pitchFamily="18" charset="0"/>
              </a:rPr>
              <a:t>预见</a:t>
            </a:r>
            <a:r>
              <a:rPr lang="en-US" altLang="zh-CN" sz="2400" b="1" dirty="0">
                <a:solidFill>
                  <a:prstClr val="black">
                    <a:lumMod val="65000"/>
                    <a:lumOff val="35000"/>
                  </a:prstClr>
                </a:solidFill>
                <a:latin typeface="Times New Roman" pitchFamily="18" charset="0"/>
                <a:ea typeface="华文楷体" pitchFamily="2" charset="-122"/>
                <a:cs typeface="Times New Roman" pitchFamily="18" charset="0"/>
              </a:rPr>
              <a:t>;</a:t>
            </a:r>
          </a:p>
          <a:p>
            <a:pPr eaLnBrk="0" hangingPunct="0">
              <a:lnSpc>
                <a:spcPct val="120000"/>
              </a:lnSpc>
              <a:spcBef>
                <a:spcPct val="30000"/>
              </a:spcBef>
              <a:buClr>
                <a:srgbClr val="464646"/>
              </a:buClr>
              <a:buSzPct val="70000"/>
              <a:buFont typeface="Wingdings" pitchFamily="2" charset="2"/>
              <a:buChar char="n"/>
            </a:pPr>
            <a:r>
              <a:rPr lang="zh-CN" altLang="en-US" sz="2400" b="1" dirty="0">
                <a:solidFill>
                  <a:srgbClr val="C00000"/>
                </a:solidFill>
                <a:latin typeface="Times New Roman" pitchFamily="18" charset="0"/>
                <a:ea typeface="华文楷体" pitchFamily="2" charset="-122"/>
                <a:cs typeface="Times New Roman" pitchFamily="18" charset="0"/>
              </a:rPr>
              <a:t>提高预测能力</a:t>
            </a:r>
            <a:r>
              <a:rPr lang="zh-CN" altLang="en-US" sz="2400" dirty="0">
                <a:solidFill>
                  <a:prstClr val="black">
                    <a:lumMod val="75000"/>
                    <a:lumOff val="25000"/>
                  </a:prstClr>
                </a:solidFill>
                <a:latin typeface="Times New Roman" pitchFamily="18" charset="0"/>
                <a:ea typeface="华文楷体" pitchFamily="2" charset="-122"/>
                <a:cs typeface="Times New Roman" pitchFamily="18" charset="0"/>
              </a:rPr>
              <a:t>应该是科学界追求的</a:t>
            </a:r>
            <a:r>
              <a:rPr lang="zh-CN" altLang="en-US" sz="2400" b="1" dirty="0">
                <a:solidFill>
                  <a:srgbClr val="C00000"/>
                </a:solidFill>
                <a:latin typeface="Times New Roman" pitchFamily="18" charset="0"/>
                <a:ea typeface="华文楷体" pitchFamily="2" charset="-122"/>
                <a:cs typeface="Times New Roman" pitchFamily="18" charset="0"/>
              </a:rPr>
              <a:t>最高目标</a:t>
            </a:r>
            <a:r>
              <a:rPr lang="zh-CN" altLang="en-US" sz="2400" b="1" dirty="0" smtClean="0">
                <a:solidFill>
                  <a:prstClr val="black">
                    <a:lumMod val="65000"/>
                    <a:lumOff val="35000"/>
                  </a:prstClr>
                </a:solidFill>
                <a:latin typeface="Times New Roman" pitchFamily="18" charset="0"/>
                <a:ea typeface="华文楷体" pitchFamily="2" charset="-122"/>
                <a:cs typeface="Times New Roman" pitchFamily="18" charset="0"/>
              </a:rPr>
              <a:t>。</a:t>
            </a:r>
            <a:endParaRPr lang="en-US" altLang="zh-CN" sz="2400" b="1" dirty="0">
              <a:solidFill>
                <a:prstClr val="black">
                  <a:lumMod val="65000"/>
                  <a:lumOff val="35000"/>
                </a:prstClr>
              </a:solidFill>
              <a:latin typeface="Times New Roman" pitchFamily="18" charset="0"/>
              <a:ea typeface="华文楷体" pitchFamily="2" charset="-122"/>
              <a:cs typeface="Times New Roman" pitchFamily="18" charset="0"/>
            </a:endParaRPr>
          </a:p>
        </p:txBody>
      </p:sp>
    </p:spTree>
    <p:extLst>
      <p:ext uri="{BB962C8B-B14F-4D97-AF65-F5344CB8AC3E}">
        <p14:creationId xmlns:p14="http://schemas.microsoft.com/office/powerpoint/2010/main" val="35514210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Grp="1" noChangeAspect="1"/>
          </p:cNvGraphicFramePr>
          <p:nvPr>
            <p:ph idx="1"/>
          </p:nvPr>
        </p:nvGraphicFramePr>
        <p:xfrm>
          <a:off x="0" y="3213100"/>
          <a:ext cx="9180513" cy="3105150"/>
        </p:xfrm>
        <a:graphic>
          <a:graphicData uri="http://schemas.openxmlformats.org/presentationml/2006/ole">
            <mc:AlternateContent xmlns:mc="http://schemas.openxmlformats.org/markup-compatibility/2006">
              <mc:Choice xmlns:v="urn:schemas-microsoft-com:vml" Requires="v">
                <p:oleObj spid="_x0000_s43033" name="图表" r:id="rId3" imgW="8277225" imgH="2543175" progId="Excel.Sheet.8">
                  <p:embed/>
                </p:oleObj>
              </mc:Choice>
              <mc:Fallback>
                <p:oleObj name="图表" r:id="rId3" imgW="8277225" imgH="2543175"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3100"/>
                        <a:ext cx="918051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39" name="Picture 4" descr="ETa_25"/>
          <p:cNvPicPr>
            <a:picLocks noChangeArrowheads="1" noCrop="1"/>
          </p:cNvPicPr>
          <p:nvPr/>
        </p:nvPicPr>
        <p:blipFill>
          <a:blip r:embed="rId5"/>
          <a:srcRect/>
          <a:stretch>
            <a:fillRect/>
          </a:stretch>
        </p:blipFill>
        <p:spPr bwMode="auto">
          <a:xfrm>
            <a:off x="4826000" y="477838"/>
            <a:ext cx="4318000" cy="2519362"/>
          </a:xfrm>
          <a:prstGeom prst="rect">
            <a:avLst/>
          </a:prstGeom>
          <a:noFill/>
          <a:ln w="9525">
            <a:noFill/>
            <a:miter lim="800000"/>
            <a:headEnd/>
            <a:tailEnd/>
          </a:ln>
        </p:spPr>
      </p:pic>
      <p:graphicFrame>
        <p:nvGraphicFramePr>
          <p:cNvPr id="138248" name="Group 8"/>
          <p:cNvGraphicFramePr>
            <a:graphicFrameLocks noGrp="1"/>
          </p:cNvGraphicFramePr>
          <p:nvPr/>
        </p:nvGraphicFramePr>
        <p:xfrm>
          <a:off x="323850" y="1341438"/>
          <a:ext cx="3743325" cy="1188720"/>
        </p:xfrm>
        <a:graphic>
          <a:graphicData uri="http://schemas.openxmlformats.org/drawingml/2006/table">
            <a:tbl>
              <a:tblPr/>
              <a:tblGrid>
                <a:gridCol w="1281113"/>
                <a:gridCol w="1279525"/>
                <a:gridCol w="1182687"/>
              </a:tblGrid>
              <a:tr h="2365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Area_JN:</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5.73E+10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M</a:t>
                      </a:r>
                      <a:r>
                        <a:rPr kumimoji="0" lang="en-US" altLang="zh-CN" sz="2000" b="0" i="0" u="none" strike="noStrike" cap="none" normalizeH="0" baseline="30000" smtClean="0">
                          <a:ln>
                            <a:noFill/>
                          </a:ln>
                          <a:solidFill>
                            <a:srgbClr val="000000"/>
                          </a:solidFill>
                          <a:effectLst/>
                          <a:latin typeface="宋体" pitchFamily="2" charset="-122"/>
                          <a:ea typeface="宋体" pitchFamily="2" charset="-122"/>
                        </a:rPr>
                        <a:t>2</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Area_JW:</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5.78E+10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r h="3619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Area_YL:</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1.15E+11</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bl>
          </a:graphicData>
        </a:graphic>
      </p:graphicFrame>
      <p:sp>
        <p:nvSpPr>
          <p:cNvPr id="14356" name="Text Box 5"/>
          <p:cNvSpPr txBox="1">
            <a:spLocks noChangeArrowheads="1"/>
          </p:cNvSpPr>
          <p:nvPr/>
        </p:nvSpPr>
        <p:spPr bwMode="auto">
          <a:xfrm>
            <a:off x="0" y="466725"/>
            <a:ext cx="4572000" cy="523875"/>
          </a:xfrm>
          <a:prstGeom prst="rect">
            <a:avLst/>
          </a:prstGeom>
          <a:noFill/>
          <a:ln w="9525">
            <a:noFill/>
            <a:miter lim="800000"/>
            <a:headEnd/>
            <a:tailEnd/>
          </a:ln>
        </p:spPr>
        <p:txBody>
          <a:bodyPr>
            <a:spAutoFit/>
          </a:bodyPr>
          <a:lstStyle/>
          <a:p>
            <a:r>
              <a:rPr lang="zh-CN" altLang="en-US" sz="2800">
                <a:latin typeface="仿宋_GB2312" pitchFamily="49" charset="-122"/>
                <a:ea typeface="仿宋_GB2312" pitchFamily="49" charset="-122"/>
              </a:rPr>
              <a:t>境内外蒸散量对比分析</a:t>
            </a:r>
            <a:r>
              <a:rPr lang="en-US" altLang="zh-CN" sz="2800">
                <a:latin typeface="仿宋_GB2312" pitchFamily="49" charset="-122"/>
                <a:ea typeface="仿宋_GB2312" pitchFamily="49" charset="-122"/>
              </a:rPr>
              <a:t>(</a:t>
            </a:r>
            <a:r>
              <a:rPr lang="zh-CN" altLang="en-US" sz="2800">
                <a:latin typeface="仿宋_GB2312" pitchFamily="49" charset="-122"/>
                <a:ea typeface="仿宋_GB2312" pitchFamily="49" charset="-122"/>
              </a:rPr>
              <a:t>一</a:t>
            </a:r>
            <a:r>
              <a:rPr lang="en-US" altLang="zh-CN" sz="2800">
                <a:latin typeface="仿宋_GB2312" pitchFamily="49" charset="-122"/>
                <a:ea typeface="仿宋_GB2312" pitchFamily="49" charset="-122"/>
              </a:rPr>
              <a:t>)</a:t>
            </a:r>
            <a:r>
              <a:rPr lang="zh-CN" altLang="en-US" sz="2800">
                <a:latin typeface="仿宋_GB2312" pitchFamily="49" charset="-122"/>
                <a:ea typeface="仿宋_GB2312" pitchFamily="49" charset="-122"/>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5"/>
          <p:cNvSpPr txBox="1">
            <a:spLocks noChangeArrowheads="1"/>
          </p:cNvSpPr>
          <p:nvPr/>
        </p:nvSpPr>
        <p:spPr bwMode="auto">
          <a:xfrm>
            <a:off x="214313" y="428625"/>
            <a:ext cx="8280400" cy="519113"/>
          </a:xfrm>
          <a:prstGeom prst="rect">
            <a:avLst/>
          </a:prstGeom>
          <a:noFill/>
          <a:ln w="9525">
            <a:noFill/>
            <a:miter lim="800000"/>
            <a:headEnd/>
            <a:tailEnd/>
          </a:ln>
        </p:spPr>
        <p:txBody>
          <a:bodyPr>
            <a:spAutoFit/>
          </a:bodyPr>
          <a:lstStyle/>
          <a:p>
            <a:r>
              <a:rPr lang="zh-CN" altLang="en-US" sz="2800">
                <a:latin typeface="仿宋_GB2312" pitchFamily="49" charset="-122"/>
                <a:ea typeface="仿宋_GB2312" pitchFamily="49" charset="-122"/>
              </a:rPr>
              <a:t>流域蒸散发量估算</a:t>
            </a:r>
            <a:r>
              <a:rPr lang="en-US" altLang="zh-CN" sz="2800">
                <a:latin typeface="仿宋_GB2312" pitchFamily="49" charset="-122"/>
                <a:ea typeface="仿宋_GB2312" pitchFamily="49" charset="-122"/>
              </a:rPr>
              <a:t>(</a:t>
            </a:r>
            <a:r>
              <a:rPr lang="zh-CN" altLang="en-US" sz="2800">
                <a:latin typeface="仿宋_GB2312" pitchFamily="49" charset="-122"/>
                <a:ea typeface="仿宋_GB2312" pitchFamily="49" charset="-122"/>
              </a:rPr>
              <a:t>二</a:t>
            </a:r>
            <a:r>
              <a:rPr lang="en-US" altLang="zh-CN" sz="2800">
                <a:latin typeface="仿宋_GB2312" pitchFamily="49" charset="-122"/>
                <a:ea typeface="仿宋_GB2312" pitchFamily="49" charset="-122"/>
              </a:rPr>
              <a:t>)</a:t>
            </a:r>
            <a:endParaRPr lang="zh-CN" altLang="en-US" sz="2800">
              <a:latin typeface="仿宋_GB2312" pitchFamily="49" charset="-122"/>
              <a:ea typeface="仿宋_GB2312" pitchFamily="49" charset="-122"/>
            </a:endParaRPr>
          </a:p>
        </p:txBody>
      </p:sp>
      <p:pic>
        <p:nvPicPr>
          <p:cNvPr id="185347" name="图片 6" descr="月.gif"/>
          <p:cNvPicPr>
            <a:picLocks noChangeAspect="1"/>
          </p:cNvPicPr>
          <p:nvPr/>
        </p:nvPicPr>
        <p:blipFill>
          <a:blip r:embed="rId2"/>
          <a:srcRect/>
          <a:stretch>
            <a:fillRect/>
          </a:stretch>
        </p:blipFill>
        <p:spPr bwMode="auto">
          <a:xfrm>
            <a:off x="1428750" y="1571625"/>
            <a:ext cx="6457950" cy="3028950"/>
          </a:xfrm>
          <a:prstGeom prst="rect">
            <a:avLst/>
          </a:prstGeom>
          <a:noFill/>
          <a:ln w="9525">
            <a:noFill/>
            <a:miter lim="800000"/>
            <a:headEnd/>
            <a:tailEnd/>
          </a:ln>
        </p:spPr>
      </p:pic>
      <p:sp>
        <p:nvSpPr>
          <p:cNvPr id="185348" name="TextBox 7"/>
          <p:cNvSpPr txBox="1">
            <a:spLocks noChangeArrowheads="1"/>
          </p:cNvSpPr>
          <p:nvPr/>
        </p:nvSpPr>
        <p:spPr bwMode="auto">
          <a:xfrm>
            <a:off x="2643188" y="5072063"/>
            <a:ext cx="4264025" cy="369887"/>
          </a:xfrm>
          <a:prstGeom prst="rect">
            <a:avLst/>
          </a:prstGeom>
          <a:noFill/>
          <a:ln w="9525">
            <a:noFill/>
            <a:miter lim="800000"/>
            <a:headEnd/>
            <a:tailEnd/>
          </a:ln>
        </p:spPr>
        <p:txBody>
          <a:bodyPr wrap="none">
            <a:spAutoFit/>
          </a:bodyPr>
          <a:lstStyle/>
          <a:p>
            <a:r>
              <a:rPr lang="en-US" altLang="zh-CN"/>
              <a:t>2009</a:t>
            </a:r>
            <a:r>
              <a:rPr lang="zh-CN" altLang="en-US"/>
              <a:t>年</a:t>
            </a:r>
            <a:r>
              <a:rPr lang="en-US" altLang="zh-CN"/>
              <a:t>4</a:t>
            </a:r>
            <a:r>
              <a:rPr lang="zh-CN" altLang="en-US"/>
              <a:t>月</a:t>
            </a:r>
            <a:r>
              <a:rPr lang="en-US" altLang="zh-CN"/>
              <a:t>-10</a:t>
            </a:r>
            <a:r>
              <a:rPr lang="zh-CN" altLang="en-US"/>
              <a:t>月   月蒸散动态变化趋势图</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Grp="1" noChangeAspect="1"/>
          </p:cNvGraphicFramePr>
          <p:nvPr>
            <p:ph idx="1"/>
          </p:nvPr>
        </p:nvGraphicFramePr>
        <p:xfrm>
          <a:off x="144463" y="3068638"/>
          <a:ext cx="8820150" cy="3384550"/>
        </p:xfrm>
        <a:graphic>
          <a:graphicData uri="http://schemas.openxmlformats.org/presentationml/2006/ole">
            <mc:AlternateContent xmlns:mc="http://schemas.openxmlformats.org/markup-compatibility/2006">
              <mc:Choice xmlns:v="urn:schemas-microsoft-com:vml" Requires="v">
                <p:oleObj spid="_x0000_s44057" name="图表" r:id="rId3" imgW="7477125" imgH="2552700" progId="Excel.Sheet.8">
                  <p:embed/>
                </p:oleObj>
              </mc:Choice>
              <mc:Fallback>
                <p:oleObj name="图表" r:id="rId3" imgW="7477125" imgH="2552700"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068638"/>
                        <a:ext cx="882015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2173" name="Group 77"/>
          <p:cNvGraphicFramePr>
            <a:graphicFrameLocks noGrp="1"/>
          </p:cNvGraphicFramePr>
          <p:nvPr/>
        </p:nvGraphicFramePr>
        <p:xfrm>
          <a:off x="395288" y="1169988"/>
          <a:ext cx="3743325" cy="1188720"/>
        </p:xfrm>
        <a:graphic>
          <a:graphicData uri="http://schemas.openxmlformats.org/drawingml/2006/table">
            <a:tbl>
              <a:tblPr/>
              <a:tblGrid>
                <a:gridCol w="1281112"/>
                <a:gridCol w="1279525"/>
                <a:gridCol w="1182688"/>
              </a:tblGrid>
              <a:tr h="23018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Area_JN:</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5.73E+10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M</a:t>
                      </a:r>
                      <a:r>
                        <a:rPr kumimoji="0" lang="en-US" altLang="zh-CN" sz="2000" b="0" i="0" u="none" strike="noStrike" cap="none" normalizeH="0" baseline="30000" smtClean="0">
                          <a:ln>
                            <a:noFill/>
                          </a:ln>
                          <a:solidFill>
                            <a:srgbClr val="000000"/>
                          </a:solidFill>
                          <a:effectLst/>
                          <a:latin typeface="宋体" pitchFamily="2" charset="-122"/>
                          <a:ea typeface="宋体" pitchFamily="2" charset="-122"/>
                        </a:rPr>
                        <a:t>2</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Area_JW:</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5.78E+10</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r h="361950">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Area_YL:</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宋体" pitchFamily="2" charset="-122"/>
                          <a:ea typeface="宋体" pitchFamily="2" charset="-122"/>
                        </a:rPr>
                        <a:t>1.15E+11</a:t>
                      </a:r>
                      <a:endParaRPr kumimoji="0" lang="en-US" altLang="zh-CN" sz="2000" b="1" i="0" u="none" strike="noStrike" cap="none" normalizeH="0" baseline="0" smtClean="0">
                        <a:ln>
                          <a:noFill/>
                        </a:ln>
                        <a:solidFill>
                          <a:schemeClr val="tx1"/>
                        </a:solidFill>
                        <a:effectLst/>
                        <a:latin typeface="Times New Roman" pitchFamily="18" charset="0"/>
                        <a:ea typeface="宋体"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r>
            </a:tbl>
          </a:graphicData>
        </a:graphic>
      </p:graphicFrame>
      <p:pic>
        <p:nvPicPr>
          <p:cNvPr id="15379" name="Picture 6" descr="R_25"/>
          <p:cNvPicPr>
            <a:picLocks noChangeArrowheads="1" noCrop="1"/>
          </p:cNvPicPr>
          <p:nvPr/>
        </p:nvPicPr>
        <p:blipFill>
          <a:blip r:embed="rId5"/>
          <a:srcRect/>
          <a:stretch>
            <a:fillRect/>
          </a:stretch>
        </p:blipFill>
        <p:spPr bwMode="auto">
          <a:xfrm>
            <a:off x="4572000" y="549275"/>
            <a:ext cx="4318000" cy="2519363"/>
          </a:xfrm>
          <a:prstGeom prst="rect">
            <a:avLst/>
          </a:prstGeom>
          <a:noFill/>
          <a:ln w="9525">
            <a:noFill/>
            <a:miter lim="800000"/>
            <a:headEnd/>
            <a:tailEnd/>
          </a:ln>
        </p:spPr>
      </p:pic>
      <p:sp>
        <p:nvSpPr>
          <p:cNvPr id="15380" name="Text Box 5"/>
          <p:cNvSpPr txBox="1">
            <a:spLocks noChangeArrowheads="1"/>
          </p:cNvSpPr>
          <p:nvPr/>
        </p:nvSpPr>
        <p:spPr bwMode="auto">
          <a:xfrm>
            <a:off x="0" y="476250"/>
            <a:ext cx="4356100" cy="519113"/>
          </a:xfrm>
          <a:prstGeom prst="rect">
            <a:avLst/>
          </a:prstGeom>
          <a:noFill/>
          <a:ln w="9525">
            <a:noFill/>
            <a:miter lim="800000"/>
            <a:headEnd/>
            <a:tailEnd/>
          </a:ln>
        </p:spPr>
        <p:txBody>
          <a:bodyPr>
            <a:spAutoFit/>
          </a:bodyPr>
          <a:lstStyle/>
          <a:p>
            <a:r>
              <a:rPr lang="zh-CN" altLang="en-US" sz="2800">
                <a:latin typeface="仿宋_GB2312" pitchFamily="49" charset="-122"/>
                <a:ea typeface="仿宋_GB2312" pitchFamily="49" charset="-122"/>
              </a:rPr>
              <a:t>境内外产流量对比分析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1151112" y="1184140"/>
            <a:ext cx="7992888"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4000" b="1" dirty="0" smtClean="0">
                <a:solidFill>
                  <a:srgbClr val="FF0000"/>
                </a:solidFill>
                <a:latin typeface="Arial" charset="0"/>
              </a:rPr>
              <a:t>第四次土壤侵蚀普查</a:t>
            </a:r>
            <a:r>
              <a:rPr lang="zh-CN" altLang="en-US" sz="4000" b="1" dirty="0">
                <a:solidFill>
                  <a:srgbClr val="FF0000"/>
                </a:solidFill>
                <a:latin typeface="Arial" charset="0"/>
              </a:rPr>
              <a:t>总体方案</a:t>
            </a:r>
          </a:p>
        </p:txBody>
      </p:sp>
      <p:sp>
        <p:nvSpPr>
          <p:cNvPr id="41990" name="Text Box 6"/>
          <p:cNvSpPr txBox="1">
            <a:spLocks noChangeArrowheads="1"/>
          </p:cNvSpPr>
          <p:nvPr/>
        </p:nvSpPr>
        <p:spPr bwMode="auto">
          <a:xfrm>
            <a:off x="179388" y="1412776"/>
            <a:ext cx="8964612"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endParaRPr lang="en-US" altLang="zh-CN" sz="2800" dirty="0" smtClean="0">
              <a:solidFill>
                <a:prstClr val="black"/>
              </a:solidFill>
              <a:latin typeface="黑体" pitchFamily="2" charset="-122"/>
            </a:endParaRPr>
          </a:p>
          <a:p>
            <a:pPr algn="just">
              <a:lnSpc>
                <a:spcPct val="140000"/>
              </a:lnSpc>
              <a:spcBef>
                <a:spcPct val="50000"/>
              </a:spcBef>
              <a:buClr>
                <a:srgbClr val="FF8119"/>
              </a:buClr>
              <a:buFont typeface="Wingdings" pitchFamily="2" charset="2"/>
              <a:buChar char="Ø"/>
            </a:pPr>
            <a:r>
              <a:rPr lang="en-US" altLang="zh-CN" b="1" dirty="0" smtClean="0">
                <a:solidFill>
                  <a:srgbClr val="44B9E8"/>
                </a:solidFill>
                <a:latin typeface="幼圆" pitchFamily="49" charset="-122"/>
                <a:ea typeface="幼圆" pitchFamily="49" charset="-122"/>
              </a:rPr>
              <a:t> </a:t>
            </a:r>
            <a:r>
              <a:rPr lang="zh-CN" altLang="en-US" sz="2800" b="1" dirty="0">
                <a:solidFill>
                  <a:prstClr val="black"/>
                </a:solidFill>
                <a:latin typeface="黑体" pitchFamily="2" charset="-122"/>
              </a:rPr>
              <a:t>加强地面调查工作，构建全国土壤侵蚀抽样调查体系</a:t>
            </a:r>
          </a:p>
          <a:p>
            <a:pPr algn="just">
              <a:lnSpc>
                <a:spcPct val="140000"/>
              </a:lnSpc>
              <a:spcBef>
                <a:spcPct val="50000"/>
              </a:spcBef>
              <a:buClr>
                <a:srgbClr val="FF8119"/>
              </a:buClr>
              <a:buFont typeface="Wingdings" pitchFamily="2" charset="2"/>
              <a:buChar char="Ø"/>
            </a:pPr>
            <a:r>
              <a:rPr lang="zh-CN" altLang="en-US" sz="2800" b="1" dirty="0">
                <a:solidFill>
                  <a:prstClr val="black"/>
                </a:solidFill>
                <a:latin typeface="黑体" pitchFamily="2" charset="-122"/>
              </a:rPr>
              <a:t> 运用</a:t>
            </a:r>
            <a:r>
              <a:rPr lang="en-US" altLang="zh-CN" sz="2800" b="1" dirty="0">
                <a:solidFill>
                  <a:prstClr val="black"/>
                </a:solidFill>
                <a:latin typeface="黑体" pitchFamily="2" charset="-122"/>
              </a:rPr>
              <a:t>RS</a:t>
            </a:r>
            <a:r>
              <a:rPr lang="zh-CN" altLang="en-US" sz="2800" b="1" dirty="0">
                <a:solidFill>
                  <a:prstClr val="black"/>
                </a:solidFill>
                <a:latin typeface="黑体" pitchFamily="2" charset="-122"/>
              </a:rPr>
              <a:t>与</a:t>
            </a:r>
            <a:r>
              <a:rPr lang="en-US" altLang="zh-CN" sz="2800" b="1" dirty="0">
                <a:solidFill>
                  <a:prstClr val="black"/>
                </a:solidFill>
                <a:latin typeface="黑体" pitchFamily="2" charset="-122"/>
              </a:rPr>
              <a:t>GIS</a:t>
            </a:r>
            <a:r>
              <a:rPr lang="zh-CN" altLang="en-US" sz="2800" b="1" dirty="0">
                <a:solidFill>
                  <a:prstClr val="black"/>
                </a:solidFill>
                <a:latin typeface="黑体" pitchFamily="2" charset="-122"/>
              </a:rPr>
              <a:t>技术，构建全国土壤侵蚀影响因子空间数据库，拓展地面调查的小区域数据到大空间尺度</a:t>
            </a:r>
          </a:p>
          <a:p>
            <a:pPr algn="just">
              <a:lnSpc>
                <a:spcPct val="140000"/>
              </a:lnSpc>
              <a:spcBef>
                <a:spcPct val="50000"/>
              </a:spcBef>
              <a:buClr>
                <a:srgbClr val="FF8119"/>
              </a:buClr>
              <a:buFont typeface="Wingdings" pitchFamily="2" charset="2"/>
              <a:buChar char="Ø"/>
            </a:pPr>
            <a:r>
              <a:rPr lang="zh-CN" altLang="en-US" sz="2800" b="1" dirty="0">
                <a:solidFill>
                  <a:prstClr val="black"/>
                </a:solidFill>
                <a:latin typeface="黑体" pitchFamily="2" charset="-122"/>
              </a:rPr>
              <a:t> 应用土壤侵蚀模型计算土壤侵蚀量，屏蔽以往调查中的主观性，保障可重复性 </a:t>
            </a:r>
          </a:p>
        </p:txBody>
      </p:sp>
      <p:sp>
        <p:nvSpPr>
          <p:cNvPr id="5" name="标题 2"/>
          <p:cNvSpPr txBox="1">
            <a:spLocks/>
          </p:cNvSpPr>
          <p:nvPr/>
        </p:nvSpPr>
        <p:spPr>
          <a:xfrm>
            <a:off x="914400" y="54815"/>
            <a:ext cx="8229600" cy="1000132"/>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zh-CN" altLang="en-US" sz="4000" dirty="0" smtClean="0">
                <a:solidFill>
                  <a:srgbClr val="464646"/>
                </a:solidFill>
                <a:latin typeface="Times New Roman" pitchFamily="18" charset="0"/>
                <a:cs typeface="Times New Roman" pitchFamily="18" charset="0"/>
              </a:rPr>
              <a:t>应用实例</a:t>
            </a:r>
            <a:r>
              <a:rPr lang="en-US" altLang="zh-CN" sz="4000" dirty="0" smtClean="0">
                <a:solidFill>
                  <a:srgbClr val="464646"/>
                </a:solidFill>
                <a:latin typeface="Times New Roman" pitchFamily="18" charset="0"/>
                <a:cs typeface="Times New Roman" pitchFamily="18" charset="0"/>
              </a:rPr>
              <a:t>4</a:t>
            </a:r>
            <a:endParaRPr lang="zh-CN" altLang="en-US" dirty="0">
              <a:solidFill>
                <a:srgbClr val="464646"/>
              </a:solidFill>
              <a:latin typeface="Times New Roman" pitchFamily="18" charset="0"/>
              <a:cs typeface="Times New Roman" pitchFamily="18" charset="0"/>
            </a:endParaRPr>
          </a:p>
        </p:txBody>
      </p:sp>
    </p:spTree>
    <p:extLst>
      <p:ext uri="{BB962C8B-B14F-4D97-AF65-F5344CB8AC3E}">
        <p14:creationId xmlns:p14="http://schemas.microsoft.com/office/powerpoint/2010/main" val="41277670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0" y="165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solidFill>
                <a:prstClr val="black"/>
              </a:solidFill>
            </a:endParaRPr>
          </a:p>
        </p:txBody>
      </p:sp>
      <p:graphicFrame>
        <p:nvGraphicFramePr>
          <p:cNvPr id="43012" name="Object 4"/>
          <p:cNvGraphicFramePr>
            <a:graphicFrameLocks noChangeAspect="1"/>
          </p:cNvGraphicFramePr>
          <p:nvPr>
            <p:extLst>
              <p:ext uri="{D42A27DB-BD31-4B8C-83A1-F6EECF244321}">
                <p14:modId xmlns:p14="http://schemas.microsoft.com/office/powerpoint/2010/main" val="861914230"/>
              </p:ext>
            </p:extLst>
          </p:nvPr>
        </p:nvGraphicFramePr>
        <p:xfrm>
          <a:off x="34925" y="687388"/>
          <a:ext cx="9109075" cy="6126162"/>
        </p:xfrm>
        <a:graphic>
          <a:graphicData uri="http://schemas.openxmlformats.org/presentationml/2006/ole">
            <mc:AlternateContent xmlns:mc="http://schemas.openxmlformats.org/markup-compatibility/2006">
              <mc:Choice xmlns:v="urn:schemas-microsoft-com:vml" Requires="v">
                <p:oleObj spid="_x0000_s79896" name="Visio" r:id="rId3" imgW="6482894" imgH="4354711" progId="Visio.Drawing.11">
                  <p:embed/>
                </p:oleObj>
              </mc:Choice>
              <mc:Fallback>
                <p:oleObj name="Visio" r:id="rId3" imgW="6482894" imgH="435471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87388"/>
                        <a:ext cx="9109075" cy="6126162"/>
                      </a:xfrm>
                      <a:prstGeom prst="rect">
                        <a:avLst/>
                      </a:prstGeom>
                      <a:solidFill>
                        <a:srgbClr val="15045C"/>
                      </a:solidFill>
                    </p:spPr>
                  </p:pic>
                </p:oleObj>
              </mc:Fallback>
            </mc:AlternateContent>
          </a:graphicData>
        </a:graphic>
      </p:graphicFrame>
      <p:sp>
        <p:nvSpPr>
          <p:cNvPr id="43014" name="Rectangle 6"/>
          <p:cNvSpPr>
            <a:spLocks noChangeArrowheads="1"/>
          </p:cNvSpPr>
          <p:nvPr/>
        </p:nvSpPr>
        <p:spPr bwMode="auto">
          <a:xfrm>
            <a:off x="2865438" y="41275"/>
            <a:ext cx="3448050"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zh-CN" altLang="en-US" sz="3200" b="1">
                <a:solidFill>
                  <a:srgbClr val="FF0000"/>
                </a:solidFill>
                <a:latin typeface="Arial" charset="0"/>
              </a:rPr>
              <a:t>二、普查技术路线</a:t>
            </a:r>
          </a:p>
        </p:txBody>
      </p:sp>
      <p:sp>
        <p:nvSpPr>
          <p:cNvPr id="43015" name="Oval 7"/>
          <p:cNvSpPr>
            <a:spLocks noChangeArrowheads="1"/>
          </p:cNvSpPr>
          <p:nvPr/>
        </p:nvSpPr>
        <p:spPr bwMode="auto">
          <a:xfrm>
            <a:off x="3040063" y="5013325"/>
            <a:ext cx="1512887" cy="1081088"/>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43016" name="Oval 8"/>
          <p:cNvSpPr>
            <a:spLocks noChangeArrowheads="1"/>
          </p:cNvSpPr>
          <p:nvPr/>
        </p:nvSpPr>
        <p:spPr bwMode="auto">
          <a:xfrm>
            <a:off x="6262688" y="1196975"/>
            <a:ext cx="1871662" cy="6477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43017" name="Oval 9"/>
          <p:cNvSpPr>
            <a:spLocks noChangeArrowheads="1"/>
          </p:cNvSpPr>
          <p:nvPr/>
        </p:nvSpPr>
        <p:spPr bwMode="auto">
          <a:xfrm>
            <a:off x="5527675" y="3789363"/>
            <a:ext cx="1871663" cy="10795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43018" name="Text Box 10"/>
          <p:cNvSpPr txBox="1">
            <a:spLocks noChangeArrowheads="1"/>
          </p:cNvSpPr>
          <p:nvPr/>
        </p:nvSpPr>
        <p:spPr bwMode="auto">
          <a:xfrm>
            <a:off x="6156325" y="765175"/>
            <a:ext cx="1800225" cy="366713"/>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solidFill>
                  <a:srgbClr val="44B9E8"/>
                </a:solidFill>
              </a:rPr>
              <a:t>模型体系</a:t>
            </a:r>
          </a:p>
        </p:txBody>
      </p:sp>
    </p:spTree>
    <p:extLst>
      <p:ext uri="{BB962C8B-B14F-4D97-AF65-F5344CB8AC3E}">
        <p14:creationId xmlns:p14="http://schemas.microsoft.com/office/powerpoint/2010/main" val="4107312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wipe(down)">
                                      <p:cBhvr>
                                        <p:cTn id="7" dur="500"/>
                                        <p:tgtEl>
                                          <p:spTgt spid="430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015"/>
                                        </p:tgtEl>
                                        <p:attrNameLst>
                                          <p:attrName>style.visibility</p:attrName>
                                        </p:attrNameLst>
                                      </p:cBhvr>
                                      <p:to>
                                        <p:strVal val="visible"/>
                                      </p:to>
                                    </p:set>
                                    <p:animEffect transition="in" filter="wipe(up)">
                                      <p:cBhvr>
                                        <p:cTn id="12" dur="500"/>
                                        <p:tgtEl>
                                          <p:spTgt spid="430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017"/>
                                        </p:tgtEl>
                                        <p:attrNameLst>
                                          <p:attrName>style.visibility</p:attrName>
                                        </p:attrNameLst>
                                      </p:cBhvr>
                                      <p:to>
                                        <p:strVal val="visible"/>
                                      </p:to>
                                    </p:set>
                                    <p:animEffect transition="in" filter="wipe(down)">
                                      <p:cBhvr>
                                        <p:cTn id="17"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936" t="20433" r="6161" b="22598"/>
          <a:stretch/>
        </p:blipFill>
        <p:spPr>
          <a:xfrm>
            <a:off x="611560" y="24012"/>
            <a:ext cx="7488832" cy="6787399"/>
          </a:xfrm>
          <a:prstGeom prst="rect">
            <a:avLst/>
          </a:prstGeom>
        </p:spPr>
      </p:pic>
    </p:spTree>
    <p:extLst>
      <p:ext uri="{BB962C8B-B14F-4D97-AF65-F5344CB8AC3E}">
        <p14:creationId xmlns:p14="http://schemas.microsoft.com/office/powerpoint/2010/main" val="1765288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2616" y="0"/>
            <a:ext cx="4848255"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3" t="39456" r="27706" b="37824"/>
          <a:stretch/>
        </p:blipFill>
        <p:spPr>
          <a:xfrm>
            <a:off x="-10191" y="338958"/>
            <a:ext cx="4432425" cy="6180083"/>
          </a:xfrm>
          <a:prstGeom prst="rect">
            <a:avLst/>
          </a:prstGeom>
          <a:ln w="25400">
            <a:solidFill>
              <a:schemeClr val="tx1"/>
            </a:solidFill>
          </a:ln>
        </p:spPr>
      </p:pic>
      <p:cxnSp>
        <p:nvCxnSpPr>
          <p:cNvPr id="5" name="直接箭头连接符 4"/>
          <p:cNvCxnSpPr/>
          <p:nvPr/>
        </p:nvCxnSpPr>
        <p:spPr>
          <a:xfrm>
            <a:off x="4422234" y="338958"/>
            <a:ext cx="2958078" cy="22979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422234" y="3933056"/>
            <a:ext cx="2958078" cy="2585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732240" y="2636912"/>
            <a:ext cx="1152128" cy="12961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17642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
            <a:ext cx="9144000" cy="6464341"/>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2121" t="56352" r="52139" b="22698"/>
          <a:stretch/>
        </p:blipFill>
        <p:spPr>
          <a:xfrm>
            <a:off x="323528" y="629011"/>
            <a:ext cx="3168352" cy="2981428"/>
          </a:xfrm>
          <a:prstGeom prst="rect">
            <a:avLst/>
          </a:prstGeom>
          <a:ln w="12700">
            <a:solidFill>
              <a:schemeClr val="tx1"/>
            </a:solidFill>
          </a:ln>
        </p:spPr>
      </p:pic>
      <p:cxnSp>
        <p:nvCxnSpPr>
          <p:cNvPr id="5" name="直接连接符 4"/>
          <p:cNvCxnSpPr/>
          <p:nvPr/>
        </p:nvCxnSpPr>
        <p:spPr>
          <a:xfrm>
            <a:off x="3491880" y="629011"/>
            <a:ext cx="936104" cy="3160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3528" y="3610439"/>
            <a:ext cx="3024336" cy="1186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131840" y="3789040"/>
            <a:ext cx="1512168" cy="10081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298566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5745" y="76701"/>
            <a:ext cx="4848255"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2288" t="53617" r="20641" b="16812"/>
          <a:stretch/>
        </p:blipFill>
        <p:spPr>
          <a:xfrm>
            <a:off x="-805" y="76701"/>
            <a:ext cx="4849982" cy="5472608"/>
          </a:xfrm>
          <a:prstGeom prst="rect">
            <a:avLst/>
          </a:prstGeom>
          <a:ln w="12700">
            <a:solidFill>
              <a:schemeClr val="tx1"/>
            </a:solidFill>
          </a:ln>
        </p:spPr>
      </p:pic>
      <p:cxnSp>
        <p:nvCxnSpPr>
          <p:cNvPr id="5" name="直接连接符 4"/>
          <p:cNvCxnSpPr/>
          <p:nvPr/>
        </p:nvCxnSpPr>
        <p:spPr>
          <a:xfrm>
            <a:off x="4849177" y="76701"/>
            <a:ext cx="3035191" cy="4072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49177" y="5549309"/>
            <a:ext cx="2459127" cy="183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719872" y="4149080"/>
            <a:ext cx="1452528" cy="1584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33140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5</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雅鲁藏布江流域径流模拟</a:t>
            </a:r>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及</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水资源</a:t>
            </a:r>
            <a:r>
              <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安全评价</a:t>
            </a:r>
          </a:p>
          <a:p>
            <a:endParaRPr lang="zh-CN" altLang="en-US" dirty="0"/>
          </a:p>
        </p:txBody>
      </p:sp>
    </p:spTree>
    <p:extLst>
      <p:ext uri="{BB962C8B-B14F-4D97-AF65-F5344CB8AC3E}">
        <p14:creationId xmlns:p14="http://schemas.microsoft.com/office/powerpoint/2010/main" val="553749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a:xfrm>
            <a:off x="457200" y="-24"/>
            <a:ext cx="8229600" cy="1000132"/>
          </a:xfrm>
        </p:spPr>
        <p:txBody>
          <a:bodyPr/>
          <a:lstStyle/>
          <a:p>
            <a:r>
              <a:rPr lang="en-US" altLang="zh-CN" sz="4000" dirty="0" smtClean="0">
                <a:latin typeface="Times New Roman" pitchFamily="18" charset="0"/>
                <a:cs typeface="Times New Roman" pitchFamily="18" charset="0"/>
              </a:rPr>
              <a:t>1.1</a:t>
            </a:r>
            <a:r>
              <a:rPr lang="zh-CN" altLang="en-US" sz="4000" dirty="0" smtClean="0">
                <a:latin typeface="Times New Roman" pitchFamily="18" charset="0"/>
                <a:cs typeface="Times New Roman" pitchFamily="18" charset="0"/>
              </a:rPr>
              <a:t>、生态文明建设的科学需求</a:t>
            </a:r>
            <a:endParaRPr lang="zh-CN" altLang="en-US" dirty="0">
              <a:latin typeface="Times New Roman" pitchFamily="18" charset="0"/>
              <a:cs typeface="Times New Roman" pitchFamily="18" charset="0"/>
            </a:endParaRPr>
          </a:p>
        </p:txBody>
      </p:sp>
      <p:pic>
        <p:nvPicPr>
          <p:cNvPr id="5" name="Picture 4" descr="fig5_GWC"/>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 y="3571876"/>
            <a:ext cx="9144000" cy="328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1"/>
          <p:cNvSpPr/>
          <p:nvPr/>
        </p:nvSpPr>
        <p:spPr bwMode="auto">
          <a:xfrm>
            <a:off x="1285852" y="2857496"/>
            <a:ext cx="6083769" cy="794802"/>
          </a:xfrm>
          <a:prstGeom prst="rightArrow">
            <a:avLst/>
          </a:prstGeom>
          <a:solidFill>
            <a:srgbClr val="92D05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50000"/>
              </a:spcBef>
              <a:spcAft>
                <a:spcPct val="0"/>
              </a:spcAft>
            </a:pPr>
            <a:r>
              <a:rPr lang="fr-FR" sz="2000" b="1" dirty="0" err="1" smtClean="0">
                <a:solidFill>
                  <a:srgbClr val="C00000"/>
                </a:solidFill>
                <a:latin typeface="Times New Roman" pitchFamily="18" charset="0"/>
                <a:cs typeface="Times New Roman" pitchFamily="18" charset="0"/>
              </a:rPr>
              <a:t>Upstream</a:t>
            </a:r>
            <a:r>
              <a:rPr lang="fr-FR" sz="2000" b="1" dirty="0" smtClean="0">
                <a:solidFill>
                  <a:srgbClr val="C00000"/>
                </a:solidFill>
                <a:latin typeface="Times New Roman" pitchFamily="18" charset="0"/>
                <a:cs typeface="Times New Roman" pitchFamily="18" charset="0"/>
              </a:rPr>
              <a:t> – </a:t>
            </a:r>
            <a:r>
              <a:rPr lang="fr-FR" sz="2000" b="1" dirty="0" err="1" smtClean="0">
                <a:solidFill>
                  <a:srgbClr val="C00000"/>
                </a:solidFill>
                <a:latin typeface="Times New Roman" pitchFamily="18" charset="0"/>
                <a:cs typeface="Times New Roman" pitchFamily="18" charset="0"/>
              </a:rPr>
              <a:t>Downstream</a:t>
            </a:r>
            <a:r>
              <a:rPr lang="fr-FR" sz="2000" b="1" dirty="0" smtClean="0">
                <a:solidFill>
                  <a:srgbClr val="C00000"/>
                </a:solidFill>
                <a:latin typeface="Times New Roman" pitchFamily="18" charset="0"/>
                <a:cs typeface="Times New Roman" pitchFamily="18" charset="0"/>
              </a:rPr>
              <a:t> </a:t>
            </a:r>
            <a:r>
              <a:rPr lang="fr-FR" sz="2000" b="1" dirty="0" err="1" smtClean="0">
                <a:solidFill>
                  <a:srgbClr val="C00000"/>
                </a:solidFill>
                <a:latin typeface="Times New Roman" pitchFamily="18" charset="0"/>
                <a:cs typeface="Times New Roman" pitchFamily="18" charset="0"/>
              </a:rPr>
              <a:t>dependency</a:t>
            </a:r>
            <a:endParaRPr lang="fr-FR" sz="2000" b="1" dirty="0" smtClean="0">
              <a:solidFill>
                <a:srgbClr val="C00000"/>
              </a:solidFill>
              <a:latin typeface="Times New Roman" pitchFamily="18" charset="0"/>
              <a:cs typeface="Times New Roman" pitchFamily="18" charset="0"/>
            </a:endParaRPr>
          </a:p>
        </p:txBody>
      </p:sp>
      <p:pic>
        <p:nvPicPr>
          <p:cNvPr id="7" name="Picture 11" descr="P81800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1165849"/>
            <a:ext cx="2160000" cy="16202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P8180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2330" y="1164902"/>
            <a:ext cx="2160000" cy="1621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10107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5206" y="1166058"/>
            <a:ext cx="1215298"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he Three Gorge D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2528" y="1166058"/>
            <a:ext cx="216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311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3518912"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研究背景与意义</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8"/>
          <p:cNvGrpSpPr>
            <a:grpSpLocks/>
          </p:cNvGrpSpPr>
          <p:nvPr/>
        </p:nvGrpSpPr>
        <p:grpSpPr bwMode="auto">
          <a:xfrm>
            <a:off x="1602717" y="1688623"/>
            <a:ext cx="5282013" cy="4524127"/>
            <a:chOff x="0" y="1857363"/>
            <a:chExt cx="4595813" cy="4027489"/>
          </a:xfrm>
        </p:grpSpPr>
        <p:grpSp>
          <p:nvGrpSpPr>
            <p:cNvPr id="6" name="组合 89"/>
            <p:cNvGrpSpPr>
              <a:grpSpLocks/>
            </p:cNvGrpSpPr>
            <p:nvPr/>
          </p:nvGrpSpPr>
          <p:grpSpPr bwMode="auto">
            <a:xfrm>
              <a:off x="0" y="1857363"/>
              <a:ext cx="4595813" cy="4027489"/>
              <a:chOff x="0" y="1857363"/>
              <a:chExt cx="4595813" cy="4027489"/>
            </a:xfrm>
          </p:grpSpPr>
          <p:grpSp>
            <p:nvGrpSpPr>
              <p:cNvPr id="12" name="Group 53"/>
              <p:cNvGrpSpPr>
                <a:grpSpLocks/>
              </p:cNvGrpSpPr>
              <p:nvPr/>
            </p:nvGrpSpPr>
            <p:grpSpPr bwMode="auto">
              <a:xfrm>
                <a:off x="0" y="1857363"/>
                <a:ext cx="4595813" cy="4027489"/>
                <a:chOff x="1429" y="1026"/>
                <a:chExt cx="2895" cy="2537"/>
              </a:xfrm>
            </p:grpSpPr>
            <p:sp>
              <p:nvSpPr>
                <p:cNvPr id="14" name="Oval 27"/>
                <p:cNvSpPr>
                  <a:spLocks noChangeArrowheads="1"/>
                </p:cNvSpPr>
                <p:nvPr/>
              </p:nvSpPr>
              <p:spPr bwMode="auto">
                <a:xfrm>
                  <a:off x="2110" y="1479"/>
                  <a:ext cx="1452" cy="1452"/>
                </a:xfrm>
                <a:prstGeom prst="ellipse">
                  <a:avLst/>
                </a:prstGeom>
                <a:solidFill>
                  <a:srgbClr val="EAEAEA"/>
                </a:solidFill>
                <a:ln w="19050" cap="rnd" algn="ctr">
                  <a:solidFill>
                    <a:srgbClr val="808080"/>
                  </a:solidFill>
                  <a:prstDash val="sysDot"/>
                  <a:round/>
                  <a:headEnd/>
                  <a:tailEnd/>
                </a:ln>
              </p:spPr>
              <p:txBody>
                <a:bodyPr wrap="none" anchor="ctr"/>
                <a:lstStyle/>
                <a:p>
                  <a:endParaRPr lang="zh-CN" altLang="en-US" sz="2000"/>
                </a:p>
              </p:txBody>
            </p:sp>
            <p:grpSp>
              <p:nvGrpSpPr>
                <p:cNvPr id="15" name="Group 31"/>
                <p:cNvGrpSpPr>
                  <a:grpSpLocks/>
                </p:cNvGrpSpPr>
                <p:nvPr/>
              </p:nvGrpSpPr>
              <p:grpSpPr bwMode="auto">
                <a:xfrm>
                  <a:off x="2382" y="1026"/>
                  <a:ext cx="906" cy="906"/>
                  <a:chOff x="2335" y="1138"/>
                  <a:chExt cx="1089" cy="1088"/>
                </a:xfrm>
              </p:grpSpPr>
              <p:sp>
                <p:nvSpPr>
                  <p:cNvPr id="22" name="Oval 32"/>
                  <p:cNvSpPr>
                    <a:spLocks noChangeArrowheads="1"/>
                  </p:cNvSpPr>
                  <p:nvPr/>
                </p:nvSpPr>
                <p:spPr bwMode="auto">
                  <a:xfrm>
                    <a:off x="2335" y="1138"/>
                    <a:ext cx="1089" cy="1088"/>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400" b="1" dirty="0" smtClean="0">
                        <a:solidFill>
                          <a:srgbClr val="FFFFFF"/>
                        </a:solidFill>
                        <a:latin typeface="微软雅黑" pitchFamily="34" charset="-122"/>
                        <a:ea typeface="微软雅黑" pitchFamily="34" charset="-122"/>
                      </a:rPr>
                      <a:t>必要性</a:t>
                    </a:r>
                    <a:endParaRPr lang="zh-CN" altLang="en-US" sz="2400" b="1" dirty="0">
                      <a:solidFill>
                        <a:srgbClr val="FFFFFF"/>
                      </a:solidFill>
                      <a:latin typeface="微软雅黑" pitchFamily="34" charset="-122"/>
                      <a:ea typeface="微软雅黑" pitchFamily="34" charset="-122"/>
                    </a:endParaRPr>
                  </a:p>
                </p:txBody>
              </p:sp>
              <p:sp>
                <p:nvSpPr>
                  <p:cNvPr id="23" name="Freeform 33"/>
                  <p:cNvSpPr>
                    <a:spLocks/>
                  </p:cNvSpPr>
                  <p:nvPr/>
                </p:nvSpPr>
                <p:spPr bwMode="auto">
                  <a:xfrm>
                    <a:off x="2426" y="1169"/>
                    <a:ext cx="908" cy="296"/>
                  </a:xfrm>
                  <a:custGeom>
                    <a:avLst/>
                    <a:gdLst>
                      <a:gd name="T0" fmla="*/ 0 w 4756"/>
                      <a:gd name="T1" fmla="*/ 296 h 1576"/>
                      <a:gd name="T2" fmla="*/ 10 w 4756"/>
                      <a:gd name="T3" fmla="*/ 275 h 1576"/>
                      <a:gd name="T4" fmla="*/ 21 w 4756"/>
                      <a:gd name="T5" fmla="*/ 254 h 1576"/>
                      <a:gd name="T6" fmla="*/ 32 w 4756"/>
                      <a:gd name="T7" fmla="*/ 233 h 1576"/>
                      <a:gd name="T8" fmla="*/ 45 w 4756"/>
                      <a:gd name="T9" fmla="*/ 214 h 1576"/>
                      <a:gd name="T10" fmla="*/ 59 w 4756"/>
                      <a:gd name="T11" fmla="*/ 195 h 1576"/>
                      <a:gd name="T12" fmla="*/ 74 w 4756"/>
                      <a:gd name="T13" fmla="*/ 177 h 1576"/>
                      <a:gd name="T14" fmla="*/ 89 w 4756"/>
                      <a:gd name="T15" fmla="*/ 159 h 1576"/>
                      <a:gd name="T16" fmla="*/ 105 w 4756"/>
                      <a:gd name="T17" fmla="*/ 142 h 1576"/>
                      <a:gd name="T18" fmla="*/ 114 w 4756"/>
                      <a:gd name="T19" fmla="*/ 134 h 1576"/>
                      <a:gd name="T20" fmla="*/ 131 w 4756"/>
                      <a:gd name="T21" fmla="*/ 118 h 1576"/>
                      <a:gd name="T22" fmla="*/ 150 w 4756"/>
                      <a:gd name="T23" fmla="*/ 103 h 1576"/>
                      <a:gd name="T24" fmla="*/ 169 w 4756"/>
                      <a:gd name="T25" fmla="*/ 89 h 1576"/>
                      <a:gd name="T26" fmla="*/ 188 w 4756"/>
                      <a:gd name="T27" fmla="*/ 76 h 1576"/>
                      <a:gd name="T28" fmla="*/ 208 w 4756"/>
                      <a:gd name="T29" fmla="*/ 64 h 1576"/>
                      <a:gd name="T30" fmla="*/ 229 w 4756"/>
                      <a:gd name="T31" fmla="*/ 53 h 1576"/>
                      <a:gd name="T32" fmla="*/ 251 w 4756"/>
                      <a:gd name="T33" fmla="*/ 43 h 1576"/>
                      <a:gd name="T34" fmla="*/ 262 w 4756"/>
                      <a:gd name="T35" fmla="*/ 38 h 1576"/>
                      <a:gd name="T36" fmla="*/ 284 w 4756"/>
                      <a:gd name="T37" fmla="*/ 29 h 1576"/>
                      <a:gd name="T38" fmla="*/ 307 w 4756"/>
                      <a:gd name="T39" fmla="*/ 22 h 1576"/>
                      <a:gd name="T40" fmla="*/ 331 w 4756"/>
                      <a:gd name="T41" fmla="*/ 15 h 1576"/>
                      <a:gd name="T42" fmla="*/ 355 w 4756"/>
                      <a:gd name="T43" fmla="*/ 10 h 1576"/>
                      <a:gd name="T44" fmla="*/ 379 w 4756"/>
                      <a:gd name="T45" fmla="*/ 6 h 1576"/>
                      <a:gd name="T46" fmla="*/ 404 w 4756"/>
                      <a:gd name="T47" fmla="*/ 2 h 1576"/>
                      <a:gd name="T48" fmla="*/ 429 w 4756"/>
                      <a:gd name="T49" fmla="*/ 0 h 1576"/>
                      <a:gd name="T50" fmla="*/ 454 w 4756"/>
                      <a:gd name="T51" fmla="*/ 0 h 1576"/>
                      <a:gd name="T52" fmla="*/ 467 w 4756"/>
                      <a:gd name="T53" fmla="*/ 0 h 1576"/>
                      <a:gd name="T54" fmla="*/ 492 w 4756"/>
                      <a:gd name="T55" fmla="*/ 2 h 1576"/>
                      <a:gd name="T56" fmla="*/ 517 w 4756"/>
                      <a:gd name="T57" fmla="*/ 4 h 1576"/>
                      <a:gd name="T58" fmla="*/ 541 w 4756"/>
                      <a:gd name="T59" fmla="*/ 8 h 1576"/>
                      <a:gd name="T60" fmla="*/ 565 w 4756"/>
                      <a:gd name="T61" fmla="*/ 12 h 1576"/>
                      <a:gd name="T62" fmla="*/ 589 w 4756"/>
                      <a:gd name="T63" fmla="*/ 18 h 1576"/>
                      <a:gd name="T64" fmla="*/ 612 w 4756"/>
                      <a:gd name="T65" fmla="*/ 26 h 1576"/>
                      <a:gd name="T66" fmla="*/ 635 w 4756"/>
                      <a:gd name="T67" fmla="*/ 33 h 1576"/>
                      <a:gd name="T68" fmla="*/ 646 w 4756"/>
                      <a:gd name="T69" fmla="*/ 38 h 1576"/>
                      <a:gd name="T70" fmla="*/ 668 w 4756"/>
                      <a:gd name="T71" fmla="*/ 48 h 1576"/>
                      <a:gd name="T72" fmla="*/ 689 w 4756"/>
                      <a:gd name="T73" fmla="*/ 59 h 1576"/>
                      <a:gd name="T74" fmla="*/ 709 w 4756"/>
                      <a:gd name="T75" fmla="*/ 70 h 1576"/>
                      <a:gd name="T76" fmla="*/ 730 w 4756"/>
                      <a:gd name="T77" fmla="*/ 83 h 1576"/>
                      <a:gd name="T78" fmla="*/ 749 w 4756"/>
                      <a:gd name="T79" fmla="*/ 96 h 1576"/>
                      <a:gd name="T80" fmla="*/ 767 w 4756"/>
                      <a:gd name="T81" fmla="*/ 111 h 1576"/>
                      <a:gd name="T82" fmla="*/ 785 w 4756"/>
                      <a:gd name="T83" fmla="*/ 126 h 1576"/>
                      <a:gd name="T84" fmla="*/ 803 w 4756"/>
                      <a:gd name="T85" fmla="*/ 142 h 1576"/>
                      <a:gd name="T86" fmla="*/ 811 w 4756"/>
                      <a:gd name="T87" fmla="*/ 150 h 1576"/>
                      <a:gd name="T88" fmla="*/ 827 w 4756"/>
                      <a:gd name="T89" fmla="*/ 168 h 1576"/>
                      <a:gd name="T90" fmla="*/ 842 w 4756"/>
                      <a:gd name="T91" fmla="*/ 186 h 1576"/>
                      <a:gd name="T92" fmla="*/ 856 w 4756"/>
                      <a:gd name="T93" fmla="*/ 204 h 1576"/>
                      <a:gd name="T94" fmla="*/ 869 w 4756"/>
                      <a:gd name="T95" fmla="*/ 224 h 1576"/>
                      <a:gd name="T96" fmla="*/ 882 w 4756"/>
                      <a:gd name="T97" fmla="*/ 243 h 1576"/>
                      <a:gd name="T98" fmla="*/ 893 w 4756"/>
                      <a:gd name="T99" fmla="*/ 264 h 1576"/>
                      <a:gd name="T100" fmla="*/ 903 w 4756"/>
                      <a:gd name="T101" fmla="*/ 285 h 1576"/>
                      <a:gd name="T102" fmla="*/ 0 w 4756"/>
                      <a:gd name="T103" fmla="*/ 29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24" name="Oval 34"/>
                  <p:cNvSpPr>
                    <a:spLocks noChangeArrowheads="1"/>
                  </p:cNvSpPr>
                  <p:nvPr/>
                </p:nvSpPr>
                <p:spPr bwMode="auto">
                  <a:xfrm>
                    <a:off x="2562" y="1183"/>
                    <a:ext cx="228" cy="205"/>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grpSp>
            <p:sp>
              <p:nvSpPr>
                <p:cNvPr id="16" name="Oval 38"/>
                <p:cNvSpPr>
                  <a:spLocks noChangeArrowheads="1"/>
                </p:cNvSpPr>
                <p:nvPr/>
              </p:nvSpPr>
              <p:spPr bwMode="auto">
                <a:xfrm>
                  <a:off x="1756" y="2430"/>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sp>
              <p:nvSpPr>
                <p:cNvPr id="17" name="Oval 42"/>
                <p:cNvSpPr>
                  <a:spLocks noChangeArrowheads="1"/>
                </p:cNvSpPr>
                <p:nvPr/>
              </p:nvSpPr>
              <p:spPr bwMode="auto">
                <a:xfrm>
                  <a:off x="3388" y="2417"/>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sp>
              <p:nvSpPr>
                <p:cNvPr id="18" name="Rectangle 49"/>
                <p:cNvSpPr>
                  <a:spLocks noChangeArrowheads="1"/>
                </p:cNvSpPr>
                <p:nvPr/>
              </p:nvSpPr>
              <p:spPr bwMode="auto">
                <a:xfrm>
                  <a:off x="2055" y="1987"/>
                  <a:ext cx="1531" cy="535"/>
                </a:xfrm>
                <a:prstGeom prst="rect">
                  <a:avLst/>
                </a:prstGeom>
                <a:noFill/>
                <a:ln w="9525" algn="ctr">
                  <a:noFill/>
                  <a:miter lim="800000"/>
                  <a:headEnd/>
                  <a:tailEnd/>
                </a:ln>
              </p:spPr>
              <p:txBody>
                <a:bodyPr>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水资源合理</a:t>
                  </a:r>
                  <a:endParaRPr lang="en-US" altLang="zh-CN" sz="28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开发利用</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19" name="Oval 50"/>
                <p:cNvSpPr>
                  <a:spLocks noChangeArrowheads="1"/>
                </p:cNvSpPr>
                <p:nvPr/>
              </p:nvSpPr>
              <p:spPr bwMode="auto">
                <a:xfrm>
                  <a:off x="1429"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sp>
              <p:nvSpPr>
                <p:cNvPr id="20" name="Oval 51"/>
                <p:cNvSpPr>
                  <a:spLocks noChangeArrowheads="1"/>
                </p:cNvSpPr>
                <p:nvPr/>
              </p:nvSpPr>
              <p:spPr bwMode="auto">
                <a:xfrm>
                  <a:off x="3288"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sp>
              <p:nvSpPr>
                <p:cNvPr id="21" name="Oval 52"/>
                <p:cNvSpPr>
                  <a:spLocks noChangeArrowheads="1"/>
                </p:cNvSpPr>
                <p:nvPr/>
              </p:nvSpPr>
              <p:spPr bwMode="auto">
                <a:xfrm>
                  <a:off x="2053" y="3203"/>
                  <a:ext cx="1564" cy="176"/>
                </a:xfrm>
                <a:prstGeom prst="ellipse">
                  <a:avLst/>
                </a:prstGeom>
                <a:gradFill rotWithShape="1">
                  <a:gsLst>
                    <a:gs pos="0">
                      <a:schemeClr val="tx1">
                        <a:alpha val="21999"/>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grpSp>
          <p:sp>
            <p:nvSpPr>
              <p:cNvPr id="13" name="Oval 32"/>
              <p:cNvSpPr>
                <a:spLocks noChangeArrowheads="1"/>
              </p:cNvSpPr>
              <p:nvPr/>
            </p:nvSpPr>
            <p:spPr bwMode="auto">
              <a:xfrm>
                <a:off x="233348" y="3943341"/>
                <a:ext cx="1438275" cy="1438275"/>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400" b="1" dirty="0" smtClean="0">
                    <a:solidFill>
                      <a:srgbClr val="FFFFFF"/>
                    </a:solidFill>
                    <a:latin typeface="微软雅黑" pitchFamily="34" charset="-122"/>
                    <a:ea typeface="微软雅黑" pitchFamily="34" charset="-122"/>
                  </a:rPr>
                  <a:t>局限性</a:t>
                </a:r>
                <a:endParaRPr lang="zh-CN" altLang="en-US" sz="2400" b="1" dirty="0">
                  <a:solidFill>
                    <a:srgbClr val="FFFFFF"/>
                  </a:solidFill>
                  <a:latin typeface="微软雅黑" pitchFamily="34" charset="-122"/>
                  <a:ea typeface="微软雅黑" pitchFamily="34" charset="-122"/>
                </a:endParaRPr>
              </a:p>
            </p:txBody>
          </p:sp>
        </p:grpSp>
        <p:grpSp>
          <p:nvGrpSpPr>
            <p:cNvPr id="7" name="组合 88"/>
            <p:cNvGrpSpPr>
              <a:grpSpLocks/>
            </p:cNvGrpSpPr>
            <p:nvPr/>
          </p:nvGrpSpPr>
          <p:grpSpPr bwMode="auto">
            <a:xfrm>
              <a:off x="376224" y="3943341"/>
              <a:ext cx="3867167" cy="1438275"/>
              <a:chOff x="376224" y="3943341"/>
              <a:chExt cx="3867167" cy="1438275"/>
            </a:xfrm>
          </p:grpSpPr>
          <p:sp>
            <p:nvSpPr>
              <p:cNvPr id="8" name="Oval 32"/>
              <p:cNvSpPr>
                <a:spLocks noChangeArrowheads="1"/>
              </p:cNvSpPr>
              <p:nvPr/>
            </p:nvSpPr>
            <p:spPr bwMode="auto">
              <a:xfrm>
                <a:off x="2805116" y="3943341"/>
                <a:ext cx="1438275" cy="1438275"/>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400" b="1" dirty="0" smtClean="0">
                    <a:solidFill>
                      <a:srgbClr val="FFFFFF"/>
                    </a:solidFill>
                    <a:latin typeface="微软雅黑" pitchFamily="34" charset="-122"/>
                    <a:ea typeface="微软雅黑" pitchFamily="34" charset="-122"/>
                  </a:rPr>
                  <a:t>困难性</a:t>
                </a:r>
                <a:endParaRPr lang="zh-CN" altLang="en-US" sz="2400" b="1" dirty="0">
                  <a:solidFill>
                    <a:srgbClr val="FFFFFF"/>
                  </a:solidFill>
                  <a:latin typeface="微软雅黑" pitchFamily="34" charset="-122"/>
                  <a:ea typeface="微软雅黑" pitchFamily="34" charset="-122"/>
                </a:endParaRPr>
              </a:p>
            </p:txBody>
          </p:sp>
          <p:sp>
            <p:nvSpPr>
              <p:cNvPr id="9" name="Freeform 33"/>
              <p:cNvSpPr>
                <a:spLocks/>
              </p:cNvSpPr>
              <p:nvPr/>
            </p:nvSpPr>
            <p:spPr bwMode="auto">
              <a:xfrm>
                <a:off x="376224" y="3943342"/>
                <a:ext cx="1199223" cy="357190"/>
              </a:xfrm>
              <a:custGeom>
                <a:avLst/>
                <a:gdLst>
                  <a:gd name="T0" fmla="*/ 0 w 4756"/>
                  <a:gd name="T1" fmla="*/ 357190 h 1576"/>
                  <a:gd name="T2" fmla="*/ 12607 w 4756"/>
                  <a:gd name="T3" fmla="*/ 331353 h 1576"/>
                  <a:gd name="T4" fmla="*/ 27232 w 4756"/>
                  <a:gd name="T5" fmla="*/ 305969 h 1576"/>
                  <a:gd name="T6" fmla="*/ 42865 w 4756"/>
                  <a:gd name="T7" fmla="*/ 281491 h 1576"/>
                  <a:gd name="T8" fmla="*/ 60012 w 4756"/>
                  <a:gd name="T9" fmla="*/ 257920 h 1576"/>
                  <a:gd name="T10" fmla="*/ 78166 w 4756"/>
                  <a:gd name="T11" fmla="*/ 234803 h 1576"/>
                  <a:gd name="T12" fmla="*/ 97330 w 4756"/>
                  <a:gd name="T13" fmla="*/ 213045 h 1576"/>
                  <a:gd name="T14" fmla="*/ 118006 w 4756"/>
                  <a:gd name="T15" fmla="*/ 191740 h 1576"/>
                  <a:gd name="T16" fmla="*/ 139187 w 4756"/>
                  <a:gd name="T17" fmla="*/ 171342 h 1576"/>
                  <a:gd name="T18" fmla="*/ 150281 w 4756"/>
                  <a:gd name="T19" fmla="*/ 161370 h 1576"/>
                  <a:gd name="T20" fmla="*/ 173479 w 4756"/>
                  <a:gd name="T21" fmla="*/ 142785 h 1576"/>
                  <a:gd name="T22" fmla="*/ 197685 w 4756"/>
                  <a:gd name="T23" fmla="*/ 124654 h 1576"/>
                  <a:gd name="T24" fmla="*/ 222900 w 4756"/>
                  <a:gd name="T25" fmla="*/ 107882 h 1576"/>
                  <a:gd name="T26" fmla="*/ 248619 w 4756"/>
                  <a:gd name="T27" fmla="*/ 92017 h 1576"/>
                  <a:gd name="T28" fmla="*/ 275347 w 4756"/>
                  <a:gd name="T29" fmla="*/ 77512 h 1576"/>
                  <a:gd name="T30" fmla="*/ 303084 w 4756"/>
                  <a:gd name="T31" fmla="*/ 63913 h 1576"/>
                  <a:gd name="T32" fmla="*/ 331829 w 4756"/>
                  <a:gd name="T33" fmla="*/ 51675 h 1576"/>
                  <a:gd name="T34" fmla="*/ 346453 w 4756"/>
                  <a:gd name="T35" fmla="*/ 45782 h 1576"/>
                  <a:gd name="T36" fmla="*/ 375703 w 4756"/>
                  <a:gd name="T37" fmla="*/ 35356 h 1576"/>
                  <a:gd name="T38" fmla="*/ 405961 w 4756"/>
                  <a:gd name="T39" fmla="*/ 26291 h 1576"/>
                  <a:gd name="T40" fmla="*/ 436723 w 4756"/>
                  <a:gd name="T41" fmla="*/ 18131 h 1576"/>
                  <a:gd name="T42" fmla="*/ 468494 w 4756"/>
                  <a:gd name="T43" fmla="*/ 11785 h 1576"/>
                  <a:gd name="T44" fmla="*/ 500265 w 4756"/>
                  <a:gd name="T45" fmla="*/ 6799 h 1576"/>
                  <a:gd name="T46" fmla="*/ 533044 w 4756"/>
                  <a:gd name="T47" fmla="*/ 2720 h 1576"/>
                  <a:gd name="T48" fmla="*/ 566328 w 4756"/>
                  <a:gd name="T49" fmla="*/ 453 h 1576"/>
                  <a:gd name="T50" fmla="*/ 599612 w 4756"/>
                  <a:gd name="T51" fmla="*/ 0 h 1576"/>
                  <a:gd name="T52" fmla="*/ 616253 w 4756"/>
                  <a:gd name="T53" fmla="*/ 0 h 1576"/>
                  <a:gd name="T54" fmla="*/ 649537 w 4756"/>
                  <a:gd name="T55" fmla="*/ 1813 h 1576"/>
                  <a:gd name="T56" fmla="*/ 682317 w 4756"/>
                  <a:gd name="T57" fmla="*/ 4533 h 1576"/>
                  <a:gd name="T58" fmla="*/ 714592 w 4756"/>
                  <a:gd name="T59" fmla="*/ 9066 h 1576"/>
                  <a:gd name="T60" fmla="*/ 746867 w 4756"/>
                  <a:gd name="T61" fmla="*/ 14958 h 1576"/>
                  <a:gd name="T62" fmla="*/ 777629 w 4756"/>
                  <a:gd name="T63" fmla="*/ 22211 h 1576"/>
                  <a:gd name="T64" fmla="*/ 808391 w 4756"/>
                  <a:gd name="T65" fmla="*/ 30824 h 1576"/>
                  <a:gd name="T66" fmla="*/ 838145 w 4756"/>
                  <a:gd name="T67" fmla="*/ 40343 h 1576"/>
                  <a:gd name="T68" fmla="*/ 852769 w 4756"/>
                  <a:gd name="T69" fmla="*/ 45782 h 1576"/>
                  <a:gd name="T70" fmla="*/ 882019 w 4756"/>
                  <a:gd name="T71" fmla="*/ 57567 h 1576"/>
                  <a:gd name="T72" fmla="*/ 909755 w 4756"/>
                  <a:gd name="T73" fmla="*/ 70713 h 1576"/>
                  <a:gd name="T74" fmla="*/ 936987 w 4756"/>
                  <a:gd name="T75" fmla="*/ 84765 h 1576"/>
                  <a:gd name="T76" fmla="*/ 963715 w 4756"/>
                  <a:gd name="T77" fmla="*/ 99723 h 1576"/>
                  <a:gd name="T78" fmla="*/ 988930 w 4756"/>
                  <a:gd name="T79" fmla="*/ 116041 h 1576"/>
                  <a:gd name="T80" fmla="*/ 1013641 w 4756"/>
                  <a:gd name="T81" fmla="*/ 133720 h 1576"/>
                  <a:gd name="T82" fmla="*/ 1037343 w 4756"/>
                  <a:gd name="T83" fmla="*/ 151851 h 1576"/>
                  <a:gd name="T84" fmla="*/ 1060037 w 4756"/>
                  <a:gd name="T85" fmla="*/ 171342 h 1576"/>
                  <a:gd name="T86" fmla="*/ 1070627 w 4756"/>
                  <a:gd name="T87" fmla="*/ 181315 h 1576"/>
                  <a:gd name="T88" fmla="*/ 1091807 w 4756"/>
                  <a:gd name="T89" fmla="*/ 202166 h 1576"/>
                  <a:gd name="T90" fmla="*/ 1111979 w 4756"/>
                  <a:gd name="T91" fmla="*/ 223924 h 1576"/>
                  <a:gd name="T92" fmla="*/ 1130638 w 4756"/>
                  <a:gd name="T93" fmla="*/ 246135 h 1576"/>
                  <a:gd name="T94" fmla="*/ 1147785 w 4756"/>
                  <a:gd name="T95" fmla="*/ 269706 h 1576"/>
                  <a:gd name="T96" fmla="*/ 1164426 w 4756"/>
                  <a:gd name="T97" fmla="*/ 293730 h 1576"/>
                  <a:gd name="T98" fmla="*/ 1179555 w 4756"/>
                  <a:gd name="T99" fmla="*/ 318661 h 1576"/>
                  <a:gd name="T100" fmla="*/ 1193171 w 4756"/>
                  <a:gd name="T101" fmla="*/ 344045 h 1576"/>
                  <a:gd name="T102" fmla="*/ 0 w 4756"/>
                  <a:gd name="T103" fmla="*/ 357190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10" name="Freeform 33"/>
              <p:cNvSpPr>
                <a:spLocks/>
              </p:cNvSpPr>
              <p:nvPr/>
            </p:nvSpPr>
            <p:spPr bwMode="auto">
              <a:xfrm>
                <a:off x="2876555" y="3943341"/>
                <a:ext cx="1270661" cy="390936"/>
              </a:xfrm>
              <a:custGeom>
                <a:avLst/>
                <a:gdLst>
                  <a:gd name="T0" fmla="*/ 0 w 4756"/>
                  <a:gd name="T1" fmla="*/ 390936 h 1576"/>
                  <a:gd name="T2" fmla="*/ 13359 w 4756"/>
                  <a:gd name="T3" fmla="*/ 362658 h 1576"/>
                  <a:gd name="T4" fmla="*/ 28854 w 4756"/>
                  <a:gd name="T5" fmla="*/ 334875 h 1576"/>
                  <a:gd name="T6" fmla="*/ 45419 w 4756"/>
                  <a:gd name="T7" fmla="*/ 308085 h 1576"/>
                  <a:gd name="T8" fmla="*/ 63586 w 4756"/>
                  <a:gd name="T9" fmla="*/ 282288 h 1576"/>
                  <a:gd name="T10" fmla="*/ 82823 w 4756"/>
                  <a:gd name="T11" fmla="*/ 256986 h 1576"/>
                  <a:gd name="T12" fmla="*/ 103128 w 4756"/>
                  <a:gd name="T13" fmla="*/ 233172 h 1576"/>
                  <a:gd name="T14" fmla="*/ 125036 w 4756"/>
                  <a:gd name="T15" fmla="*/ 209855 h 1576"/>
                  <a:gd name="T16" fmla="*/ 147478 w 4756"/>
                  <a:gd name="T17" fmla="*/ 187530 h 1576"/>
                  <a:gd name="T18" fmla="*/ 159233 w 4756"/>
                  <a:gd name="T19" fmla="*/ 176616 h 1576"/>
                  <a:gd name="T20" fmla="*/ 183813 w 4756"/>
                  <a:gd name="T21" fmla="*/ 156275 h 1576"/>
                  <a:gd name="T22" fmla="*/ 209461 w 4756"/>
                  <a:gd name="T23" fmla="*/ 136431 h 1576"/>
                  <a:gd name="T24" fmla="*/ 236178 w 4756"/>
                  <a:gd name="T25" fmla="*/ 118075 h 1576"/>
                  <a:gd name="T26" fmla="*/ 263430 w 4756"/>
                  <a:gd name="T27" fmla="*/ 100711 h 1576"/>
                  <a:gd name="T28" fmla="*/ 291750 w 4756"/>
                  <a:gd name="T29" fmla="*/ 84835 h 1576"/>
                  <a:gd name="T30" fmla="*/ 321138 w 4756"/>
                  <a:gd name="T31" fmla="*/ 69952 h 1576"/>
                  <a:gd name="T32" fmla="*/ 351596 w 4756"/>
                  <a:gd name="T33" fmla="*/ 56557 h 1576"/>
                  <a:gd name="T34" fmla="*/ 367092 w 4756"/>
                  <a:gd name="T35" fmla="*/ 50107 h 1576"/>
                  <a:gd name="T36" fmla="*/ 398083 w 4756"/>
                  <a:gd name="T37" fmla="*/ 38697 h 1576"/>
                  <a:gd name="T38" fmla="*/ 430144 w 4756"/>
                  <a:gd name="T39" fmla="*/ 28774 h 1576"/>
                  <a:gd name="T40" fmla="*/ 462739 w 4756"/>
                  <a:gd name="T41" fmla="*/ 19844 h 1576"/>
                  <a:gd name="T42" fmla="*/ 496402 w 4756"/>
                  <a:gd name="T43" fmla="*/ 12899 h 1576"/>
                  <a:gd name="T44" fmla="*/ 530065 w 4756"/>
                  <a:gd name="T45" fmla="*/ 7442 h 1576"/>
                  <a:gd name="T46" fmla="*/ 564798 w 4756"/>
                  <a:gd name="T47" fmla="*/ 2977 h 1576"/>
                  <a:gd name="T48" fmla="*/ 600064 w 4756"/>
                  <a:gd name="T49" fmla="*/ 496 h 1576"/>
                  <a:gd name="T50" fmla="*/ 635331 w 4756"/>
                  <a:gd name="T51" fmla="*/ 0 h 1576"/>
                  <a:gd name="T52" fmla="*/ 652964 w 4756"/>
                  <a:gd name="T53" fmla="*/ 0 h 1576"/>
                  <a:gd name="T54" fmla="*/ 688230 w 4756"/>
                  <a:gd name="T55" fmla="*/ 1984 h 1576"/>
                  <a:gd name="T56" fmla="*/ 722962 w 4756"/>
                  <a:gd name="T57" fmla="*/ 4961 h 1576"/>
                  <a:gd name="T58" fmla="*/ 757160 w 4756"/>
                  <a:gd name="T59" fmla="*/ 9922 h 1576"/>
                  <a:gd name="T60" fmla="*/ 791358 w 4756"/>
                  <a:gd name="T61" fmla="*/ 16372 h 1576"/>
                  <a:gd name="T62" fmla="*/ 823953 w 4756"/>
                  <a:gd name="T63" fmla="*/ 24309 h 1576"/>
                  <a:gd name="T64" fmla="*/ 856547 w 4756"/>
                  <a:gd name="T65" fmla="*/ 33736 h 1576"/>
                  <a:gd name="T66" fmla="*/ 888073 w 4756"/>
                  <a:gd name="T67" fmla="*/ 44154 h 1576"/>
                  <a:gd name="T68" fmla="*/ 903569 w 4756"/>
                  <a:gd name="T69" fmla="*/ 50107 h 1576"/>
                  <a:gd name="T70" fmla="*/ 934561 w 4756"/>
                  <a:gd name="T71" fmla="*/ 63006 h 1576"/>
                  <a:gd name="T72" fmla="*/ 963950 w 4756"/>
                  <a:gd name="T73" fmla="*/ 77393 h 1576"/>
                  <a:gd name="T74" fmla="*/ 992804 w 4756"/>
                  <a:gd name="T75" fmla="*/ 92773 h 1576"/>
                  <a:gd name="T76" fmla="*/ 1021124 w 4756"/>
                  <a:gd name="T77" fmla="*/ 109145 h 1576"/>
                  <a:gd name="T78" fmla="*/ 1047841 w 4756"/>
                  <a:gd name="T79" fmla="*/ 127005 h 1576"/>
                  <a:gd name="T80" fmla="*/ 1074024 w 4756"/>
                  <a:gd name="T81" fmla="*/ 146353 h 1576"/>
                  <a:gd name="T82" fmla="*/ 1099138 w 4756"/>
                  <a:gd name="T83" fmla="*/ 166197 h 1576"/>
                  <a:gd name="T84" fmla="*/ 1123183 w 4756"/>
                  <a:gd name="T85" fmla="*/ 187530 h 1576"/>
                  <a:gd name="T86" fmla="*/ 1134404 w 4756"/>
                  <a:gd name="T87" fmla="*/ 198445 h 1576"/>
                  <a:gd name="T88" fmla="*/ 1156847 w 4756"/>
                  <a:gd name="T89" fmla="*/ 221266 h 1576"/>
                  <a:gd name="T90" fmla="*/ 1178220 w 4756"/>
                  <a:gd name="T91" fmla="*/ 245079 h 1576"/>
                  <a:gd name="T92" fmla="*/ 1197991 w 4756"/>
                  <a:gd name="T93" fmla="*/ 269389 h 1576"/>
                  <a:gd name="T94" fmla="*/ 1216158 w 4756"/>
                  <a:gd name="T95" fmla="*/ 295186 h 1576"/>
                  <a:gd name="T96" fmla="*/ 1233792 w 4756"/>
                  <a:gd name="T97" fmla="*/ 321480 h 1576"/>
                  <a:gd name="T98" fmla="*/ 1249822 w 4756"/>
                  <a:gd name="T99" fmla="*/ 348767 h 1576"/>
                  <a:gd name="T100" fmla="*/ 1264249 w 4756"/>
                  <a:gd name="T101" fmla="*/ 376549 h 1576"/>
                  <a:gd name="T102" fmla="*/ 0 w 4756"/>
                  <a:gd name="T103" fmla="*/ 39093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11" name="Oval 38"/>
              <p:cNvSpPr>
                <a:spLocks noChangeArrowheads="1"/>
              </p:cNvSpPr>
              <p:nvPr/>
            </p:nvSpPr>
            <p:spPr bwMode="auto">
              <a:xfrm>
                <a:off x="3090868" y="4014779"/>
                <a:ext cx="301625" cy="271463"/>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grpSp>
      </p:grpSp>
      <p:sp>
        <p:nvSpPr>
          <p:cNvPr id="25" name="文本框 24"/>
          <p:cNvSpPr txBox="1"/>
          <p:nvPr/>
        </p:nvSpPr>
        <p:spPr>
          <a:xfrm>
            <a:off x="5490790" y="2175452"/>
            <a:ext cx="3214565"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雅江流域水资源国际争端严重</a:t>
            </a:r>
            <a:endParaRPr lang="zh-CN" altLang="en-US" b="1" dirty="0">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5253465" y="2551916"/>
            <a:ext cx="3445114" cy="0"/>
          </a:xfrm>
          <a:prstGeom prst="line">
            <a:avLst/>
          </a:prstGeom>
          <a:ln w="6350">
            <a:solidFill>
              <a:srgbClr val="80808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6491509" y="3757293"/>
            <a:ext cx="252440" cy="562729"/>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671941" y="3421771"/>
            <a:ext cx="2253932"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数据不足，情况不清</a:t>
            </a:r>
            <a:endParaRPr lang="zh-CN" altLang="en-US" b="1" dirty="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flipH="1">
            <a:off x="6743949" y="3757293"/>
            <a:ext cx="1954630" cy="0"/>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2157471" y="3846561"/>
            <a:ext cx="143557" cy="281364"/>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40897" y="3849566"/>
            <a:ext cx="2014466" cy="0"/>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2519" y="3493209"/>
            <a:ext cx="2643206"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缺资料区研究方法不足</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405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
                                        <p:tgtEl>
                                          <p:spTgt spid="26"/>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2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00"/>
                                        <p:tgtEl>
                                          <p:spTgt spid="25"/>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2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00"/>
                                        <p:tgtEl>
                                          <p:spTgt spid="28"/>
                                        </p:tgtEl>
                                      </p:cBhvr>
                                    </p:animEffect>
                                  </p:childTnLst>
                                </p:cTn>
                              </p:par>
                            </p:childTnLst>
                          </p:cTn>
                        </p:par>
                        <p:par>
                          <p:cTn id="22" fill="hold">
                            <p:stCondLst>
                              <p:cond delay="600"/>
                            </p:stCondLst>
                            <p:childTnLst>
                              <p:par>
                                <p:cTn id="23" presetID="22" presetClass="entr" presetSubtype="2"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200"/>
                                        <p:tgtEl>
                                          <p:spTgt spid="30"/>
                                        </p:tgtEl>
                                      </p:cBhvr>
                                    </p:animEffect>
                                  </p:childTnLst>
                                </p:cTn>
                              </p:par>
                            </p:childTnLst>
                          </p:cTn>
                        </p:par>
                        <p:par>
                          <p:cTn id="26" fill="hold">
                            <p:stCondLst>
                              <p:cond delay="800"/>
                            </p:stCondLst>
                            <p:childTnLst>
                              <p:par>
                                <p:cTn id="27" presetID="22" presetClass="entr" presetSubtype="2"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right)">
                                      <p:cBhvr>
                                        <p:cTn id="29" dur="2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4288353"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研究内容与技术路线</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平行四边形 29"/>
          <p:cNvSpPr/>
          <p:nvPr/>
        </p:nvSpPr>
        <p:spPr>
          <a:xfrm>
            <a:off x="2095023" y="1250065"/>
            <a:ext cx="1655180" cy="6481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rPr>
              <a:t>多源遥感数据</a:t>
            </a:r>
            <a:endParaRPr lang="zh-CN" altLang="en-US" sz="2000" b="1" dirty="0">
              <a:solidFill>
                <a:schemeClr val="tx1"/>
              </a:solidFill>
            </a:endParaRPr>
          </a:p>
        </p:txBody>
      </p:sp>
      <p:sp>
        <p:nvSpPr>
          <p:cNvPr id="31" name="平行四边形 30"/>
          <p:cNvSpPr/>
          <p:nvPr/>
        </p:nvSpPr>
        <p:spPr>
          <a:xfrm>
            <a:off x="3937327" y="1250065"/>
            <a:ext cx="1655180" cy="6481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rPr>
              <a:t>社会经济统计数据</a:t>
            </a:r>
            <a:endParaRPr lang="zh-CN" altLang="en-US" sz="2000" b="1" dirty="0">
              <a:solidFill>
                <a:schemeClr val="tx1"/>
              </a:solidFill>
            </a:endParaRPr>
          </a:p>
        </p:txBody>
      </p:sp>
      <p:sp>
        <p:nvSpPr>
          <p:cNvPr id="32" name="平行四边形 31"/>
          <p:cNvSpPr/>
          <p:nvPr/>
        </p:nvSpPr>
        <p:spPr>
          <a:xfrm>
            <a:off x="5779631" y="1250064"/>
            <a:ext cx="1655180" cy="6481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rPr>
              <a:t>基础地理信息数据</a:t>
            </a:r>
            <a:endParaRPr lang="zh-CN" altLang="en-US" sz="2000" b="1" dirty="0">
              <a:solidFill>
                <a:schemeClr val="tx1"/>
              </a:solidFill>
            </a:endParaRPr>
          </a:p>
        </p:txBody>
      </p:sp>
      <p:sp>
        <p:nvSpPr>
          <p:cNvPr id="33" name="流程图: 预定义过程 32"/>
          <p:cNvSpPr/>
          <p:nvPr/>
        </p:nvSpPr>
        <p:spPr>
          <a:xfrm>
            <a:off x="2095023" y="2639030"/>
            <a:ext cx="2199185" cy="925974"/>
          </a:xfrm>
          <a:prstGeom prst="flowChartPredefined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MS-DTVGM</a:t>
            </a:r>
            <a:r>
              <a:rPr lang="zh-CN" altLang="en-US" sz="2000" b="1" dirty="0" smtClean="0">
                <a:solidFill>
                  <a:schemeClr val="tx1"/>
                </a:solidFill>
                <a:latin typeface="Times New Roman" panose="02020603050405020304" pitchFamily="18" charset="0"/>
                <a:cs typeface="Times New Roman" panose="02020603050405020304" pitchFamily="18" charset="0"/>
              </a:rPr>
              <a:t>水文模型</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34" name="流程图: 预定义过程 33"/>
          <p:cNvSpPr/>
          <p:nvPr/>
        </p:nvSpPr>
        <p:spPr>
          <a:xfrm>
            <a:off x="4597079" y="2639030"/>
            <a:ext cx="2118167" cy="925974"/>
          </a:xfrm>
          <a:prstGeom prst="flowChartPredefined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latin typeface="Times New Roman" panose="02020603050405020304" pitchFamily="18" charset="0"/>
                <a:cs typeface="Times New Roman" panose="02020603050405020304" pitchFamily="18" charset="0"/>
              </a:rPr>
              <a:t>空间非叠合水胁迫模型</a:t>
            </a:r>
            <a:r>
              <a:rPr lang="en-US" altLang="zh-CN" sz="2000" b="1" dirty="0" smtClean="0">
                <a:solidFill>
                  <a:schemeClr val="tx1"/>
                </a:solidFill>
                <a:latin typeface="Times New Roman" panose="02020603050405020304" pitchFamily="18" charset="0"/>
                <a:cs typeface="Times New Roman" panose="02020603050405020304" pitchFamily="18" charset="0"/>
              </a:rPr>
              <a:t>(Sun-WSI)</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3" name="矩形 2"/>
          <p:cNvSpPr/>
          <p:nvPr/>
        </p:nvSpPr>
        <p:spPr>
          <a:xfrm>
            <a:off x="1018577" y="5347505"/>
            <a:ext cx="212974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latin typeface="+mn-ea"/>
              </a:rPr>
              <a:t>水资源时空规律</a:t>
            </a:r>
            <a:r>
              <a:rPr lang="zh-CN" altLang="en-US" sz="2000" b="1" dirty="0">
                <a:solidFill>
                  <a:schemeClr val="tx1"/>
                </a:solidFill>
                <a:latin typeface="+mn-ea"/>
              </a:rPr>
              <a:t>和</a:t>
            </a:r>
            <a:r>
              <a:rPr lang="zh-CN" altLang="en-US" sz="2000" b="1" dirty="0" smtClean="0">
                <a:solidFill>
                  <a:schemeClr val="tx1"/>
                </a:solidFill>
                <a:latin typeface="+mn-ea"/>
              </a:rPr>
              <a:t>径流特征分析</a:t>
            </a:r>
            <a:endParaRPr lang="zh-CN" altLang="en-US" sz="2000" b="1" dirty="0">
              <a:solidFill>
                <a:schemeClr val="tx1"/>
              </a:solidFill>
              <a:latin typeface="+mn-ea"/>
            </a:endParaRPr>
          </a:p>
        </p:txBody>
      </p:sp>
      <p:sp>
        <p:nvSpPr>
          <p:cNvPr id="10" name="矩形 9"/>
          <p:cNvSpPr/>
          <p:nvPr/>
        </p:nvSpPr>
        <p:spPr>
          <a:xfrm>
            <a:off x="3393316" y="5347505"/>
            <a:ext cx="212974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latin typeface="+mn-ea"/>
              </a:rPr>
              <a:t>气候变化情景下径流模拟</a:t>
            </a:r>
            <a:endParaRPr lang="zh-CN" altLang="en-US" sz="2000" b="1" dirty="0">
              <a:solidFill>
                <a:schemeClr val="tx1"/>
              </a:solidFill>
              <a:latin typeface="+mn-ea"/>
            </a:endParaRPr>
          </a:p>
        </p:txBody>
      </p:sp>
      <p:sp>
        <p:nvSpPr>
          <p:cNvPr id="11" name="矩形 10"/>
          <p:cNvSpPr/>
          <p:nvPr/>
        </p:nvSpPr>
        <p:spPr>
          <a:xfrm>
            <a:off x="5768056" y="5347505"/>
            <a:ext cx="212974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latin typeface="+mn-ea"/>
              </a:rPr>
              <a:t>国际河流水资源安全评价与分析</a:t>
            </a:r>
            <a:endParaRPr lang="zh-CN" altLang="en-US" sz="2000" b="1" dirty="0">
              <a:solidFill>
                <a:schemeClr val="tx1"/>
              </a:solidFill>
              <a:latin typeface="+mn-ea"/>
            </a:endParaRPr>
          </a:p>
        </p:txBody>
      </p:sp>
      <p:sp>
        <p:nvSpPr>
          <p:cNvPr id="5" name="圆角矩形 4"/>
          <p:cNvSpPr/>
          <p:nvPr/>
        </p:nvSpPr>
        <p:spPr>
          <a:xfrm>
            <a:off x="3342192" y="4004846"/>
            <a:ext cx="2243565"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rPr>
              <a:t>雅鲁藏布江</a:t>
            </a:r>
            <a:r>
              <a:rPr lang="en-US" altLang="zh-CN" sz="2000" b="1" dirty="0" smtClean="0">
                <a:solidFill>
                  <a:schemeClr val="tx1"/>
                </a:solidFill>
              </a:rPr>
              <a:t>-</a:t>
            </a:r>
            <a:r>
              <a:rPr lang="zh-CN" altLang="en-US" sz="2000" b="1" dirty="0" smtClean="0">
                <a:solidFill>
                  <a:schemeClr val="tx1"/>
                </a:solidFill>
              </a:rPr>
              <a:t>布拉马普特拉河流域</a:t>
            </a:r>
            <a:endParaRPr lang="zh-CN" altLang="en-US" sz="2000" b="1" dirty="0">
              <a:solidFill>
                <a:schemeClr val="tx1"/>
              </a:solidFill>
            </a:endParaRPr>
          </a:p>
        </p:txBody>
      </p:sp>
      <p:cxnSp>
        <p:nvCxnSpPr>
          <p:cNvPr id="9" name="直接连接符 8"/>
          <p:cNvCxnSpPr>
            <a:stCxn id="30" idx="4"/>
          </p:cNvCxnSpPr>
          <p:nvPr/>
        </p:nvCxnSpPr>
        <p:spPr>
          <a:xfrm>
            <a:off x="2922613" y="1898248"/>
            <a:ext cx="0" cy="335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764917" y="1898248"/>
            <a:ext cx="0" cy="335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582148" y="1898248"/>
            <a:ext cx="0" cy="335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22613" y="2233914"/>
            <a:ext cx="36846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3342192" y="2233914"/>
            <a:ext cx="0" cy="405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endCxn id="34" idx="0"/>
          </p:cNvCxnSpPr>
          <p:nvPr/>
        </p:nvCxnSpPr>
        <p:spPr>
          <a:xfrm>
            <a:off x="5656162" y="2233914"/>
            <a:ext cx="1" cy="405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33" idx="2"/>
            <a:endCxn id="5" idx="0"/>
          </p:cNvCxnSpPr>
          <p:nvPr/>
        </p:nvCxnSpPr>
        <p:spPr>
          <a:xfrm rot="16200000" flipH="1">
            <a:off x="3609374" y="3150245"/>
            <a:ext cx="439842" cy="126935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34" idx="2"/>
            <a:endCxn id="5" idx="0"/>
          </p:cNvCxnSpPr>
          <p:nvPr/>
        </p:nvCxnSpPr>
        <p:spPr>
          <a:xfrm rot="5400000">
            <a:off x="4840148" y="3188831"/>
            <a:ext cx="439842" cy="119218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5" idx="2"/>
            <a:endCxn id="3" idx="0"/>
          </p:cNvCxnSpPr>
          <p:nvPr/>
        </p:nvCxnSpPr>
        <p:spPr>
          <a:xfrm rot="5400000">
            <a:off x="3059583" y="3943112"/>
            <a:ext cx="428259" cy="238052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5" idx="2"/>
            <a:endCxn id="10" idx="0"/>
          </p:cNvCxnSpPr>
          <p:nvPr/>
        </p:nvCxnSpPr>
        <p:spPr>
          <a:xfrm rot="5400000">
            <a:off x="4246952" y="5130481"/>
            <a:ext cx="428259" cy="578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5" idx="2"/>
            <a:endCxn id="11" idx="0"/>
          </p:cNvCxnSpPr>
          <p:nvPr/>
        </p:nvCxnSpPr>
        <p:spPr>
          <a:xfrm rot="16200000" flipH="1">
            <a:off x="5434322" y="3948899"/>
            <a:ext cx="428259" cy="2368952"/>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33" idx="3"/>
            <a:endCxn id="34" idx="1"/>
          </p:cNvCxnSpPr>
          <p:nvPr/>
        </p:nvCxnSpPr>
        <p:spPr>
          <a:xfrm>
            <a:off x="4294208" y="3102017"/>
            <a:ext cx="30287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3792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2646878"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模型与方法</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 Box 5"/>
          <p:cNvSpPr txBox="1">
            <a:spLocks noChangeArrowheads="1"/>
          </p:cNvSpPr>
          <p:nvPr/>
        </p:nvSpPr>
        <p:spPr bwMode="auto">
          <a:xfrm>
            <a:off x="167152" y="873055"/>
            <a:ext cx="4468069" cy="523220"/>
          </a:xfrm>
          <a:prstGeom prst="rect">
            <a:avLst/>
          </a:prstGeom>
          <a:noFill/>
          <a:ln w="9525">
            <a:noFill/>
            <a:miter lim="800000"/>
            <a:headEnd/>
            <a:tailEnd/>
          </a:ln>
        </p:spPr>
        <p:txBody>
          <a:bodyPr wrap="square">
            <a:spAutoFit/>
          </a:bodyPr>
          <a:lstStyle/>
          <a:p>
            <a:r>
              <a:rPr lang="en-US" altLang="zh-CN" sz="2800" dirty="0" smtClean="0">
                <a:ea typeface="黑体" pitchFamily="2" charset="-122"/>
              </a:rPr>
              <a:t>MS-DTVGM</a:t>
            </a:r>
            <a:r>
              <a:rPr lang="zh-CN" altLang="en-US" sz="2800" dirty="0" smtClean="0">
                <a:ea typeface="黑体" pitchFamily="2" charset="-122"/>
              </a:rPr>
              <a:t>水文模型结构 </a:t>
            </a:r>
            <a:endParaRPr lang="zh-CN" altLang="en-US" sz="2800" dirty="0">
              <a:latin typeface="Arial" pitchFamily="34" charset="0"/>
              <a:ea typeface="黑体" pitchFamily="2" charset="-122"/>
            </a:endParaRPr>
          </a:p>
        </p:txBody>
      </p:sp>
      <p:sp>
        <p:nvSpPr>
          <p:cNvPr id="7" name="Rectangle 6"/>
          <p:cNvSpPr>
            <a:spLocks noChangeArrowheads="1"/>
          </p:cNvSpPr>
          <p:nvPr/>
        </p:nvSpPr>
        <p:spPr bwMode="auto">
          <a:xfrm>
            <a:off x="0" y="787078"/>
            <a:ext cx="184731" cy="369332"/>
          </a:xfrm>
          <a:prstGeom prst="rect">
            <a:avLst/>
          </a:prstGeom>
          <a:noFill/>
          <a:ln w="9525">
            <a:noFill/>
            <a:miter lim="800000"/>
            <a:headEnd/>
            <a:tailEnd/>
          </a:ln>
        </p:spPr>
        <p:txBody>
          <a:bodyPr wrap="none" anchor="ctr">
            <a:spAutoFit/>
          </a:bodyPr>
          <a:lstStyle/>
          <a:p>
            <a:endParaRPr lang="zh-CN" altLang="en-US">
              <a:latin typeface="Arial" pitchFamily="34" charset="0"/>
            </a:endParaRPr>
          </a:p>
        </p:txBody>
      </p:sp>
      <p:pic>
        <p:nvPicPr>
          <p:cNvPr id="8" name="图片 7"/>
          <p:cNvPicPr/>
          <p:nvPr/>
        </p:nvPicPr>
        <p:blipFill>
          <a:blip r:embed="rId2">
            <a:extLst>
              <a:ext uri="{28A0092B-C50C-407E-A947-70E740481C1C}">
                <a14:useLocalDpi xmlns:a14="http://schemas.microsoft.com/office/drawing/2010/main" val="0"/>
              </a:ext>
            </a:extLst>
          </a:blip>
          <a:srcRect/>
          <a:stretch>
            <a:fillRect/>
          </a:stretch>
        </p:blipFill>
        <p:spPr bwMode="auto">
          <a:xfrm>
            <a:off x="237047" y="1552586"/>
            <a:ext cx="8872227" cy="467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矩形 8"/>
          <p:cNvSpPr/>
          <p:nvPr/>
        </p:nvSpPr>
        <p:spPr>
          <a:xfrm>
            <a:off x="0" y="6273225"/>
            <a:ext cx="9144000" cy="584775"/>
          </a:xfrm>
          <a:prstGeom prst="rect">
            <a:avLst/>
          </a:prstGeom>
          <a:solidFill>
            <a:schemeClr val="bg1">
              <a:lumMod val="85000"/>
            </a:schemeClr>
          </a:solidFill>
        </p:spPr>
        <p:txBody>
          <a:bodyPr wrap="square">
            <a:spAutoFit/>
          </a:bodyPr>
          <a:lstStyle/>
          <a:p>
            <a:pPr indent="-457200" algn="ctr"/>
            <a:r>
              <a:rPr lang="en-US" sz="1600" b="1" dirty="0" err="1" smtClean="0">
                <a:latin typeface="Times New Roman" pitchFamily="18" charset="0"/>
                <a:cs typeface="Times New Roman" pitchFamily="18" charset="0"/>
              </a:rPr>
              <a:t>Cai</a:t>
            </a:r>
            <a:r>
              <a:rPr lang="en-US" sz="1600" b="1" dirty="0" smtClean="0">
                <a:latin typeface="Times New Roman" pitchFamily="18" charset="0"/>
                <a:cs typeface="Times New Roman" pitchFamily="18" charset="0"/>
              </a:rPr>
              <a:t> M</a:t>
            </a:r>
            <a:r>
              <a:rPr lang="en-US" sz="1600" dirty="0" smtClean="0">
                <a:latin typeface="Times New Roman" pitchFamily="18" charset="0"/>
                <a:cs typeface="Times New Roman" pitchFamily="18" charset="0"/>
              </a:rPr>
              <a:t>, Yang S, </a:t>
            </a:r>
            <a:r>
              <a:rPr lang="en-US" sz="1600" dirty="0" err="1" smtClean="0">
                <a:latin typeface="Times New Roman" pitchFamily="18" charset="0"/>
                <a:cs typeface="Times New Roman" pitchFamily="18" charset="0"/>
              </a:rPr>
              <a:t>Zeng</a:t>
            </a:r>
            <a:r>
              <a:rPr lang="en-US" sz="1600" dirty="0" smtClean="0">
                <a:latin typeface="Times New Roman" pitchFamily="18" charset="0"/>
                <a:cs typeface="Times New Roman" pitchFamily="18" charset="0"/>
              </a:rPr>
              <a:t> H, et al. A Distributed Hydrological Model Driven by Multi-Source Spatial Data and Its Application in the Ili River Basin of Central Asia. Water Resources Management, 2014: 1-16 (</a:t>
            </a:r>
            <a:r>
              <a:rPr lang="en-US" sz="1600" b="1" dirty="0" smtClean="0">
                <a:latin typeface="Times New Roman" pitchFamily="18" charset="0"/>
                <a:cs typeface="Times New Roman" pitchFamily="18" charset="0"/>
              </a:rPr>
              <a:t>SCI</a:t>
            </a:r>
            <a:r>
              <a:rPr lang="en-US" sz="1600" dirty="0" smtClean="0">
                <a:latin typeface="Times New Roman" pitchFamily="18" charset="0"/>
                <a:cs typeface="Times New Roman" pitchFamily="18" charset="0"/>
              </a:rPr>
              <a:t>)</a:t>
            </a:r>
            <a:endParaRPr lang="zh-CN" alt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476181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2646878"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模型与方法</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 Box 5"/>
          <p:cNvSpPr txBox="1">
            <a:spLocks noChangeArrowheads="1"/>
          </p:cNvSpPr>
          <p:nvPr/>
        </p:nvSpPr>
        <p:spPr bwMode="auto">
          <a:xfrm>
            <a:off x="167152" y="873055"/>
            <a:ext cx="4468069" cy="523220"/>
          </a:xfrm>
          <a:prstGeom prst="rect">
            <a:avLst/>
          </a:prstGeom>
          <a:noFill/>
          <a:ln w="9525">
            <a:noFill/>
            <a:miter lim="800000"/>
            <a:headEnd/>
            <a:tailEnd/>
          </a:ln>
        </p:spPr>
        <p:txBody>
          <a:bodyPr wrap="square">
            <a:spAutoFit/>
          </a:bodyPr>
          <a:lstStyle/>
          <a:p>
            <a:r>
              <a:rPr lang="en-US" altLang="zh-CN" sz="2800" dirty="0" smtClean="0">
                <a:ea typeface="黑体" pitchFamily="2" charset="-122"/>
              </a:rPr>
              <a:t>Sun-WSI</a:t>
            </a:r>
            <a:r>
              <a:rPr lang="zh-CN" altLang="en-US" sz="2800" dirty="0" smtClean="0">
                <a:ea typeface="黑体" pitchFamily="2" charset="-122"/>
              </a:rPr>
              <a:t>模型结构 </a:t>
            </a:r>
            <a:endParaRPr lang="zh-CN" altLang="en-US" sz="2800" dirty="0">
              <a:latin typeface="Arial" pitchFamily="34" charset="0"/>
              <a:ea typeface="黑体" pitchFamily="2" charset="-122"/>
            </a:endParaRPr>
          </a:p>
        </p:txBody>
      </p:sp>
      <p:graphicFrame>
        <p:nvGraphicFramePr>
          <p:cNvPr id="7" name="对象 6"/>
          <p:cNvGraphicFramePr>
            <a:graphicFrameLocks noChangeAspect="1"/>
          </p:cNvGraphicFramePr>
          <p:nvPr>
            <p:extLst/>
          </p:nvPr>
        </p:nvGraphicFramePr>
        <p:xfrm>
          <a:off x="1096316" y="1396275"/>
          <a:ext cx="7460434" cy="5414216"/>
        </p:xfrm>
        <a:graphic>
          <a:graphicData uri="http://schemas.openxmlformats.org/presentationml/2006/ole">
            <mc:AlternateContent xmlns:mc="http://schemas.openxmlformats.org/markup-compatibility/2006">
              <mc:Choice xmlns:v="urn:schemas-microsoft-com:vml" Requires="v">
                <p:oleObj spid="_x0000_s80914" name="Visio" r:id="rId3" imgW="5600700" imgH="4057650" progId="Visio.Drawing.15">
                  <p:embed/>
                </p:oleObj>
              </mc:Choice>
              <mc:Fallback>
                <p:oleObj name="Visio" r:id="rId3" imgW="5600700" imgH="4057650" progId="Visio.Drawing.15">
                  <p:embed/>
                  <p:pic>
                    <p:nvPicPr>
                      <p:cNvPr id="0" name=""/>
                      <p:cNvPicPr>
                        <a:picLocks noChangeAspect="1" noChangeArrowheads="1"/>
                      </p:cNvPicPr>
                      <p:nvPr/>
                    </p:nvPicPr>
                    <p:blipFill>
                      <a:blip r:embed="rId4"/>
                      <a:srcRect/>
                      <a:stretch>
                        <a:fillRect/>
                      </a:stretch>
                    </p:blipFill>
                    <p:spPr bwMode="auto">
                      <a:xfrm>
                        <a:off x="1096316" y="1396275"/>
                        <a:ext cx="7460434" cy="5414216"/>
                      </a:xfrm>
                      <a:prstGeom prst="rect">
                        <a:avLst/>
                      </a:prstGeom>
                      <a:noFill/>
                    </p:spPr>
                  </p:pic>
                </p:oleObj>
              </mc:Fallback>
            </mc:AlternateContent>
          </a:graphicData>
        </a:graphic>
      </p:graphicFrame>
    </p:spTree>
    <p:extLst>
      <p:ext uri="{BB962C8B-B14F-4D97-AF65-F5344CB8AC3E}">
        <p14:creationId xmlns:p14="http://schemas.microsoft.com/office/powerpoint/2010/main" val="38754280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152" y="85670"/>
            <a:ext cx="8392041"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雅江流域生态水文生态水文要素观测与实验</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2"/>
          <p:cNvPicPr>
            <a:picLocks noChangeAspect="1" noChangeArrowheads="1"/>
          </p:cNvPicPr>
          <p:nvPr/>
        </p:nvPicPr>
        <p:blipFill>
          <a:blip r:embed="rId2"/>
          <a:srcRect/>
          <a:stretch>
            <a:fillRect/>
          </a:stretch>
        </p:blipFill>
        <p:spPr bwMode="auto">
          <a:xfrm>
            <a:off x="0" y="3403745"/>
            <a:ext cx="4608048" cy="3454255"/>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4962500" y="1337243"/>
            <a:ext cx="4054500" cy="5355658"/>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261376" y="966616"/>
            <a:ext cx="1757924" cy="2335455"/>
          </a:xfrm>
          <a:prstGeom prst="rect">
            <a:avLst/>
          </a:prstGeom>
          <a:noFill/>
          <a:ln w="9525">
            <a:noFill/>
            <a:miter lim="800000"/>
            <a:headEnd/>
            <a:tailEnd/>
          </a:ln>
          <a:effectLst/>
        </p:spPr>
      </p:pic>
      <p:pic>
        <p:nvPicPr>
          <p:cNvPr id="10" name="Picture 3"/>
          <p:cNvPicPr>
            <a:picLocks noChangeAspect="1" noChangeArrowheads="1"/>
          </p:cNvPicPr>
          <p:nvPr/>
        </p:nvPicPr>
        <p:blipFill>
          <a:blip r:embed="rId5"/>
          <a:srcRect/>
          <a:stretch>
            <a:fillRect/>
          </a:stretch>
        </p:blipFill>
        <p:spPr bwMode="auto">
          <a:xfrm>
            <a:off x="2806701" y="966616"/>
            <a:ext cx="1752600" cy="2324116"/>
          </a:xfrm>
          <a:prstGeom prst="rect">
            <a:avLst/>
          </a:prstGeom>
          <a:noFill/>
          <a:ln w="9525">
            <a:noFill/>
            <a:miter lim="800000"/>
            <a:headEnd/>
            <a:tailEnd/>
          </a:ln>
          <a:effectLst/>
        </p:spPr>
      </p:pic>
    </p:spTree>
    <p:extLst>
      <p:ext uri="{BB962C8B-B14F-4D97-AF65-F5344CB8AC3E}">
        <p14:creationId xmlns:p14="http://schemas.microsoft.com/office/powerpoint/2010/main" val="57769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7981672"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雅江流域生态水文与社会经济数据库构建</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2"/>
          <p:cNvPicPr>
            <a:picLocks noChangeAspect="1" noChangeArrowheads="1"/>
          </p:cNvPicPr>
          <p:nvPr/>
        </p:nvPicPr>
        <p:blipFill>
          <a:blip r:embed="rId2"/>
          <a:srcRect/>
          <a:stretch>
            <a:fillRect/>
          </a:stretch>
        </p:blipFill>
        <p:spPr bwMode="auto">
          <a:xfrm>
            <a:off x="62841" y="1313886"/>
            <a:ext cx="5103813" cy="5429288"/>
          </a:xfrm>
          <a:prstGeom prst="rect">
            <a:avLst/>
          </a:prstGeom>
          <a:noFill/>
          <a:ln w="9525">
            <a:noFill/>
            <a:miter lim="800000"/>
            <a:headEnd/>
            <a:tailEnd/>
          </a:ln>
        </p:spPr>
      </p:pic>
      <p:grpSp>
        <p:nvGrpSpPr>
          <p:cNvPr id="6" name="Group 538"/>
          <p:cNvGrpSpPr>
            <a:grpSpLocks/>
          </p:cNvGrpSpPr>
          <p:nvPr/>
        </p:nvGrpSpPr>
        <p:grpSpPr bwMode="auto">
          <a:xfrm>
            <a:off x="5290475" y="1298050"/>
            <a:ext cx="2976563" cy="561975"/>
            <a:chOff x="2511" y="845"/>
            <a:chExt cx="1875" cy="354"/>
          </a:xfrm>
        </p:grpSpPr>
        <p:sp>
          <p:nvSpPr>
            <p:cNvPr id="7" name="Oval 534"/>
            <p:cNvSpPr>
              <a:spLocks noChangeArrowheads="1"/>
            </p:cNvSpPr>
            <p:nvPr/>
          </p:nvSpPr>
          <p:spPr bwMode="gray">
            <a:xfrm>
              <a:off x="2835" y="845"/>
              <a:ext cx="1551" cy="354"/>
            </a:xfrm>
            <a:prstGeom prst="ellipse">
              <a:avLst/>
            </a:prstGeom>
            <a:solidFill>
              <a:srgbClr val="0033CC"/>
            </a:solidFill>
            <a:ln w="38100" cmpd="dbl" algn="ctr">
              <a:solidFill>
                <a:schemeClr val="folHlink"/>
              </a:solidFill>
              <a:round/>
              <a:headEnd/>
              <a:tailEnd/>
            </a:ln>
          </p:spPr>
          <p:txBody>
            <a:bodyPr anchor="ctr">
              <a:spAutoFit/>
            </a:bodyPr>
            <a:lstStyle/>
            <a:p>
              <a:pPr algn="ctr"/>
              <a:r>
                <a:rPr lang="zh-CN" altLang="en-US" sz="2000" dirty="0">
                  <a:solidFill>
                    <a:srgbClr val="FFFF00"/>
                  </a:solidFill>
                  <a:latin typeface="楷体_GB2312" pitchFamily="49" charset="-122"/>
                </a:rPr>
                <a:t>遥感获取参数  </a:t>
              </a:r>
            </a:p>
          </p:txBody>
        </p:sp>
        <p:sp>
          <p:nvSpPr>
            <p:cNvPr id="8" name="AutoShape 537"/>
            <p:cNvSpPr>
              <a:spLocks noChangeArrowheads="1"/>
            </p:cNvSpPr>
            <p:nvPr/>
          </p:nvSpPr>
          <p:spPr bwMode="gray">
            <a:xfrm>
              <a:off x="2517" y="863"/>
              <a:ext cx="227" cy="306"/>
            </a:xfrm>
            <a:prstGeom prst="leftArrow">
              <a:avLst>
                <a:gd name="adj1" fmla="val 50000"/>
                <a:gd name="adj2" fmla="val 25000"/>
              </a:avLst>
            </a:prstGeom>
            <a:gradFill rotWithShape="1">
              <a:gsLst>
                <a:gs pos="0">
                  <a:srgbClr val="000000"/>
                </a:gs>
                <a:gs pos="20000">
                  <a:srgbClr val="0A128C">
                    <a:alpha val="98800"/>
                  </a:srgbClr>
                </a:gs>
                <a:gs pos="35000">
                  <a:srgbClr val="181CC7">
                    <a:alpha val="97900"/>
                  </a:srgbClr>
                </a:gs>
                <a:gs pos="44000">
                  <a:srgbClr val="7005D4">
                    <a:alpha val="97360"/>
                  </a:srgbClr>
                </a:gs>
                <a:gs pos="50000">
                  <a:srgbClr val="8C3D91">
                    <a:alpha val="97000"/>
                  </a:srgbClr>
                </a:gs>
                <a:gs pos="56000">
                  <a:srgbClr val="7005D4">
                    <a:alpha val="97360"/>
                  </a:srgbClr>
                </a:gs>
                <a:gs pos="65000">
                  <a:srgbClr val="181CC7">
                    <a:alpha val="97900"/>
                  </a:srgbClr>
                </a:gs>
                <a:gs pos="80001">
                  <a:srgbClr val="0A128C">
                    <a:alpha val="98800"/>
                  </a:srgbClr>
                </a:gs>
                <a:gs pos="100000">
                  <a:srgbClr val="000000"/>
                </a:gs>
              </a:gsLst>
              <a:lin ang="5400000" scaled="1"/>
            </a:gradFill>
            <a:ln w="9525" algn="ctr">
              <a:noFill/>
              <a:miter lim="800000"/>
              <a:headEnd/>
              <a:tailEnd/>
            </a:ln>
            <a:effectLst/>
          </p:spPr>
          <p:txBody>
            <a:bodyPr anchor="ctr">
              <a:spAutoFit/>
            </a:bodyPr>
            <a:lstStyle/>
            <a:p>
              <a:pPr fontAlgn="auto">
                <a:spcBef>
                  <a:spcPts val="0"/>
                </a:spcBef>
                <a:spcAft>
                  <a:spcPts val="0"/>
                </a:spcAft>
                <a:defRPr/>
              </a:pPr>
              <a:endParaRPr lang="zh-CN" altLang="en-US" sz="2400">
                <a:solidFill>
                  <a:srgbClr val="800000"/>
                </a:solidFill>
                <a:latin typeface="Arial" charset="0"/>
                <a:ea typeface="+mn-ea"/>
              </a:endParaRPr>
            </a:p>
          </p:txBody>
        </p:sp>
      </p:grpSp>
      <p:grpSp>
        <p:nvGrpSpPr>
          <p:cNvPr id="9" name="Group 9"/>
          <p:cNvGrpSpPr>
            <a:grpSpLocks/>
          </p:cNvGrpSpPr>
          <p:nvPr/>
        </p:nvGrpSpPr>
        <p:grpSpPr bwMode="auto">
          <a:xfrm>
            <a:off x="2002763" y="1599638"/>
            <a:ext cx="1439862" cy="2684609"/>
            <a:chOff x="1247" y="799"/>
            <a:chExt cx="907" cy="1835"/>
          </a:xfrm>
        </p:grpSpPr>
        <p:sp>
          <p:nvSpPr>
            <p:cNvPr id="10" name="Oval 10"/>
            <p:cNvSpPr>
              <a:spLocks noChangeArrowheads="1"/>
            </p:cNvSpPr>
            <p:nvPr/>
          </p:nvSpPr>
          <p:spPr bwMode="auto">
            <a:xfrm>
              <a:off x="1455" y="799"/>
              <a:ext cx="454"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1" name="Oval 11"/>
            <p:cNvSpPr>
              <a:spLocks noChangeArrowheads="1"/>
            </p:cNvSpPr>
            <p:nvPr/>
          </p:nvSpPr>
          <p:spPr bwMode="auto">
            <a:xfrm>
              <a:off x="1378" y="1144"/>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sp>
          <p:nvSpPr>
            <p:cNvPr id="12" name="Oval 12"/>
            <p:cNvSpPr>
              <a:spLocks noChangeArrowheads="1"/>
            </p:cNvSpPr>
            <p:nvPr/>
          </p:nvSpPr>
          <p:spPr bwMode="auto">
            <a:xfrm>
              <a:off x="1332" y="1308"/>
              <a:ext cx="726"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3" name="Oval 13"/>
            <p:cNvSpPr>
              <a:spLocks noChangeArrowheads="1"/>
            </p:cNvSpPr>
            <p:nvPr/>
          </p:nvSpPr>
          <p:spPr bwMode="auto">
            <a:xfrm>
              <a:off x="1284" y="2498"/>
              <a:ext cx="771"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4" name="Oval 15"/>
            <p:cNvSpPr>
              <a:spLocks noChangeArrowheads="1"/>
            </p:cNvSpPr>
            <p:nvPr/>
          </p:nvSpPr>
          <p:spPr bwMode="auto">
            <a:xfrm>
              <a:off x="1308" y="1476"/>
              <a:ext cx="697" cy="11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5" name="Oval 16"/>
            <p:cNvSpPr>
              <a:spLocks noChangeArrowheads="1"/>
            </p:cNvSpPr>
            <p:nvPr/>
          </p:nvSpPr>
          <p:spPr bwMode="auto">
            <a:xfrm>
              <a:off x="1378" y="970"/>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sp>
          <p:nvSpPr>
            <p:cNvPr id="16" name="Oval 17"/>
            <p:cNvSpPr>
              <a:spLocks noChangeArrowheads="1"/>
            </p:cNvSpPr>
            <p:nvPr/>
          </p:nvSpPr>
          <p:spPr bwMode="auto">
            <a:xfrm>
              <a:off x="1319" y="1642"/>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7" name="Oval 18"/>
            <p:cNvSpPr>
              <a:spLocks noChangeArrowheads="1"/>
            </p:cNvSpPr>
            <p:nvPr/>
          </p:nvSpPr>
          <p:spPr bwMode="auto">
            <a:xfrm>
              <a:off x="1330" y="1803"/>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8" name="Oval 19"/>
            <p:cNvSpPr>
              <a:spLocks noChangeArrowheads="1"/>
            </p:cNvSpPr>
            <p:nvPr/>
          </p:nvSpPr>
          <p:spPr bwMode="auto">
            <a:xfrm>
              <a:off x="1338" y="1967"/>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19" name="Oval 20"/>
            <p:cNvSpPr>
              <a:spLocks noChangeArrowheads="1"/>
            </p:cNvSpPr>
            <p:nvPr/>
          </p:nvSpPr>
          <p:spPr bwMode="auto">
            <a:xfrm>
              <a:off x="1247" y="2139"/>
              <a:ext cx="907"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20" name="Oval 21"/>
            <p:cNvSpPr>
              <a:spLocks noChangeArrowheads="1"/>
            </p:cNvSpPr>
            <p:nvPr/>
          </p:nvSpPr>
          <p:spPr bwMode="auto">
            <a:xfrm>
              <a:off x="1383" y="2324"/>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grpSp>
      <p:grpSp>
        <p:nvGrpSpPr>
          <p:cNvPr id="21" name="Group 22"/>
          <p:cNvGrpSpPr>
            <a:grpSpLocks/>
          </p:cNvGrpSpPr>
          <p:nvPr/>
        </p:nvGrpSpPr>
        <p:grpSpPr bwMode="auto">
          <a:xfrm>
            <a:off x="3010825" y="5330300"/>
            <a:ext cx="4752975" cy="1295400"/>
            <a:chOff x="1882" y="3385"/>
            <a:chExt cx="2994" cy="816"/>
          </a:xfrm>
        </p:grpSpPr>
        <p:sp>
          <p:nvSpPr>
            <p:cNvPr id="22" name="Line 23"/>
            <p:cNvSpPr>
              <a:spLocks noChangeShapeType="1"/>
            </p:cNvSpPr>
            <p:nvPr/>
          </p:nvSpPr>
          <p:spPr bwMode="auto">
            <a:xfrm>
              <a:off x="2154" y="3385"/>
              <a:ext cx="1542" cy="499"/>
            </a:xfrm>
            <a:prstGeom prst="line">
              <a:avLst/>
            </a:prstGeom>
            <a:noFill/>
            <a:ln w="9525">
              <a:solidFill>
                <a:srgbClr val="FF0000"/>
              </a:solidFill>
              <a:round/>
              <a:headEnd/>
              <a:tailEnd type="triangle" w="med" len="med"/>
            </a:ln>
          </p:spPr>
          <p:txBody>
            <a:bodyPr>
              <a:spAutoFit/>
            </a:bodyPr>
            <a:lstStyle/>
            <a:p>
              <a:endParaRPr lang="zh-CN" altLang="en-US"/>
            </a:p>
          </p:txBody>
        </p:sp>
        <p:sp>
          <p:nvSpPr>
            <p:cNvPr id="23" name="Line 24"/>
            <p:cNvSpPr>
              <a:spLocks noChangeShapeType="1"/>
            </p:cNvSpPr>
            <p:nvPr/>
          </p:nvSpPr>
          <p:spPr bwMode="auto">
            <a:xfrm>
              <a:off x="2064" y="3566"/>
              <a:ext cx="1632" cy="363"/>
            </a:xfrm>
            <a:prstGeom prst="line">
              <a:avLst/>
            </a:prstGeom>
            <a:noFill/>
            <a:ln w="9525">
              <a:solidFill>
                <a:srgbClr val="FF0000"/>
              </a:solidFill>
              <a:round/>
              <a:headEnd/>
              <a:tailEnd type="triangle" w="med" len="med"/>
            </a:ln>
          </p:spPr>
          <p:txBody>
            <a:bodyPr>
              <a:spAutoFit/>
            </a:bodyPr>
            <a:lstStyle/>
            <a:p>
              <a:endParaRPr lang="zh-CN" altLang="en-US"/>
            </a:p>
          </p:txBody>
        </p:sp>
        <p:sp>
          <p:nvSpPr>
            <p:cNvPr id="24" name="Line 25"/>
            <p:cNvSpPr>
              <a:spLocks noChangeShapeType="1"/>
            </p:cNvSpPr>
            <p:nvPr/>
          </p:nvSpPr>
          <p:spPr bwMode="auto">
            <a:xfrm>
              <a:off x="2064" y="3884"/>
              <a:ext cx="1632" cy="90"/>
            </a:xfrm>
            <a:prstGeom prst="line">
              <a:avLst/>
            </a:prstGeom>
            <a:noFill/>
            <a:ln w="9525">
              <a:solidFill>
                <a:srgbClr val="FF0000"/>
              </a:solidFill>
              <a:round/>
              <a:headEnd/>
              <a:tailEnd type="triangle" w="med" len="med"/>
            </a:ln>
          </p:spPr>
          <p:txBody>
            <a:bodyPr>
              <a:spAutoFit/>
            </a:bodyPr>
            <a:lstStyle/>
            <a:p>
              <a:endParaRPr lang="zh-CN" altLang="en-US"/>
            </a:p>
          </p:txBody>
        </p:sp>
        <p:sp>
          <p:nvSpPr>
            <p:cNvPr id="25" name="Line 26"/>
            <p:cNvSpPr>
              <a:spLocks noChangeShapeType="1"/>
            </p:cNvSpPr>
            <p:nvPr/>
          </p:nvSpPr>
          <p:spPr bwMode="auto">
            <a:xfrm flipV="1">
              <a:off x="1882" y="4020"/>
              <a:ext cx="1814" cy="181"/>
            </a:xfrm>
            <a:prstGeom prst="line">
              <a:avLst/>
            </a:prstGeom>
            <a:noFill/>
            <a:ln w="9525">
              <a:solidFill>
                <a:srgbClr val="FF0000"/>
              </a:solidFill>
              <a:round/>
              <a:headEnd/>
              <a:tailEnd type="triangle" w="med" len="med"/>
            </a:ln>
          </p:spPr>
          <p:txBody>
            <a:bodyPr>
              <a:spAutoFit/>
            </a:bodyPr>
            <a:lstStyle/>
            <a:p>
              <a:endParaRPr lang="zh-CN" altLang="en-US"/>
            </a:p>
          </p:txBody>
        </p:sp>
        <p:sp>
          <p:nvSpPr>
            <p:cNvPr id="26" name="Line 27"/>
            <p:cNvSpPr>
              <a:spLocks noChangeShapeType="1"/>
            </p:cNvSpPr>
            <p:nvPr/>
          </p:nvSpPr>
          <p:spPr bwMode="auto">
            <a:xfrm>
              <a:off x="2064" y="3748"/>
              <a:ext cx="1632" cy="226"/>
            </a:xfrm>
            <a:prstGeom prst="line">
              <a:avLst/>
            </a:prstGeom>
            <a:noFill/>
            <a:ln w="9525">
              <a:solidFill>
                <a:srgbClr val="FF0000"/>
              </a:solidFill>
              <a:round/>
              <a:headEnd/>
              <a:tailEnd type="triangle" w="med" len="med"/>
            </a:ln>
          </p:spPr>
          <p:txBody>
            <a:bodyPr>
              <a:spAutoFit/>
            </a:bodyPr>
            <a:lstStyle/>
            <a:p>
              <a:endParaRPr lang="zh-CN" altLang="en-US"/>
            </a:p>
          </p:txBody>
        </p:sp>
        <p:sp>
          <p:nvSpPr>
            <p:cNvPr id="27" name="Text Box 28"/>
            <p:cNvSpPr txBox="1">
              <a:spLocks noChangeArrowheads="1"/>
            </p:cNvSpPr>
            <p:nvPr/>
          </p:nvSpPr>
          <p:spPr bwMode="auto">
            <a:xfrm>
              <a:off x="3787" y="3793"/>
              <a:ext cx="1089" cy="250"/>
            </a:xfrm>
            <a:prstGeom prst="rect">
              <a:avLst/>
            </a:prstGeom>
            <a:noFill/>
            <a:ln w="9525" algn="ctr">
              <a:noFill/>
              <a:miter lim="800000"/>
              <a:headEnd/>
              <a:tailEnd/>
            </a:ln>
          </p:spPr>
          <p:txBody>
            <a:bodyPr>
              <a:spAutoFit/>
            </a:bodyPr>
            <a:lstStyle/>
            <a:p>
              <a:pPr>
                <a:spcBef>
                  <a:spcPct val="50000"/>
                </a:spcBef>
              </a:pPr>
              <a:r>
                <a:rPr lang="zh-CN" altLang="en-US" sz="2000">
                  <a:latin typeface="Calibri" pitchFamily="34" charset="0"/>
                  <a:ea typeface="华文新魏" pitchFamily="2" charset="-122"/>
                </a:rPr>
                <a:t>实验结合率定</a:t>
              </a:r>
            </a:p>
          </p:txBody>
        </p:sp>
      </p:grpSp>
      <p:grpSp>
        <p:nvGrpSpPr>
          <p:cNvPr id="28" name="Group 29"/>
          <p:cNvGrpSpPr>
            <a:grpSpLocks/>
          </p:cNvGrpSpPr>
          <p:nvPr/>
        </p:nvGrpSpPr>
        <p:grpSpPr bwMode="auto">
          <a:xfrm>
            <a:off x="2048800" y="4314282"/>
            <a:ext cx="5930900" cy="928694"/>
            <a:chOff x="1276" y="2659"/>
            <a:chExt cx="3736" cy="632"/>
          </a:xfrm>
        </p:grpSpPr>
        <p:sp>
          <p:nvSpPr>
            <p:cNvPr id="29" name="Rectangle 30"/>
            <p:cNvSpPr>
              <a:spLocks noChangeArrowheads="1"/>
            </p:cNvSpPr>
            <p:nvPr/>
          </p:nvSpPr>
          <p:spPr bwMode="auto">
            <a:xfrm>
              <a:off x="1276" y="2659"/>
              <a:ext cx="817" cy="632"/>
            </a:xfrm>
            <a:prstGeom prst="rect">
              <a:avLst/>
            </a:prstGeom>
            <a:noFill/>
            <a:ln w="9525" algn="ctr">
              <a:solidFill>
                <a:srgbClr val="FF0000"/>
              </a:solidFill>
              <a:miter lim="800000"/>
              <a:headEnd/>
              <a:tailEnd/>
            </a:ln>
          </p:spPr>
          <p:txBody>
            <a:bodyPr anchor="ctr">
              <a:spAutoFit/>
            </a:bodyPr>
            <a:lstStyle/>
            <a:p>
              <a:endParaRPr lang="zh-CN" altLang="en-US">
                <a:latin typeface="Calibri" pitchFamily="34" charset="0"/>
              </a:endParaRPr>
            </a:p>
          </p:txBody>
        </p:sp>
        <p:sp>
          <p:nvSpPr>
            <p:cNvPr id="30" name="Line 31"/>
            <p:cNvSpPr>
              <a:spLocks noChangeShapeType="1"/>
            </p:cNvSpPr>
            <p:nvPr/>
          </p:nvSpPr>
          <p:spPr bwMode="auto">
            <a:xfrm>
              <a:off x="2097" y="2931"/>
              <a:ext cx="1542" cy="0"/>
            </a:xfrm>
            <a:prstGeom prst="line">
              <a:avLst/>
            </a:prstGeom>
            <a:noFill/>
            <a:ln w="9525">
              <a:solidFill>
                <a:srgbClr val="FF0000"/>
              </a:solidFill>
              <a:round/>
              <a:headEnd/>
              <a:tailEnd type="triangle" w="med" len="med"/>
            </a:ln>
          </p:spPr>
          <p:txBody>
            <a:bodyPr>
              <a:spAutoFit/>
            </a:bodyPr>
            <a:lstStyle/>
            <a:p>
              <a:endParaRPr lang="zh-CN" altLang="en-US"/>
            </a:p>
          </p:txBody>
        </p:sp>
        <p:sp>
          <p:nvSpPr>
            <p:cNvPr id="31" name="Text Box 32"/>
            <p:cNvSpPr txBox="1">
              <a:spLocks noChangeArrowheads="1"/>
            </p:cNvSpPr>
            <p:nvPr/>
          </p:nvSpPr>
          <p:spPr bwMode="auto">
            <a:xfrm>
              <a:off x="3696" y="2795"/>
              <a:ext cx="1316" cy="250"/>
            </a:xfrm>
            <a:prstGeom prst="rect">
              <a:avLst/>
            </a:prstGeom>
            <a:noFill/>
            <a:ln w="9525" algn="ctr">
              <a:noFill/>
              <a:miter lim="800000"/>
              <a:headEnd/>
              <a:tailEnd/>
            </a:ln>
          </p:spPr>
          <p:txBody>
            <a:bodyPr>
              <a:spAutoFit/>
            </a:bodyPr>
            <a:lstStyle/>
            <a:p>
              <a:pPr>
                <a:spcBef>
                  <a:spcPct val="50000"/>
                </a:spcBef>
              </a:pPr>
              <a:r>
                <a:rPr lang="zh-CN" altLang="en-US" sz="2000">
                  <a:latin typeface="Calibri" pitchFamily="34" charset="0"/>
                  <a:ea typeface="华文新魏" pitchFamily="2" charset="-122"/>
                </a:rPr>
                <a:t>土壤属性数据库</a:t>
              </a:r>
            </a:p>
          </p:txBody>
        </p:sp>
      </p:grpSp>
      <p:grpSp>
        <p:nvGrpSpPr>
          <p:cNvPr id="32" name="Group 542"/>
          <p:cNvGrpSpPr>
            <a:grpSpLocks/>
          </p:cNvGrpSpPr>
          <p:nvPr/>
        </p:nvGrpSpPr>
        <p:grpSpPr bwMode="auto">
          <a:xfrm>
            <a:off x="4685669" y="2161650"/>
            <a:ext cx="4338637" cy="3262312"/>
            <a:chOff x="2742" y="1394"/>
            <a:chExt cx="2733" cy="2055"/>
          </a:xfrm>
        </p:grpSpPr>
        <p:sp>
          <p:nvSpPr>
            <p:cNvPr id="33" name="AutoShape 511"/>
            <p:cNvSpPr>
              <a:spLocks noChangeArrowheads="1"/>
            </p:cNvSpPr>
            <p:nvPr/>
          </p:nvSpPr>
          <p:spPr bwMode="gray">
            <a:xfrm>
              <a:off x="2744" y="2387"/>
              <a:ext cx="227" cy="363"/>
            </a:xfrm>
            <a:prstGeom prst="notchedRightArrow">
              <a:avLst>
                <a:gd name="adj1" fmla="val 50000"/>
                <a:gd name="adj2" fmla="val 25000"/>
              </a:avLst>
            </a:prstGeom>
            <a:gradFill rotWithShape="1">
              <a:gsLst>
                <a:gs pos="0">
                  <a:srgbClr val="000000"/>
                </a:gs>
                <a:gs pos="20000">
                  <a:srgbClr val="0A128C">
                    <a:alpha val="98800"/>
                  </a:srgbClr>
                </a:gs>
                <a:gs pos="35000">
                  <a:srgbClr val="181CC7">
                    <a:alpha val="97900"/>
                  </a:srgbClr>
                </a:gs>
                <a:gs pos="44000">
                  <a:srgbClr val="7005D4">
                    <a:alpha val="97360"/>
                  </a:srgbClr>
                </a:gs>
                <a:gs pos="50000">
                  <a:srgbClr val="8C3D91">
                    <a:alpha val="97000"/>
                  </a:srgbClr>
                </a:gs>
                <a:gs pos="56000">
                  <a:srgbClr val="7005D4">
                    <a:alpha val="97360"/>
                  </a:srgbClr>
                </a:gs>
                <a:gs pos="65000">
                  <a:srgbClr val="181CC7">
                    <a:alpha val="97900"/>
                  </a:srgbClr>
                </a:gs>
                <a:gs pos="80001">
                  <a:srgbClr val="0A128C">
                    <a:alpha val="98800"/>
                  </a:srgbClr>
                </a:gs>
                <a:gs pos="100000">
                  <a:srgbClr val="000000"/>
                </a:gs>
              </a:gsLst>
              <a:lin ang="5400000" scaled="1"/>
            </a:gradFill>
            <a:ln w="9525" algn="ctr">
              <a:noFill/>
              <a:miter lim="800000"/>
              <a:headEnd/>
              <a:tailEnd/>
            </a:ln>
            <a:effectLst/>
          </p:spPr>
          <p:txBody>
            <a:bodyPr anchor="ctr">
              <a:spAutoFit/>
            </a:bodyPr>
            <a:lstStyle/>
            <a:p>
              <a:pPr fontAlgn="auto">
                <a:spcBef>
                  <a:spcPts val="0"/>
                </a:spcBef>
                <a:spcAft>
                  <a:spcPts val="0"/>
                </a:spcAft>
                <a:defRPr/>
              </a:pPr>
              <a:endParaRPr lang="zh-CN" altLang="en-US" sz="2400">
                <a:solidFill>
                  <a:srgbClr val="800000"/>
                </a:solidFill>
                <a:latin typeface="Arial" charset="0"/>
                <a:ea typeface="+mn-ea"/>
              </a:endParaRPr>
            </a:p>
          </p:txBody>
        </p:sp>
        <p:sp>
          <p:nvSpPr>
            <p:cNvPr id="34" name="AutoShape 514"/>
            <p:cNvSpPr>
              <a:spLocks noChangeArrowheads="1"/>
            </p:cNvSpPr>
            <p:nvPr/>
          </p:nvSpPr>
          <p:spPr bwMode="gray">
            <a:xfrm>
              <a:off x="3932" y="1394"/>
              <a:ext cx="991" cy="320"/>
            </a:xfrm>
            <a:prstGeom prst="bevel">
              <a:avLst>
                <a:gd name="adj" fmla="val 12500"/>
              </a:avLst>
            </a:prstGeom>
            <a:solidFill>
              <a:srgbClr val="006600"/>
            </a:solidFill>
            <a:ln w="9525">
              <a:solidFill>
                <a:schemeClr val="tx1"/>
              </a:solidFill>
              <a:miter lim="800000"/>
              <a:headEnd/>
              <a:tailEnd/>
            </a:ln>
          </p:spPr>
          <p:txBody>
            <a:bodyPr wrap="none" anchor="ctr">
              <a:spAutoFit/>
            </a:bodyPr>
            <a:lstStyle/>
            <a:p>
              <a:pPr algn="ctr"/>
              <a:r>
                <a:rPr lang="en-US" altLang="zh-CN" sz="2000" dirty="0">
                  <a:latin typeface="楷体_GB2312" pitchFamily="49" charset="-122"/>
                </a:rPr>
                <a:t> </a:t>
              </a:r>
              <a:r>
                <a:rPr lang="zh-CN" altLang="en-US" sz="2000" dirty="0">
                  <a:latin typeface="楷体_GB2312" pitchFamily="49" charset="-122"/>
                </a:rPr>
                <a:t>模型输出</a:t>
              </a:r>
              <a:r>
                <a:rPr lang="zh-CN" altLang="en-US" sz="2000" dirty="0">
                  <a:solidFill>
                    <a:schemeClr val="bg1"/>
                  </a:solidFill>
                  <a:latin typeface="楷体_GB2312" pitchFamily="49" charset="-122"/>
                </a:rPr>
                <a:t> </a:t>
              </a:r>
            </a:p>
          </p:txBody>
        </p:sp>
        <p:pic>
          <p:nvPicPr>
            <p:cNvPr id="35" name="Picture 541"/>
            <p:cNvPicPr>
              <a:picLocks noChangeAspect="1" noChangeArrowheads="1"/>
            </p:cNvPicPr>
            <p:nvPr/>
          </p:nvPicPr>
          <p:blipFill>
            <a:blip r:embed="rId3"/>
            <a:srcRect/>
            <a:stretch>
              <a:fillRect/>
            </a:stretch>
          </p:blipFill>
          <p:spPr bwMode="auto">
            <a:xfrm>
              <a:off x="3243" y="2069"/>
              <a:ext cx="2232" cy="1380"/>
            </a:xfrm>
            <a:prstGeom prst="rect">
              <a:avLst/>
            </a:prstGeom>
            <a:noFill/>
            <a:ln w="9525">
              <a:noFill/>
              <a:miter lim="800000"/>
              <a:headEnd/>
              <a:tailEnd/>
            </a:ln>
          </p:spPr>
        </p:pic>
      </p:grpSp>
      <p:sp>
        <p:nvSpPr>
          <p:cNvPr id="36" name="Text Box 5"/>
          <p:cNvSpPr txBox="1">
            <a:spLocks noChangeArrowheads="1"/>
          </p:cNvSpPr>
          <p:nvPr/>
        </p:nvSpPr>
        <p:spPr bwMode="auto">
          <a:xfrm>
            <a:off x="167152" y="873055"/>
            <a:ext cx="4468069" cy="523220"/>
          </a:xfrm>
          <a:prstGeom prst="rect">
            <a:avLst/>
          </a:prstGeom>
          <a:noFill/>
          <a:ln w="9525">
            <a:noFill/>
            <a:miter lim="800000"/>
            <a:headEnd/>
            <a:tailEnd/>
          </a:ln>
        </p:spPr>
        <p:txBody>
          <a:bodyPr wrap="square">
            <a:spAutoFit/>
          </a:bodyPr>
          <a:lstStyle/>
          <a:p>
            <a:r>
              <a:rPr lang="zh-CN" altLang="en-US" sz="2800" dirty="0" smtClean="0">
                <a:ea typeface="黑体" pitchFamily="2" charset="-122"/>
              </a:rPr>
              <a:t>生态水文数据</a:t>
            </a:r>
            <a:endParaRPr lang="zh-CN" altLang="en-US" sz="2800" dirty="0">
              <a:latin typeface="Arial" pitchFamily="34" charset="0"/>
              <a:ea typeface="黑体" pitchFamily="2" charset="-122"/>
            </a:endParaRPr>
          </a:p>
        </p:txBody>
      </p:sp>
    </p:spTree>
    <p:extLst>
      <p:ext uri="{BB962C8B-B14F-4D97-AF65-F5344CB8AC3E}">
        <p14:creationId xmlns:p14="http://schemas.microsoft.com/office/powerpoint/2010/main" val="15337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323528" y="1844824"/>
          <a:ext cx="8352930" cy="4426316"/>
        </p:xfrm>
        <a:graphic>
          <a:graphicData uri="http://schemas.openxmlformats.org/drawingml/2006/table">
            <a:tbl>
              <a:tblPr firstRow="1" firstCol="1" bandRow="1">
                <a:tableStyleId>{5C22544A-7EE6-4342-B048-85BDC9FD1C3A}</a:tableStyleId>
              </a:tblPr>
              <a:tblGrid>
                <a:gridCol w="1670586"/>
                <a:gridCol w="1065718"/>
                <a:gridCol w="2664296"/>
                <a:gridCol w="1281744"/>
                <a:gridCol w="1670586"/>
              </a:tblGrid>
              <a:tr h="256536">
                <a:tc>
                  <a:txBody>
                    <a:bodyPr/>
                    <a:lstStyle/>
                    <a:p>
                      <a:pPr algn="ctr">
                        <a:spcAft>
                          <a:spcPts val="0"/>
                        </a:spcAft>
                      </a:pP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类型</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代码</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名称</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单位</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获取方式</a:t>
                      </a:r>
                    </a:p>
                  </a:txBody>
                  <a:tcPr marL="68580" marR="68580" marT="0" marB="0" anchor="ctr"/>
                </a:tc>
              </a:tr>
              <a:tr h="256536">
                <a:tc rowSpan="2">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统计数据</a:t>
                      </a:r>
                    </a:p>
                  </a:txBody>
                  <a:tcPr marL="68580" marR="68580" marT="0" marB="0" anchor="ctr"/>
                </a:tc>
                <a:tc>
                  <a:txBody>
                    <a:bodyPr/>
                    <a:lstStyle/>
                    <a:p>
                      <a:pPr algn="ctr">
                        <a:spcAft>
                          <a:spcPts val="0"/>
                        </a:spcAft>
                      </a:pPr>
                      <a:r>
                        <a:rPr lang="en-US" sz="1800" i="1" kern="100" dirty="0">
                          <a:effectLst/>
                          <a:latin typeface="Times New Roman" panose="02020603050405020304" pitchFamily="18" charset="0"/>
                          <a:ea typeface="宋体" panose="02010600030101010101" pitchFamily="2" charset="-122"/>
                          <a:cs typeface="Times New Roman" panose="02020603050405020304" pitchFamily="18" charset="0"/>
                        </a:rPr>
                        <a:t>POP</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人口</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人</a:t>
                      </a:r>
                    </a:p>
                  </a:txBody>
                  <a:tcPr marL="68580" marR="68580" marT="0" marB="0" anchor="ctr"/>
                </a:tc>
                <a:tc rowSpan="2">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各国统计年鉴</a:t>
                      </a:r>
                    </a:p>
                  </a:txBody>
                  <a:tcPr marL="68580" marR="68580" marT="0" marB="0" anchor="ctr"/>
                </a:tc>
              </a:tr>
              <a:tr h="256536">
                <a:tc vMerge="1">
                  <a:txBody>
                    <a:bodyPr/>
                    <a:lstStyle/>
                    <a:p>
                      <a:endParaRPr lang="zh-CN" altLang="en-US"/>
                    </a:p>
                  </a:txBody>
                  <a:tcPr/>
                </a:tc>
                <a:tc>
                  <a:txBody>
                    <a:bodyPr/>
                    <a:lstStyle/>
                    <a:p>
                      <a:pPr algn="ctr">
                        <a:spcAft>
                          <a:spcPts val="0"/>
                        </a:spcAft>
                      </a:pPr>
                      <a:r>
                        <a:rPr lang="en-US" sz="1800" i="1" kern="100" dirty="0">
                          <a:effectLst/>
                          <a:latin typeface="Times New Roman" panose="02020603050405020304" pitchFamily="18" charset="0"/>
                          <a:ea typeface="宋体" panose="02010600030101010101" pitchFamily="2" charset="-122"/>
                          <a:cs typeface="Times New Roman" panose="02020603050405020304" pitchFamily="18" charset="0"/>
                        </a:rPr>
                        <a:t>GDP</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国内生产总值</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万美元</a:t>
                      </a:r>
                    </a:p>
                  </a:txBody>
                  <a:tcPr marL="68580" marR="68580" marT="0" marB="0" anchor="ctr"/>
                </a:tc>
                <a:tc vMerge="1">
                  <a:txBody>
                    <a:bodyPr/>
                    <a:lstStyle/>
                    <a:p>
                      <a:endParaRPr lang="zh-CN" altLang="en-US"/>
                    </a:p>
                  </a:txBody>
                  <a:tcPr/>
                </a:tc>
              </a:tr>
              <a:tr h="256536">
                <a:tc rowSpan="3">
                  <a:txBody>
                    <a:bodyPr/>
                    <a:lstStyle/>
                    <a:p>
                      <a:pPr algn="ctr">
                        <a:spcAft>
                          <a:spcPts val="0"/>
                        </a:spcAft>
                      </a:pP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空间数据</a:t>
                      </a:r>
                    </a:p>
                  </a:txBody>
                  <a:tcPr marL="68580" marR="68580" marT="0" marB="0" anchor="ctr"/>
                </a:tc>
                <a:tc>
                  <a:txBody>
                    <a:bodyPr/>
                    <a:lstStyle/>
                    <a:p>
                      <a:pPr algn="ctr">
                        <a:spcAft>
                          <a:spcPts val="0"/>
                        </a:spcAft>
                      </a:pPr>
                      <a:r>
                        <a:rPr lang="en-US" sz="1800" i="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土地利用</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无量纲</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MODIS</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256536">
                <a:tc vMerge="1">
                  <a:txBody>
                    <a:bodyPr/>
                    <a:lstStyle/>
                    <a:p>
                      <a:endParaRPr lang="zh-CN" altLang="en-US"/>
                    </a:p>
                  </a:txBody>
                  <a:tcPr/>
                </a:tc>
                <a:tc>
                  <a:txBody>
                    <a:bodyPr/>
                    <a:lstStyle/>
                    <a:p>
                      <a:pPr algn="ctr">
                        <a:spcAft>
                          <a:spcPts val="0"/>
                        </a:spcAft>
                      </a:pPr>
                      <a:r>
                        <a:rPr lang="en-US" sz="1800" i="1" kern="100" dirty="0" err="1">
                          <a:effectLst/>
                          <a:latin typeface="Times New Roman" panose="02020603050405020304" pitchFamily="18" charset="0"/>
                          <a:ea typeface="宋体" panose="02010600030101010101" pitchFamily="2" charset="-122"/>
                          <a:cs typeface="Times New Roman" panose="02020603050405020304" pitchFamily="18" charset="0"/>
                        </a:rPr>
                        <a:t>dist</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到城市距离</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无量纲</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GIS</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空间分析</a:t>
                      </a:r>
                    </a:p>
                  </a:txBody>
                  <a:tcPr marL="68580" marR="68580" marT="0" marB="0" anchor="ctr"/>
                </a:tc>
              </a:tr>
              <a:tr h="513071">
                <a:tc vMerge="1">
                  <a:txBody>
                    <a:bodyPr/>
                    <a:lstStyle/>
                    <a:p>
                      <a:endParaRPr lang="zh-CN" altLang="en-US"/>
                    </a:p>
                  </a:txBody>
                  <a:tcPr/>
                </a:tc>
                <a:tc>
                  <a:txBody>
                    <a:bodyPr/>
                    <a:lstStyle/>
                    <a:p>
                      <a:pPr algn="ctr">
                        <a:spcAft>
                          <a:spcPts val="0"/>
                        </a:spcAft>
                      </a:pPr>
                      <a:r>
                        <a:rPr lang="en-US" sz="1800" i="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行政区边界</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无量纲</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全球省级行政区边界数据库</a:t>
                      </a:r>
                    </a:p>
                  </a:txBody>
                  <a:tcPr marL="68580" marR="68580" marT="0" marB="0" anchor="ctr"/>
                </a:tc>
              </a:tr>
              <a:tr h="420779">
                <a:tc rowSpan="5">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参数</a:t>
                      </a:r>
                    </a:p>
                  </a:txBody>
                  <a:tcPr marL="68580" marR="68580" marT="0" marB="0" anchor="ctr"/>
                </a:tc>
                <a:tc>
                  <a:txBody>
                    <a:bodyPr/>
                    <a:lstStyle/>
                    <a:p>
                      <a:pPr algn="ctr">
                        <a:spcAft>
                          <a:spcPts val="0"/>
                        </a:spcAft>
                      </a:pPr>
                      <a:r>
                        <a:rPr lang="en-US" sz="1800" i="1" kern="100" dirty="0" err="1">
                          <a:effectLst/>
                          <a:latin typeface="Times New Roman" panose="02020603050405020304" pitchFamily="18" charset="0"/>
                          <a:ea typeface="宋体" panose="02010600030101010101" pitchFamily="2" charset="-122"/>
                          <a:cs typeface="Times New Roman" panose="02020603050405020304" pitchFamily="18" charset="0"/>
                        </a:rPr>
                        <a:t>u</a:t>
                      </a:r>
                      <a:r>
                        <a:rPr lang="en-US" sz="18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urb</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城镇人均生活日用水量</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L/d/</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人</a:t>
                      </a:r>
                    </a:p>
                  </a:txBody>
                  <a:tcPr marL="68580" marR="68580" marT="0" marB="0" anchor="ctr"/>
                </a:tc>
                <a:tc rowSpan="3">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文献整理</a:t>
                      </a:r>
                    </a:p>
                  </a:txBody>
                  <a:tcPr marL="68580" marR="68580" marT="0" marB="0" anchor="ctr"/>
                </a:tc>
              </a:tr>
              <a:tr h="420779">
                <a:tc vMerge="1">
                  <a:txBody>
                    <a:bodyPr/>
                    <a:lstStyle/>
                    <a:p>
                      <a:endParaRPr lang="zh-CN" altLang="en-US"/>
                    </a:p>
                  </a:txBody>
                  <a:tcPr/>
                </a:tc>
                <a:tc>
                  <a:txBody>
                    <a:bodyPr/>
                    <a:lstStyle/>
                    <a:p>
                      <a:pPr algn="ctr">
                        <a:spcAft>
                          <a:spcPts val="0"/>
                        </a:spcAft>
                      </a:pPr>
                      <a:r>
                        <a:rPr lang="en-US" sz="1800" i="1" kern="100" dirty="0" err="1">
                          <a:effectLst/>
                          <a:latin typeface="Times New Roman" panose="02020603050405020304" pitchFamily="18" charset="0"/>
                          <a:ea typeface="宋体" panose="02010600030101010101" pitchFamily="2" charset="-122"/>
                          <a:cs typeface="Times New Roman" panose="02020603050405020304" pitchFamily="18" charset="0"/>
                        </a:rPr>
                        <a:t>u</a:t>
                      </a:r>
                      <a:r>
                        <a:rPr lang="en-US" sz="18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rur</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农村人均生活日用水量</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L/d/</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人</a:t>
                      </a:r>
                    </a:p>
                  </a:txBody>
                  <a:tcPr marL="68580" marR="68580" marT="0" marB="0" anchor="ctr"/>
                </a:tc>
                <a:tc vMerge="1">
                  <a:txBody>
                    <a:bodyPr/>
                    <a:lstStyle/>
                    <a:p>
                      <a:endParaRPr lang="zh-CN" altLang="en-US"/>
                    </a:p>
                  </a:txBody>
                  <a:tcPr/>
                </a:tc>
              </a:tr>
              <a:tr h="420779">
                <a:tc vMerge="1">
                  <a:txBody>
                    <a:bodyPr/>
                    <a:lstStyle/>
                    <a:p>
                      <a:endParaRPr lang="zh-CN" altLang="en-US"/>
                    </a:p>
                  </a:txBody>
                  <a:tcPr/>
                </a:tc>
                <a:tc>
                  <a:txBody>
                    <a:bodyPr/>
                    <a:lstStyle/>
                    <a:p>
                      <a:pPr algn="ctr">
                        <a:spcAft>
                          <a:spcPts val="0"/>
                        </a:spcAft>
                      </a:pPr>
                      <a:r>
                        <a:rPr lang="en-US" sz="1800" i="1" kern="100" dirty="0" err="1">
                          <a:effectLst/>
                          <a:latin typeface="Times New Roman" panose="02020603050405020304" pitchFamily="18" charset="0"/>
                          <a:ea typeface="宋体" panose="02010600030101010101" pitchFamily="2" charset="-122"/>
                          <a:cs typeface="Times New Roman" panose="02020603050405020304" pitchFamily="18" charset="0"/>
                        </a:rPr>
                        <a:t>u</a:t>
                      </a:r>
                      <a:r>
                        <a:rPr lang="en-US" sz="18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corp</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单位面积耕地灌溉需水量</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m</a:t>
                      </a:r>
                      <a:r>
                        <a:rPr lang="en-US" sz="1800" kern="100" baseline="30000">
                          <a:effectLst/>
                          <a:latin typeface="Times New Roman" panose="02020603050405020304" pitchFamily="18" charset="0"/>
                          <a:ea typeface="宋体" panose="02010600030101010101" pitchFamily="2" charset="-122"/>
                          <a:cs typeface="Times New Roman" panose="02020603050405020304" pitchFamily="18" charset="0"/>
                        </a:rPr>
                        <a:t>3</a:t>
                      </a: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亩</a:t>
                      </a: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年</a:t>
                      </a:r>
                    </a:p>
                  </a:txBody>
                  <a:tcPr marL="68580" marR="68580" marT="0" marB="0" anchor="ctr"/>
                </a:tc>
                <a:tc vMerge="1">
                  <a:txBody>
                    <a:bodyPr/>
                    <a:lstStyle/>
                    <a:p>
                      <a:endParaRPr lang="zh-CN" altLang="en-US"/>
                    </a:p>
                  </a:txBody>
                  <a:tcPr/>
                </a:tc>
              </a:tr>
              <a:tr h="769607">
                <a:tc vMerge="1">
                  <a:txBody>
                    <a:bodyPr/>
                    <a:lstStyle/>
                    <a:p>
                      <a:endParaRPr lang="zh-CN" altLang="en-US"/>
                    </a:p>
                  </a:txBody>
                  <a:tcPr/>
                </a:tc>
                <a:tc>
                  <a:txBody>
                    <a:bodyPr/>
                    <a:lstStyle/>
                    <a:p>
                      <a:pPr algn="ctr">
                        <a:spcAft>
                          <a:spcPts val="0"/>
                        </a:spcAft>
                      </a:pPr>
                      <a:r>
                        <a:rPr lang="en-US" sz="1800" i="1" kern="100" dirty="0" err="1">
                          <a:effectLst/>
                          <a:latin typeface="Times New Roman" panose="02020603050405020304" pitchFamily="18" charset="0"/>
                          <a:ea typeface="宋体" panose="02010600030101010101" pitchFamily="2" charset="-122"/>
                          <a:cs typeface="Times New Roman" panose="02020603050405020304" pitchFamily="18" charset="0"/>
                        </a:rPr>
                        <a:t>u</a:t>
                      </a:r>
                      <a:r>
                        <a:rPr lang="en-US" sz="18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ind</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单位工业增加值需水量</a:t>
                      </a:r>
                    </a:p>
                  </a:txBody>
                  <a:tcPr marL="68580" marR="68580" marT="0" marB="0" anchor="ctr"/>
                </a:tc>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m</a:t>
                      </a:r>
                      <a:r>
                        <a:rPr lang="en-US" sz="1800" kern="100" baseline="30000">
                          <a:effectLst/>
                          <a:latin typeface="Times New Roman" panose="02020603050405020304" pitchFamily="18" charset="0"/>
                          <a:ea typeface="宋体" panose="02010600030101010101" pitchFamily="2" charset="-122"/>
                          <a:cs typeface="Times New Roman" panose="02020603050405020304" pitchFamily="18" charset="0"/>
                        </a:rPr>
                        <a:t>3</a:t>
                      </a: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万元</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长江流域及西南诸河水资源公报</a:t>
                      </a:r>
                    </a:p>
                  </a:txBody>
                  <a:tcPr marL="68580" marR="68580" marT="0" marB="0" anchor="ctr"/>
                </a:tc>
              </a:tr>
              <a:tr h="420779">
                <a:tc vMerge="1">
                  <a:txBody>
                    <a:bodyPr/>
                    <a:lstStyle/>
                    <a:p>
                      <a:endParaRPr lang="zh-CN" altLang="en-US"/>
                    </a:p>
                  </a:txBody>
                  <a:tcPr/>
                </a:tc>
                <a:tc>
                  <a:txBody>
                    <a:bodyPr/>
                    <a:lstStyle/>
                    <a:p>
                      <a:pPr algn="ctr">
                        <a:spcAft>
                          <a:spcPts val="0"/>
                        </a:spcAft>
                      </a:pPr>
                      <a:r>
                        <a:rPr lang="en-US" sz="1800" i="1" kern="100" dirty="0">
                          <a:effectLst/>
                          <a:latin typeface="Times New Roman" panose="02020603050405020304" pitchFamily="18" charset="0"/>
                          <a:ea typeface="宋体" panose="02010600030101010101" pitchFamily="2" charset="-122"/>
                          <a:cs typeface="Times New Roman" panose="02020603050405020304" pitchFamily="18" charset="0"/>
                        </a:rPr>
                        <a:t>p</a:t>
                      </a:r>
                      <a:endParaRPr lang="zh-CN" sz="1800" i="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月灌溉需水分配比例</a:t>
                      </a:r>
                    </a:p>
                  </a:txBody>
                  <a:tcPr marL="68580" marR="68580" marT="0" marB="0" anchor="ctr"/>
                </a:tc>
                <a:tc>
                  <a:txBody>
                    <a:bodyPr/>
                    <a:lstStyle/>
                    <a:p>
                      <a:pPr algn="ctr">
                        <a:spcAft>
                          <a:spcPts val="0"/>
                        </a:spcAft>
                      </a:pPr>
                      <a:r>
                        <a:rPr lang="zh-CN" sz="1800" kern="100">
                          <a:effectLst/>
                          <a:latin typeface="Times New Roman" panose="02020603050405020304" pitchFamily="18" charset="0"/>
                          <a:ea typeface="宋体" panose="02010600030101010101" pitchFamily="2" charset="-122"/>
                          <a:cs typeface="Times New Roman" panose="02020603050405020304" pitchFamily="18" charset="0"/>
                        </a:rPr>
                        <a:t>无量纲</a:t>
                      </a:r>
                    </a:p>
                  </a:txBody>
                  <a:tcPr marL="68580" marR="68580" marT="0" marB="0" anchor="ctr"/>
                </a:tc>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GPP</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估算</a:t>
                      </a:r>
                    </a:p>
                  </a:txBody>
                  <a:tcPr marL="68580" marR="68580" marT="0" marB="0" anchor="ctr"/>
                </a:tc>
              </a:tr>
            </a:tbl>
          </a:graphicData>
        </a:graphic>
      </p:graphicFrame>
      <p:sp>
        <p:nvSpPr>
          <p:cNvPr id="5" name="文本框 4"/>
          <p:cNvSpPr txBox="1"/>
          <p:nvPr/>
        </p:nvSpPr>
        <p:spPr>
          <a:xfrm>
            <a:off x="167152" y="85670"/>
            <a:ext cx="8186857"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雅江流域生态水文与社会经济数据库构建</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 Box 5"/>
          <p:cNvSpPr txBox="1">
            <a:spLocks noChangeArrowheads="1"/>
          </p:cNvSpPr>
          <p:nvPr/>
        </p:nvSpPr>
        <p:spPr bwMode="auto">
          <a:xfrm>
            <a:off x="167152" y="873055"/>
            <a:ext cx="4468069" cy="523220"/>
          </a:xfrm>
          <a:prstGeom prst="rect">
            <a:avLst/>
          </a:prstGeom>
          <a:noFill/>
          <a:ln w="9525">
            <a:noFill/>
            <a:miter lim="800000"/>
            <a:headEnd/>
            <a:tailEnd/>
          </a:ln>
        </p:spPr>
        <p:txBody>
          <a:bodyPr wrap="square">
            <a:spAutoFit/>
          </a:bodyPr>
          <a:lstStyle/>
          <a:p>
            <a:r>
              <a:rPr lang="zh-CN" altLang="en-US" sz="2800" dirty="0" smtClean="0">
                <a:ea typeface="黑体" pitchFamily="2" charset="-122"/>
              </a:rPr>
              <a:t>社会经济数据</a:t>
            </a:r>
            <a:endParaRPr lang="zh-CN" altLang="en-US" sz="2800" dirty="0">
              <a:latin typeface="Arial" pitchFamily="34" charset="0"/>
              <a:ea typeface="黑体" pitchFamily="2" charset="-122"/>
            </a:endParaRPr>
          </a:p>
        </p:txBody>
      </p:sp>
    </p:spTree>
    <p:extLst>
      <p:ext uri="{BB962C8B-B14F-4D97-AF65-F5344CB8AC3E}">
        <p14:creationId xmlns:p14="http://schemas.microsoft.com/office/powerpoint/2010/main" val="39390431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152" y="85670"/>
            <a:ext cx="7981672" cy="584775"/>
          </a:xfrm>
          <a:prstGeom prst="rect">
            <a:avLst/>
          </a:prstGeom>
          <a:noFill/>
        </p:spPr>
        <p:txBody>
          <a:bodyPr wrap="non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雅江流域生态水文与社会经济数据库构建</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 Box 5"/>
          <p:cNvSpPr txBox="1">
            <a:spLocks noChangeArrowheads="1"/>
          </p:cNvSpPr>
          <p:nvPr/>
        </p:nvSpPr>
        <p:spPr bwMode="auto">
          <a:xfrm>
            <a:off x="167152" y="873055"/>
            <a:ext cx="4468069" cy="523220"/>
          </a:xfrm>
          <a:prstGeom prst="rect">
            <a:avLst/>
          </a:prstGeom>
          <a:noFill/>
          <a:ln w="9525">
            <a:noFill/>
            <a:miter lim="800000"/>
            <a:headEnd/>
            <a:tailEnd/>
          </a:ln>
        </p:spPr>
        <p:txBody>
          <a:bodyPr wrap="square">
            <a:spAutoFit/>
          </a:bodyPr>
          <a:lstStyle/>
          <a:p>
            <a:r>
              <a:rPr lang="zh-CN" altLang="en-US" sz="2800" dirty="0" smtClean="0">
                <a:ea typeface="黑体" pitchFamily="2" charset="-122"/>
              </a:rPr>
              <a:t>空间数据库</a:t>
            </a:r>
            <a:endParaRPr lang="zh-CN" altLang="en-US" sz="2800" dirty="0">
              <a:latin typeface="Arial" pitchFamily="34" charset="0"/>
              <a:ea typeface="黑体" pitchFamily="2" charset="-122"/>
            </a:endParaRPr>
          </a:p>
        </p:txBody>
      </p:sp>
      <p:pic>
        <p:nvPicPr>
          <p:cNvPr id="6" name="Picture 2" descr="E:\G河流\2012年5月项目汇报\MODIS_LAI.jpg"/>
          <p:cNvPicPr>
            <a:picLocks noChangeAspect="1" noChangeArrowheads="1"/>
          </p:cNvPicPr>
          <p:nvPr/>
        </p:nvPicPr>
        <p:blipFill>
          <a:blip r:embed="rId2" cstate="print"/>
          <a:stretch>
            <a:fillRect/>
          </a:stretch>
        </p:blipFill>
        <p:spPr bwMode="auto">
          <a:xfrm>
            <a:off x="316273" y="1616041"/>
            <a:ext cx="2342084" cy="1657362"/>
          </a:xfrm>
          <a:prstGeom prst="rect">
            <a:avLst/>
          </a:prstGeom>
          <a:noFill/>
        </p:spPr>
      </p:pic>
      <p:pic>
        <p:nvPicPr>
          <p:cNvPr id="7" name="Picture 3" descr="E:\G河流\2012年5月项目汇报\MODIS_LST.jpg"/>
          <p:cNvPicPr>
            <a:picLocks noChangeAspect="1" noChangeArrowheads="1"/>
          </p:cNvPicPr>
          <p:nvPr/>
        </p:nvPicPr>
        <p:blipFill>
          <a:blip r:embed="rId3" cstate="print"/>
          <a:srcRect/>
          <a:stretch>
            <a:fillRect/>
          </a:stretch>
        </p:blipFill>
        <p:spPr bwMode="auto">
          <a:xfrm>
            <a:off x="2401186" y="1616041"/>
            <a:ext cx="2342084" cy="1657362"/>
          </a:xfrm>
          <a:prstGeom prst="rect">
            <a:avLst/>
          </a:prstGeom>
          <a:noFill/>
        </p:spPr>
      </p:pic>
      <p:pic>
        <p:nvPicPr>
          <p:cNvPr id="8" name="Picture 4" descr="E:\G河流\2012年5月项目汇报\MODIS_NDVI.jpg"/>
          <p:cNvPicPr>
            <a:picLocks noChangeAspect="1" noChangeArrowheads="1"/>
          </p:cNvPicPr>
          <p:nvPr/>
        </p:nvPicPr>
        <p:blipFill>
          <a:blip r:embed="rId4" cstate="print"/>
          <a:srcRect/>
          <a:stretch>
            <a:fillRect/>
          </a:stretch>
        </p:blipFill>
        <p:spPr bwMode="auto">
          <a:xfrm>
            <a:off x="4486099" y="1586775"/>
            <a:ext cx="2342084" cy="1657362"/>
          </a:xfrm>
          <a:prstGeom prst="rect">
            <a:avLst/>
          </a:prstGeom>
          <a:noFill/>
        </p:spPr>
      </p:pic>
      <p:pic>
        <p:nvPicPr>
          <p:cNvPr id="9" name="Picture 2" descr="E:\G河流\2012年5月项目汇报\MODIS_SnowCover.jpg"/>
          <p:cNvPicPr>
            <a:picLocks noChangeAspect="1" noChangeArrowheads="1"/>
          </p:cNvPicPr>
          <p:nvPr/>
        </p:nvPicPr>
        <p:blipFill>
          <a:blip r:embed="rId5" cstate="print"/>
          <a:srcRect/>
          <a:stretch>
            <a:fillRect/>
          </a:stretch>
        </p:blipFill>
        <p:spPr bwMode="auto">
          <a:xfrm>
            <a:off x="6571013" y="1586776"/>
            <a:ext cx="2342084" cy="1657362"/>
          </a:xfrm>
          <a:prstGeom prst="rect">
            <a:avLst/>
          </a:prstGeom>
          <a:noFill/>
        </p:spPr>
      </p:pic>
      <p:pic>
        <p:nvPicPr>
          <p:cNvPr id="10" name="Picture 3" descr="E:\G河流\2012年5月项目汇报\MODIS_Albedo.jpg"/>
          <p:cNvPicPr>
            <a:picLocks noChangeAspect="1" noChangeArrowheads="1"/>
          </p:cNvPicPr>
          <p:nvPr/>
        </p:nvPicPr>
        <p:blipFill>
          <a:blip r:embed="rId6" cstate="print"/>
          <a:srcRect/>
          <a:stretch>
            <a:fillRect/>
          </a:stretch>
        </p:blipFill>
        <p:spPr bwMode="auto">
          <a:xfrm>
            <a:off x="316273" y="3302670"/>
            <a:ext cx="2084913" cy="1475376"/>
          </a:xfrm>
          <a:prstGeom prst="rect">
            <a:avLst/>
          </a:prstGeom>
          <a:noFill/>
        </p:spPr>
      </p:pic>
      <p:pic>
        <p:nvPicPr>
          <p:cNvPr id="11" name="Picture 4" descr="E:\G河流\2012年5月项目汇报\MODIS_Emis31.jpg"/>
          <p:cNvPicPr>
            <a:picLocks noGrp="1" noChangeAspect="1" noChangeArrowheads="1"/>
          </p:cNvPicPr>
          <p:nvPr>
            <p:ph idx="1"/>
          </p:nvPr>
        </p:nvPicPr>
        <p:blipFill>
          <a:blip r:embed="rId7" cstate="print"/>
          <a:srcRect/>
          <a:stretch>
            <a:fillRect/>
          </a:stretch>
        </p:blipFill>
        <p:spPr bwMode="auto">
          <a:xfrm>
            <a:off x="2401186" y="3302669"/>
            <a:ext cx="2234035" cy="1580901"/>
          </a:xfrm>
          <a:prstGeom prst="rect">
            <a:avLst/>
          </a:prstGeom>
          <a:noFill/>
        </p:spPr>
      </p:pic>
      <p:pic>
        <p:nvPicPr>
          <p:cNvPr id="12" name="Picture 5" descr="E:\G河流\2012年5月项目汇报\MODIS_Emis32.jpg"/>
          <p:cNvPicPr>
            <a:picLocks noChangeAspect="1" noChangeArrowheads="1"/>
          </p:cNvPicPr>
          <p:nvPr/>
        </p:nvPicPr>
        <p:blipFill>
          <a:blip r:embed="rId8" cstate="print"/>
          <a:srcRect/>
          <a:stretch>
            <a:fillRect/>
          </a:stretch>
        </p:blipFill>
        <p:spPr bwMode="auto">
          <a:xfrm>
            <a:off x="4486098" y="3273403"/>
            <a:ext cx="2275391" cy="1610167"/>
          </a:xfrm>
          <a:prstGeom prst="rect">
            <a:avLst/>
          </a:prstGeom>
          <a:noFill/>
        </p:spPr>
      </p:pic>
      <p:pic>
        <p:nvPicPr>
          <p:cNvPr id="14" name="图片 1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0133" y="3305175"/>
            <a:ext cx="2192964" cy="1578395"/>
          </a:xfrm>
          <a:prstGeom prst="rect">
            <a:avLst/>
          </a:prstGeom>
          <a:noFill/>
          <a:ln>
            <a:noFill/>
          </a:ln>
        </p:spPr>
      </p:pic>
      <p:pic>
        <p:nvPicPr>
          <p:cNvPr id="15" name="图片 14"/>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152" y="4912836"/>
            <a:ext cx="2234034" cy="1538763"/>
          </a:xfrm>
          <a:prstGeom prst="rect">
            <a:avLst/>
          </a:prstGeom>
          <a:noFill/>
          <a:ln>
            <a:noFill/>
          </a:ln>
        </p:spPr>
      </p:pic>
      <p:pic>
        <p:nvPicPr>
          <p:cNvPr id="16" name="图片 1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6089" y="4912834"/>
            <a:ext cx="2234035" cy="1628097"/>
          </a:xfrm>
          <a:prstGeom prst="rect">
            <a:avLst/>
          </a:prstGeom>
          <a:noFill/>
          <a:ln>
            <a:noFill/>
          </a:ln>
        </p:spPr>
      </p:pic>
      <p:pic>
        <p:nvPicPr>
          <p:cNvPr id="17" name="图片 16"/>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0763" y="5018358"/>
            <a:ext cx="2114550" cy="1522573"/>
          </a:xfrm>
          <a:prstGeom prst="rect">
            <a:avLst/>
          </a:prstGeom>
          <a:noFill/>
          <a:ln>
            <a:noFill/>
          </a:ln>
        </p:spPr>
      </p:pic>
      <p:pic>
        <p:nvPicPr>
          <p:cNvPr id="18" name="图片 17"/>
          <p:cNvPicPr/>
          <p:nvPr/>
        </p:nvPicPr>
        <p:blipFill>
          <a:blip r:embed="rId13">
            <a:extLst>
              <a:ext uri="{28A0092B-C50C-407E-A947-70E740481C1C}">
                <a14:useLocalDpi xmlns:a14="http://schemas.microsoft.com/office/drawing/2010/main" val="0"/>
              </a:ext>
            </a:extLst>
          </a:blip>
          <a:srcRect/>
          <a:stretch>
            <a:fillRect/>
          </a:stretch>
        </p:blipFill>
        <p:spPr bwMode="auto">
          <a:xfrm>
            <a:off x="6685313" y="5018358"/>
            <a:ext cx="2204687" cy="1522573"/>
          </a:xfrm>
          <a:prstGeom prst="rect">
            <a:avLst/>
          </a:prstGeom>
          <a:noFill/>
          <a:ln>
            <a:noFill/>
          </a:ln>
        </p:spPr>
      </p:pic>
    </p:spTree>
    <p:extLst>
      <p:ext uri="{BB962C8B-B14F-4D97-AF65-F5344CB8AC3E}">
        <p14:creationId xmlns:p14="http://schemas.microsoft.com/office/powerpoint/2010/main" val="2992997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84775"/>
          </a:xfrm>
          <a:prstGeom prst="rect">
            <a:avLst/>
          </a:prstGeom>
          <a:noFill/>
        </p:spPr>
        <p:txBody>
          <a:bodyPr wrap="squar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6.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雅江流域</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水资源时空规律和径流</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特征分析</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descr="分区示意图.jpg"/>
          <p:cNvPicPr/>
          <p:nvPr/>
        </p:nvPicPr>
        <p:blipFill>
          <a:blip r:embed="rId2" cstate="print"/>
          <a:stretch>
            <a:fillRect/>
          </a:stretch>
        </p:blipFill>
        <p:spPr>
          <a:xfrm>
            <a:off x="5122153" y="4021316"/>
            <a:ext cx="4021847" cy="2836684"/>
          </a:xfrm>
          <a:prstGeom prst="rect">
            <a:avLst/>
          </a:prstGeom>
        </p:spPr>
      </p:pic>
      <p:graphicFrame>
        <p:nvGraphicFramePr>
          <p:cNvPr id="5" name="表格 4"/>
          <p:cNvGraphicFramePr>
            <a:graphicFrameLocks noGrp="1"/>
          </p:cNvGraphicFramePr>
          <p:nvPr>
            <p:extLst/>
          </p:nvPr>
        </p:nvGraphicFramePr>
        <p:xfrm>
          <a:off x="0" y="2400149"/>
          <a:ext cx="4997956" cy="1066800"/>
        </p:xfrm>
        <a:graphic>
          <a:graphicData uri="http://schemas.openxmlformats.org/drawingml/2006/table">
            <a:tbl>
              <a:tblPr/>
              <a:tblGrid>
                <a:gridCol w="1352668"/>
                <a:gridCol w="1743677"/>
                <a:gridCol w="1080120"/>
                <a:gridCol w="821491"/>
              </a:tblGrid>
              <a:tr h="252095">
                <a:tc>
                  <a:txBody>
                    <a:bodyPr/>
                    <a:lstStyle/>
                    <a:p>
                      <a:pPr algn="ctr">
                        <a:lnSpc>
                          <a:spcPct val="150000"/>
                        </a:lnSpc>
                        <a:spcAft>
                          <a:spcPts val="0"/>
                        </a:spcAft>
                      </a:pPr>
                      <a:r>
                        <a:rPr lang="zh-CN" sz="2000" kern="100" dirty="0">
                          <a:latin typeface="Times New Roman"/>
                          <a:ea typeface="宋体"/>
                          <a:cs typeface="Times New Roman"/>
                        </a:rPr>
                        <a:t>（万</a:t>
                      </a:r>
                      <a:r>
                        <a:rPr lang="en-US" sz="2000" kern="100" dirty="0" err="1">
                          <a:latin typeface="Times New Roman"/>
                          <a:ea typeface="宋体"/>
                          <a:cs typeface="Times New Roman"/>
                        </a:rPr>
                        <a:t>km</a:t>
                      </a:r>
                      <a:r>
                        <a:rPr lang="en-US" sz="2000" kern="100" baseline="30000" dirty="0" err="1">
                          <a:latin typeface="Times New Roman"/>
                          <a:ea typeface="宋体"/>
                          <a:cs typeface="Times New Roman"/>
                        </a:rPr>
                        <a:t>2</a:t>
                      </a:r>
                      <a:r>
                        <a:rPr lang="zh-CN" sz="2000" kern="100" dirty="0">
                          <a:latin typeface="Times New Roman"/>
                          <a:ea typeface="宋体"/>
                          <a:cs typeface="Times New Roman"/>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zh-CN" altLang="zh-CN" sz="2000" u="none" strike="noStrike" dirty="0" smtClean="0">
                          <a:effectLst/>
                        </a:rPr>
                        <a:t>雅江境内不含争议区部分</a:t>
                      </a:r>
                      <a:endParaRPr lang="zh-CN" altLang="zh-CN" sz="2000" b="1" i="0" u="none" strike="noStrike" dirty="0">
                        <a:solidFill>
                          <a:srgbClr val="000000"/>
                        </a:solidFill>
                        <a:effectLst/>
                        <a:latin typeface="宋体" panose="02010600030101010101" pitchFamily="2" charset="-122"/>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zh-CN" sz="2000" b="1" kern="100" dirty="0">
                          <a:latin typeface="Times New Roman"/>
                          <a:ea typeface="宋体"/>
                          <a:cs typeface="Times New Roman"/>
                        </a:rPr>
                        <a:t>争议区</a:t>
                      </a:r>
                      <a:endParaRPr lang="zh-CN" sz="20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zh-CN" sz="2000" b="1" kern="100" dirty="0">
                          <a:latin typeface="Times New Roman"/>
                          <a:ea typeface="宋体"/>
                          <a:cs typeface="Times New Roman"/>
                        </a:rPr>
                        <a:t>境外</a:t>
                      </a:r>
                      <a:endParaRPr lang="zh-CN" sz="20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252095">
                <a:tc>
                  <a:txBody>
                    <a:bodyPr/>
                    <a:lstStyle/>
                    <a:p>
                      <a:pPr algn="ctr">
                        <a:lnSpc>
                          <a:spcPct val="150000"/>
                        </a:lnSpc>
                        <a:spcAft>
                          <a:spcPts val="0"/>
                        </a:spcAft>
                      </a:pPr>
                      <a:r>
                        <a:rPr lang="zh-CN" sz="2000" kern="100">
                          <a:latin typeface="Times New Roman"/>
                          <a:ea typeface="宋体"/>
                          <a:cs typeface="Times New Roman"/>
                        </a:rPr>
                        <a:t>区域面积</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sz="2000" kern="100" dirty="0">
                          <a:latin typeface="Times New Roman"/>
                          <a:ea typeface="宋体"/>
                          <a:cs typeface="Times New Roman"/>
                        </a:rPr>
                        <a:t>27.2</a:t>
                      </a:r>
                      <a:endParaRPr lang="zh-CN" sz="20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sz="2000" kern="100" dirty="0">
                          <a:latin typeface="Times New Roman"/>
                          <a:ea typeface="宋体"/>
                          <a:cs typeface="Times New Roman"/>
                        </a:rPr>
                        <a:t>6.8</a:t>
                      </a:r>
                      <a:endParaRPr lang="zh-CN" sz="20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sz="2000" kern="100" dirty="0">
                          <a:latin typeface="Times New Roman"/>
                          <a:ea typeface="宋体"/>
                          <a:cs typeface="Times New Roman"/>
                        </a:rPr>
                        <a:t>18.5</a:t>
                      </a:r>
                      <a:endParaRPr lang="zh-CN" sz="20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6" name="表格 5"/>
          <p:cNvGraphicFramePr>
            <a:graphicFrameLocks noGrp="1"/>
          </p:cNvGraphicFramePr>
          <p:nvPr>
            <p:extLst/>
          </p:nvPr>
        </p:nvGraphicFramePr>
        <p:xfrm>
          <a:off x="0" y="4171892"/>
          <a:ext cx="5197032" cy="2578947"/>
        </p:xfrm>
        <a:graphic>
          <a:graphicData uri="http://schemas.openxmlformats.org/drawingml/2006/table">
            <a:tbl>
              <a:tblPr>
                <a:tableStyleId>{5C22544A-7EE6-4342-B048-85BDC9FD1C3A}</a:tableStyleId>
              </a:tblPr>
              <a:tblGrid>
                <a:gridCol w="1548585"/>
                <a:gridCol w="1298787"/>
                <a:gridCol w="1053296"/>
                <a:gridCol w="1296364"/>
              </a:tblGrid>
              <a:tr h="818134">
                <a:tc>
                  <a:txBody>
                    <a:bodyPr/>
                    <a:lstStyle/>
                    <a:p>
                      <a:pPr algn="ctr" fontAlgn="ctr"/>
                      <a:r>
                        <a:rPr lang="zh-CN" sz="2000" u="none" strike="noStrike" dirty="0">
                          <a:effectLst/>
                          <a:latin typeface="Times New Roman" panose="02020603050405020304" pitchFamily="18" charset="0"/>
                          <a:cs typeface="Times New Roman" panose="02020603050405020304" pitchFamily="18" charset="0"/>
                        </a:rPr>
                        <a:t>（亿m</a:t>
                      </a:r>
                      <a:r>
                        <a:rPr lang="zh-CN" sz="2000" u="none" strike="noStrike" baseline="30000" dirty="0">
                          <a:effectLst/>
                          <a:latin typeface="Times New Roman" panose="02020603050405020304" pitchFamily="18" charset="0"/>
                          <a:cs typeface="Times New Roman" panose="02020603050405020304" pitchFamily="18" charset="0"/>
                        </a:rPr>
                        <a:t>3</a:t>
                      </a:r>
                      <a:r>
                        <a:rPr lang="zh-CN" sz="2000" u="none" strike="noStrike" dirty="0">
                          <a:effectLst/>
                          <a:latin typeface="Times New Roman" panose="02020603050405020304" pitchFamily="18" charset="0"/>
                          <a:cs typeface="Times New Roman" panose="02020603050405020304" pitchFamily="18" charset="0"/>
                        </a:rPr>
                        <a:t>）</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zh-CN" sz="2000" u="none" strike="noStrike" dirty="0" smtClean="0">
                          <a:effectLst/>
                          <a:latin typeface="Times New Roman" panose="02020603050405020304" pitchFamily="18" charset="0"/>
                          <a:cs typeface="Times New Roman" panose="02020603050405020304" pitchFamily="18" charset="0"/>
                        </a:rPr>
                        <a:t>境内</a:t>
                      </a:r>
                      <a:r>
                        <a:rPr lang="zh-CN" altLang="en-US" sz="2000" u="none" strike="noStrike" dirty="0" smtClean="0">
                          <a:effectLst/>
                          <a:latin typeface="Times New Roman" panose="02020603050405020304" pitchFamily="18" charset="0"/>
                          <a:cs typeface="Times New Roman" panose="02020603050405020304" pitchFamily="18" charset="0"/>
                        </a:rPr>
                        <a:t>（</a:t>
                      </a:r>
                      <a:r>
                        <a:rPr lang="zh-CN" sz="2000" u="none" strike="noStrike" dirty="0" smtClean="0">
                          <a:effectLst/>
                          <a:latin typeface="Times New Roman" panose="02020603050405020304" pitchFamily="18" charset="0"/>
                          <a:cs typeface="Times New Roman" panose="02020603050405020304" pitchFamily="18" charset="0"/>
                        </a:rPr>
                        <a:t>不</a:t>
                      </a:r>
                      <a:r>
                        <a:rPr lang="zh-CN" sz="2000" u="none" strike="noStrike" dirty="0">
                          <a:effectLst/>
                          <a:latin typeface="Times New Roman" panose="02020603050405020304" pitchFamily="18" charset="0"/>
                          <a:cs typeface="Times New Roman" panose="02020603050405020304" pitchFamily="18" charset="0"/>
                        </a:rPr>
                        <a:t>含争议</a:t>
                      </a:r>
                      <a:r>
                        <a:rPr lang="zh-CN" sz="2000" u="none" strike="noStrike" dirty="0" smtClean="0">
                          <a:effectLst/>
                          <a:latin typeface="Times New Roman" panose="02020603050405020304" pitchFamily="18" charset="0"/>
                          <a:cs typeface="Times New Roman" panose="02020603050405020304" pitchFamily="18" charset="0"/>
                        </a:rPr>
                        <a:t>区</a:t>
                      </a:r>
                      <a:r>
                        <a:rPr lang="zh-CN" altLang="en-US" sz="2000" u="none" strike="noStrike" dirty="0" smtClean="0">
                          <a:effectLst/>
                          <a:latin typeface="Times New Roman" panose="02020603050405020304" pitchFamily="18" charset="0"/>
                          <a:cs typeface="Times New Roman" panose="02020603050405020304" pitchFamily="18" charset="0"/>
                        </a:rPr>
                        <a:t>）</a:t>
                      </a:r>
                      <a:endParaRPr lang="zh-CN" sz="2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zh-CN" sz="2000" u="none" strike="noStrike" dirty="0">
                          <a:effectLst/>
                          <a:latin typeface="Times New Roman" panose="02020603050405020304" pitchFamily="18" charset="0"/>
                          <a:cs typeface="Times New Roman" panose="02020603050405020304" pitchFamily="18" charset="0"/>
                        </a:rPr>
                        <a:t>争议区</a:t>
                      </a:r>
                      <a:endParaRPr lang="zh-CN" sz="2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zh-CN" sz="2000" u="none" strike="noStrike">
                          <a:effectLst/>
                          <a:latin typeface="Times New Roman" panose="02020603050405020304" pitchFamily="18" charset="0"/>
                          <a:cs typeface="Times New Roman" panose="02020603050405020304" pitchFamily="18" charset="0"/>
                        </a:rPr>
                        <a:t>境外</a:t>
                      </a:r>
                      <a:endParaRPr lang="zh-CN" sz="2000" b="1"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r>
              <a:tr h="504056">
                <a:tc>
                  <a:txBody>
                    <a:bodyPr/>
                    <a:lstStyle/>
                    <a:p>
                      <a:pPr algn="ctr" fontAlgn="ctr"/>
                      <a:r>
                        <a:rPr lang="zh-CN" sz="2000" u="none" strike="noStrike">
                          <a:effectLst/>
                          <a:latin typeface="Times New Roman" panose="02020603050405020304" pitchFamily="18" charset="0"/>
                          <a:cs typeface="Times New Roman" panose="02020603050405020304" pitchFamily="18" charset="0"/>
                        </a:rPr>
                        <a:t>降水量总量</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2069.5</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2290.7</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4836.4</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r>
              <a:tr h="449108">
                <a:tc>
                  <a:txBody>
                    <a:bodyPr/>
                    <a:lstStyle/>
                    <a:p>
                      <a:pPr algn="ctr" fontAlgn="ctr"/>
                      <a:r>
                        <a:rPr lang="zh-CN" sz="2000" u="none" strike="noStrike">
                          <a:effectLst/>
                          <a:latin typeface="Times New Roman" panose="02020603050405020304" pitchFamily="18" charset="0"/>
                          <a:cs typeface="Times New Roman" panose="02020603050405020304" pitchFamily="18" charset="0"/>
                        </a:rPr>
                        <a:t>融雪量总量</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184.4</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157.7</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165.4</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r>
              <a:tr h="334065">
                <a:tc>
                  <a:txBody>
                    <a:bodyPr/>
                    <a:lstStyle/>
                    <a:p>
                      <a:pPr algn="ctr" fontAlgn="ctr"/>
                      <a:r>
                        <a:rPr lang="zh-CN" sz="2000" u="none" strike="noStrike">
                          <a:effectLst/>
                          <a:latin typeface="Times New Roman" panose="02020603050405020304" pitchFamily="18" charset="0"/>
                          <a:cs typeface="Times New Roman" panose="02020603050405020304" pitchFamily="18" charset="0"/>
                        </a:rPr>
                        <a:t>蒸散发量</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871.3</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405</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872.8</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r>
              <a:tr h="473584">
                <a:tc>
                  <a:txBody>
                    <a:bodyPr/>
                    <a:lstStyle/>
                    <a:p>
                      <a:pPr algn="ctr" fontAlgn="ctr"/>
                      <a:r>
                        <a:rPr lang="zh-CN" sz="2000" u="none" strike="noStrike">
                          <a:effectLst/>
                          <a:latin typeface="Times New Roman" panose="02020603050405020304" pitchFamily="18" charset="0"/>
                          <a:cs typeface="Times New Roman" panose="02020603050405020304" pitchFamily="18" charset="0"/>
                        </a:rPr>
                        <a:t>产流量总量</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1214.8</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a:effectLst/>
                          <a:latin typeface="Times New Roman" panose="02020603050405020304" pitchFamily="18" charset="0"/>
                          <a:cs typeface="Times New Roman" panose="02020603050405020304" pitchFamily="18" charset="0"/>
                        </a:rPr>
                        <a:t>1894.5</a:t>
                      </a:r>
                      <a:endParaRPr lang="zh-CN" sz="20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4012.8</a:t>
                      </a:r>
                      <a:endParaRPr lang="zh-CN" sz="20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r>
            </a:tbl>
          </a:graphicData>
        </a:graphic>
      </p:graphicFrame>
      <p:pic>
        <p:nvPicPr>
          <p:cNvPr id="8" name="图片 7"/>
          <p:cNvPicPr>
            <a:picLocks noChangeArrowheads="1"/>
          </p:cNvPicPr>
          <p:nvPr/>
        </p:nvPicPr>
        <p:blipFill>
          <a:blip r:embed="rId3"/>
          <a:srcRect/>
          <a:stretch>
            <a:fillRect/>
          </a:stretch>
        </p:blipFill>
        <p:spPr bwMode="auto">
          <a:xfrm>
            <a:off x="5277782" y="1562582"/>
            <a:ext cx="3866217" cy="2458734"/>
          </a:xfrm>
          <a:prstGeom prst="rect">
            <a:avLst/>
          </a:prstGeom>
          <a:noFill/>
        </p:spPr>
      </p:pic>
      <p:sp>
        <p:nvSpPr>
          <p:cNvPr id="9" name="标题 1"/>
          <p:cNvSpPr>
            <a:spLocks noGrp="1"/>
          </p:cNvSpPr>
          <p:nvPr>
            <p:ph type="title"/>
          </p:nvPr>
        </p:nvSpPr>
        <p:spPr>
          <a:xfrm>
            <a:off x="0" y="792663"/>
            <a:ext cx="5832475" cy="647700"/>
          </a:xfrm>
        </p:spPr>
        <p:txBody>
          <a:bodyPr>
            <a:normAutofit/>
          </a:bodyPr>
          <a:lstStyle/>
          <a:p>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6.1 </a:t>
            </a:r>
            <a:r>
              <a:rPr lang="zh-CN" altLang="en-US" sz="2400" dirty="0" smtClean="0">
                <a:latin typeface="Times New Roman" panose="02020603050405020304" pitchFamily="18" charset="0"/>
                <a:ea typeface="微软雅黑" panose="020B0503020204020204" pitchFamily="34" charset="-122"/>
                <a:cs typeface="Times New Roman" panose="02020603050405020304" pitchFamily="18" charset="0"/>
              </a:rPr>
              <a:t>水资源空间分布格局与年际变化</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819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6.2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争议区河流水量监测与水电蕴藏估算</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1"/>
          <p:cNvPicPr>
            <a:picLocks noChangeAspect="1" noChangeArrowheads="1"/>
          </p:cNvPicPr>
          <p:nvPr/>
        </p:nvPicPr>
        <p:blipFill>
          <a:blip r:embed="rId3"/>
          <a:srcRect/>
          <a:stretch>
            <a:fillRect/>
          </a:stretch>
        </p:blipFill>
        <p:spPr bwMode="auto">
          <a:xfrm>
            <a:off x="308918" y="850854"/>
            <a:ext cx="3089189" cy="1853514"/>
          </a:xfrm>
          <a:prstGeom prst="rect">
            <a:avLst/>
          </a:prstGeom>
          <a:noFill/>
          <a:ln w="9525">
            <a:noFill/>
            <a:miter lim="800000"/>
            <a:headEnd/>
            <a:tailEnd/>
          </a:ln>
          <a:effectLst/>
        </p:spPr>
      </p:pic>
      <p:graphicFrame>
        <p:nvGraphicFramePr>
          <p:cNvPr id="6" name="表格 5"/>
          <p:cNvGraphicFramePr>
            <a:graphicFrameLocks noGrp="1"/>
          </p:cNvGraphicFramePr>
          <p:nvPr>
            <p:extLst/>
          </p:nvPr>
        </p:nvGraphicFramePr>
        <p:xfrm>
          <a:off x="358345" y="2743539"/>
          <a:ext cx="8081319" cy="4114461"/>
        </p:xfrm>
        <a:graphic>
          <a:graphicData uri="http://schemas.openxmlformats.org/drawingml/2006/table">
            <a:tbl>
              <a:tblPr/>
              <a:tblGrid>
                <a:gridCol w="1507915"/>
                <a:gridCol w="1440598"/>
                <a:gridCol w="1507915"/>
                <a:gridCol w="1598383"/>
                <a:gridCol w="2026508"/>
              </a:tblGrid>
              <a:tr h="632994">
                <a:tc>
                  <a:txBody>
                    <a:bodyPr/>
                    <a:lstStyle/>
                    <a:p>
                      <a:pPr algn="ctr">
                        <a:lnSpc>
                          <a:spcPts val="2000"/>
                        </a:lnSpc>
                        <a:spcAft>
                          <a:spcPts val="0"/>
                        </a:spcAft>
                      </a:pPr>
                      <a:r>
                        <a:rPr lang="zh-CN" sz="1800" b="1" kern="0" dirty="0">
                          <a:solidFill>
                            <a:srgbClr val="000514"/>
                          </a:solidFill>
                          <a:latin typeface="Times New Roman"/>
                          <a:ea typeface="宋体"/>
                          <a:cs typeface="Times New Roman"/>
                        </a:rPr>
                        <a:t>河段名</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CN" sz="1800" b="1" kern="0" dirty="0">
                          <a:solidFill>
                            <a:srgbClr val="000514"/>
                          </a:solidFill>
                          <a:latin typeface="Times New Roman"/>
                          <a:ea typeface="宋体"/>
                          <a:cs typeface="Times New Roman"/>
                        </a:rPr>
                        <a:t>年均径流量（亿</a:t>
                      </a:r>
                      <a:r>
                        <a:rPr lang="en-US" sz="1800" b="1" kern="0" dirty="0">
                          <a:solidFill>
                            <a:srgbClr val="000514"/>
                          </a:solidFill>
                          <a:latin typeface="Times New Roman"/>
                          <a:ea typeface="宋体"/>
                          <a:cs typeface="Times New Roman"/>
                        </a:rPr>
                        <a:t>m</a:t>
                      </a:r>
                      <a:r>
                        <a:rPr lang="en-US" sz="1800" b="1" kern="0" baseline="30000" dirty="0">
                          <a:solidFill>
                            <a:srgbClr val="000514"/>
                          </a:solidFill>
                          <a:latin typeface="Times New Roman"/>
                          <a:ea typeface="宋体"/>
                          <a:cs typeface="Times New Roman"/>
                        </a:rPr>
                        <a:t>3</a:t>
                      </a:r>
                      <a:r>
                        <a:rPr lang="zh-CN" sz="1800" b="1" kern="0" dirty="0">
                          <a:solidFill>
                            <a:srgbClr val="000514"/>
                          </a:solidFill>
                          <a:latin typeface="Times New Roman"/>
                          <a:ea typeface="宋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CN" sz="1800" b="1" kern="0" dirty="0">
                          <a:solidFill>
                            <a:srgbClr val="000514"/>
                          </a:solidFill>
                          <a:latin typeface="Times New Roman"/>
                          <a:ea typeface="宋体"/>
                          <a:cs typeface="Times New Roman"/>
                        </a:rPr>
                        <a:t>入口断面年均流量（</a:t>
                      </a:r>
                      <a:r>
                        <a:rPr lang="en-US" sz="1800" b="1" kern="0" dirty="0" err="1">
                          <a:solidFill>
                            <a:srgbClr val="000514"/>
                          </a:solidFill>
                          <a:latin typeface="Times New Roman"/>
                          <a:ea typeface="宋体"/>
                          <a:cs typeface="Times New Roman"/>
                        </a:rPr>
                        <a:t>m</a:t>
                      </a:r>
                      <a:r>
                        <a:rPr lang="en-US" sz="1800" b="1" kern="0" baseline="30000" dirty="0" err="1">
                          <a:solidFill>
                            <a:srgbClr val="000514"/>
                          </a:solidFill>
                          <a:latin typeface="Times New Roman"/>
                          <a:ea typeface="宋体"/>
                          <a:cs typeface="Times New Roman"/>
                        </a:rPr>
                        <a:t>3</a:t>
                      </a:r>
                      <a:r>
                        <a:rPr lang="en-US" sz="1800" b="1" kern="0" dirty="0">
                          <a:solidFill>
                            <a:srgbClr val="000514"/>
                          </a:solidFill>
                          <a:latin typeface="Times New Roman"/>
                          <a:ea typeface="宋体"/>
                          <a:cs typeface="Times New Roman"/>
                        </a:rPr>
                        <a:t>/s</a:t>
                      </a:r>
                      <a:r>
                        <a:rPr lang="zh-CN" sz="1800" b="1" kern="0" dirty="0">
                          <a:solidFill>
                            <a:srgbClr val="000514"/>
                          </a:solidFill>
                          <a:latin typeface="Times New Roman"/>
                          <a:ea typeface="宋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CN" sz="1800" b="1" kern="0" dirty="0">
                          <a:solidFill>
                            <a:srgbClr val="000514"/>
                          </a:solidFill>
                          <a:latin typeface="Times New Roman"/>
                          <a:ea typeface="宋体"/>
                          <a:cs typeface="Times New Roman"/>
                        </a:rPr>
                        <a:t>出口断面年均流量（</a:t>
                      </a:r>
                      <a:r>
                        <a:rPr lang="en-US" sz="1800" b="1" kern="0" dirty="0">
                          <a:solidFill>
                            <a:srgbClr val="000514"/>
                          </a:solidFill>
                          <a:latin typeface="Times New Roman"/>
                          <a:ea typeface="宋体"/>
                          <a:cs typeface="Times New Roman"/>
                        </a:rPr>
                        <a:t>m</a:t>
                      </a:r>
                      <a:r>
                        <a:rPr lang="en-US" sz="1800" b="1" kern="0" baseline="30000" dirty="0">
                          <a:solidFill>
                            <a:srgbClr val="000514"/>
                          </a:solidFill>
                          <a:latin typeface="Times New Roman"/>
                          <a:ea typeface="宋体"/>
                          <a:cs typeface="Times New Roman"/>
                        </a:rPr>
                        <a:t>3</a:t>
                      </a:r>
                      <a:r>
                        <a:rPr lang="en-US" sz="1800" b="1" kern="0" dirty="0">
                          <a:solidFill>
                            <a:srgbClr val="000514"/>
                          </a:solidFill>
                          <a:latin typeface="Times New Roman"/>
                          <a:ea typeface="宋体"/>
                          <a:cs typeface="Times New Roman"/>
                        </a:rPr>
                        <a:t>/s</a:t>
                      </a:r>
                      <a:r>
                        <a:rPr lang="zh-CN" sz="1800" b="1" kern="0" dirty="0">
                          <a:solidFill>
                            <a:srgbClr val="000514"/>
                          </a:solidFill>
                          <a:latin typeface="Times New Roman"/>
                          <a:ea typeface="宋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CN" sz="1800" b="1" kern="0" dirty="0">
                          <a:solidFill>
                            <a:srgbClr val="000514"/>
                          </a:solidFill>
                          <a:latin typeface="Times New Roman"/>
                          <a:ea typeface="宋体"/>
                          <a:cs typeface="Times New Roman"/>
                        </a:rPr>
                        <a:t>理论水电蕴藏量（万</a:t>
                      </a:r>
                      <a:r>
                        <a:rPr lang="en-US" sz="1800" b="1" kern="0" dirty="0">
                          <a:solidFill>
                            <a:srgbClr val="000514"/>
                          </a:solidFill>
                          <a:latin typeface="Times New Roman"/>
                          <a:ea typeface="宋体"/>
                          <a:cs typeface="Times New Roman"/>
                        </a:rPr>
                        <a:t>kw</a:t>
                      </a:r>
                      <a:r>
                        <a:rPr lang="zh-CN" sz="1800" b="1" kern="0" dirty="0">
                          <a:solidFill>
                            <a:srgbClr val="000514"/>
                          </a:solidFill>
                          <a:latin typeface="Times New Roman"/>
                          <a:ea typeface="宋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dirty="0">
                          <a:solidFill>
                            <a:srgbClr val="000514"/>
                          </a:solidFill>
                          <a:latin typeface="Times New Roman"/>
                          <a:ea typeface="宋体"/>
                          <a:cs typeface="Times New Roman"/>
                        </a:rPr>
                        <a:t>雅江主河段</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1560.6</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3274.8</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4948.6</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1601</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仰桑河</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36.2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114.8</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114.8</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118.4</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dirty="0">
                          <a:solidFill>
                            <a:srgbClr val="000514"/>
                          </a:solidFill>
                          <a:latin typeface="Times New Roman"/>
                          <a:ea typeface="宋体"/>
                          <a:cs typeface="Times New Roman"/>
                        </a:rPr>
                        <a:t>宁贡曲</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6.5</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20.7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20.7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23.23</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丹巴曲</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326.9</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64.3</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1036.7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888.4</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察隅曲</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256.5</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360.9</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813.3</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466</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锡约姆河</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158.4</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235.7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502.2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288.5</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西巴霞曲</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525.1</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136.9</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1665.2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1811</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坎拉河</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93.5</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77.1</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296.4</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177.3</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克鲁河</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78.3</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120.7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248.4</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152.1</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a:solidFill>
                            <a:srgbClr val="000514"/>
                          </a:solidFill>
                          <a:latin typeface="Times New Roman"/>
                          <a:ea typeface="宋体"/>
                          <a:cs typeface="Times New Roman"/>
                        </a:rPr>
                        <a:t>哈姆德里河</a:t>
                      </a:r>
                      <a:endParaRPr lang="zh-CN" sz="1800" kern="10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94.2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48.0</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298.6</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196</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97">
                <a:tc>
                  <a:txBody>
                    <a:bodyPr/>
                    <a:lstStyle/>
                    <a:p>
                      <a:pPr algn="ctr">
                        <a:lnSpc>
                          <a:spcPts val="2000"/>
                        </a:lnSpc>
                        <a:spcAft>
                          <a:spcPts val="0"/>
                        </a:spcAft>
                      </a:pPr>
                      <a:r>
                        <a:rPr lang="zh-CN" sz="1800" kern="0" dirty="0">
                          <a:solidFill>
                            <a:srgbClr val="000514"/>
                          </a:solidFill>
                          <a:latin typeface="Times New Roman"/>
                          <a:ea typeface="宋体"/>
                          <a:cs typeface="Times New Roman"/>
                        </a:rPr>
                        <a:t>鲍罗里河</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244.9</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114.2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100" dirty="0">
                          <a:latin typeface="Times New Roman"/>
                          <a:ea typeface="宋体"/>
                          <a:cs typeface="Times New Roman"/>
                        </a:rPr>
                        <a:t>776.7</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en-US" sz="1800" kern="0" dirty="0">
                          <a:solidFill>
                            <a:srgbClr val="000000"/>
                          </a:solidFill>
                          <a:latin typeface="Times New Roman"/>
                          <a:ea typeface="宋体"/>
                          <a:cs typeface="Times New Roman"/>
                        </a:rPr>
                        <a:t>245.2</a:t>
                      </a:r>
                      <a:endParaRPr lang="zh-CN" sz="1800" kern="100" dirty="0">
                        <a:latin typeface="Times New Roman"/>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矩形 11"/>
          <p:cNvSpPr/>
          <p:nvPr/>
        </p:nvSpPr>
        <p:spPr>
          <a:xfrm>
            <a:off x="3724789" y="850854"/>
            <a:ext cx="4949654" cy="1886286"/>
          </a:xfrm>
          <a:prstGeom prst="rect">
            <a:avLst/>
          </a:prstGeom>
        </p:spPr>
        <p:txBody>
          <a:bodyPr wrap="square">
            <a:spAutoFit/>
          </a:bodyPr>
          <a:lstStyle/>
          <a:p>
            <a:pPr indent="360000">
              <a:lnSpc>
                <a:spcPct val="150000"/>
              </a:lnSpc>
            </a:pPr>
            <a:r>
              <a:rPr lang="zh-CN" altLang="en-US" sz="2000" dirty="0"/>
              <a:t>包括雅江</a:t>
            </a:r>
            <a:r>
              <a:rPr lang="zh-CN" altLang="en-US" sz="2000" dirty="0" smtClean="0"/>
              <a:t>干流在内，丹巴曲、察隅曲、锡约姆河、西巴霞曲和鲍罗里河</a:t>
            </a:r>
            <a:r>
              <a:rPr lang="da-DK" altLang="en-US" sz="2000" dirty="0" smtClean="0"/>
              <a:t>6</a:t>
            </a:r>
            <a:r>
              <a:rPr lang="zh-CN" altLang="en-US" sz="2000" dirty="0" smtClean="0"/>
              <a:t>条干支流年径流量为</a:t>
            </a:r>
            <a:r>
              <a:rPr lang="da-DK" altLang="en-US" sz="2000" dirty="0" smtClean="0"/>
              <a:t>3072.4</a:t>
            </a:r>
            <a:r>
              <a:rPr lang="zh-CN" altLang="en-US" sz="2000" dirty="0" smtClean="0"/>
              <a:t>亿</a:t>
            </a:r>
            <a:r>
              <a:rPr lang="da-DK" altLang="en-US" sz="2000" dirty="0" smtClean="0"/>
              <a:t>m</a:t>
            </a:r>
            <a:r>
              <a:rPr lang="da-DK" altLang="en-US" sz="2000" baseline="30000" dirty="0" smtClean="0"/>
              <a:t>3</a:t>
            </a:r>
            <a:r>
              <a:rPr lang="zh-CN" altLang="en-US" sz="2000" dirty="0" smtClean="0"/>
              <a:t>，占整个争议区径流总量的</a:t>
            </a:r>
            <a:r>
              <a:rPr lang="da-DK" altLang="en-US" sz="2000" dirty="0" smtClean="0"/>
              <a:t>91%</a:t>
            </a:r>
            <a:endParaRPr lang="zh-CN" altLang="en-US" sz="2000" dirty="0" smtClean="0"/>
          </a:p>
        </p:txBody>
      </p:sp>
    </p:spTree>
    <p:extLst>
      <p:ext uri="{BB962C8B-B14F-4D97-AF65-F5344CB8AC3E}">
        <p14:creationId xmlns:p14="http://schemas.microsoft.com/office/powerpoint/2010/main" val="2470454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2856"/>
            <a:ext cx="4888369" cy="3676054"/>
          </a:xfrm>
        </p:spPr>
      </p:pic>
      <p:sp>
        <p:nvSpPr>
          <p:cNvPr id="3" name="标题 2"/>
          <p:cNvSpPr>
            <a:spLocks noGrp="1"/>
          </p:cNvSpPr>
          <p:nvPr>
            <p:ph type="title"/>
          </p:nvPr>
        </p:nvSpPr>
        <p:spPr/>
        <p:txBody>
          <a:bodyPr/>
          <a:lstStyle/>
          <a:p>
            <a:r>
              <a:rPr lang="en-US" altLang="zh-CN" dirty="0" smtClean="0"/>
              <a:t>1.2 </a:t>
            </a:r>
            <a:r>
              <a:rPr lang="zh-CN" altLang="en-US" dirty="0" smtClean="0"/>
              <a:t>大数据时代的发展需求</a:t>
            </a:r>
            <a:endParaRPr lang="zh-CN" altLang="en-US" dirty="0"/>
          </a:p>
        </p:txBody>
      </p:sp>
      <p:sp>
        <p:nvSpPr>
          <p:cNvPr id="5" name="矩形 4"/>
          <p:cNvSpPr/>
          <p:nvPr/>
        </p:nvSpPr>
        <p:spPr>
          <a:xfrm>
            <a:off x="4932040" y="2204864"/>
            <a:ext cx="4104456" cy="3477875"/>
          </a:xfrm>
          <a:prstGeom prst="rect">
            <a:avLst/>
          </a:prstGeom>
        </p:spPr>
        <p:txBody>
          <a:bodyPr wrap="square">
            <a:spAutoFit/>
          </a:bodyPr>
          <a:lstStyle/>
          <a:p>
            <a:r>
              <a:rPr lang="en-US" altLang="zh-CN" sz="2000" b="1" dirty="0">
                <a:solidFill>
                  <a:prstClr val="black"/>
                </a:solidFill>
              </a:rPr>
              <a:t>Big data</a:t>
            </a:r>
            <a:r>
              <a:rPr lang="en-US" altLang="zh-CN" sz="2000" baseline="30000" dirty="0">
                <a:solidFill>
                  <a:prstClr val="black"/>
                </a:solidFill>
                <a:hlinkClick r:id="rId3"/>
              </a:rPr>
              <a:t>[1]</a:t>
            </a:r>
            <a:r>
              <a:rPr lang="en-US" altLang="zh-CN" sz="2000" baseline="30000" dirty="0">
                <a:solidFill>
                  <a:prstClr val="black"/>
                </a:solidFill>
                <a:hlinkClick r:id="rId4"/>
              </a:rPr>
              <a:t>[2]</a:t>
            </a:r>
            <a:r>
              <a:rPr lang="en-US" altLang="zh-CN" sz="2000" dirty="0">
                <a:solidFill>
                  <a:prstClr val="black"/>
                </a:solidFill>
              </a:rPr>
              <a:t> is the term for a collection of </a:t>
            </a:r>
            <a:r>
              <a:rPr lang="en-US" altLang="zh-CN" sz="2000" dirty="0">
                <a:solidFill>
                  <a:prstClr val="black"/>
                </a:solidFill>
                <a:hlinkClick r:id="rId5" tooltip="Data set"/>
              </a:rPr>
              <a:t>data sets</a:t>
            </a:r>
            <a:r>
              <a:rPr lang="en-US" altLang="zh-CN" sz="2000" dirty="0">
                <a:solidFill>
                  <a:prstClr val="black"/>
                </a:solidFill>
              </a:rPr>
              <a:t> so large and complex that it becomes difficult to process using on-hand database management tools or traditional data processing applications. The challenges include capture, </a:t>
            </a:r>
            <a:r>
              <a:rPr lang="en-US" altLang="zh-CN" sz="2000" dirty="0" err="1">
                <a:solidFill>
                  <a:prstClr val="black"/>
                </a:solidFill>
              </a:rPr>
              <a:t>curation</a:t>
            </a:r>
            <a:r>
              <a:rPr lang="en-US" altLang="zh-CN" sz="2000" dirty="0">
                <a:solidFill>
                  <a:prstClr val="black"/>
                </a:solidFill>
              </a:rPr>
              <a:t>, storage,</a:t>
            </a:r>
            <a:r>
              <a:rPr lang="en-US" altLang="zh-CN" sz="2000" baseline="30000" dirty="0">
                <a:solidFill>
                  <a:prstClr val="black"/>
                </a:solidFill>
                <a:hlinkClick r:id="rId6"/>
              </a:rPr>
              <a:t>[3]</a:t>
            </a:r>
            <a:r>
              <a:rPr lang="en-US" altLang="zh-CN" sz="2000" dirty="0">
                <a:solidFill>
                  <a:prstClr val="black"/>
                </a:solidFill>
              </a:rPr>
              <a:t> search, sharing, transfer, analysis,</a:t>
            </a:r>
            <a:r>
              <a:rPr lang="en-US" altLang="zh-CN" sz="2000" baseline="30000" dirty="0">
                <a:solidFill>
                  <a:prstClr val="black"/>
                </a:solidFill>
                <a:hlinkClick r:id="rId7"/>
              </a:rPr>
              <a:t>[4]</a:t>
            </a:r>
            <a:r>
              <a:rPr lang="en-US" altLang="zh-CN" sz="2000" dirty="0">
                <a:solidFill>
                  <a:prstClr val="black"/>
                </a:solidFill>
              </a:rPr>
              <a:t> and visualization.</a:t>
            </a:r>
            <a:endParaRPr lang="zh-CN" altLang="en-US" sz="2000" dirty="0">
              <a:solidFill>
                <a:prstClr val="black"/>
              </a:solidFill>
            </a:endParaRPr>
          </a:p>
        </p:txBody>
      </p:sp>
    </p:spTree>
    <p:extLst>
      <p:ext uri="{BB962C8B-B14F-4D97-AF65-F5344CB8AC3E}">
        <p14:creationId xmlns:p14="http://schemas.microsoft.com/office/powerpoint/2010/main" val="430835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84775"/>
          </a:xfrm>
          <a:prstGeom prst="rect">
            <a:avLst/>
          </a:prstGeom>
          <a:noFill/>
        </p:spPr>
        <p:txBody>
          <a:bodyPr wrap="squar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7.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气候变化情景下雅江径流模拟</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 name="图示 4"/>
          <p:cNvGraphicFramePr/>
          <p:nvPr>
            <p:extLst/>
          </p:nvPr>
        </p:nvGraphicFramePr>
        <p:xfrm>
          <a:off x="121892" y="2236572"/>
          <a:ext cx="8959836" cy="4716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380231" y="1567976"/>
            <a:ext cx="194091" cy="201520"/>
          </a:xfrm>
          <a:prstGeom prst="rect">
            <a:avLst/>
          </a:prstGeom>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矩形 6"/>
          <p:cNvSpPr/>
          <p:nvPr/>
        </p:nvSpPr>
        <p:spPr>
          <a:xfrm>
            <a:off x="142844" y="769268"/>
            <a:ext cx="9001156" cy="874407"/>
          </a:xfrm>
          <a:prstGeom prst="rect">
            <a:avLst/>
          </a:prstGeom>
        </p:spPr>
        <p:txBody>
          <a:bodyPr wrap="square">
            <a:spAutoFit/>
          </a:bodyPr>
          <a:lstStyle/>
          <a:p>
            <a:pPr indent="457200">
              <a:lnSpc>
                <a:spcPct val="150000"/>
              </a:lnSpc>
            </a:pPr>
            <a:r>
              <a:rPr lang="zh-CN" altLang="en-US" dirty="0" smtClean="0">
                <a:latin typeface="+mn-ea"/>
              </a:rPr>
              <a:t>研究采用了</a:t>
            </a:r>
            <a:r>
              <a:rPr lang="en-US" altLang="zh-CN" dirty="0" smtClean="0">
                <a:latin typeface="+mn-ea"/>
              </a:rPr>
              <a:t>IPCC</a:t>
            </a:r>
            <a:r>
              <a:rPr lang="zh-CN" altLang="en-US" dirty="0" smtClean="0">
                <a:latin typeface="+mn-ea"/>
              </a:rPr>
              <a:t>新一代的温室气体排放情景即</a:t>
            </a:r>
            <a:r>
              <a:rPr lang="en-US" dirty="0" smtClean="0">
                <a:latin typeface="+mn-ea"/>
              </a:rPr>
              <a:t>“</a:t>
            </a:r>
            <a:r>
              <a:rPr lang="zh-CN" altLang="en-US" dirty="0" smtClean="0">
                <a:latin typeface="+mn-ea"/>
              </a:rPr>
              <a:t>典型浓度路径</a:t>
            </a:r>
            <a:r>
              <a:rPr lang="en-US" dirty="0" smtClean="0">
                <a:latin typeface="+mn-ea"/>
              </a:rPr>
              <a:t>”</a:t>
            </a:r>
            <a:r>
              <a:rPr lang="zh-CN" altLang="en-US" dirty="0" smtClean="0">
                <a:latin typeface="+mn-ea"/>
              </a:rPr>
              <a:t>（</a:t>
            </a:r>
            <a:r>
              <a:rPr lang="en-US" dirty="0" smtClean="0">
                <a:latin typeface="+mn-ea"/>
              </a:rPr>
              <a:t>Representative Concentration Pathways</a:t>
            </a:r>
            <a:r>
              <a:rPr lang="zh-CN" altLang="en-US" dirty="0" smtClean="0">
                <a:latin typeface="+mn-ea"/>
              </a:rPr>
              <a:t>）情景中三种典型情景设置：</a:t>
            </a:r>
            <a:r>
              <a:rPr lang="en-US" altLang="zh-CN" dirty="0" err="1" smtClean="0">
                <a:latin typeface="+mn-ea"/>
              </a:rPr>
              <a:t>RCP2.6</a:t>
            </a:r>
            <a:r>
              <a:rPr lang="zh-CN" altLang="en-US" dirty="0" smtClean="0">
                <a:latin typeface="+mn-ea"/>
              </a:rPr>
              <a:t>、</a:t>
            </a:r>
            <a:r>
              <a:rPr lang="en-US" altLang="zh-CN" dirty="0" err="1" smtClean="0">
                <a:latin typeface="+mn-ea"/>
              </a:rPr>
              <a:t>RCP4.5</a:t>
            </a:r>
            <a:r>
              <a:rPr lang="zh-CN" altLang="en-US" dirty="0" smtClean="0">
                <a:latin typeface="+mn-ea"/>
              </a:rPr>
              <a:t>和</a:t>
            </a:r>
            <a:r>
              <a:rPr lang="en-US" altLang="zh-CN" dirty="0" err="1" smtClean="0">
                <a:latin typeface="+mn-ea"/>
              </a:rPr>
              <a:t>RCP8.5</a:t>
            </a:r>
            <a:endParaRPr lang="zh-CN" altLang="en-US" dirty="0">
              <a:latin typeface="+mn-ea"/>
            </a:endParaRPr>
          </a:p>
        </p:txBody>
      </p:sp>
    </p:spTree>
    <p:extLst>
      <p:ext uri="{BB962C8B-B14F-4D97-AF65-F5344CB8AC3E}">
        <p14:creationId xmlns:p14="http://schemas.microsoft.com/office/powerpoint/2010/main" val="17226775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84775"/>
          </a:xfrm>
          <a:prstGeom prst="rect">
            <a:avLst/>
          </a:prstGeom>
          <a:noFill/>
        </p:spPr>
        <p:txBody>
          <a:bodyPr wrap="square" rtlCol="0">
            <a:spAutoFit/>
          </a:bodyPr>
          <a:lstStyle/>
          <a:p>
            <a:r>
              <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rPr>
              <a:t>8. </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雅江国际河流安全评价与分析</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标题 1"/>
          <p:cNvSpPr>
            <a:spLocks noGrp="1"/>
          </p:cNvSpPr>
          <p:nvPr>
            <p:ph type="title"/>
          </p:nvPr>
        </p:nvSpPr>
        <p:spPr>
          <a:xfrm>
            <a:off x="0" y="792663"/>
            <a:ext cx="5832475" cy="647700"/>
          </a:xfrm>
        </p:spPr>
        <p:txBody>
          <a:bodyPr>
            <a:normAutofit/>
          </a:bodyPr>
          <a:lstStyle/>
          <a:p>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8.1 </a:t>
            </a:r>
            <a:r>
              <a:rPr lang="zh-CN" altLang="en-US" sz="2400" dirty="0" smtClean="0">
                <a:latin typeface="Times New Roman" panose="02020603050405020304" pitchFamily="18" charset="0"/>
                <a:ea typeface="微软雅黑" panose="020B0503020204020204" pitchFamily="34" charset="-122"/>
                <a:cs typeface="Times New Roman" panose="02020603050405020304" pitchFamily="18" charset="0"/>
              </a:rPr>
              <a:t>雅江流域水资源稀缺性分析</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 name="图表 4"/>
          <p:cNvGraphicFramePr/>
          <p:nvPr>
            <p:extLst/>
          </p:nvPr>
        </p:nvGraphicFramePr>
        <p:xfrm>
          <a:off x="0" y="2190817"/>
          <a:ext cx="3059832" cy="1944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p:nvPr>
            <p:extLst/>
          </p:nvPr>
        </p:nvGraphicFramePr>
        <p:xfrm>
          <a:off x="3059831" y="2118809"/>
          <a:ext cx="3423091" cy="201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图表 6"/>
          <p:cNvGraphicFramePr/>
          <p:nvPr>
            <p:extLst/>
          </p:nvPr>
        </p:nvGraphicFramePr>
        <p:xfrm>
          <a:off x="6156177" y="2106095"/>
          <a:ext cx="2987823" cy="21009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图表 7"/>
          <p:cNvGraphicFramePr/>
          <p:nvPr>
            <p:extLst/>
          </p:nvPr>
        </p:nvGraphicFramePr>
        <p:xfrm>
          <a:off x="1261725" y="4299522"/>
          <a:ext cx="3131840" cy="20351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图表 8"/>
          <p:cNvGraphicFramePr/>
          <p:nvPr>
            <p:extLst/>
          </p:nvPr>
        </p:nvGraphicFramePr>
        <p:xfrm>
          <a:off x="4447341" y="4279049"/>
          <a:ext cx="3168352" cy="2098104"/>
        </p:xfrm>
        <a:graphic>
          <a:graphicData uri="http://schemas.openxmlformats.org/drawingml/2006/chart">
            <c:chart xmlns:c="http://schemas.openxmlformats.org/drawingml/2006/chart" xmlns:r="http://schemas.openxmlformats.org/officeDocument/2006/relationships" r:id="rId7"/>
          </a:graphicData>
        </a:graphic>
      </p:graphicFrame>
      <p:sp>
        <p:nvSpPr>
          <p:cNvPr id="10" name="矩形 9"/>
          <p:cNvSpPr/>
          <p:nvPr/>
        </p:nvSpPr>
        <p:spPr>
          <a:xfrm>
            <a:off x="1547664" y="1614753"/>
            <a:ext cx="6336704" cy="369332"/>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rPr>
              <a:t>雅江流域涉及各</a:t>
            </a:r>
            <a:r>
              <a:rPr lang="zh-CN" altLang="en-US" b="1" dirty="0" smtClean="0">
                <a:latin typeface="宋体" panose="02010600030101010101" pitchFamily="2" charset="-122"/>
                <a:ea typeface="宋体" panose="02010600030101010101" pitchFamily="2" charset="-122"/>
              </a:rPr>
              <a:t>区域月均</a:t>
            </a:r>
            <a:r>
              <a:rPr lang="zh-CN" altLang="en-US" b="1" dirty="0">
                <a:latin typeface="宋体" panose="02010600030101010101" pitchFamily="2" charset="-122"/>
                <a:ea typeface="宋体" panose="02010600030101010101" pitchFamily="2" charset="-122"/>
              </a:rPr>
              <a:t>产流量</a:t>
            </a:r>
            <a:r>
              <a:rPr lang="zh-CN" altLang="en-US" b="1" dirty="0" smtClean="0">
                <a:latin typeface="宋体" panose="02010600030101010101" pitchFamily="2" charset="-122"/>
                <a:ea typeface="宋体" panose="02010600030101010101" pitchFamily="2" charset="-122"/>
              </a:rPr>
              <a:t>与月均</a:t>
            </a:r>
            <a:r>
              <a:rPr lang="zh-CN" altLang="en-US" b="1" dirty="0">
                <a:latin typeface="宋体" panose="02010600030101010101" pitchFamily="2" charset="-122"/>
                <a:ea typeface="宋体" panose="02010600030101010101" pitchFamily="2" charset="-122"/>
              </a:rPr>
              <a:t>社会经济需水量对比</a:t>
            </a:r>
          </a:p>
        </p:txBody>
      </p:sp>
      <p:sp>
        <p:nvSpPr>
          <p:cNvPr id="11" name="文本框 10"/>
          <p:cNvSpPr txBox="1"/>
          <p:nvPr/>
        </p:nvSpPr>
        <p:spPr>
          <a:xfrm>
            <a:off x="647417" y="2132894"/>
            <a:ext cx="1800493" cy="307777"/>
          </a:xfrm>
          <a:prstGeom prst="rect">
            <a:avLst/>
          </a:prstGeom>
          <a:noFill/>
        </p:spPr>
        <p:txBody>
          <a:bodyPr wrap="none" rtlCol="0">
            <a:spAutoFit/>
          </a:bodyPr>
          <a:lstStyle/>
          <a:p>
            <a:r>
              <a:rPr lang="zh-CN" altLang="en-US" sz="1400" dirty="0" smtClean="0">
                <a:latin typeface="宋体" panose="02010600030101010101" pitchFamily="2" charset="-122"/>
                <a:ea typeface="宋体" panose="02010600030101010101" pitchFamily="2" charset="-122"/>
              </a:rPr>
              <a:t>境内（不含争议区）</a:t>
            </a:r>
            <a:endParaRPr lang="zh-CN" altLang="en-US" sz="1400" dirty="0">
              <a:latin typeface="宋体" panose="02010600030101010101" pitchFamily="2" charset="-122"/>
              <a:ea typeface="宋体" panose="02010600030101010101" pitchFamily="2" charset="-122"/>
            </a:endParaRPr>
          </a:p>
        </p:txBody>
      </p:sp>
      <p:sp>
        <p:nvSpPr>
          <p:cNvPr id="12" name="文本框 11"/>
          <p:cNvSpPr txBox="1"/>
          <p:nvPr/>
        </p:nvSpPr>
        <p:spPr>
          <a:xfrm>
            <a:off x="4245863" y="2171280"/>
            <a:ext cx="723275" cy="307777"/>
          </a:xfrm>
          <a:prstGeom prst="rect">
            <a:avLst/>
          </a:prstGeom>
          <a:noFill/>
        </p:spPr>
        <p:txBody>
          <a:bodyPr wrap="none" rtlCol="0">
            <a:spAutoFit/>
          </a:bodyPr>
          <a:lstStyle/>
          <a:p>
            <a:r>
              <a:rPr lang="zh-CN" altLang="en-US" sz="1400" dirty="0" smtClean="0">
                <a:latin typeface="宋体" panose="02010600030101010101" pitchFamily="2" charset="-122"/>
                <a:ea typeface="宋体" panose="02010600030101010101" pitchFamily="2" charset="-122"/>
              </a:rPr>
              <a:t>争议区</a:t>
            </a:r>
            <a:endParaRPr lang="zh-CN" altLang="en-US" sz="1400" dirty="0">
              <a:latin typeface="宋体" panose="02010600030101010101" pitchFamily="2" charset="-122"/>
              <a:ea typeface="宋体" panose="02010600030101010101" pitchFamily="2" charset="-122"/>
            </a:endParaRPr>
          </a:p>
        </p:txBody>
      </p:sp>
      <p:sp>
        <p:nvSpPr>
          <p:cNvPr id="13" name="文本框 12"/>
          <p:cNvSpPr txBox="1"/>
          <p:nvPr/>
        </p:nvSpPr>
        <p:spPr>
          <a:xfrm>
            <a:off x="7196613" y="2171280"/>
            <a:ext cx="543739" cy="307777"/>
          </a:xfrm>
          <a:prstGeom prst="rect">
            <a:avLst/>
          </a:prstGeom>
          <a:noFill/>
        </p:spPr>
        <p:txBody>
          <a:bodyPr wrap="none" rtlCol="0">
            <a:spAutoFit/>
          </a:bodyPr>
          <a:lstStyle/>
          <a:p>
            <a:r>
              <a:rPr lang="zh-CN" altLang="en-US" sz="1400" dirty="0">
                <a:latin typeface="宋体" panose="02010600030101010101" pitchFamily="2" charset="-122"/>
                <a:ea typeface="宋体" panose="02010600030101010101" pitchFamily="2" charset="-122"/>
              </a:rPr>
              <a:t>不丹</a:t>
            </a:r>
          </a:p>
        </p:txBody>
      </p:sp>
      <p:sp>
        <p:nvSpPr>
          <p:cNvPr id="14" name="文本框 13"/>
          <p:cNvSpPr txBox="1"/>
          <p:nvPr/>
        </p:nvSpPr>
        <p:spPr>
          <a:xfrm>
            <a:off x="2339752" y="4341668"/>
            <a:ext cx="543739" cy="307777"/>
          </a:xfrm>
          <a:prstGeom prst="rect">
            <a:avLst/>
          </a:prstGeom>
          <a:noFill/>
        </p:spPr>
        <p:txBody>
          <a:bodyPr wrap="none" rtlCol="0">
            <a:spAutoFit/>
          </a:bodyPr>
          <a:lstStyle/>
          <a:p>
            <a:r>
              <a:rPr lang="zh-CN" altLang="en-US" sz="1400" dirty="0" smtClean="0">
                <a:latin typeface="宋体" panose="02010600030101010101" pitchFamily="2" charset="-122"/>
                <a:ea typeface="宋体" panose="02010600030101010101" pitchFamily="2" charset="-122"/>
              </a:rPr>
              <a:t>印度</a:t>
            </a:r>
            <a:endParaRPr lang="zh-CN" altLang="en-US" sz="1400" dirty="0">
              <a:latin typeface="宋体" panose="02010600030101010101" pitchFamily="2" charset="-122"/>
              <a:ea typeface="宋体" panose="02010600030101010101" pitchFamily="2" charset="-122"/>
            </a:endParaRPr>
          </a:p>
        </p:txBody>
      </p:sp>
      <p:sp>
        <p:nvSpPr>
          <p:cNvPr id="15" name="文本框 14"/>
          <p:cNvSpPr txBox="1"/>
          <p:nvPr/>
        </p:nvSpPr>
        <p:spPr>
          <a:xfrm>
            <a:off x="5580112" y="4341668"/>
            <a:ext cx="902811" cy="307777"/>
          </a:xfrm>
          <a:prstGeom prst="rect">
            <a:avLst/>
          </a:prstGeom>
          <a:noFill/>
        </p:spPr>
        <p:txBody>
          <a:bodyPr wrap="none" rtlCol="0">
            <a:spAutoFit/>
          </a:bodyPr>
          <a:lstStyle/>
          <a:p>
            <a:r>
              <a:rPr lang="zh-CN" altLang="en-US" sz="1400" dirty="0" smtClean="0">
                <a:latin typeface="宋体" panose="02010600030101010101" pitchFamily="2" charset="-122"/>
                <a:ea typeface="宋体" panose="02010600030101010101" pitchFamily="2" charset="-122"/>
              </a:rPr>
              <a:t>孟加拉国</a:t>
            </a:r>
            <a:endParaRPr lang="zh-CN" altLang="en-US" sz="1400" dirty="0">
              <a:latin typeface="宋体" panose="02010600030101010101" pitchFamily="2" charset="-122"/>
              <a:ea typeface="宋体" panose="02010600030101010101" pitchFamily="2" charset="-122"/>
            </a:endParaRPr>
          </a:p>
        </p:txBody>
      </p:sp>
      <p:cxnSp>
        <p:nvCxnSpPr>
          <p:cNvPr id="16" name="直接连接符 15"/>
          <p:cNvCxnSpPr/>
          <p:nvPr/>
        </p:nvCxnSpPr>
        <p:spPr bwMode="auto">
          <a:xfrm>
            <a:off x="7906040" y="5153018"/>
            <a:ext cx="395536" cy="0"/>
          </a:xfrm>
          <a:prstGeom prst="line">
            <a:avLst/>
          </a:prstGeom>
          <a:solidFill>
            <a:schemeClr val="accent1"/>
          </a:solidFill>
          <a:ln w="38100" cap="flat" cmpd="sng" algn="ctr">
            <a:solidFill>
              <a:schemeClr val="accent1">
                <a:lumMod val="75000"/>
              </a:schemeClr>
            </a:solidFill>
            <a:prstDash val="solid"/>
            <a:round/>
            <a:headEnd type="none" w="med" len="med"/>
            <a:tailEnd type="none" w="med" len="med"/>
          </a:ln>
          <a:effectLst/>
        </p:spPr>
      </p:cxnSp>
      <p:sp>
        <p:nvSpPr>
          <p:cNvPr id="17" name="文本框 16"/>
          <p:cNvSpPr txBox="1"/>
          <p:nvPr/>
        </p:nvSpPr>
        <p:spPr>
          <a:xfrm>
            <a:off x="8316416" y="4999129"/>
            <a:ext cx="723275" cy="307777"/>
          </a:xfrm>
          <a:prstGeom prst="rect">
            <a:avLst/>
          </a:prstGeom>
          <a:noFill/>
        </p:spPr>
        <p:txBody>
          <a:bodyPr wrap="none" rtlCol="0">
            <a:spAutoFit/>
          </a:bodyPr>
          <a:lstStyle/>
          <a:p>
            <a:r>
              <a:rPr lang="zh-CN" altLang="en-US" sz="1400" b="1" dirty="0" smtClean="0">
                <a:latin typeface="宋体" panose="02010600030101010101" pitchFamily="2" charset="-122"/>
                <a:ea typeface="宋体" panose="02010600030101010101" pitchFamily="2" charset="-122"/>
              </a:rPr>
              <a:t>产流量</a:t>
            </a:r>
            <a:endParaRPr lang="zh-CN" altLang="en-US" sz="1400" b="1" dirty="0">
              <a:latin typeface="宋体" panose="02010600030101010101" pitchFamily="2" charset="-122"/>
              <a:ea typeface="宋体" panose="02010600030101010101" pitchFamily="2" charset="-122"/>
            </a:endParaRPr>
          </a:p>
        </p:txBody>
      </p:sp>
      <p:cxnSp>
        <p:nvCxnSpPr>
          <p:cNvPr id="18" name="直接连接符 17"/>
          <p:cNvCxnSpPr/>
          <p:nvPr/>
        </p:nvCxnSpPr>
        <p:spPr bwMode="auto">
          <a:xfrm>
            <a:off x="7906040" y="5513057"/>
            <a:ext cx="395536"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19" name="文本框 18"/>
          <p:cNvSpPr txBox="1"/>
          <p:nvPr/>
        </p:nvSpPr>
        <p:spPr>
          <a:xfrm>
            <a:off x="8316415" y="5359169"/>
            <a:ext cx="723275" cy="307777"/>
          </a:xfrm>
          <a:prstGeom prst="rect">
            <a:avLst/>
          </a:prstGeom>
          <a:noFill/>
        </p:spPr>
        <p:txBody>
          <a:bodyPr wrap="none" rtlCol="0">
            <a:spAutoFit/>
          </a:bodyPr>
          <a:lstStyle/>
          <a:p>
            <a:r>
              <a:rPr lang="zh-CN" altLang="en-US" sz="1400" b="1" dirty="0" smtClean="0">
                <a:latin typeface="宋体" panose="02010600030101010101" pitchFamily="2" charset="-122"/>
                <a:ea typeface="宋体" panose="02010600030101010101" pitchFamily="2" charset="-122"/>
              </a:rPr>
              <a:t>需水量</a:t>
            </a:r>
            <a:endParaRPr lang="zh-CN" altLang="en-US" sz="1400"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3689664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8.2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雅江流域水胁迫空间格局</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descr="E:\毕业论文\图件\年均水压力\WSI_2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611" y="1196752"/>
            <a:ext cx="2376264" cy="1512168"/>
          </a:xfrm>
          <a:prstGeom prst="rect">
            <a:avLst/>
          </a:prstGeom>
          <a:noFill/>
          <a:ln>
            <a:noFill/>
          </a:ln>
        </p:spPr>
      </p:pic>
      <p:pic>
        <p:nvPicPr>
          <p:cNvPr id="6" name="图片 5" descr="E:\毕业论文\图件\年均水压力\WSI_20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441" y="1196752"/>
            <a:ext cx="2532738" cy="1512168"/>
          </a:xfrm>
          <a:prstGeom prst="rect">
            <a:avLst/>
          </a:prstGeom>
          <a:noFill/>
          <a:ln>
            <a:noFill/>
          </a:ln>
        </p:spPr>
      </p:pic>
      <p:pic>
        <p:nvPicPr>
          <p:cNvPr id="7" name="图片 6" descr="E:\毕业论文\图件\年均水压力\WSI_20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5361" y="1224390"/>
            <a:ext cx="2469114" cy="1484530"/>
          </a:xfrm>
          <a:prstGeom prst="rect">
            <a:avLst/>
          </a:prstGeom>
          <a:noFill/>
          <a:ln>
            <a:noFill/>
          </a:ln>
        </p:spPr>
      </p:pic>
      <p:pic>
        <p:nvPicPr>
          <p:cNvPr id="8" name="图片 7" descr="E:\毕业论文\图件\年均水压力\WSI_200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611" y="2912914"/>
            <a:ext cx="2376264" cy="1452190"/>
          </a:xfrm>
          <a:prstGeom prst="rect">
            <a:avLst/>
          </a:prstGeom>
          <a:noFill/>
          <a:ln>
            <a:noFill/>
          </a:ln>
        </p:spPr>
      </p:pic>
      <p:pic>
        <p:nvPicPr>
          <p:cNvPr id="9" name="图片 8" descr="E:\毕业论文\图件\年均水压力\WSI_201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7441" y="2908722"/>
            <a:ext cx="2532738" cy="1456382"/>
          </a:xfrm>
          <a:prstGeom prst="rect">
            <a:avLst/>
          </a:prstGeom>
          <a:noFill/>
          <a:ln>
            <a:noFill/>
          </a:ln>
        </p:spPr>
      </p:pic>
      <p:pic>
        <p:nvPicPr>
          <p:cNvPr id="10" name="图片 9" descr="E:\毕业论文\图件\年均水压力\WSI_20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3745" y="2936360"/>
            <a:ext cx="2460730" cy="1428744"/>
          </a:xfrm>
          <a:prstGeom prst="rect">
            <a:avLst/>
          </a:prstGeom>
          <a:noFill/>
          <a:ln>
            <a:noFill/>
          </a:ln>
        </p:spPr>
      </p:pic>
      <p:pic>
        <p:nvPicPr>
          <p:cNvPr id="11" name="图片 10" descr="E:\毕业论文\图件\年均水压力\WSI_201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611" y="4569098"/>
            <a:ext cx="2376264" cy="1380182"/>
          </a:xfrm>
          <a:prstGeom prst="rect">
            <a:avLst/>
          </a:prstGeom>
          <a:noFill/>
          <a:ln>
            <a:noFill/>
          </a:ln>
        </p:spPr>
      </p:pic>
      <p:pic>
        <p:nvPicPr>
          <p:cNvPr id="12" name="图片 11" descr="E:\毕业论文\图件\水压力计算结果图\改进前多年月均水压力（小图图例）.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7441" y="4569098"/>
            <a:ext cx="2532738" cy="1236166"/>
          </a:xfrm>
          <a:prstGeom prst="rect">
            <a:avLst/>
          </a:prstGeom>
          <a:noFill/>
          <a:ln>
            <a:noFill/>
          </a:ln>
        </p:spPr>
      </p:pic>
      <p:sp>
        <p:nvSpPr>
          <p:cNvPr id="13" name="矩形 12"/>
          <p:cNvSpPr/>
          <p:nvPr/>
        </p:nvSpPr>
        <p:spPr>
          <a:xfrm>
            <a:off x="2981867" y="5949280"/>
            <a:ext cx="3528392" cy="461665"/>
          </a:xfrm>
          <a:prstGeom prst="rect">
            <a:avLst/>
          </a:prstGeom>
        </p:spPr>
        <p:txBody>
          <a:bodyPr wrap="square">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pPr>
              <a:lnSpc>
                <a:spcPct val="150000"/>
              </a:lnSpc>
            </a:pP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雅江流域</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2006</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-2012</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年年均</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水胁迫</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677611" y="2276872"/>
            <a:ext cx="800219" cy="338554"/>
          </a:xfrm>
          <a:prstGeom prst="rect">
            <a:avLst/>
          </a:prstGeom>
          <a:noFill/>
        </p:spPr>
        <p:txBody>
          <a:bodyPr wrap="none" rtlCol="0">
            <a:spAutoFit/>
          </a:body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2006</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3332614" y="2273097"/>
            <a:ext cx="801823" cy="338554"/>
          </a:xfrm>
          <a:prstGeom prst="rect">
            <a:avLst/>
          </a:prstGeom>
          <a:noFill/>
        </p:spPr>
        <p:txBody>
          <a:bodyPr wrap="none" rtlCol="0">
            <a:spAutoFit/>
          </a:body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2007</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
          <p:cNvSpPr txBox="1"/>
          <p:nvPr/>
        </p:nvSpPr>
        <p:spPr>
          <a:xfrm>
            <a:off x="5993745" y="2273097"/>
            <a:ext cx="801823" cy="338554"/>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2008</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
          <p:cNvSpPr txBox="1"/>
          <p:nvPr/>
        </p:nvSpPr>
        <p:spPr>
          <a:xfrm>
            <a:off x="677610" y="3903851"/>
            <a:ext cx="801823" cy="338554"/>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2009</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
          <p:cNvSpPr txBox="1"/>
          <p:nvPr/>
        </p:nvSpPr>
        <p:spPr>
          <a:xfrm>
            <a:off x="3332614" y="3907548"/>
            <a:ext cx="801823" cy="338554"/>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2010</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
          <p:cNvSpPr txBox="1"/>
          <p:nvPr/>
        </p:nvSpPr>
        <p:spPr>
          <a:xfrm>
            <a:off x="5985361" y="3910537"/>
            <a:ext cx="790473" cy="338554"/>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2011</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
          <p:cNvSpPr txBox="1"/>
          <p:nvPr/>
        </p:nvSpPr>
        <p:spPr>
          <a:xfrm>
            <a:off x="677609" y="5560035"/>
            <a:ext cx="801823" cy="338554"/>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1pPr>
            <a:lvl2pPr marL="4572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2pPr>
            <a:lvl3pPr marL="9144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3pPr>
            <a:lvl4pPr marL="13716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4pPr>
            <a:lvl5pPr marL="1828800" algn="l" rtl="0" fontAlgn="base" latinLnBrk="1">
              <a:spcBef>
                <a:spcPct val="0"/>
              </a:spcBef>
              <a:spcAft>
                <a:spcPct val="0"/>
              </a:spcAft>
              <a:defRPr kumimoji="1" kern="1200">
                <a:solidFill>
                  <a:schemeClr val="tx1"/>
                </a:solidFill>
                <a:latin typeface="Gulim" pitchFamily="34" charset="-127"/>
                <a:ea typeface="Gulim" pitchFamily="34" charset="-127"/>
                <a:cs typeface="+mn-cs"/>
              </a:defRPr>
            </a:lvl5pPr>
            <a:lvl6pPr marL="2286000" algn="l" defTabSz="914400" rtl="0" eaLnBrk="1" latinLnBrk="0" hangingPunct="1">
              <a:defRPr kumimoji="1" kern="1200">
                <a:solidFill>
                  <a:schemeClr val="tx1"/>
                </a:solidFill>
                <a:latin typeface="Gulim" pitchFamily="34" charset="-127"/>
                <a:ea typeface="Gulim" pitchFamily="34" charset="-127"/>
                <a:cs typeface="+mn-cs"/>
              </a:defRPr>
            </a:lvl6pPr>
            <a:lvl7pPr marL="2743200" algn="l" defTabSz="914400" rtl="0" eaLnBrk="1" latinLnBrk="0" hangingPunct="1">
              <a:defRPr kumimoji="1" kern="1200">
                <a:solidFill>
                  <a:schemeClr val="tx1"/>
                </a:solidFill>
                <a:latin typeface="Gulim" pitchFamily="34" charset="-127"/>
                <a:ea typeface="Gulim" pitchFamily="34" charset="-127"/>
                <a:cs typeface="+mn-cs"/>
              </a:defRPr>
            </a:lvl7pPr>
            <a:lvl8pPr marL="3200400" algn="l" defTabSz="914400" rtl="0" eaLnBrk="1" latinLnBrk="0" hangingPunct="1">
              <a:defRPr kumimoji="1" kern="1200">
                <a:solidFill>
                  <a:schemeClr val="tx1"/>
                </a:solidFill>
                <a:latin typeface="Gulim" pitchFamily="34" charset="-127"/>
                <a:ea typeface="Gulim" pitchFamily="34" charset="-127"/>
                <a:cs typeface="+mn-cs"/>
              </a:defRPr>
            </a:lvl8pPr>
            <a:lvl9pPr marL="3657600" algn="l" defTabSz="914400" rtl="0" eaLnBrk="1" latinLnBrk="0" hangingPunct="1">
              <a:defRPr kumimoji="1" kern="1200">
                <a:solidFill>
                  <a:schemeClr val="tx1"/>
                </a:solidFill>
                <a:latin typeface="Gulim" pitchFamily="34" charset="-127"/>
                <a:ea typeface="Gulim" pitchFamily="34" charset="-127"/>
                <a:cs typeface="+mn-cs"/>
              </a:defRPr>
            </a:lvl9pPr>
          </a:lstStyle>
          <a:p>
            <a:r>
              <a:rPr lang="en-US" altLang="zh-CN" sz="1600" b="1" dirty="0" smtClean="0">
                <a:latin typeface="Times New Roman" panose="02020603050405020304" pitchFamily="18" charset="0"/>
                <a:ea typeface="宋体" panose="02010600030101010101" pitchFamily="2" charset="-122"/>
                <a:cs typeface="Times New Roman" panose="02020603050405020304" pitchFamily="18" charset="0"/>
              </a:rPr>
              <a:t>2012</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年</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448346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extLst/>
          </p:nvPr>
        </p:nvGraphicFramePr>
        <p:xfrm>
          <a:off x="0" y="714838"/>
          <a:ext cx="4646141"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5" name="矩形 4"/>
          <p:cNvSpPr/>
          <p:nvPr/>
        </p:nvSpPr>
        <p:spPr>
          <a:xfrm>
            <a:off x="731206" y="696363"/>
            <a:ext cx="3741730" cy="338554"/>
          </a:xfrm>
          <a:prstGeom prst="rect">
            <a:avLst/>
          </a:prstGeom>
        </p:spPr>
        <p:txBody>
          <a:bodyPr wrap="none">
            <a:spAutoFit/>
          </a:bodyPr>
          <a:lstStyle/>
          <a:p>
            <a:r>
              <a:rPr lang="en-US" altLang="zh-CN" sz="1600" b="1" dirty="0">
                <a:latin typeface="Times New Roman" panose="02020603050405020304" pitchFamily="18" charset="0"/>
                <a:ea typeface="宋体" panose="02010600030101010101" pitchFamily="2" charset="-122"/>
              </a:rPr>
              <a:t>2006</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600" b="1" dirty="0">
                <a:latin typeface="Times New Roman" panose="02020603050405020304" pitchFamily="18" charset="0"/>
                <a:ea typeface="宋体" panose="02010600030101010101" pitchFamily="2" charset="-122"/>
              </a:rPr>
              <a:t>-2012</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年雅江流域</a:t>
            </a:r>
            <a:r>
              <a:rPr lang="zh-CN" altLang="zh-CN" sz="1600" b="1" dirty="0" smtClean="0">
                <a:latin typeface="Times New Roman" panose="02020603050405020304" pitchFamily="18" charset="0"/>
                <a:ea typeface="宋体" panose="02010600030101010101" pitchFamily="2" charset="-122"/>
                <a:cs typeface="Times New Roman" panose="02020603050405020304" pitchFamily="18" charset="0"/>
              </a:rPr>
              <a:t>水</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胁迫</a:t>
            </a:r>
            <a:r>
              <a:rPr lang="zh-CN" altLang="zh-CN" sz="1600" b="1" dirty="0" smtClean="0">
                <a:latin typeface="Times New Roman" panose="02020603050405020304" pitchFamily="18" charset="0"/>
                <a:ea typeface="宋体" panose="02010600030101010101" pitchFamily="2" charset="-122"/>
                <a:cs typeface="Times New Roman" panose="02020603050405020304" pitchFamily="18" charset="0"/>
              </a:rPr>
              <a:t>变化</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趋势</a:t>
            </a:r>
            <a:endParaRPr lang="zh-CN" altLang="en-US" sz="1600" b="1" dirty="0"/>
          </a:p>
        </p:txBody>
      </p:sp>
      <p:graphicFrame>
        <p:nvGraphicFramePr>
          <p:cNvPr id="6" name="图表 5"/>
          <p:cNvGraphicFramePr/>
          <p:nvPr>
            <p:extLst/>
          </p:nvPr>
        </p:nvGraphicFramePr>
        <p:xfrm>
          <a:off x="4517123" y="823081"/>
          <a:ext cx="4626877" cy="2448272"/>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6"/>
          <p:cNvSpPr/>
          <p:nvPr/>
        </p:nvSpPr>
        <p:spPr>
          <a:xfrm>
            <a:off x="5253534" y="700349"/>
            <a:ext cx="3762568" cy="338554"/>
          </a:xfrm>
          <a:prstGeom prst="rect">
            <a:avLst/>
          </a:prstGeom>
        </p:spPr>
        <p:txBody>
          <a:bodyPr wrap="none">
            <a:spAutoFit/>
          </a:bodyPr>
          <a:lstStyle/>
          <a:p>
            <a:r>
              <a:rPr lang="en-US" altLang="zh-CN" sz="1600" b="1" dirty="0">
                <a:latin typeface="Times New Roman" panose="02020603050405020304" pitchFamily="18" charset="0"/>
                <a:ea typeface="宋体" panose="02010600030101010101" pitchFamily="2" charset="-122"/>
              </a:rPr>
              <a:t>2006</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600" b="1" dirty="0">
                <a:latin typeface="Times New Roman" panose="02020603050405020304" pitchFamily="18" charset="0"/>
                <a:ea typeface="宋体" panose="02010600030101010101" pitchFamily="2" charset="-122"/>
              </a:rPr>
              <a:t>-2012</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年雅</a:t>
            </a:r>
            <a:r>
              <a:rPr lang="zh-CN" altLang="zh-CN" sz="1600" b="1" dirty="0" smtClean="0">
                <a:latin typeface="Times New Roman" panose="02020603050405020304" pitchFamily="18" charset="0"/>
                <a:ea typeface="宋体" panose="02010600030101010101" pitchFamily="2" charset="-122"/>
                <a:cs typeface="Times New Roman" panose="02020603050405020304" pitchFamily="18" charset="0"/>
              </a:rPr>
              <a:t>江</a:t>
            </a:r>
            <a:r>
              <a:rPr lang="zh-CN" altLang="en-US" sz="1600" b="1" dirty="0" smtClean="0">
                <a:latin typeface="Times New Roman" panose="02020603050405020304" pitchFamily="18" charset="0"/>
                <a:ea typeface="宋体" panose="02010600030101010101" pitchFamily="2" charset="-122"/>
                <a:cs typeface="Times New Roman" panose="02020603050405020304" pitchFamily="18" charset="0"/>
              </a:rPr>
              <a:t>下游</a:t>
            </a:r>
            <a:r>
              <a:rPr lang="zh-CN" altLang="zh-CN" sz="1600" b="1" dirty="0" smtClean="0">
                <a:latin typeface="Times New Roman" panose="02020603050405020304" pitchFamily="18" charset="0"/>
                <a:ea typeface="宋体" panose="02010600030101010101" pitchFamily="2" charset="-122"/>
                <a:cs typeface="Times New Roman" panose="02020603050405020304" pitchFamily="18" charset="0"/>
              </a:rPr>
              <a:t>水</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胁迫</a:t>
            </a:r>
            <a:r>
              <a:rPr lang="zh-CN" altLang="zh-CN" sz="1600" b="1" dirty="0" smtClean="0">
                <a:latin typeface="Times New Roman" panose="02020603050405020304" pitchFamily="18" charset="0"/>
                <a:ea typeface="宋体" panose="02010600030101010101" pitchFamily="2" charset="-122"/>
                <a:cs typeface="Times New Roman" panose="02020603050405020304" pitchFamily="18" charset="0"/>
              </a:rPr>
              <a:t>变化</a:t>
            </a:r>
            <a:r>
              <a:rPr lang="zh-CN" altLang="zh-CN" sz="1600" b="1" dirty="0">
                <a:latin typeface="Times New Roman" panose="02020603050405020304" pitchFamily="18" charset="0"/>
                <a:ea typeface="宋体" panose="02010600030101010101" pitchFamily="2" charset="-122"/>
                <a:cs typeface="Times New Roman" panose="02020603050405020304" pitchFamily="18" charset="0"/>
              </a:rPr>
              <a:t>趋势</a:t>
            </a:r>
            <a:endParaRPr lang="zh-CN" altLang="en-US" sz="1600" b="1" dirty="0"/>
          </a:p>
        </p:txBody>
      </p:sp>
      <p:sp>
        <p:nvSpPr>
          <p:cNvPr id="8" name="文本框 7"/>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8.3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雅江流域水胁迫时间变化</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4" name="图表 13"/>
          <p:cNvGraphicFramePr/>
          <p:nvPr>
            <p:extLst/>
          </p:nvPr>
        </p:nvGraphicFramePr>
        <p:xfrm>
          <a:off x="0" y="3484608"/>
          <a:ext cx="3203848" cy="17770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14"/>
          <p:cNvGraphicFramePr/>
          <p:nvPr>
            <p:extLst/>
          </p:nvPr>
        </p:nvGraphicFramePr>
        <p:xfrm>
          <a:off x="3203848" y="3571106"/>
          <a:ext cx="2880320" cy="15916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图表 15"/>
          <p:cNvGraphicFramePr/>
          <p:nvPr>
            <p:extLst/>
          </p:nvPr>
        </p:nvGraphicFramePr>
        <p:xfrm>
          <a:off x="6156176" y="3496965"/>
          <a:ext cx="2987824" cy="16145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图表 16"/>
          <p:cNvGraphicFramePr/>
          <p:nvPr>
            <p:extLst/>
          </p:nvPr>
        </p:nvGraphicFramePr>
        <p:xfrm>
          <a:off x="0" y="5263979"/>
          <a:ext cx="2987824" cy="156476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图表 17"/>
          <p:cNvGraphicFramePr/>
          <p:nvPr>
            <p:extLst/>
          </p:nvPr>
        </p:nvGraphicFramePr>
        <p:xfrm>
          <a:off x="3104784" y="5140411"/>
          <a:ext cx="2736304" cy="168833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图表 18"/>
          <p:cNvGraphicFramePr/>
          <p:nvPr>
            <p:extLst/>
          </p:nvPr>
        </p:nvGraphicFramePr>
        <p:xfrm>
          <a:off x="6259453" y="5140410"/>
          <a:ext cx="2884547" cy="1717590"/>
        </p:xfrm>
        <a:graphic>
          <a:graphicData uri="http://schemas.openxmlformats.org/drawingml/2006/chart">
            <c:chart xmlns:c="http://schemas.openxmlformats.org/drawingml/2006/chart" xmlns:r="http://schemas.openxmlformats.org/officeDocument/2006/relationships" r:id="rId10"/>
          </a:graphicData>
        </a:graphic>
      </p:graphicFrame>
      <p:sp>
        <p:nvSpPr>
          <p:cNvPr id="20" name="矩形 19"/>
          <p:cNvSpPr/>
          <p:nvPr/>
        </p:nvSpPr>
        <p:spPr>
          <a:xfrm>
            <a:off x="2688358" y="3255507"/>
            <a:ext cx="4113627" cy="338554"/>
          </a:xfrm>
          <a:prstGeom prst="rect">
            <a:avLst/>
          </a:prstGeom>
        </p:spPr>
        <p:txBody>
          <a:bodyPr wrap="none">
            <a:spAutoFit/>
          </a:bodyPr>
          <a:lstStyle/>
          <a:p>
            <a:r>
              <a:rPr lang="zh-CN" altLang="en-US" sz="1600" b="1" dirty="0">
                <a:latin typeface="宋体" panose="02010600030101010101" pitchFamily="2" charset="-122"/>
                <a:ea typeface="宋体" panose="02010600030101010101" pitchFamily="2" charset="-122"/>
              </a:rPr>
              <a:t>雅江全流域涉及各区域</a:t>
            </a:r>
            <a:r>
              <a:rPr lang="zh-CN" altLang="en-US" sz="1600" b="1" dirty="0" smtClean="0">
                <a:latin typeface="宋体" panose="02010600030101010101" pitchFamily="2" charset="-122"/>
                <a:ea typeface="宋体" panose="02010600030101010101" pitchFamily="2" charset="-122"/>
              </a:rPr>
              <a:t>水胁迫在</a:t>
            </a:r>
            <a:r>
              <a:rPr lang="zh-CN" altLang="en-US" sz="1600" b="1" dirty="0">
                <a:latin typeface="宋体" panose="02010600030101010101" pitchFamily="2" charset="-122"/>
                <a:ea typeface="宋体" panose="02010600030101010101" pitchFamily="2" charset="-122"/>
              </a:rPr>
              <a:t>各月的分配</a:t>
            </a:r>
          </a:p>
        </p:txBody>
      </p:sp>
    </p:spTree>
    <p:extLst>
      <p:ext uri="{BB962C8B-B14F-4D97-AF65-F5344CB8AC3E}">
        <p14:creationId xmlns:p14="http://schemas.microsoft.com/office/powerpoint/2010/main" val="21475182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8.4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雅江流域水胁迫级别及影响人口</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395536" y="1340768"/>
            <a:ext cx="2305050" cy="2343150"/>
          </a:xfrm>
          <a:prstGeom prst="rect">
            <a:avLst/>
          </a:prstGeom>
        </p:spPr>
      </p:pic>
      <p:pic>
        <p:nvPicPr>
          <p:cNvPr id="6" name="图片 5"/>
          <p:cNvPicPr>
            <a:picLocks noChangeAspect="1"/>
          </p:cNvPicPr>
          <p:nvPr/>
        </p:nvPicPr>
        <p:blipFill>
          <a:blip r:embed="rId3"/>
          <a:stretch>
            <a:fillRect/>
          </a:stretch>
        </p:blipFill>
        <p:spPr>
          <a:xfrm>
            <a:off x="3275856" y="1343640"/>
            <a:ext cx="2286000" cy="2352675"/>
          </a:xfrm>
          <a:prstGeom prst="rect">
            <a:avLst/>
          </a:prstGeom>
        </p:spPr>
      </p:pic>
      <p:pic>
        <p:nvPicPr>
          <p:cNvPr id="7" name="图片 6"/>
          <p:cNvPicPr>
            <a:picLocks noChangeAspect="1"/>
          </p:cNvPicPr>
          <p:nvPr/>
        </p:nvPicPr>
        <p:blipFill>
          <a:blip r:embed="rId4"/>
          <a:stretch>
            <a:fillRect/>
          </a:stretch>
        </p:blipFill>
        <p:spPr>
          <a:xfrm>
            <a:off x="6137126" y="1340768"/>
            <a:ext cx="2305050" cy="2371725"/>
          </a:xfrm>
          <a:prstGeom prst="rect">
            <a:avLst/>
          </a:prstGeom>
        </p:spPr>
      </p:pic>
      <p:pic>
        <p:nvPicPr>
          <p:cNvPr id="8" name="图片 7"/>
          <p:cNvPicPr>
            <a:picLocks noChangeAspect="1"/>
          </p:cNvPicPr>
          <p:nvPr/>
        </p:nvPicPr>
        <p:blipFill>
          <a:blip r:embed="rId5"/>
          <a:stretch>
            <a:fillRect/>
          </a:stretch>
        </p:blipFill>
        <p:spPr>
          <a:xfrm>
            <a:off x="395536" y="3712493"/>
            <a:ext cx="2447925" cy="2457450"/>
          </a:xfrm>
          <a:prstGeom prst="rect">
            <a:avLst/>
          </a:prstGeom>
        </p:spPr>
      </p:pic>
      <p:pic>
        <p:nvPicPr>
          <p:cNvPr id="9" name="图片 8"/>
          <p:cNvPicPr>
            <a:picLocks noChangeAspect="1"/>
          </p:cNvPicPr>
          <p:nvPr/>
        </p:nvPicPr>
        <p:blipFill>
          <a:blip r:embed="rId6"/>
          <a:stretch>
            <a:fillRect/>
          </a:stretch>
        </p:blipFill>
        <p:spPr>
          <a:xfrm>
            <a:off x="3249034" y="3683918"/>
            <a:ext cx="3369769" cy="2625402"/>
          </a:xfrm>
          <a:prstGeom prst="rect">
            <a:avLst/>
          </a:prstGeom>
        </p:spPr>
      </p:pic>
      <p:sp>
        <p:nvSpPr>
          <p:cNvPr id="10" name="矩形 9"/>
          <p:cNvSpPr/>
          <p:nvPr/>
        </p:nvSpPr>
        <p:spPr>
          <a:xfrm>
            <a:off x="6804248" y="3933056"/>
            <a:ext cx="2027753" cy="1338828"/>
          </a:xfrm>
          <a:prstGeom prst="rect">
            <a:avLst/>
          </a:prstGeom>
        </p:spPr>
        <p:txBody>
          <a:bodyPr wrap="square">
            <a:spAutoFit/>
          </a:bodyPr>
          <a:lstStyle/>
          <a:p>
            <a:pPr>
              <a:lnSpc>
                <a:spcPct val="150000"/>
              </a:lnSpc>
            </a:pPr>
            <a:r>
              <a:rPr lang="zh-CN" altLang="zh-CN" b="1" dirty="0">
                <a:latin typeface="Times New Roman" panose="02020603050405020304" pitchFamily="18" charset="0"/>
                <a:ea typeface="宋体" panose="02010600030101010101" pitchFamily="2" charset="-122"/>
                <a:cs typeface="Times New Roman" panose="02020603050405020304" pitchFamily="18" charset="0"/>
              </a:rPr>
              <a:t>雅江</a:t>
            </a:r>
            <a:r>
              <a:rPr lang="zh-CN" altLang="zh-CN" b="1" dirty="0" smtClean="0">
                <a:latin typeface="Times New Roman" panose="02020603050405020304" pitchFamily="18" charset="0"/>
                <a:ea typeface="宋体" panose="02010600030101010101" pitchFamily="2" charset="-122"/>
                <a:cs typeface="Times New Roman" panose="02020603050405020304" pitchFamily="18" charset="0"/>
              </a:rPr>
              <a:t>流域各水</a:t>
            </a:r>
            <a:r>
              <a:rPr lang="zh-CN" altLang="en-US" b="1" dirty="0" smtClean="0">
                <a:latin typeface="Times New Roman" panose="02020603050405020304" pitchFamily="18" charset="0"/>
                <a:ea typeface="宋体" panose="02010600030101010101" pitchFamily="2" charset="-122"/>
                <a:cs typeface="Times New Roman" panose="02020603050405020304" pitchFamily="18" charset="0"/>
              </a:rPr>
              <a:t>胁迫</a:t>
            </a:r>
            <a:r>
              <a:rPr lang="zh-CN" altLang="zh-CN" b="1" dirty="0" smtClean="0">
                <a:latin typeface="Times New Roman" panose="02020603050405020304" pitchFamily="18" charset="0"/>
                <a:ea typeface="宋体" panose="02010600030101010101" pitchFamily="2" charset="-122"/>
                <a:cs typeface="Times New Roman" panose="02020603050405020304" pitchFamily="18" charset="0"/>
              </a:rPr>
              <a:t>级别</a:t>
            </a:r>
            <a:r>
              <a:rPr lang="zh-CN" altLang="zh-CN" b="1" dirty="0">
                <a:latin typeface="Times New Roman" panose="02020603050405020304" pitchFamily="18" charset="0"/>
                <a:ea typeface="宋体" panose="02010600030101010101" pitchFamily="2" charset="-122"/>
                <a:cs typeface="Times New Roman" panose="02020603050405020304" pitchFamily="18" charset="0"/>
              </a:rPr>
              <a:t>覆盖区的人口占总人口比例</a:t>
            </a:r>
            <a:endParaRPr lang="zh-CN" altLang="en-US" b="1" dirty="0"/>
          </a:p>
        </p:txBody>
      </p:sp>
    </p:spTree>
    <p:extLst>
      <p:ext uri="{BB962C8B-B14F-4D97-AF65-F5344CB8AC3E}">
        <p14:creationId xmlns:p14="http://schemas.microsoft.com/office/powerpoint/2010/main" val="12629729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8.5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雅江上游水资源开发对下游水压力的影响</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descr="E:\毕业论文\图件\水库和调水点示意图.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627" y="4149670"/>
            <a:ext cx="4065372" cy="2708330"/>
          </a:xfrm>
          <a:prstGeom prst="rect">
            <a:avLst/>
          </a:prstGeom>
          <a:noFill/>
          <a:ln>
            <a:noFill/>
          </a:ln>
        </p:spPr>
      </p:pic>
      <p:pic>
        <p:nvPicPr>
          <p:cNvPr id="6" name="图片 5" descr="C:\Users\MyPC\Desktop\调水变化_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627" y="1242706"/>
            <a:ext cx="3974142" cy="2683120"/>
          </a:xfrm>
          <a:prstGeom prst="rect">
            <a:avLst/>
          </a:prstGeom>
          <a:noFill/>
          <a:ln>
            <a:noFill/>
          </a:ln>
        </p:spPr>
      </p:pic>
      <p:sp>
        <p:nvSpPr>
          <p:cNvPr id="7" name="矩形 6"/>
          <p:cNvSpPr/>
          <p:nvPr/>
        </p:nvSpPr>
        <p:spPr>
          <a:xfrm>
            <a:off x="5389912" y="1369768"/>
            <a:ext cx="3442801"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上</a:t>
            </a:r>
            <a:r>
              <a:rPr lang="zh-CN" altLang="en-US" sz="1400" dirty="0" smtClean="0">
                <a:latin typeface="宋体" panose="02010600030101010101" pitchFamily="2" charset="-122"/>
                <a:ea typeface="宋体" panose="02010600030101010101" pitchFamily="2" charset="-122"/>
              </a:rPr>
              <a:t>游水资源开发对下游水胁迫的影响范围</a:t>
            </a:r>
            <a:endParaRPr lang="zh-CN" altLang="en-US" sz="1400" dirty="0">
              <a:latin typeface="宋体" panose="02010600030101010101" pitchFamily="2" charset="-122"/>
              <a:ea typeface="宋体" panose="02010600030101010101" pitchFamily="2" charset="-122"/>
            </a:endParaRPr>
          </a:p>
        </p:txBody>
      </p:sp>
      <p:graphicFrame>
        <p:nvGraphicFramePr>
          <p:cNvPr id="8" name="图表 7"/>
          <p:cNvGraphicFramePr/>
          <p:nvPr>
            <p:extLst/>
          </p:nvPr>
        </p:nvGraphicFramePr>
        <p:xfrm>
          <a:off x="89944" y="1912329"/>
          <a:ext cx="4407916" cy="2968593"/>
        </p:xfrm>
        <a:graphic>
          <a:graphicData uri="http://schemas.openxmlformats.org/drawingml/2006/chart">
            <c:chart xmlns:c="http://schemas.openxmlformats.org/drawingml/2006/chart" xmlns:r="http://schemas.openxmlformats.org/officeDocument/2006/relationships" r:id="rId4"/>
          </a:graphicData>
        </a:graphic>
      </p:graphicFrame>
      <p:sp>
        <p:nvSpPr>
          <p:cNvPr id="9" name="矩形 8"/>
          <p:cNvSpPr/>
          <p:nvPr/>
        </p:nvSpPr>
        <p:spPr>
          <a:xfrm>
            <a:off x="89943" y="1523657"/>
            <a:ext cx="4600940" cy="369332"/>
          </a:xfrm>
          <a:prstGeom prst="rect">
            <a:avLst/>
          </a:prstGeom>
        </p:spPr>
        <p:txBody>
          <a:bodyPr wrap="none">
            <a:spAutoFit/>
          </a:bodyPr>
          <a:lstStyle/>
          <a:p>
            <a:r>
              <a:rPr lang="zh-CN" altLang="en-US" b="1" dirty="0">
                <a:latin typeface="宋体" panose="02010600030101010101" pitchFamily="2" charset="-122"/>
                <a:ea typeface="宋体" panose="02010600030101010101" pitchFamily="2" charset="-122"/>
              </a:rPr>
              <a:t>跨流域调水前后影响范围内平均</a:t>
            </a:r>
            <a:r>
              <a:rPr lang="zh-CN" altLang="en-US" b="1" dirty="0" smtClean="0">
                <a:latin typeface="宋体" panose="02010600030101010101" pitchFamily="2" charset="-122"/>
                <a:ea typeface="宋体" panose="02010600030101010101" pitchFamily="2" charset="-122"/>
              </a:rPr>
              <a:t>水胁迫对比</a:t>
            </a:r>
            <a:endParaRPr lang="zh-CN" altLang="en-US" b="1" dirty="0">
              <a:latin typeface="宋体" panose="02010600030101010101" pitchFamily="2" charset="-122"/>
              <a:ea typeface="宋体" panose="02010600030101010101" pitchFamily="2" charset="-122"/>
            </a:endParaRPr>
          </a:p>
        </p:txBody>
      </p:sp>
      <p:sp>
        <p:nvSpPr>
          <p:cNvPr id="10" name="文本框 9"/>
          <p:cNvSpPr txBox="1"/>
          <p:nvPr/>
        </p:nvSpPr>
        <p:spPr>
          <a:xfrm>
            <a:off x="1229497" y="2096174"/>
            <a:ext cx="843501"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+29%</a:t>
            </a:r>
            <a:endParaRPr lang="zh-CN" altLang="en-US" sz="20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2916499" y="2979006"/>
            <a:ext cx="843501"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+30%</a:t>
            </a:r>
            <a:endParaRPr lang="zh-CN" altLang="en-US" sz="2000" b="1"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2072998" y="2869389"/>
            <a:ext cx="843501"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+29%</a:t>
            </a:r>
            <a:endParaRPr lang="zh-CN" altLang="en-US" sz="2000" b="1"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3760000" y="1896119"/>
            <a:ext cx="843501"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+33%</a:t>
            </a:r>
            <a:endParaRPr lang="zh-CN" altLang="en-US" sz="2000" b="1" dirty="0">
              <a:latin typeface="Times New Roman" panose="02020603050405020304" pitchFamily="18" charset="0"/>
              <a:cs typeface="Times New Roman" panose="02020603050405020304" pitchFamily="18" charset="0"/>
            </a:endParaRPr>
          </a:p>
        </p:txBody>
      </p:sp>
      <p:sp>
        <p:nvSpPr>
          <p:cNvPr id="2" name="矩形 1"/>
          <p:cNvSpPr/>
          <p:nvPr/>
        </p:nvSpPr>
        <p:spPr>
          <a:xfrm>
            <a:off x="89943" y="5104359"/>
            <a:ext cx="4877473" cy="1631216"/>
          </a:xfrm>
          <a:prstGeom prst="rect">
            <a:avLst/>
          </a:prstGeom>
        </p:spPr>
        <p:txBody>
          <a:bodyPr wrap="square">
            <a:spAutoFit/>
          </a:bodyPr>
          <a:lstStyle/>
          <a:p>
            <a:r>
              <a:rPr kumimoji="1" lang="zh-CN" altLang="en-US" sz="2000" dirty="0" smtClean="0">
                <a:latin typeface="+mn-ea"/>
              </a:rPr>
              <a:t>上游</a:t>
            </a:r>
            <a:r>
              <a:rPr kumimoji="1" lang="zh-CN" altLang="en-US" sz="2000" dirty="0">
                <a:latin typeface="+mn-ea"/>
              </a:rPr>
              <a:t>的水资源开发行为对下游的影响仅限于雅江干流的沿岸地区。</a:t>
            </a:r>
            <a:endParaRPr kumimoji="1" lang="en-US" altLang="zh-CN" sz="2000" dirty="0">
              <a:latin typeface="+mn-ea"/>
            </a:endParaRPr>
          </a:p>
          <a:p>
            <a:r>
              <a:rPr kumimoji="1" lang="zh-CN" altLang="zh-CN" sz="2000" dirty="0">
                <a:latin typeface="+mn-ea"/>
              </a:rPr>
              <a:t>在上游</a:t>
            </a:r>
            <a:r>
              <a:rPr kumimoji="1" lang="en-US" altLang="zh-CN" sz="2000" dirty="0">
                <a:latin typeface="+mn-ea"/>
              </a:rPr>
              <a:t>6</a:t>
            </a:r>
            <a:r>
              <a:rPr kumimoji="1" lang="zh-CN" altLang="zh-CN" sz="2000" dirty="0">
                <a:latin typeface="+mn-ea"/>
              </a:rPr>
              <a:t>、</a:t>
            </a:r>
            <a:r>
              <a:rPr kumimoji="1" lang="en-US" altLang="zh-CN" sz="2000" dirty="0">
                <a:latin typeface="+mn-ea"/>
              </a:rPr>
              <a:t>7</a:t>
            </a:r>
            <a:r>
              <a:rPr kumimoji="1" lang="zh-CN" altLang="zh-CN" sz="2000" dirty="0">
                <a:latin typeface="+mn-ea"/>
              </a:rPr>
              <a:t>、</a:t>
            </a:r>
            <a:r>
              <a:rPr kumimoji="1" lang="en-US" altLang="zh-CN" sz="2000" dirty="0">
                <a:latin typeface="+mn-ea"/>
              </a:rPr>
              <a:t>8</a:t>
            </a:r>
            <a:r>
              <a:rPr kumimoji="1" lang="zh-CN" altLang="zh-CN" sz="2000" dirty="0">
                <a:latin typeface="+mn-ea"/>
              </a:rPr>
              <a:t>、</a:t>
            </a:r>
            <a:r>
              <a:rPr kumimoji="1" lang="en-US" altLang="zh-CN" sz="2000" dirty="0">
                <a:latin typeface="+mn-ea"/>
              </a:rPr>
              <a:t>9</a:t>
            </a:r>
            <a:r>
              <a:rPr kumimoji="1" lang="zh-CN" altLang="zh-CN" sz="2000" dirty="0">
                <a:latin typeface="+mn-ea"/>
              </a:rPr>
              <a:t>月调走</a:t>
            </a:r>
            <a:r>
              <a:rPr kumimoji="1" lang="en-US" altLang="zh-CN" sz="2000" dirty="0">
                <a:latin typeface="+mn-ea"/>
              </a:rPr>
              <a:t>50%</a:t>
            </a:r>
            <a:r>
              <a:rPr kumimoji="1" lang="zh-CN" altLang="zh-CN" sz="2000" dirty="0">
                <a:latin typeface="+mn-ea"/>
              </a:rPr>
              <a:t>径流量的情景下</a:t>
            </a:r>
            <a:r>
              <a:rPr kumimoji="1" lang="zh-CN" altLang="zh-CN" sz="2000" dirty="0" smtClean="0">
                <a:latin typeface="+mn-ea"/>
              </a:rPr>
              <a:t>，</a:t>
            </a:r>
            <a:r>
              <a:rPr lang="zh-CN" altLang="en-US" sz="2000" dirty="0"/>
              <a:t>调水后较调水前</a:t>
            </a:r>
            <a:r>
              <a:rPr lang="zh-CN" altLang="en-US" sz="2000" dirty="0" smtClean="0"/>
              <a:t>水胁迫均</a:t>
            </a:r>
            <a:r>
              <a:rPr lang="zh-CN" altLang="en-US" sz="2000" dirty="0"/>
              <a:t>有小幅</a:t>
            </a:r>
            <a:r>
              <a:rPr lang="zh-CN" altLang="en-US" sz="2000" dirty="0" smtClean="0"/>
              <a:t>上升</a:t>
            </a:r>
            <a:r>
              <a:rPr kumimoji="1" lang="zh-CN" altLang="en-US" sz="2000" dirty="0" smtClean="0">
                <a:latin typeface="+mn-ea"/>
              </a:rPr>
              <a:t>。</a:t>
            </a:r>
            <a:endParaRPr lang="zh-CN" altLang="en-US" sz="2000" dirty="0">
              <a:latin typeface="+mn-ea"/>
            </a:endParaRPr>
          </a:p>
        </p:txBody>
      </p:sp>
    </p:spTree>
    <p:extLst>
      <p:ext uri="{BB962C8B-B14F-4D97-AF65-F5344CB8AC3E}">
        <p14:creationId xmlns:p14="http://schemas.microsoft.com/office/powerpoint/2010/main" val="1346931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8.5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雅江上游水资源开发对下游水胁迫的影响</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57818" y="5522089"/>
            <a:ext cx="8676118" cy="1200329"/>
          </a:xfrm>
          <a:prstGeom prst="rect">
            <a:avLst/>
          </a:prstGeom>
        </p:spPr>
        <p:txBody>
          <a:bodyPr wrap="square">
            <a:spAutoFit/>
          </a:bodyPr>
          <a:lstStyle/>
          <a:p>
            <a:r>
              <a:rPr lang="zh-CN" altLang="en-US" dirty="0"/>
              <a:t>设定</a:t>
            </a:r>
            <a:r>
              <a:rPr lang="en-US" altLang="zh-CN" dirty="0"/>
              <a:t>6</a:t>
            </a:r>
            <a:r>
              <a:rPr lang="zh-CN" altLang="en-US" dirty="0"/>
              <a:t>、</a:t>
            </a:r>
            <a:r>
              <a:rPr lang="en-US" altLang="zh-CN" dirty="0"/>
              <a:t>7</a:t>
            </a:r>
            <a:r>
              <a:rPr lang="zh-CN" altLang="en-US" dirty="0"/>
              <a:t>、</a:t>
            </a:r>
            <a:r>
              <a:rPr lang="en-US" altLang="zh-CN" dirty="0"/>
              <a:t>8</a:t>
            </a:r>
            <a:r>
              <a:rPr lang="zh-CN" altLang="en-US" dirty="0"/>
              <a:t>、</a:t>
            </a:r>
            <a:r>
              <a:rPr lang="en-US" altLang="zh-CN" dirty="0"/>
              <a:t>9</a:t>
            </a:r>
            <a:r>
              <a:rPr lang="zh-CN" altLang="en-US" dirty="0"/>
              <a:t>月为水库蓄水的月份，其余月份水库放水，从图中可看出，春季和冬季上游水库放水会降低</a:t>
            </a:r>
            <a:r>
              <a:rPr lang="zh-CN" altLang="en-US" dirty="0" smtClean="0"/>
              <a:t>水胁迫，</a:t>
            </a:r>
            <a:r>
              <a:rPr lang="zh-CN" altLang="en-US" dirty="0"/>
              <a:t>而夏季时对</a:t>
            </a:r>
            <a:r>
              <a:rPr lang="zh-CN" altLang="en-US" dirty="0" smtClean="0"/>
              <a:t>水胁迫的</a:t>
            </a:r>
            <a:r>
              <a:rPr lang="zh-CN" altLang="en-US" dirty="0"/>
              <a:t>影响不大</a:t>
            </a:r>
            <a:endParaRPr lang="en-US" altLang="zh-CN" dirty="0"/>
          </a:p>
          <a:p>
            <a:r>
              <a:rPr lang="zh-CN" altLang="en-US" dirty="0"/>
              <a:t>综上所述，虽然调水和水库调节都会对下</a:t>
            </a:r>
            <a:r>
              <a:rPr lang="zh-CN" altLang="en-US" dirty="0" smtClean="0"/>
              <a:t>游水胁迫产生</a:t>
            </a:r>
            <a:r>
              <a:rPr lang="zh-CN" altLang="en-US" dirty="0"/>
              <a:t>影响，但是影响范围不大，仅限于沿岸</a:t>
            </a:r>
            <a:r>
              <a:rPr lang="zh-CN" altLang="en-US" dirty="0" smtClean="0"/>
              <a:t>地区。</a:t>
            </a:r>
            <a:endParaRPr lang="zh-CN" altLang="en-US" dirty="0"/>
          </a:p>
        </p:txBody>
      </p:sp>
      <p:graphicFrame>
        <p:nvGraphicFramePr>
          <p:cNvPr id="5" name="图表 4"/>
          <p:cNvGraphicFramePr/>
          <p:nvPr>
            <p:extLst/>
          </p:nvPr>
        </p:nvGraphicFramePr>
        <p:xfrm>
          <a:off x="712964" y="1383358"/>
          <a:ext cx="7272808" cy="3819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98901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bwMode="auto">
          <a:xfrm>
            <a:off x="179512" y="1340768"/>
            <a:ext cx="8784976" cy="50405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latinLnBrk="1" hangingPunct="1">
              <a:spcBef>
                <a:spcPct val="20000"/>
              </a:spcBef>
              <a:spcAft>
                <a:spcPct val="0"/>
              </a:spcAft>
              <a:buClr>
                <a:schemeClr val="hlink"/>
              </a:buClr>
              <a:buFont typeface="Wingdings" pitchFamily="2" charset="2"/>
              <a:buChar char="v"/>
              <a:defRPr kumimoji="1" sz="1800">
                <a:solidFill>
                  <a:schemeClr val="tx1"/>
                </a:solidFill>
                <a:latin typeface="宋体" pitchFamily="2" charset="-122"/>
                <a:ea typeface="宋体" pitchFamily="2" charset="-122"/>
                <a:cs typeface="+mn-cs"/>
              </a:defRPr>
            </a:lvl1pPr>
            <a:lvl2pPr marL="742950" indent="-285750" algn="l" rtl="0" eaLnBrk="1" fontAlgn="base" latinLnBrk="1" hangingPunct="1">
              <a:spcBef>
                <a:spcPct val="20000"/>
              </a:spcBef>
              <a:spcAft>
                <a:spcPct val="0"/>
              </a:spcAft>
              <a:buChar char="–"/>
              <a:defRPr kumimoji="1" sz="2000">
                <a:solidFill>
                  <a:srgbClr val="000000"/>
                </a:solidFill>
                <a:latin typeface="宋体" pitchFamily="2" charset="-122"/>
                <a:ea typeface="宋体" pitchFamily="2" charset="-122"/>
              </a:defRPr>
            </a:lvl2pPr>
            <a:lvl3pPr marL="1143000" indent="-228600" algn="l" rtl="0" eaLnBrk="1" fontAlgn="base" latinLnBrk="1" hangingPunct="1">
              <a:spcBef>
                <a:spcPct val="20000"/>
              </a:spcBef>
              <a:spcAft>
                <a:spcPct val="0"/>
              </a:spcAft>
              <a:buFont typeface="Wingdings" pitchFamily="2" charset="2"/>
              <a:buChar char="§"/>
              <a:defRPr kumimoji="1" sz="2400">
                <a:solidFill>
                  <a:srgbClr val="000000"/>
                </a:solidFill>
                <a:latin typeface="宋体" pitchFamily="2" charset="-122"/>
                <a:ea typeface="宋体" pitchFamily="2" charset="-122"/>
              </a:defRPr>
            </a:lvl3pPr>
            <a:lvl4pPr marL="1562100" indent="-228600" algn="l" rtl="0" eaLnBrk="1" fontAlgn="base" latinLnBrk="1" hangingPunct="1">
              <a:spcBef>
                <a:spcPct val="20000"/>
              </a:spcBef>
              <a:spcAft>
                <a:spcPct val="0"/>
              </a:spcAft>
              <a:buChar char="–"/>
              <a:defRPr kumimoji="1" sz="2400">
                <a:solidFill>
                  <a:srgbClr val="000000"/>
                </a:solidFill>
                <a:latin typeface="宋体" pitchFamily="2" charset="-122"/>
                <a:ea typeface="宋体" pitchFamily="2" charset="-122"/>
              </a:defRPr>
            </a:lvl4pPr>
            <a:lvl5pPr marL="1981200" indent="-228600" algn="l" rtl="0" eaLnBrk="1" fontAlgn="base" latinLnBrk="1" hangingPunct="1">
              <a:spcBef>
                <a:spcPct val="20000"/>
              </a:spcBef>
              <a:spcAft>
                <a:spcPct val="0"/>
              </a:spcAft>
              <a:buFont typeface="Wingdings" pitchFamily="2" charset="2"/>
              <a:buChar char="§"/>
              <a:defRPr kumimoji="1" sz="2400">
                <a:solidFill>
                  <a:srgbClr val="000000"/>
                </a:solidFill>
                <a:latin typeface="宋体" pitchFamily="2" charset="-122"/>
                <a:ea typeface="宋体" pitchFamily="2" charset="-122"/>
              </a:defRPr>
            </a:lvl5pPr>
            <a:lvl6pPr marL="2438400" indent="-228600" algn="l" rtl="0" eaLnBrk="1" fontAlgn="base" latinLnBrk="1" hangingPunct="1">
              <a:spcBef>
                <a:spcPct val="20000"/>
              </a:spcBef>
              <a:spcAft>
                <a:spcPct val="0"/>
              </a:spcAft>
              <a:buFont typeface="Wingdings" pitchFamily="2" charset="2"/>
              <a:buChar char="§"/>
              <a:defRPr kumimoji="1" sz="2400">
                <a:solidFill>
                  <a:srgbClr val="000000"/>
                </a:solidFill>
                <a:latin typeface="+mn-lt"/>
                <a:ea typeface="+mn-ea"/>
              </a:defRPr>
            </a:lvl6pPr>
            <a:lvl7pPr marL="2895600" indent="-228600" algn="l" rtl="0" eaLnBrk="1" fontAlgn="base" latinLnBrk="1" hangingPunct="1">
              <a:spcBef>
                <a:spcPct val="20000"/>
              </a:spcBef>
              <a:spcAft>
                <a:spcPct val="0"/>
              </a:spcAft>
              <a:buFont typeface="Wingdings" pitchFamily="2" charset="2"/>
              <a:buChar char="§"/>
              <a:defRPr kumimoji="1" sz="2400">
                <a:solidFill>
                  <a:srgbClr val="000000"/>
                </a:solidFill>
                <a:latin typeface="+mn-lt"/>
                <a:ea typeface="+mn-ea"/>
              </a:defRPr>
            </a:lvl7pPr>
            <a:lvl8pPr marL="3352800" indent="-228600" algn="l" rtl="0" eaLnBrk="1" fontAlgn="base" latinLnBrk="1" hangingPunct="1">
              <a:spcBef>
                <a:spcPct val="20000"/>
              </a:spcBef>
              <a:spcAft>
                <a:spcPct val="0"/>
              </a:spcAft>
              <a:buFont typeface="Wingdings" pitchFamily="2" charset="2"/>
              <a:buChar char="§"/>
              <a:defRPr kumimoji="1" sz="2400">
                <a:solidFill>
                  <a:srgbClr val="000000"/>
                </a:solidFill>
                <a:latin typeface="+mn-lt"/>
                <a:ea typeface="+mn-ea"/>
              </a:defRPr>
            </a:lvl8pPr>
            <a:lvl9pPr marL="3810000" indent="-228600" algn="l" rtl="0" eaLnBrk="1" fontAlgn="base" latinLnBrk="1" hangingPunct="1">
              <a:spcBef>
                <a:spcPct val="20000"/>
              </a:spcBef>
              <a:spcAft>
                <a:spcPct val="0"/>
              </a:spcAft>
              <a:buFont typeface="Wingdings" pitchFamily="2" charset="2"/>
              <a:buChar char="§"/>
              <a:defRPr kumimoji="1" sz="2400">
                <a:solidFill>
                  <a:srgbClr val="000000"/>
                </a:solidFill>
                <a:latin typeface="+mn-lt"/>
                <a:ea typeface="+mn-ea"/>
              </a:defRPr>
            </a:lvl9pPr>
          </a:lstStyle>
          <a:p>
            <a:pPr algn="just">
              <a:lnSpc>
                <a:spcPct val="150000"/>
              </a:lnSpc>
            </a:pPr>
            <a:r>
              <a:rPr lang="zh-CN" altLang="en-US" sz="2400" b="1" kern="0" dirty="0">
                <a:latin typeface="Times New Roman" panose="02020603050405020304" pitchFamily="18" charset="0"/>
                <a:cs typeface="Times New Roman" panose="02020603050405020304" pitchFamily="18" charset="0"/>
              </a:rPr>
              <a:t>构建了</a:t>
            </a:r>
            <a:r>
              <a:rPr lang="en-US" altLang="zh-CN" sz="2400" b="1" kern="0" dirty="0">
                <a:latin typeface="Times New Roman" panose="02020603050405020304" pitchFamily="18" charset="0"/>
                <a:cs typeface="Times New Roman" panose="02020603050405020304" pitchFamily="18" charset="0"/>
              </a:rPr>
              <a:t>Sun-WSI</a:t>
            </a:r>
            <a:r>
              <a:rPr lang="zh-CN" altLang="en-US" sz="2400" b="1" kern="0" dirty="0">
                <a:latin typeface="Times New Roman" panose="02020603050405020304" pitchFamily="18" charset="0"/>
                <a:cs typeface="Times New Roman" panose="02020603050405020304" pitchFamily="18" charset="0"/>
              </a:rPr>
              <a:t>模型，其计算结果合理，具有模拟上游水资源开发对下游影响的能力</a:t>
            </a:r>
            <a:r>
              <a:rPr lang="zh-CN" altLang="en-US" sz="2400" b="1" kern="0" dirty="0" smtClean="0">
                <a:latin typeface="Times New Roman" panose="02020603050405020304" pitchFamily="18" charset="0"/>
                <a:cs typeface="Times New Roman" panose="02020603050405020304" pitchFamily="18" charset="0"/>
              </a:rPr>
              <a:t>。</a:t>
            </a:r>
            <a:endParaRPr lang="en-US" altLang="zh-CN" sz="2400" b="1" kern="0" dirty="0" smtClean="0">
              <a:latin typeface="Times New Roman" panose="02020603050405020304" pitchFamily="18" charset="0"/>
              <a:cs typeface="Times New Roman" panose="02020603050405020304" pitchFamily="18" charset="0"/>
            </a:endParaRPr>
          </a:p>
          <a:p>
            <a:pPr algn="just">
              <a:lnSpc>
                <a:spcPct val="150000"/>
              </a:lnSpc>
            </a:pPr>
            <a:endParaRPr lang="en-US" altLang="zh-CN" sz="1000" b="1" kern="0" dirty="0">
              <a:latin typeface="Times New Roman" panose="02020603050405020304" pitchFamily="18" charset="0"/>
              <a:cs typeface="Times New Roman" panose="02020603050405020304" pitchFamily="18" charset="0"/>
            </a:endParaRPr>
          </a:p>
          <a:p>
            <a:pPr algn="just">
              <a:lnSpc>
                <a:spcPct val="150000"/>
              </a:lnSpc>
            </a:pPr>
            <a:r>
              <a:rPr lang="zh-CN" altLang="en-US" sz="2400" b="1" kern="0" dirty="0">
                <a:latin typeface="Times New Roman" panose="02020603050405020304" pitchFamily="18" charset="0"/>
                <a:cs typeface="Times New Roman" panose="02020603050405020304" pitchFamily="18" charset="0"/>
              </a:rPr>
              <a:t>雅江流域水资源时空分配不均是造成流域国水资源竞争格局的重要原因</a:t>
            </a:r>
            <a:r>
              <a:rPr lang="zh-CN" altLang="en-US" sz="2400" b="1" kern="0" dirty="0" smtClean="0">
                <a:latin typeface="Times New Roman" panose="02020603050405020304" pitchFamily="18" charset="0"/>
                <a:cs typeface="Times New Roman" panose="02020603050405020304" pitchFamily="18" charset="0"/>
              </a:rPr>
              <a:t>。</a:t>
            </a:r>
            <a:endParaRPr lang="en-US" altLang="zh-CN" sz="2400" b="1" kern="0" dirty="0" smtClean="0">
              <a:latin typeface="Times New Roman" panose="02020603050405020304" pitchFamily="18" charset="0"/>
              <a:cs typeface="Times New Roman" panose="02020603050405020304" pitchFamily="18" charset="0"/>
            </a:endParaRPr>
          </a:p>
          <a:p>
            <a:pPr algn="just">
              <a:lnSpc>
                <a:spcPct val="150000"/>
              </a:lnSpc>
            </a:pPr>
            <a:endParaRPr lang="en-US" altLang="zh-CN" sz="1000" b="1" kern="0" dirty="0">
              <a:latin typeface="Times New Roman" panose="02020603050405020304" pitchFamily="18" charset="0"/>
              <a:cs typeface="Times New Roman" panose="02020603050405020304" pitchFamily="18" charset="0"/>
            </a:endParaRPr>
          </a:p>
          <a:p>
            <a:pPr algn="just">
              <a:lnSpc>
                <a:spcPct val="150000"/>
              </a:lnSpc>
            </a:pPr>
            <a:r>
              <a:rPr lang="zh-CN" altLang="zh-CN" sz="2400" b="1" dirty="0"/>
              <a:t>雅江下游灌溉需水加剧了水资源竞争态势</a:t>
            </a:r>
            <a:r>
              <a:rPr lang="zh-CN" altLang="zh-CN" sz="2400" b="1" dirty="0" smtClean="0"/>
              <a:t>。</a:t>
            </a:r>
            <a:endParaRPr lang="en-US" altLang="zh-CN" sz="2400" b="1" dirty="0" smtClean="0"/>
          </a:p>
          <a:p>
            <a:pPr algn="just">
              <a:lnSpc>
                <a:spcPct val="150000"/>
              </a:lnSpc>
            </a:pPr>
            <a:endParaRPr lang="en-US" altLang="zh-CN" sz="1000" b="1" kern="0" dirty="0">
              <a:latin typeface="Times New Roman" panose="02020603050405020304" pitchFamily="18" charset="0"/>
              <a:cs typeface="Times New Roman" panose="02020603050405020304" pitchFamily="18" charset="0"/>
            </a:endParaRPr>
          </a:p>
          <a:p>
            <a:pPr algn="just">
              <a:lnSpc>
                <a:spcPct val="150000"/>
              </a:lnSpc>
            </a:pPr>
            <a:r>
              <a:rPr lang="zh-CN" altLang="zh-CN" sz="2400" b="1" dirty="0"/>
              <a:t>雅江流域现状</a:t>
            </a:r>
            <a:r>
              <a:rPr lang="zh-CN" altLang="zh-CN" sz="2400" b="1" dirty="0" smtClean="0"/>
              <a:t>水</a:t>
            </a:r>
            <a:r>
              <a:rPr lang="zh-CN" altLang="en-US" sz="2400" b="1" dirty="0" smtClean="0"/>
              <a:t>胁迫</a:t>
            </a:r>
            <a:r>
              <a:rPr lang="zh-CN" altLang="zh-CN" sz="2400" b="1" dirty="0" smtClean="0"/>
              <a:t>较低</a:t>
            </a:r>
            <a:r>
              <a:rPr lang="zh-CN" altLang="zh-CN" sz="2400" b="1" dirty="0"/>
              <a:t>，上游水资源</a:t>
            </a:r>
            <a:r>
              <a:rPr lang="zh-CN" altLang="zh-CN" sz="2400" b="1" dirty="0" smtClean="0"/>
              <a:t>开发会</a:t>
            </a:r>
            <a:r>
              <a:rPr lang="zh-CN" altLang="zh-CN" sz="2400" b="1" dirty="0"/>
              <a:t>导致</a:t>
            </a:r>
            <a:r>
              <a:rPr lang="zh-CN" altLang="zh-CN" sz="2400" b="1" dirty="0" smtClean="0"/>
              <a:t>下</a:t>
            </a:r>
            <a:r>
              <a:rPr lang="zh-CN" altLang="en-US" sz="2400" b="1" dirty="0" smtClean="0"/>
              <a:t>游水胁迫发生小幅变化</a:t>
            </a:r>
            <a:r>
              <a:rPr lang="zh-CN" altLang="zh-CN" sz="2400" b="1" dirty="0" smtClean="0"/>
              <a:t>。</a:t>
            </a:r>
            <a:endParaRPr lang="en-US" altLang="zh-CN" sz="2400" b="1" kern="0" dirty="0" smtClean="0">
              <a:latin typeface="Times New Roman" panose="02020603050405020304" pitchFamily="18" charset="0"/>
              <a:cs typeface="Times New Roman" panose="02020603050405020304" pitchFamily="18" charset="0"/>
            </a:endParaRPr>
          </a:p>
        </p:txBody>
      </p:sp>
      <p:sp>
        <p:nvSpPr>
          <p:cNvPr id="5" name="文本框 4"/>
          <p:cNvSpPr txBox="1"/>
          <p:nvPr/>
        </p:nvSpPr>
        <p:spPr>
          <a:xfrm>
            <a:off x="121892" y="85670"/>
            <a:ext cx="8454952" cy="523220"/>
          </a:xfrm>
          <a:prstGeom prst="rect">
            <a:avLst/>
          </a:prstGeom>
          <a:noFill/>
        </p:spPr>
        <p:txBody>
          <a:bodyPr wrap="square" rtlCol="0">
            <a:spAutoFit/>
          </a:bodyPr>
          <a:lstStyle/>
          <a:p>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8.6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主要结论</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361351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solidFill>
                  <a:schemeClr val="tx1"/>
                </a:solidFill>
              </a:rPr>
              <a:t>应用实例</a:t>
            </a:r>
            <a:r>
              <a:rPr lang="en-US" altLang="zh-CN" dirty="0" smtClean="0">
                <a:solidFill>
                  <a:schemeClr val="tx1"/>
                </a:solidFill>
              </a:rPr>
              <a:t>6</a:t>
            </a:r>
            <a:endParaRPr lang="zh-CN" altLang="en-US" dirty="0">
              <a:solidFill>
                <a:schemeClr val="tx1"/>
              </a:solidFill>
            </a:endParaRPr>
          </a:p>
        </p:txBody>
      </p:sp>
      <p:sp>
        <p:nvSpPr>
          <p:cNvPr id="3" name="副标题 2"/>
          <p:cNvSpPr>
            <a:spLocks noGrp="1"/>
          </p:cNvSpPr>
          <p:nvPr>
            <p:ph type="subTitle" idx="1"/>
          </p:nvPr>
        </p:nvSpPr>
        <p:spPr>
          <a:xfrm>
            <a:off x="685800" y="3611606"/>
            <a:ext cx="7772400" cy="2532038"/>
          </a:xfrm>
        </p:spPr>
        <p:txBody>
          <a:bodyPr>
            <a:normAutofit/>
          </a:bodyPr>
          <a:lstStyle/>
          <a:p>
            <a:r>
              <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黄河</a:t>
            </a:r>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流域水文水循环过程模拟及</a:t>
            </a:r>
            <a:endParaRPr lang="en-US" altLang="zh-CN"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r>
              <a:rPr lang="zh-CN" altLang="en-US" sz="4100" b="1" dirty="0" smtClean="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rPr>
              <a:t>土壤侵蚀计算</a:t>
            </a:r>
            <a:endParaRPr lang="zh-CN" altLang="en-US" sz="4100" b="1" dirty="0">
              <a:effectLst>
                <a:outerShdw blurRad="31750" dist="25400" dir="5400000" algn="tl" rotWithShape="0">
                  <a:srgbClr val="000000">
                    <a:alpha val="25000"/>
                  </a:srgbClr>
                </a:outerShdw>
              </a:effectLst>
              <a:latin typeface="华文新魏" pitchFamily="2" charset="-122"/>
              <a:ea typeface="华文新魏" pitchFamily="2" charset="-122"/>
              <a:cs typeface="Times New Roman" pitchFamily="18" charset="0"/>
            </a:endParaRPr>
          </a:p>
          <a:p>
            <a:endParaRPr lang="zh-CN" altLang="en-US" dirty="0"/>
          </a:p>
        </p:txBody>
      </p:sp>
    </p:spTree>
    <p:extLst>
      <p:ext uri="{BB962C8B-B14F-4D97-AF65-F5344CB8AC3E}">
        <p14:creationId xmlns:p14="http://schemas.microsoft.com/office/powerpoint/2010/main" val="16297053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9846" y="680345"/>
            <a:ext cx="3038475"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1. </a:t>
            </a:r>
            <a:r>
              <a:rPr lang="zh-CN" altLang="en-US" sz="2400" dirty="0">
                <a:latin typeface="微软雅黑" panose="020B0503020204020204" pitchFamily="34" charset="-122"/>
                <a:ea typeface="微软雅黑" panose="020B0503020204020204" pitchFamily="34" charset="-122"/>
              </a:rPr>
              <a:t>研究内容与目的</a:t>
            </a:r>
          </a:p>
        </p:txBody>
      </p:sp>
      <p:grpSp>
        <p:nvGrpSpPr>
          <p:cNvPr id="66" name="组合 8"/>
          <p:cNvGrpSpPr>
            <a:grpSpLocks/>
          </p:cNvGrpSpPr>
          <p:nvPr/>
        </p:nvGrpSpPr>
        <p:grpSpPr bwMode="auto">
          <a:xfrm>
            <a:off x="1763688" y="1700808"/>
            <a:ext cx="5282013" cy="4524127"/>
            <a:chOff x="0" y="1857363"/>
            <a:chExt cx="4595813" cy="4027489"/>
          </a:xfrm>
        </p:grpSpPr>
        <p:grpSp>
          <p:nvGrpSpPr>
            <p:cNvPr id="67" name="组合 89"/>
            <p:cNvGrpSpPr>
              <a:grpSpLocks/>
            </p:cNvGrpSpPr>
            <p:nvPr/>
          </p:nvGrpSpPr>
          <p:grpSpPr bwMode="auto">
            <a:xfrm>
              <a:off x="0" y="1857363"/>
              <a:ext cx="4595813" cy="4027489"/>
              <a:chOff x="0" y="1857363"/>
              <a:chExt cx="4595813" cy="4027489"/>
            </a:xfrm>
          </p:grpSpPr>
          <p:grpSp>
            <p:nvGrpSpPr>
              <p:cNvPr id="73" name="Group 53"/>
              <p:cNvGrpSpPr>
                <a:grpSpLocks/>
              </p:cNvGrpSpPr>
              <p:nvPr/>
            </p:nvGrpSpPr>
            <p:grpSpPr bwMode="auto">
              <a:xfrm>
                <a:off x="0" y="1857363"/>
                <a:ext cx="4595813" cy="4027489"/>
                <a:chOff x="1429" y="1026"/>
                <a:chExt cx="2895" cy="2537"/>
              </a:xfrm>
            </p:grpSpPr>
            <p:sp>
              <p:nvSpPr>
                <p:cNvPr id="75" name="Oval 27"/>
                <p:cNvSpPr>
                  <a:spLocks noChangeArrowheads="1"/>
                </p:cNvSpPr>
                <p:nvPr/>
              </p:nvSpPr>
              <p:spPr bwMode="auto">
                <a:xfrm>
                  <a:off x="2110" y="1479"/>
                  <a:ext cx="1452" cy="1452"/>
                </a:xfrm>
                <a:prstGeom prst="ellipse">
                  <a:avLst/>
                </a:prstGeom>
                <a:solidFill>
                  <a:srgbClr val="EAEAEA"/>
                </a:solidFill>
                <a:ln w="19050" cap="rnd" algn="ctr">
                  <a:solidFill>
                    <a:srgbClr val="808080"/>
                  </a:solidFill>
                  <a:prstDash val="sysDot"/>
                  <a:round/>
                  <a:headEnd/>
                  <a:tailEnd/>
                </a:ln>
              </p:spPr>
              <p:txBody>
                <a:bodyPr wrap="none" anchor="ctr"/>
                <a:lstStyle/>
                <a:p>
                  <a:endParaRPr lang="zh-CN" altLang="en-US" sz="2000"/>
                </a:p>
              </p:txBody>
            </p:sp>
            <p:grpSp>
              <p:nvGrpSpPr>
                <p:cNvPr id="76" name="Group 31"/>
                <p:cNvGrpSpPr>
                  <a:grpSpLocks/>
                </p:cNvGrpSpPr>
                <p:nvPr/>
              </p:nvGrpSpPr>
              <p:grpSpPr bwMode="auto">
                <a:xfrm>
                  <a:off x="2382" y="1026"/>
                  <a:ext cx="906" cy="906"/>
                  <a:chOff x="2335" y="1138"/>
                  <a:chExt cx="1089" cy="1088"/>
                </a:xfrm>
              </p:grpSpPr>
              <p:sp>
                <p:nvSpPr>
                  <p:cNvPr id="83" name="Oval 32"/>
                  <p:cNvSpPr>
                    <a:spLocks noChangeArrowheads="1"/>
                  </p:cNvSpPr>
                  <p:nvPr/>
                </p:nvSpPr>
                <p:spPr bwMode="auto">
                  <a:xfrm>
                    <a:off x="2335" y="1138"/>
                    <a:ext cx="1089" cy="1088"/>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000" b="1" dirty="0">
                        <a:solidFill>
                          <a:srgbClr val="FFFFFF"/>
                        </a:solidFill>
                        <a:latin typeface="微软雅黑" pitchFamily="34" charset="-122"/>
                        <a:ea typeface="微软雅黑" pitchFamily="34" charset="-122"/>
                      </a:rPr>
                      <a:t>区域水循环</a:t>
                    </a:r>
                    <a:endParaRPr lang="en-US" altLang="zh-CN" sz="2000" b="1" dirty="0">
                      <a:solidFill>
                        <a:srgbClr val="FFFFFF"/>
                      </a:solidFill>
                      <a:latin typeface="微软雅黑" pitchFamily="34" charset="-122"/>
                      <a:ea typeface="微软雅黑" pitchFamily="34" charset="-122"/>
                    </a:endParaRPr>
                  </a:p>
                  <a:p>
                    <a:pPr algn="ctr"/>
                    <a:r>
                      <a:rPr lang="zh-CN" altLang="en-US" sz="2000" b="1" dirty="0">
                        <a:solidFill>
                          <a:srgbClr val="FFFFFF"/>
                        </a:solidFill>
                        <a:latin typeface="微软雅黑" pitchFamily="34" charset="-122"/>
                        <a:ea typeface="微软雅黑" pitchFamily="34" charset="-122"/>
                      </a:rPr>
                      <a:t>过程研究</a:t>
                    </a:r>
                  </a:p>
                </p:txBody>
              </p:sp>
              <p:sp>
                <p:nvSpPr>
                  <p:cNvPr id="84" name="Freeform 33"/>
                  <p:cNvSpPr>
                    <a:spLocks/>
                  </p:cNvSpPr>
                  <p:nvPr/>
                </p:nvSpPr>
                <p:spPr bwMode="auto">
                  <a:xfrm>
                    <a:off x="2426" y="1169"/>
                    <a:ext cx="908" cy="296"/>
                  </a:xfrm>
                  <a:custGeom>
                    <a:avLst/>
                    <a:gdLst>
                      <a:gd name="T0" fmla="*/ 0 w 4756"/>
                      <a:gd name="T1" fmla="*/ 296 h 1576"/>
                      <a:gd name="T2" fmla="*/ 10 w 4756"/>
                      <a:gd name="T3" fmla="*/ 275 h 1576"/>
                      <a:gd name="T4" fmla="*/ 21 w 4756"/>
                      <a:gd name="T5" fmla="*/ 254 h 1576"/>
                      <a:gd name="T6" fmla="*/ 32 w 4756"/>
                      <a:gd name="T7" fmla="*/ 233 h 1576"/>
                      <a:gd name="T8" fmla="*/ 45 w 4756"/>
                      <a:gd name="T9" fmla="*/ 214 h 1576"/>
                      <a:gd name="T10" fmla="*/ 59 w 4756"/>
                      <a:gd name="T11" fmla="*/ 195 h 1576"/>
                      <a:gd name="T12" fmla="*/ 74 w 4756"/>
                      <a:gd name="T13" fmla="*/ 177 h 1576"/>
                      <a:gd name="T14" fmla="*/ 89 w 4756"/>
                      <a:gd name="T15" fmla="*/ 159 h 1576"/>
                      <a:gd name="T16" fmla="*/ 105 w 4756"/>
                      <a:gd name="T17" fmla="*/ 142 h 1576"/>
                      <a:gd name="T18" fmla="*/ 114 w 4756"/>
                      <a:gd name="T19" fmla="*/ 134 h 1576"/>
                      <a:gd name="T20" fmla="*/ 131 w 4756"/>
                      <a:gd name="T21" fmla="*/ 118 h 1576"/>
                      <a:gd name="T22" fmla="*/ 150 w 4756"/>
                      <a:gd name="T23" fmla="*/ 103 h 1576"/>
                      <a:gd name="T24" fmla="*/ 169 w 4756"/>
                      <a:gd name="T25" fmla="*/ 89 h 1576"/>
                      <a:gd name="T26" fmla="*/ 188 w 4756"/>
                      <a:gd name="T27" fmla="*/ 76 h 1576"/>
                      <a:gd name="T28" fmla="*/ 208 w 4756"/>
                      <a:gd name="T29" fmla="*/ 64 h 1576"/>
                      <a:gd name="T30" fmla="*/ 229 w 4756"/>
                      <a:gd name="T31" fmla="*/ 53 h 1576"/>
                      <a:gd name="T32" fmla="*/ 251 w 4756"/>
                      <a:gd name="T33" fmla="*/ 43 h 1576"/>
                      <a:gd name="T34" fmla="*/ 262 w 4756"/>
                      <a:gd name="T35" fmla="*/ 38 h 1576"/>
                      <a:gd name="T36" fmla="*/ 284 w 4756"/>
                      <a:gd name="T37" fmla="*/ 29 h 1576"/>
                      <a:gd name="T38" fmla="*/ 307 w 4756"/>
                      <a:gd name="T39" fmla="*/ 22 h 1576"/>
                      <a:gd name="T40" fmla="*/ 331 w 4756"/>
                      <a:gd name="T41" fmla="*/ 15 h 1576"/>
                      <a:gd name="T42" fmla="*/ 355 w 4756"/>
                      <a:gd name="T43" fmla="*/ 10 h 1576"/>
                      <a:gd name="T44" fmla="*/ 379 w 4756"/>
                      <a:gd name="T45" fmla="*/ 6 h 1576"/>
                      <a:gd name="T46" fmla="*/ 404 w 4756"/>
                      <a:gd name="T47" fmla="*/ 2 h 1576"/>
                      <a:gd name="T48" fmla="*/ 429 w 4756"/>
                      <a:gd name="T49" fmla="*/ 0 h 1576"/>
                      <a:gd name="T50" fmla="*/ 454 w 4756"/>
                      <a:gd name="T51" fmla="*/ 0 h 1576"/>
                      <a:gd name="T52" fmla="*/ 467 w 4756"/>
                      <a:gd name="T53" fmla="*/ 0 h 1576"/>
                      <a:gd name="T54" fmla="*/ 492 w 4756"/>
                      <a:gd name="T55" fmla="*/ 2 h 1576"/>
                      <a:gd name="T56" fmla="*/ 517 w 4756"/>
                      <a:gd name="T57" fmla="*/ 4 h 1576"/>
                      <a:gd name="T58" fmla="*/ 541 w 4756"/>
                      <a:gd name="T59" fmla="*/ 8 h 1576"/>
                      <a:gd name="T60" fmla="*/ 565 w 4756"/>
                      <a:gd name="T61" fmla="*/ 12 h 1576"/>
                      <a:gd name="T62" fmla="*/ 589 w 4756"/>
                      <a:gd name="T63" fmla="*/ 18 h 1576"/>
                      <a:gd name="T64" fmla="*/ 612 w 4756"/>
                      <a:gd name="T65" fmla="*/ 26 h 1576"/>
                      <a:gd name="T66" fmla="*/ 635 w 4756"/>
                      <a:gd name="T67" fmla="*/ 33 h 1576"/>
                      <a:gd name="T68" fmla="*/ 646 w 4756"/>
                      <a:gd name="T69" fmla="*/ 38 h 1576"/>
                      <a:gd name="T70" fmla="*/ 668 w 4756"/>
                      <a:gd name="T71" fmla="*/ 48 h 1576"/>
                      <a:gd name="T72" fmla="*/ 689 w 4756"/>
                      <a:gd name="T73" fmla="*/ 59 h 1576"/>
                      <a:gd name="T74" fmla="*/ 709 w 4756"/>
                      <a:gd name="T75" fmla="*/ 70 h 1576"/>
                      <a:gd name="T76" fmla="*/ 730 w 4756"/>
                      <a:gd name="T77" fmla="*/ 83 h 1576"/>
                      <a:gd name="T78" fmla="*/ 749 w 4756"/>
                      <a:gd name="T79" fmla="*/ 96 h 1576"/>
                      <a:gd name="T80" fmla="*/ 767 w 4756"/>
                      <a:gd name="T81" fmla="*/ 111 h 1576"/>
                      <a:gd name="T82" fmla="*/ 785 w 4756"/>
                      <a:gd name="T83" fmla="*/ 126 h 1576"/>
                      <a:gd name="T84" fmla="*/ 803 w 4756"/>
                      <a:gd name="T85" fmla="*/ 142 h 1576"/>
                      <a:gd name="T86" fmla="*/ 811 w 4756"/>
                      <a:gd name="T87" fmla="*/ 150 h 1576"/>
                      <a:gd name="T88" fmla="*/ 827 w 4756"/>
                      <a:gd name="T89" fmla="*/ 168 h 1576"/>
                      <a:gd name="T90" fmla="*/ 842 w 4756"/>
                      <a:gd name="T91" fmla="*/ 186 h 1576"/>
                      <a:gd name="T92" fmla="*/ 856 w 4756"/>
                      <a:gd name="T93" fmla="*/ 204 h 1576"/>
                      <a:gd name="T94" fmla="*/ 869 w 4756"/>
                      <a:gd name="T95" fmla="*/ 224 h 1576"/>
                      <a:gd name="T96" fmla="*/ 882 w 4756"/>
                      <a:gd name="T97" fmla="*/ 243 h 1576"/>
                      <a:gd name="T98" fmla="*/ 893 w 4756"/>
                      <a:gd name="T99" fmla="*/ 264 h 1576"/>
                      <a:gd name="T100" fmla="*/ 903 w 4756"/>
                      <a:gd name="T101" fmla="*/ 285 h 1576"/>
                      <a:gd name="T102" fmla="*/ 0 w 4756"/>
                      <a:gd name="T103" fmla="*/ 29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85" name="Oval 34"/>
                  <p:cNvSpPr>
                    <a:spLocks noChangeArrowheads="1"/>
                  </p:cNvSpPr>
                  <p:nvPr/>
                </p:nvSpPr>
                <p:spPr bwMode="auto">
                  <a:xfrm>
                    <a:off x="2562" y="1183"/>
                    <a:ext cx="228" cy="205"/>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grpSp>
            <p:sp>
              <p:nvSpPr>
                <p:cNvPr id="77" name="Oval 38"/>
                <p:cNvSpPr>
                  <a:spLocks noChangeArrowheads="1"/>
                </p:cNvSpPr>
                <p:nvPr/>
              </p:nvSpPr>
              <p:spPr bwMode="auto">
                <a:xfrm>
                  <a:off x="1756" y="2430"/>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sp>
              <p:nvSpPr>
                <p:cNvPr id="78" name="Oval 42"/>
                <p:cNvSpPr>
                  <a:spLocks noChangeArrowheads="1"/>
                </p:cNvSpPr>
                <p:nvPr/>
              </p:nvSpPr>
              <p:spPr bwMode="auto">
                <a:xfrm>
                  <a:off x="3388" y="2417"/>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sp>
              <p:nvSpPr>
                <p:cNvPr id="79" name="Rectangle 49"/>
                <p:cNvSpPr>
                  <a:spLocks noChangeArrowheads="1"/>
                </p:cNvSpPr>
                <p:nvPr/>
              </p:nvSpPr>
              <p:spPr bwMode="auto">
                <a:xfrm>
                  <a:off x="2055" y="1987"/>
                  <a:ext cx="1531" cy="397"/>
                </a:xfrm>
                <a:prstGeom prst="rect">
                  <a:avLst/>
                </a:prstGeom>
                <a:noFill/>
                <a:ln w="9525" algn="ctr">
                  <a:noFill/>
                  <a:miter lim="800000"/>
                  <a:headEnd/>
                  <a:tailEnd/>
                </a:ln>
              </p:spPr>
              <p:txBody>
                <a:bodyPr>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黄河流域水文</a:t>
                  </a:r>
                  <a:endParaRPr lang="en-US" altLang="zh-CN" sz="2000" b="1" dirty="0">
                    <a:solidFill>
                      <a:schemeClr val="accent1"/>
                    </a:solidFill>
                    <a:latin typeface="微软雅黑" panose="020B0503020204020204" pitchFamily="34" charset="-122"/>
                    <a:ea typeface="微软雅黑" panose="020B0503020204020204" pitchFamily="34" charset="-122"/>
                  </a:endParaRPr>
                </a:p>
                <a:p>
                  <a:pPr algn="ctr"/>
                  <a:r>
                    <a:rPr lang="zh-CN" altLang="en-US" sz="2000" b="1" dirty="0">
                      <a:solidFill>
                        <a:schemeClr val="accent1"/>
                      </a:solidFill>
                      <a:latin typeface="微软雅黑" panose="020B0503020204020204" pitchFamily="34" charset="-122"/>
                      <a:ea typeface="微软雅黑" panose="020B0503020204020204" pitchFamily="34" charset="-122"/>
                    </a:rPr>
                    <a:t>水循环过程研究</a:t>
                  </a:r>
                </a:p>
              </p:txBody>
            </p:sp>
            <p:sp>
              <p:nvSpPr>
                <p:cNvPr id="80" name="Oval 50"/>
                <p:cNvSpPr>
                  <a:spLocks noChangeArrowheads="1"/>
                </p:cNvSpPr>
                <p:nvPr/>
              </p:nvSpPr>
              <p:spPr bwMode="auto">
                <a:xfrm>
                  <a:off x="1429"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sp>
              <p:nvSpPr>
                <p:cNvPr id="81" name="Oval 51"/>
                <p:cNvSpPr>
                  <a:spLocks noChangeArrowheads="1"/>
                </p:cNvSpPr>
                <p:nvPr/>
              </p:nvSpPr>
              <p:spPr bwMode="auto">
                <a:xfrm>
                  <a:off x="3288"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sp>
              <p:nvSpPr>
                <p:cNvPr id="82" name="Oval 52"/>
                <p:cNvSpPr>
                  <a:spLocks noChangeArrowheads="1"/>
                </p:cNvSpPr>
                <p:nvPr/>
              </p:nvSpPr>
              <p:spPr bwMode="auto">
                <a:xfrm>
                  <a:off x="2053" y="3203"/>
                  <a:ext cx="1564" cy="176"/>
                </a:xfrm>
                <a:prstGeom prst="ellipse">
                  <a:avLst/>
                </a:prstGeom>
                <a:gradFill rotWithShape="1">
                  <a:gsLst>
                    <a:gs pos="0">
                      <a:schemeClr val="tx1">
                        <a:alpha val="21999"/>
                      </a:schemeClr>
                    </a:gs>
                    <a:gs pos="100000">
                      <a:schemeClr val="bg1">
                        <a:alpha val="0"/>
                      </a:schemeClr>
                    </a:gs>
                  </a:gsLst>
                  <a:path path="shape">
                    <a:fillToRect l="50000" t="50000" r="50000" b="50000"/>
                  </a:path>
                </a:gradFill>
                <a:ln w="9525">
                  <a:noFill/>
                  <a:round/>
                  <a:headEnd/>
                  <a:tailEnd/>
                </a:ln>
              </p:spPr>
              <p:txBody>
                <a:bodyPr wrap="none" anchor="ctr"/>
                <a:lstStyle/>
                <a:p>
                  <a:endParaRPr lang="zh-CN" altLang="en-US" sz="2000"/>
                </a:p>
              </p:txBody>
            </p:sp>
          </p:grpSp>
          <p:sp>
            <p:nvSpPr>
              <p:cNvPr id="74" name="Oval 32"/>
              <p:cNvSpPr>
                <a:spLocks noChangeArrowheads="1"/>
              </p:cNvSpPr>
              <p:nvPr/>
            </p:nvSpPr>
            <p:spPr bwMode="auto">
              <a:xfrm>
                <a:off x="233348" y="3943341"/>
                <a:ext cx="1438275" cy="1438275"/>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000" b="1" dirty="0">
                    <a:solidFill>
                      <a:srgbClr val="FFFFFF"/>
                    </a:solidFill>
                    <a:latin typeface="微软雅黑" pitchFamily="34" charset="-122"/>
                    <a:ea typeface="微软雅黑" pitchFamily="34" charset="-122"/>
                  </a:rPr>
                  <a:t>流域水文</a:t>
                </a:r>
                <a:endParaRPr lang="en-US" altLang="zh-CN" sz="2000" b="1" dirty="0">
                  <a:solidFill>
                    <a:srgbClr val="FFFFFF"/>
                  </a:solidFill>
                  <a:latin typeface="微软雅黑" pitchFamily="34" charset="-122"/>
                  <a:ea typeface="微软雅黑" pitchFamily="34" charset="-122"/>
                </a:endParaRPr>
              </a:p>
              <a:p>
                <a:pPr algn="ctr"/>
                <a:r>
                  <a:rPr lang="zh-CN" altLang="en-US" sz="2000" b="1" dirty="0">
                    <a:solidFill>
                      <a:srgbClr val="FFFFFF"/>
                    </a:solidFill>
                    <a:latin typeface="微软雅黑" pitchFamily="34" charset="-122"/>
                    <a:ea typeface="微软雅黑" pitchFamily="34" charset="-122"/>
                  </a:rPr>
                  <a:t>过程研究</a:t>
                </a:r>
              </a:p>
            </p:txBody>
          </p:sp>
        </p:grpSp>
        <p:grpSp>
          <p:nvGrpSpPr>
            <p:cNvPr id="68" name="组合 88"/>
            <p:cNvGrpSpPr>
              <a:grpSpLocks/>
            </p:cNvGrpSpPr>
            <p:nvPr/>
          </p:nvGrpSpPr>
          <p:grpSpPr bwMode="auto">
            <a:xfrm>
              <a:off x="376224" y="3943341"/>
              <a:ext cx="3867167" cy="1438275"/>
              <a:chOff x="376224" y="3943341"/>
              <a:chExt cx="3867167" cy="1438275"/>
            </a:xfrm>
          </p:grpSpPr>
          <p:sp>
            <p:nvSpPr>
              <p:cNvPr id="69" name="Oval 32"/>
              <p:cNvSpPr>
                <a:spLocks noChangeArrowheads="1"/>
              </p:cNvSpPr>
              <p:nvPr/>
            </p:nvSpPr>
            <p:spPr bwMode="auto">
              <a:xfrm>
                <a:off x="2805116" y="3943341"/>
                <a:ext cx="1438275" cy="1438275"/>
              </a:xfrm>
              <a:prstGeom prst="ellipse">
                <a:avLst/>
              </a:prstGeom>
              <a:gradFill rotWithShape="1">
                <a:gsLst>
                  <a:gs pos="0">
                    <a:srgbClr val="2771C3"/>
                  </a:gs>
                  <a:gs pos="100000">
                    <a:srgbClr val="004176"/>
                  </a:gs>
                </a:gsLst>
                <a:lin ang="2700000" scaled="1"/>
              </a:gradFill>
              <a:ln w="9525" algn="ctr">
                <a:noFill/>
                <a:round/>
                <a:headEnd/>
                <a:tailEnd/>
              </a:ln>
            </p:spPr>
            <p:txBody>
              <a:bodyPr wrap="none" anchor="ctr"/>
              <a:lstStyle/>
              <a:p>
                <a:pPr algn="ctr"/>
                <a:r>
                  <a:rPr lang="zh-CN" altLang="en-US" sz="2000" b="1" dirty="0">
                    <a:solidFill>
                      <a:srgbClr val="FFFFFF"/>
                    </a:solidFill>
                    <a:latin typeface="微软雅黑" pitchFamily="34" charset="-122"/>
                    <a:ea typeface="微软雅黑" pitchFamily="34" charset="-122"/>
                  </a:rPr>
                  <a:t>次降水小流域</a:t>
                </a:r>
                <a:endParaRPr lang="en-US" altLang="zh-CN" sz="2000" b="1" dirty="0">
                  <a:solidFill>
                    <a:srgbClr val="FFFFFF"/>
                  </a:solidFill>
                  <a:latin typeface="微软雅黑" pitchFamily="34" charset="-122"/>
                  <a:ea typeface="微软雅黑" pitchFamily="34" charset="-122"/>
                </a:endParaRPr>
              </a:p>
              <a:p>
                <a:pPr algn="ctr"/>
                <a:r>
                  <a:rPr lang="zh-CN" altLang="en-US" sz="2000" b="1" dirty="0">
                    <a:solidFill>
                      <a:srgbClr val="FFFFFF"/>
                    </a:solidFill>
                    <a:latin typeface="微软雅黑" pitchFamily="34" charset="-122"/>
                    <a:ea typeface="微软雅黑" pitchFamily="34" charset="-122"/>
                  </a:rPr>
                  <a:t>水文过程研究</a:t>
                </a:r>
              </a:p>
            </p:txBody>
          </p:sp>
          <p:sp>
            <p:nvSpPr>
              <p:cNvPr id="70" name="Freeform 33"/>
              <p:cNvSpPr>
                <a:spLocks/>
              </p:cNvSpPr>
              <p:nvPr/>
            </p:nvSpPr>
            <p:spPr bwMode="auto">
              <a:xfrm>
                <a:off x="376224" y="3943342"/>
                <a:ext cx="1199223" cy="357190"/>
              </a:xfrm>
              <a:custGeom>
                <a:avLst/>
                <a:gdLst>
                  <a:gd name="T0" fmla="*/ 0 w 4756"/>
                  <a:gd name="T1" fmla="*/ 357190 h 1576"/>
                  <a:gd name="T2" fmla="*/ 12607 w 4756"/>
                  <a:gd name="T3" fmla="*/ 331353 h 1576"/>
                  <a:gd name="T4" fmla="*/ 27232 w 4756"/>
                  <a:gd name="T5" fmla="*/ 305969 h 1576"/>
                  <a:gd name="T6" fmla="*/ 42865 w 4756"/>
                  <a:gd name="T7" fmla="*/ 281491 h 1576"/>
                  <a:gd name="T8" fmla="*/ 60012 w 4756"/>
                  <a:gd name="T9" fmla="*/ 257920 h 1576"/>
                  <a:gd name="T10" fmla="*/ 78166 w 4756"/>
                  <a:gd name="T11" fmla="*/ 234803 h 1576"/>
                  <a:gd name="T12" fmla="*/ 97330 w 4756"/>
                  <a:gd name="T13" fmla="*/ 213045 h 1576"/>
                  <a:gd name="T14" fmla="*/ 118006 w 4756"/>
                  <a:gd name="T15" fmla="*/ 191740 h 1576"/>
                  <a:gd name="T16" fmla="*/ 139187 w 4756"/>
                  <a:gd name="T17" fmla="*/ 171342 h 1576"/>
                  <a:gd name="T18" fmla="*/ 150281 w 4756"/>
                  <a:gd name="T19" fmla="*/ 161370 h 1576"/>
                  <a:gd name="T20" fmla="*/ 173479 w 4756"/>
                  <a:gd name="T21" fmla="*/ 142785 h 1576"/>
                  <a:gd name="T22" fmla="*/ 197685 w 4756"/>
                  <a:gd name="T23" fmla="*/ 124654 h 1576"/>
                  <a:gd name="T24" fmla="*/ 222900 w 4756"/>
                  <a:gd name="T25" fmla="*/ 107882 h 1576"/>
                  <a:gd name="T26" fmla="*/ 248619 w 4756"/>
                  <a:gd name="T27" fmla="*/ 92017 h 1576"/>
                  <a:gd name="T28" fmla="*/ 275347 w 4756"/>
                  <a:gd name="T29" fmla="*/ 77512 h 1576"/>
                  <a:gd name="T30" fmla="*/ 303084 w 4756"/>
                  <a:gd name="T31" fmla="*/ 63913 h 1576"/>
                  <a:gd name="T32" fmla="*/ 331829 w 4756"/>
                  <a:gd name="T33" fmla="*/ 51675 h 1576"/>
                  <a:gd name="T34" fmla="*/ 346453 w 4756"/>
                  <a:gd name="T35" fmla="*/ 45782 h 1576"/>
                  <a:gd name="T36" fmla="*/ 375703 w 4756"/>
                  <a:gd name="T37" fmla="*/ 35356 h 1576"/>
                  <a:gd name="T38" fmla="*/ 405961 w 4756"/>
                  <a:gd name="T39" fmla="*/ 26291 h 1576"/>
                  <a:gd name="T40" fmla="*/ 436723 w 4756"/>
                  <a:gd name="T41" fmla="*/ 18131 h 1576"/>
                  <a:gd name="T42" fmla="*/ 468494 w 4756"/>
                  <a:gd name="T43" fmla="*/ 11785 h 1576"/>
                  <a:gd name="T44" fmla="*/ 500265 w 4756"/>
                  <a:gd name="T45" fmla="*/ 6799 h 1576"/>
                  <a:gd name="T46" fmla="*/ 533044 w 4756"/>
                  <a:gd name="T47" fmla="*/ 2720 h 1576"/>
                  <a:gd name="T48" fmla="*/ 566328 w 4756"/>
                  <a:gd name="T49" fmla="*/ 453 h 1576"/>
                  <a:gd name="T50" fmla="*/ 599612 w 4756"/>
                  <a:gd name="T51" fmla="*/ 0 h 1576"/>
                  <a:gd name="T52" fmla="*/ 616253 w 4756"/>
                  <a:gd name="T53" fmla="*/ 0 h 1576"/>
                  <a:gd name="T54" fmla="*/ 649537 w 4756"/>
                  <a:gd name="T55" fmla="*/ 1813 h 1576"/>
                  <a:gd name="T56" fmla="*/ 682317 w 4756"/>
                  <a:gd name="T57" fmla="*/ 4533 h 1576"/>
                  <a:gd name="T58" fmla="*/ 714592 w 4756"/>
                  <a:gd name="T59" fmla="*/ 9066 h 1576"/>
                  <a:gd name="T60" fmla="*/ 746867 w 4756"/>
                  <a:gd name="T61" fmla="*/ 14958 h 1576"/>
                  <a:gd name="T62" fmla="*/ 777629 w 4756"/>
                  <a:gd name="T63" fmla="*/ 22211 h 1576"/>
                  <a:gd name="T64" fmla="*/ 808391 w 4756"/>
                  <a:gd name="T65" fmla="*/ 30824 h 1576"/>
                  <a:gd name="T66" fmla="*/ 838145 w 4756"/>
                  <a:gd name="T67" fmla="*/ 40343 h 1576"/>
                  <a:gd name="T68" fmla="*/ 852769 w 4756"/>
                  <a:gd name="T69" fmla="*/ 45782 h 1576"/>
                  <a:gd name="T70" fmla="*/ 882019 w 4756"/>
                  <a:gd name="T71" fmla="*/ 57567 h 1576"/>
                  <a:gd name="T72" fmla="*/ 909755 w 4756"/>
                  <a:gd name="T73" fmla="*/ 70713 h 1576"/>
                  <a:gd name="T74" fmla="*/ 936987 w 4756"/>
                  <a:gd name="T75" fmla="*/ 84765 h 1576"/>
                  <a:gd name="T76" fmla="*/ 963715 w 4756"/>
                  <a:gd name="T77" fmla="*/ 99723 h 1576"/>
                  <a:gd name="T78" fmla="*/ 988930 w 4756"/>
                  <a:gd name="T79" fmla="*/ 116041 h 1576"/>
                  <a:gd name="T80" fmla="*/ 1013641 w 4756"/>
                  <a:gd name="T81" fmla="*/ 133720 h 1576"/>
                  <a:gd name="T82" fmla="*/ 1037343 w 4756"/>
                  <a:gd name="T83" fmla="*/ 151851 h 1576"/>
                  <a:gd name="T84" fmla="*/ 1060037 w 4756"/>
                  <a:gd name="T85" fmla="*/ 171342 h 1576"/>
                  <a:gd name="T86" fmla="*/ 1070627 w 4756"/>
                  <a:gd name="T87" fmla="*/ 181315 h 1576"/>
                  <a:gd name="T88" fmla="*/ 1091807 w 4756"/>
                  <a:gd name="T89" fmla="*/ 202166 h 1576"/>
                  <a:gd name="T90" fmla="*/ 1111979 w 4756"/>
                  <a:gd name="T91" fmla="*/ 223924 h 1576"/>
                  <a:gd name="T92" fmla="*/ 1130638 w 4756"/>
                  <a:gd name="T93" fmla="*/ 246135 h 1576"/>
                  <a:gd name="T94" fmla="*/ 1147785 w 4756"/>
                  <a:gd name="T95" fmla="*/ 269706 h 1576"/>
                  <a:gd name="T96" fmla="*/ 1164426 w 4756"/>
                  <a:gd name="T97" fmla="*/ 293730 h 1576"/>
                  <a:gd name="T98" fmla="*/ 1179555 w 4756"/>
                  <a:gd name="T99" fmla="*/ 318661 h 1576"/>
                  <a:gd name="T100" fmla="*/ 1193171 w 4756"/>
                  <a:gd name="T101" fmla="*/ 344045 h 1576"/>
                  <a:gd name="T102" fmla="*/ 0 w 4756"/>
                  <a:gd name="T103" fmla="*/ 357190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71" name="Freeform 33"/>
              <p:cNvSpPr>
                <a:spLocks/>
              </p:cNvSpPr>
              <p:nvPr/>
            </p:nvSpPr>
            <p:spPr bwMode="auto">
              <a:xfrm>
                <a:off x="2876555" y="3943341"/>
                <a:ext cx="1270661" cy="390936"/>
              </a:xfrm>
              <a:custGeom>
                <a:avLst/>
                <a:gdLst>
                  <a:gd name="T0" fmla="*/ 0 w 4756"/>
                  <a:gd name="T1" fmla="*/ 390936 h 1576"/>
                  <a:gd name="T2" fmla="*/ 13359 w 4756"/>
                  <a:gd name="T3" fmla="*/ 362658 h 1576"/>
                  <a:gd name="T4" fmla="*/ 28854 w 4756"/>
                  <a:gd name="T5" fmla="*/ 334875 h 1576"/>
                  <a:gd name="T6" fmla="*/ 45419 w 4756"/>
                  <a:gd name="T7" fmla="*/ 308085 h 1576"/>
                  <a:gd name="T8" fmla="*/ 63586 w 4756"/>
                  <a:gd name="T9" fmla="*/ 282288 h 1576"/>
                  <a:gd name="T10" fmla="*/ 82823 w 4756"/>
                  <a:gd name="T11" fmla="*/ 256986 h 1576"/>
                  <a:gd name="T12" fmla="*/ 103128 w 4756"/>
                  <a:gd name="T13" fmla="*/ 233172 h 1576"/>
                  <a:gd name="T14" fmla="*/ 125036 w 4756"/>
                  <a:gd name="T15" fmla="*/ 209855 h 1576"/>
                  <a:gd name="T16" fmla="*/ 147478 w 4756"/>
                  <a:gd name="T17" fmla="*/ 187530 h 1576"/>
                  <a:gd name="T18" fmla="*/ 159233 w 4756"/>
                  <a:gd name="T19" fmla="*/ 176616 h 1576"/>
                  <a:gd name="T20" fmla="*/ 183813 w 4756"/>
                  <a:gd name="T21" fmla="*/ 156275 h 1576"/>
                  <a:gd name="T22" fmla="*/ 209461 w 4756"/>
                  <a:gd name="T23" fmla="*/ 136431 h 1576"/>
                  <a:gd name="T24" fmla="*/ 236178 w 4756"/>
                  <a:gd name="T25" fmla="*/ 118075 h 1576"/>
                  <a:gd name="T26" fmla="*/ 263430 w 4756"/>
                  <a:gd name="T27" fmla="*/ 100711 h 1576"/>
                  <a:gd name="T28" fmla="*/ 291750 w 4756"/>
                  <a:gd name="T29" fmla="*/ 84835 h 1576"/>
                  <a:gd name="T30" fmla="*/ 321138 w 4756"/>
                  <a:gd name="T31" fmla="*/ 69952 h 1576"/>
                  <a:gd name="T32" fmla="*/ 351596 w 4756"/>
                  <a:gd name="T33" fmla="*/ 56557 h 1576"/>
                  <a:gd name="T34" fmla="*/ 367092 w 4756"/>
                  <a:gd name="T35" fmla="*/ 50107 h 1576"/>
                  <a:gd name="T36" fmla="*/ 398083 w 4756"/>
                  <a:gd name="T37" fmla="*/ 38697 h 1576"/>
                  <a:gd name="T38" fmla="*/ 430144 w 4756"/>
                  <a:gd name="T39" fmla="*/ 28774 h 1576"/>
                  <a:gd name="T40" fmla="*/ 462739 w 4756"/>
                  <a:gd name="T41" fmla="*/ 19844 h 1576"/>
                  <a:gd name="T42" fmla="*/ 496402 w 4756"/>
                  <a:gd name="T43" fmla="*/ 12899 h 1576"/>
                  <a:gd name="T44" fmla="*/ 530065 w 4756"/>
                  <a:gd name="T45" fmla="*/ 7442 h 1576"/>
                  <a:gd name="T46" fmla="*/ 564798 w 4756"/>
                  <a:gd name="T47" fmla="*/ 2977 h 1576"/>
                  <a:gd name="T48" fmla="*/ 600064 w 4756"/>
                  <a:gd name="T49" fmla="*/ 496 h 1576"/>
                  <a:gd name="T50" fmla="*/ 635331 w 4756"/>
                  <a:gd name="T51" fmla="*/ 0 h 1576"/>
                  <a:gd name="T52" fmla="*/ 652964 w 4756"/>
                  <a:gd name="T53" fmla="*/ 0 h 1576"/>
                  <a:gd name="T54" fmla="*/ 688230 w 4756"/>
                  <a:gd name="T55" fmla="*/ 1984 h 1576"/>
                  <a:gd name="T56" fmla="*/ 722962 w 4756"/>
                  <a:gd name="T57" fmla="*/ 4961 h 1576"/>
                  <a:gd name="T58" fmla="*/ 757160 w 4756"/>
                  <a:gd name="T59" fmla="*/ 9922 h 1576"/>
                  <a:gd name="T60" fmla="*/ 791358 w 4756"/>
                  <a:gd name="T61" fmla="*/ 16372 h 1576"/>
                  <a:gd name="T62" fmla="*/ 823953 w 4756"/>
                  <a:gd name="T63" fmla="*/ 24309 h 1576"/>
                  <a:gd name="T64" fmla="*/ 856547 w 4756"/>
                  <a:gd name="T65" fmla="*/ 33736 h 1576"/>
                  <a:gd name="T66" fmla="*/ 888073 w 4756"/>
                  <a:gd name="T67" fmla="*/ 44154 h 1576"/>
                  <a:gd name="T68" fmla="*/ 903569 w 4756"/>
                  <a:gd name="T69" fmla="*/ 50107 h 1576"/>
                  <a:gd name="T70" fmla="*/ 934561 w 4756"/>
                  <a:gd name="T71" fmla="*/ 63006 h 1576"/>
                  <a:gd name="T72" fmla="*/ 963950 w 4756"/>
                  <a:gd name="T73" fmla="*/ 77393 h 1576"/>
                  <a:gd name="T74" fmla="*/ 992804 w 4756"/>
                  <a:gd name="T75" fmla="*/ 92773 h 1576"/>
                  <a:gd name="T76" fmla="*/ 1021124 w 4756"/>
                  <a:gd name="T77" fmla="*/ 109145 h 1576"/>
                  <a:gd name="T78" fmla="*/ 1047841 w 4756"/>
                  <a:gd name="T79" fmla="*/ 127005 h 1576"/>
                  <a:gd name="T80" fmla="*/ 1074024 w 4756"/>
                  <a:gd name="T81" fmla="*/ 146353 h 1576"/>
                  <a:gd name="T82" fmla="*/ 1099138 w 4756"/>
                  <a:gd name="T83" fmla="*/ 166197 h 1576"/>
                  <a:gd name="T84" fmla="*/ 1123183 w 4756"/>
                  <a:gd name="T85" fmla="*/ 187530 h 1576"/>
                  <a:gd name="T86" fmla="*/ 1134404 w 4756"/>
                  <a:gd name="T87" fmla="*/ 198445 h 1576"/>
                  <a:gd name="T88" fmla="*/ 1156847 w 4756"/>
                  <a:gd name="T89" fmla="*/ 221266 h 1576"/>
                  <a:gd name="T90" fmla="*/ 1178220 w 4756"/>
                  <a:gd name="T91" fmla="*/ 245079 h 1576"/>
                  <a:gd name="T92" fmla="*/ 1197991 w 4756"/>
                  <a:gd name="T93" fmla="*/ 269389 h 1576"/>
                  <a:gd name="T94" fmla="*/ 1216158 w 4756"/>
                  <a:gd name="T95" fmla="*/ 295186 h 1576"/>
                  <a:gd name="T96" fmla="*/ 1233792 w 4756"/>
                  <a:gd name="T97" fmla="*/ 321480 h 1576"/>
                  <a:gd name="T98" fmla="*/ 1249822 w 4756"/>
                  <a:gd name="T99" fmla="*/ 348767 h 1576"/>
                  <a:gd name="T100" fmla="*/ 1264249 w 4756"/>
                  <a:gd name="T101" fmla="*/ 376549 h 1576"/>
                  <a:gd name="T102" fmla="*/ 0 w 4756"/>
                  <a:gd name="T103" fmla="*/ 39093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headEnd/>
                <a:tailEnd/>
              </a:ln>
            </p:spPr>
            <p:txBody>
              <a:bodyPr wrap="none" anchor="ctr"/>
              <a:lstStyle/>
              <a:p>
                <a:endParaRPr lang="zh-CN" altLang="en-US" sz="2000"/>
              </a:p>
            </p:txBody>
          </p:sp>
          <p:sp>
            <p:nvSpPr>
              <p:cNvPr id="72" name="Oval 38"/>
              <p:cNvSpPr>
                <a:spLocks noChangeArrowheads="1"/>
              </p:cNvSpPr>
              <p:nvPr/>
            </p:nvSpPr>
            <p:spPr bwMode="auto">
              <a:xfrm>
                <a:off x="3090868" y="4014779"/>
                <a:ext cx="301625" cy="271463"/>
              </a:xfrm>
              <a:prstGeom prst="ellipse">
                <a:avLst/>
              </a:prstGeom>
              <a:gradFill rotWithShape="1">
                <a:gsLst>
                  <a:gs pos="0">
                    <a:srgbClr val="FFFFFF"/>
                  </a:gs>
                  <a:gs pos="100000">
                    <a:srgbClr val="67ABF5">
                      <a:alpha val="0"/>
                    </a:srgbClr>
                  </a:gs>
                </a:gsLst>
                <a:path path="shape">
                  <a:fillToRect l="50000" t="50000" r="50000" b="50000"/>
                </a:path>
              </a:gradFill>
              <a:ln w="9525">
                <a:noFill/>
                <a:round/>
                <a:headEnd/>
                <a:tailEnd/>
              </a:ln>
            </p:spPr>
            <p:txBody>
              <a:bodyPr wrap="none" anchor="ctr"/>
              <a:lstStyle/>
              <a:p>
                <a:endParaRPr lang="zh-CN" altLang="en-US" sz="2000"/>
              </a:p>
            </p:txBody>
          </p:sp>
        </p:grpSp>
      </p:grpSp>
      <p:sp>
        <p:nvSpPr>
          <p:cNvPr id="86" name="文本框 85"/>
          <p:cNvSpPr txBox="1"/>
          <p:nvPr/>
        </p:nvSpPr>
        <p:spPr>
          <a:xfrm>
            <a:off x="5317875" y="1772816"/>
            <a:ext cx="3214565"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评价区域时段内水量收支平衡</a:t>
            </a:r>
          </a:p>
        </p:txBody>
      </p:sp>
      <p:cxnSp>
        <p:nvCxnSpPr>
          <p:cNvPr id="87" name="直接连接符 86"/>
          <p:cNvCxnSpPr/>
          <p:nvPr/>
        </p:nvCxnSpPr>
        <p:spPr>
          <a:xfrm>
            <a:off x="5080550" y="2149280"/>
            <a:ext cx="3445114" cy="0"/>
          </a:xfrm>
          <a:prstGeom prst="line">
            <a:avLst/>
          </a:prstGeom>
          <a:ln w="6350">
            <a:solidFill>
              <a:srgbClr val="80808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6228184" y="3547936"/>
            <a:ext cx="252440" cy="562729"/>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6327495" y="2996952"/>
            <a:ext cx="2855818" cy="58477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分析、评价不同下垫面次降雨</a:t>
            </a:r>
            <a:endParaRPr lang="en-US" altLang="zh-CN" sz="1600" b="1" dirty="0">
              <a:latin typeface="微软雅黑" panose="020B0503020204020204" pitchFamily="34" charset="-122"/>
              <a:ea typeface="微软雅黑" panose="020B0503020204020204" pitchFamily="34" charset="-122"/>
            </a:endParaRPr>
          </a:p>
          <a:p>
            <a:r>
              <a:rPr lang="zh-CN" altLang="en-US" sz="1600" b="1" dirty="0">
                <a:latin typeface="微软雅黑" panose="020B0503020204020204" pitchFamily="34" charset="-122"/>
                <a:ea typeface="微软雅黑" panose="020B0503020204020204" pitchFamily="34" charset="-122"/>
              </a:rPr>
              <a:t>径流关系，耦合土壤侵蚀模型</a:t>
            </a:r>
          </a:p>
        </p:txBody>
      </p:sp>
      <p:cxnSp>
        <p:nvCxnSpPr>
          <p:cNvPr id="90" name="直接连接符 89"/>
          <p:cNvCxnSpPr/>
          <p:nvPr/>
        </p:nvCxnSpPr>
        <p:spPr>
          <a:xfrm flipH="1">
            <a:off x="6480624" y="3547936"/>
            <a:ext cx="1954630" cy="0"/>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2318442" y="3858746"/>
            <a:ext cx="143557" cy="281364"/>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301868" y="3861751"/>
            <a:ext cx="2014466" cy="0"/>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3" name="文本框 92"/>
          <p:cNvSpPr txBox="1"/>
          <p:nvPr/>
        </p:nvSpPr>
        <p:spPr>
          <a:xfrm>
            <a:off x="234213" y="3295144"/>
            <a:ext cx="2643206" cy="58477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评价水资源安全、水压力，支撑水资源科学管理与分配</a:t>
            </a:r>
          </a:p>
        </p:txBody>
      </p:sp>
    </p:spTree>
    <p:extLst>
      <p:ext uri="{BB962C8B-B14F-4D97-AF65-F5344CB8AC3E}">
        <p14:creationId xmlns:p14="http://schemas.microsoft.com/office/powerpoint/2010/main" val="9059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200"/>
                                        <p:tgtEl>
                                          <p:spTgt spid="87"/>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left)">
                                      <p:cBhvr>
                                        <p:cTn id="11" dur="200"/>
                                        <p:tgtEl>
                                          <p:spTgt spid="8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200"/>
                                        <p:tgtEl>
                                          <p:spTgt spid="86"/>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wipe(left)">
                                      <p:cBhvr>
                                        <p:cTn id="18" dur="200"/>
                                        <p:tgtEl>
                                          <p:spTgt spid="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200"/>
                                        <p:tgtEl>
                                          <p:spTgt spid="89"/>
                                        </p:tgtEl>
                                      </p:cBhvr>
                                    </p:animEffect>
                                  </p:childTnLst>
                                </p:cTn>
                              </p:par>
                            </p:childTnLst>
                          </p:cTn>
                        </p:par>
                        <p:par>
                          <p:cTn id="22" fill="hold">
                            <p:stCondLst>
                              <p:cond delay="600"/>
                            </p:stCondLst>
                            <p:childTnLst>
                              <p:par>
                                <p:cTn id="23" presetID="22" presetClass="entr" presetSubtype="2"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right)">
                                      <p:cBhvr>
                                        <p:cTn id="25" dur="200"/>
                                        <p:tgtEl>
                                          <p:spTgt spid="91"/>
                                        </p:tgtEl>
                                      </p:cBhvr>
                                    </p:animEffect>
                                  </p:childTnLst>
                                </p:cTn>
                              </p:par>
                            </p:childTnLst>
                          </p:cTn>
                        </p:par>
                        <p:par>
                          <p:cTn id="26" fill="hold">
                            <p:stCondLst>
                              <p:cond delay="800"/>
                            </p:stCondLst>
                            <p:childTnLst>
                              <p:par>
                                <p:cTn id="27" presetID="22" presetClass="entr" presetSubtype="2" fill="hold" nodeType="after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right)">
                                      <p:cBhvr>
                                        <p:cTn id="29" dur="200"/>
                                        <p:tgtEl>
                                          <p:spTgt spid="9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2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9" grpId="0"/>
      <p:bldP spid="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田间剖面图水文过程"/>
          <p:cNvPicPr>
            <a:picLocks noChangeAspect="1" noChangeArrowheads="1"/>
          </p:cNvPicPr>
          <p:nvPr/>
        </p:nvPicPr>
        <p:blipFill>
          <a:blip r:embed="rId2"/>
          <a:srcRect/>
          <a:stretch>
            <a:fillRect/>
          </a:stretch>
        </p:blipFill>
        <p:spPr bwMode="auto">
          <a:xfrm>
            <a:off x="0" y="3762375"/>
            <a:ext cx="5113338" cy="3095625"/>
          </a:xfrm>
          <a:prstGeom prst="rect">
            <a:avLst/>
          </a:prstGeom>
          <a:noFill/>
        </p:spPr>
      </p:pic>
      <p:sp>
        <p:nvSpPr>
          <p:cNvPr id="301059" name="Rectangle 3"/>
          <p:cNvSpPr>
            <a:spLocks noGrp="1" noChangeArrowheads="1"/>
          </p:cNvSpPr>
          <p:nvPr>
            <p:ph type="title" idx="4294967295"/>
          </p:nvPr>
        </p:nvSpPr>
        <p:spPr>
          <a:xfrm>
            <a:off x="0" y="476250"/>
            <a:ext cx="8964613" cy="976313"/>
          </a:xfrm>
          <a:noFill/>
        </p:spPr>
        <p:txBody>
          <a:bodyPr/>
          <a:lstStyle/>
          <a:p>
            <a:r>
              <a:rPr lang="zh-CN" altLang="en-US" sz="2800" smtClean="0">
                <a:solidFill>
                  <a:schemeClr val="tx1"/>
                </a:solidFill>
                <a:ea typeface="宋体" charset="-122"/>
              </a:rPr>
              <a:t>水循环过程、流域系统、田间水文过程</a:t>
            </a:r>
          </a:p>
        </p:txBody>
      </p:sp>
      <p:pic>
        <p:nvPicPr>
          <p:cNvPr id="301061" name="Picture 5" descr="stream"/>
          <p:cNvPicPr>
            <a:picLocks noChangeAspect="1" noChangeArrowheads="1"/>
          </p:cNvPicPr>
          <p:nvPr/>
        </p:nvPicPr>
        <p:blipFill>
          <a:blip r:embed="rId3"/>
          <a:srcRect/>
          <a:stretch>
            <a:fillRect/>
          </a:stretch>
        </p:blipFill>
        <p:spPr bwMode="auto">
          <a:xfrm>
            <a:off x="5003800" y="3770313"/>
            <a:ext cx="4140200" cy="3087687"/>
          </a:xfrm>
          <a:prstGeom prst="rect">
            <a:avLst/>
          </a:prstGeom>
          <a:noFill/>
          <a:ln w="9525">
            <a:noFill/>
            <a:miter lim="800000"/>
            <a:headEnd/>
            <a:tailEnd/>
          </a:ln>
        </p:spPr>
      </p:pic>
      <p:pic>
        <p:nvPicPr>
          <p:cNvPr id="301062" name="Picture 6"/>
          <p:cNvPicPr>
            <a:picLocks noChangeAspect="1" noChangeArrowheads="1"/>
          </p:cNvPicPr>
          <p:nvPr/>
        </p:nvPicPr>
        <p:blipFill>
          <a:blip r:embed="rId4"/>
          <a:srcRect/>
          <a:stretch>
            <a:fillRect/>
          </a:stretch>
        </p:blipFill>
        <p:spPr bwMode="auto">
          <a:xfrm>
            <a:off x="0" y="1341438"/>
            <a:ext cx="9144000" cy="26749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l="14443" t="1608" r="13163"/>
          <a:stretch>
            <a:fillRect/>
          </a:stretch>
        </p:blipFill>
        <p:spPr bwMode="auto">
          <a:xfrm>
            <a:off x="1403648" y="1268760"/>
            <a:ext cx="6960396" cy="5311422"/>
          </a:xfrm>
          <a:prstGeom prst="rect">
            <a:avLst/>
          </a:prstGeom>
          <a:noFill/>
          <a:ln w="9525">
            <a:noFill/>
            <a:miter lim="800000"/>
            <a:headEnd/>
            <a:tailEnd/>
          </a:ln>
        </p:spPr>
      </p:pic>
      <p:sp>
        <p:nvSpPr>
          <p:cNvPr id="5" name="文本框 4"/>
          <p:cNvSpPr txBox="1"/>
          <p:nvPr/>
        </p:nvSpPr>
        <p:spPr>
          <a:xfrm>
            <a:off x="827584" y="519063"/>
            <a:ext cx="3038475"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2. </a:t>
            </a:r>
            <a:r>
              <a:rPr lang="zh-CN" altLang="en-US" sz="2400" dirty="0">
                <a:latin typeface="微软雅黑" panose="020B0503020204020204" pitchFamily="34" charset="-122"/>
                <a:ea typeface="微软雅黑" panose="020B0503020204020204" pitchFamily="34" charset="-122"/>
              </a:rPr>
              <a:t>技术流程</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74434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55576" y="1459558"/>
            <a:ext cx="7490221" cy="4183682"/>
            <a:chOff x="0" y="0"/>
            <a:chExt cx="9527" cy="5645"/>
          </a:xfrm>
        </p:grpSpPr>
        <p:pic>
          <p:nvPicPr>
            <p:cNvPr id="35849" name="Picture 10" descr="王明程"/>
            <p:cNvPicPr>
              <a:picLocks noChangeAspect="1" noChangeArrowheads="1"/>
            </p:cNvPicPr>
            <p:nvPr/>
          </p:nvPicPr>
          <p:blipFill>
            <a:blip r:embed="rId2"/>
            <a:srcRect/>
            <a:stretch>
              <a:fillRect/>
            </a:stretch>
          </p:blipFill>
          <p:spPr bwMode="auto">
            <a:xfrm>
              <a:off x="0" y="540"/>
              <a:ext cx="9527" cy="5105"/>
            </a:xfrm>
            <a:prstGeom prst="rect">
              <a:avLst/>
            </a:prstGeom>
            <a:noFill/>
            <a:ln w="9525">
              <a:noFill/>
              <a:miter lim="800000"/>
              <a:headEnd/>
              <a:tailEnd/>
            </a:ln>
          </p:spPr>
        </p:pic>
        <p:sp>
          <p:nvSpPr>
            <p:cNvPr id="35850" name="下箭头 16"/>
            <p:cNvSpPr>
              <a:spLocks noChangeArrowheads="1"/>
            </p:cNvSpPr>
            <p:nvPr/>
          </p:nvSpPr>
          <p:spPr bwMode="auto">
            <a:xfrm>
              <a:off x="1282" y="560"/>
              <a:ext cx="225" cy="340"/>
            </a:xfrm>
            <a:prstGeom prst="downArrow">
              <a:avLst>
                <a:gd name="adj1" fmla="val 50000"/>
                <a:gd name="adj2" fmla="val 50440"/>
              </a:avLst>
            </a:prstGeom>
            <a:noFill/>
            <a:ln w="25400">
              <a:solidFill>
                <a:schemeClr val="tx1"/>
              </a:solidFill>
              <a:miter lim="800000"/>
              <a:headEnd/>
              <a:tailEnd/>
            </a:ln>
          </p:spPr>
          <p:txBody>
            <a:bodyPr anchor="ctr"/>
            <a:lstStyle/>
            <a:p>
              <a:pPr algn="ctr" eaLnBrk="0" hangingPunct="0"/>
              <a:endParaRPr lang="zh-CN" altLang="en-US" sz="1350">
                <a:solidFill>
                  <a:schemeClr val="tx1">
                    <a:lumMod val="95000"/>
                    <a:lumOff val="5000"/>
                  </a:schemeClr>
                </a:solidFill>
                <a:latin typeface="黑体" pitchFamily="2" charset="-122"/>
                <a:ea typeface="黑体" pitchFamily="2" charset="-122"/>
                <a:sym typeface="黑体" pitchFamily="2" charset="-122"/>
              </a:endParaRPr>
            </a:p>
          </p:txBody>
        </p:sp>
        <p:sp>
          <p:nvSpPr>
            <p:cNvPr id="35851" name="TextBox 17"/>
            <p:cNvSpPr>
              <a:spLocks noChangeArrowheads="1"/>
            </p:cNvSpPr>
            <p:nvPr/>
          </p:nvSpPr>
          <p:spPr bwMode="auto">
            <a:xfrm>
              <a:off x="495" y="0"/>
              <a:ext cx="1800" cy="401"/>
            </a:xfrm>
            <a:prstGeom prst="rect">
              <a:avLst/>
            </a:prstGeom>
            <a:solidFill>
              <a:srgbClr val="FFFF00"/>
            </a:solidFill>
            <a:ln w="9525">
              <a:solidFill>
                <a:schemeClr val="tx1"/>
              </a:solidFill>
              <a:miter lim="800000"/>
              <a:headEnd/>
              <a:tailEnd/>
            </a:ln>
          </p:spPr>
          <p:txBody>
            <a:bodyPr>
              <a:spAutoFit/>
            </a:bodyPr>
            <a:lstStyle/>
            <a:p>
              <a:pPr eaLnBrk="0" hangingPunct="0"/>
              <a:r>
                <a:rPr lang="zh-CN" altLang="en-US" sz="1050" b="1">
                  <a:solidFill>
                    <a:schemeClr val="tx1">
                      <a:lumMod val="95000"/>
                      <a:lumOff val="5000"/>
                    </a:schemeClr>
                  </a:solidFill>
                  <a:latin typeface="楷体_GB2312" pitchFamily="49" charset="-122"/>
                  <a:ea typeface="楷体_GB2312" pitchFamily="49" charset="-122"/>
                  <a:sym typeface="楷体_GB2312" pitchFamily="49" charset="-122"/>
                </a:rPr>
                <a:t>蒸散发模块</a:t>
              </a:r>
              <a:endParaRPr lang="zh-CN" altLang="en-US" sz="1350">
                <a:solidFill>
                  <a:schemeClr val="tx1">
                    <a:lumMod val="95000"/>
                    <a:lumOff val="5000"/>
                  </a:schemeClr>
                </a:solidFill>
              </a:endParaRPr>
            </a:p>
          </p:txBody>
        </p:sp>
        <p:sp>
          <p:nvSpPr>
            <p:cNvPr id="35852" name="下箭头 20"/>
            <p:cNvSpPr>
              <a:spLocks noChangeArrowheads="1"/>
            </p:cNvSpPr>
            <p:nvPr/>
          </p:nvSpPr>
          <p:spPr bwMode="auto">
            <a:xfrm>
              <a:off x="7942" y="540"/>
              <a:ext cx="225" cy="338"/>
            </a:xfrm>
            <a:prstGeom prst="downArrow">
              <a:avLst>
                <a:gd name="adj1" fmla="val 50000"/>
                <a:gd name="adj2" fmla="val 50144"/>
              </a:avLst>
            </a:prstGeom>
            <a:noFill/>
            <a:ln w="25400">
              <a:solidFill>
                <a:schemeClr val="tx1"/>
              </a:solidFill>
              <a:miter lim="800000"/>
              <a:headEnd/>
              <a:tailEnd/>
            </a:ln>
          </p:spPr>
          <p:txBody>
            <a:bodyPr anchor="ctr"/>
            <a:lstStyle/>
            <a:p>
              <a:pPr algn="ctr" eaLnBrk="0" hangingPunct="0"/>
              <a:endParaRPr lang="zh-CN" altLang="en-US" sz="1350">
                <a:solidFill>
                  <a:schemeClr val="tx1">
                    <a:lumMod val="95000"/>
                    <a:lumOff val="5000"/>
                  </a:schemeClr>
                </a:solidFill>
                <a:latin typeface="黑体" pitchFamily="2" charset="-122"/>
                <a:ea typeface="黑体" pitchFamily="2" charset="-122"/>
                <a:sym typeface="黑体" pitchFamily="2" charset="-122"/>
              </a:endParaRPr>
            </a:p>
          </p:txBody>
        </p:sp>
        <p:sp>
          <p:nvSpPr>
            <p:cNvPr id="35853" name="TextBox 21"/>
            <p:cNvSpPr>
              <a:spLocks noChangeArrowheads="1"/>
            </p:cNvSpPr>
            <p:nvPr/>
          </p:nvSpPr>
          <p:spPr bwMode="auto">
            <a:xfrm>
              <a:off x="7032" y="0"/>
              <a:ext cx="2025" cy="401"/>
            </a:xfrm>
            <a:prstGeom prst="rect">
              <a:avLst/>
            </a:prstGeom>
            <a:solidFill>
              <a:srgbClr val="FFFF00"/>
            </a:solidFill>
            <a:ln w="9525">
              <a:solidFill>
                <a:schemeClr val="tx1"/>
              </a:solidFill>
              <a:miter lim="800000"/>
              <a:headEnd/>
              <a:tailEnd/>
            </a:ln>
          </p:spPr>
          <p:txBody>
            <a:bodyPr>
              <a:spAutoFit/>
            </a:bodyPr>
            <a:lstStyle/>
            <a:p>
              <a:pPr eaLnBrk="0" hangingPunct="0"/>
              <a:r>
                <a:rPr lang="zh-CN" altLang="en-US" sz="1050" b="1">
                  <a:solidFill>
                    <a:schemeClr val="tx1">
                      <a:lumMod val="95000"/>
                      <a:lumOff val="5000"/>
                    </a:schemeClr>
                  </a:solidFill>
                  <a:latin typeface="楷体_GB2312" pitchFamily="49" charset="-122"/>
                  <a:ea typeface="楷体_GB2312" pitchFamily="49" charset="-122"/>
                  <a:sym typeface="楷体_GB2312" pitchFamily="49" charset="-122"/>
                </a:rPr>
                <a:t>植被截留模块</a:t>
              </a:r>
              <a:endParaRPr lang="zh-CN" altLang="en-US" sz="1350">
                <a:solidFill>
                  <a:schemeClr val="tx1">
                    <a:lumMod val="95000"/>
                    <a:lumOff val="5000"/>
                  </a:schemeClr>
                </a:solidFill>
              </a:endParaRPr>
            </a:p>
          </p:txBody>
        </p:sp>
        <p:sp>
          <p:nvSpPr>
            <p:cNvPr id="35854" name="下箭头 23"/>
            <p:cNvSpPr>
              <a:spLocks noChangeArrowheads="1"/>
            </p:cNvSpPr>
            <p:nvPr/>
          </p:nvSpPr>
          <p:spPr bwMode="auto">
            <a:xfrm>
              <a:off x="4995" y="1335"/>
              <a:ext cx="225" cy="338"/>
            </a:xfrm>
            <a:prstGeom prst="downArrow">
              <a:avLst>
                <a:gd name="adj1" fmla="val 50000"/>
                <a:gd name="adj2" fmla="val 49998"/>
              </a:avLst>
            </a:prstGeom>
            <a:noFill/>
            <a:ln w="25400">
              <a:solidFill>
                <a:schemeClr val="tx1"/>
              </a:solidFill>
              <a:miter lim="800000"/>
              <a:headEnd/>
              <a:tailEnd/>
            </a:ln>
          </p:spPr>
          <p:txBody>
            <a:bodyPr anchor="ctr"/>
            <a:lstStyle/>
            <a:p>
              <a:pPr algn="ctr" eaLnBrk="0" hangingPunct="0"/>
              <a:endParaRPr lang="zh-CN" altLang="en-US" sz="1350">
                <a:solidFill>
                  <a:schemeClr val="tx1">
                    <a:lumMod val="95000"/>
                    <a:lumOff val="5000"/>
                  </a:schemeClr>
                </a:solidFill>
                <a:latin typeface="黑体" pitchFamily="2" charset="-122"/>
                <a:ea typeface="黑体" pitchFamily="2" charset="-122"/>
                <a:sym typeface="黑体" pitchFamily="2" charset="-122"/>
              </a:endParaRPr>
            </a:p>
          </p:txBody>
        </p:sp>
        <p:sp>
          <p:nvSpPr>
            <p:cNvPr id="35855" name="TextBox 24"/>
            <p:cNvSpPr>
              <a:spLocks noChangeArrowheads="1"/>
            </p:cNvSpPr>
            <p:nvPr/>
          </p:nvSpPr>
          <p:spPr bwMode="auto">
            <a:xfrm>
              <a:off x="3742" y="768"/>
              <a:ext cx="2940" cy="401"/>
            </a:xfrm>
            <a:prstGeom prst="rect">
              <a:avLst/>
            </a:prstGeom>
            <a:solidFill>
              <a:srgbClr val="FFFF00"/>
            </a:solidFill>
            <a:ln w="9525">
              <a:solidFill>
                <a:schemeClr val="tx1"/>
              </a:solidFill>
              <a:miter lim="800000"/>
              <a:headEnd/>
              <a:tailEnd/>
            </a:ln>
          </p:spPr>
          <p:txBody>
            <a:bodyPr>
              <a:spAutoFit/>
            </a:bodyPr>
            <a:lstStyle/>
            <a:p>
              <a:pPr eaLnBrk="0" hangingPunct="0"/>
              <a:r>
                <a:rPr lang="zh-CN" altLang="en-US" sz="1050" b="1">
                  <a:solidFill>
                    <a:schemeClr val="tx1">
                      <a:lumMod val="95000"/>
                      <a:lumOff val="5000"/>
                    </a:schemeClr>
                  </a:solidFill>
                  <a:latin typeface="楷体_GB2312" pitchFamily="49" charset="-122"/>
                  <a:ea typeface="楷体_GB2312" pitchFamily="49" charset="-122"/>
                  <a:sym typeface="楷体_GB2312" pitchFamily="49" charset="-122"/>
                </a:rPr>
                <a:t>土壤水方程求解模块</a:t>
              </a:r>
              <a:endParaRPr lang="zh-CN" altLang="en-US" sz="1350">
                <a:solidFill>
                  <a:schemeClr val="tx1">
                    <a:lumMod val="95000"/>
                    <a:lumOff val="5000"/>
                  </a:schemeClr>
                </a:solidFill>
              </a:endParaRPr>
            </a:p>
          </p:txBody>
        </p:sp>
      </p:grpSp>
      <p:sp>
        <p:nvSpPr>
          <p:cNvPr id="35843" name="Text Box 11"/>
          <p:cNvSpPr txBox="1">
            <a:spLocks noChangeArrowheads="1"/>
          </p:cNvSpPr>
          <p:nvPr/>
        </p:nvSpPr>
        <p:spPr bwMode="auto">
          <a:xfrm>
            <a:off x="1010946" y="2734961"/>
            <a:ext cx="537338" cy="253916"/>
          </a:xfrm>
          <a:prstGeom prst="rect">
            <a:avLst/>
          </a:prstGeom>
          <a:noFill/>
          <a:ln w="9525">
            <a:solidFill>
              <a:srgbClr val="FFD347"/>
            </a:solidFill>
            <a:miter lim="800000"/>
            <a:headEnd/>
            <a:tailEnd/>
          </a:ln>
        </p:spPr>
        <p:txBody>
          <a:bodyPr wrap="square">
            <a:spAutoFit/>
          </a:bodyPr>
          <a:lstStyle/>
          <a:p>
            <a:r>
              <a:rPr lang="zh-CN" altLang="en-US" sz="1050">
                <a:solidFill>
                  <a:schemeClr val="tx1">
                    <a:lumMod val="95000"/>
                    <a:lumOff val="5000"/>
                  </a:schemeClr>
                </a:solidFill>
                <a:latin typeface="Times New Roman" pitchFamily="18" charset="0"/>
              </a:rPr>
              <a:t>LAI</a:t>
            </a:r>
          </a:p>
        </p:txBody>
      </p:sp>
      <p:sp>
        <p:nvSpPr>
          <p:cNvPr id="35844" name="Text Box 12"/>
          <p:cNvSpPr txBox="1">
            <a:spLocks noChangeArrowheads="1"/>
          </p:cNvSpPr>
          <p:nvPr/>
        </p:nvSpPr>
        <p:spPr bwMode="auto">
          <a:xfrm>
            <a:off x="6811571" y="2699469"/>
            <a:ext cx="537337" cy="253916"/>
          </a:xfrm>
          <a:prstGeom prst="rect">
            <a:avLst/>
          </a:prstGeom>
          <a:noFill/>
          <a:ln w="9525">
            <a:solidFill>
              <a:srgbClr val="FFD347"/>
            </a:solidFill>
            <a:miter lim="800000"/>
            <a:headEnd/>
            <a:tailEnd/>
          </a:ln>
        </p:spPr>
        <p:txBody>
          <a:bodyPr wrap="square">
            <a:spAutoFit/>
          </a:bodyPr>
          <a:lstStyle/>
          <a:p>
            <a:r>
              <a:rPr lang="zh-CN" altLang="en-US" sz="1050" dirty="0">
                <a:solidFill>
                  <a:schemeClr val="tx1">
                    <a:lumMod val="95000"/>
                    <a:lumOff val="5000"/>
                  </a:schemeClr>
                </a:solidFill>
                <a:latin typeface="Times New Roman" pitchFamily="18" charset="0"/>
              </a:rPr>
              <a:t>LAI</a:t>
            </a:r>
          </a:p>
        </p:txBody>
      </p:sp>
      <p:sp>
        <p:nvSpPr>
          <p:cNvPr id="35845" name="Text Box 17"/>
          <p:cNvSpPr txBox="1">
            <a:spLocks noChangeArrowheads="1"/>
          </p:cNvSpPr>
          <p:nvPr/>
        </p:nvSpPr>
        <p:spPr bwMode="auto">
          <a:xfrm>
            <a:off x="1288766" y="4425867"/>
            <a:ext cx="1543854" cy="253916"/>
          </a:xfrm>
          <a:prstGeom prst="rect">
            <a:avLst/>
          </a:prstGeom>
          <a:noFill/>
          <a:ln w="9525">
            <a:solidFill>
              <a:srgbClr val="FFCC00"/>
            </a:solidFill>
            <a:miter lim="800000"/>
            <a:headEnd/>
            <a:tailEnd/>
          </a:ln>
        </p:spPr>
        <p:txBody>
          <a:bodyPr wrap="square">
            <a:spAutoFit/>
          </a:bodyPr>
          <a:lstStyle/>
          <a:p>
            <a:pPr eaLnBrk="0" hangingPunct="0"/>
            <a:r>
              <a:rPr lang="zh-CN" altLang="en-US" sz="1050">
                <a:solidFill>
                  <a:schemeClr val="tx1">
                    <a:lumMod val="95000"/>
                    <a:lumOff val="5000"/>
                  </a:schemeClr>
                </a:solidFill>
              </a:rPr>
              <a:t>表层蒸散发强度</a:t>
            </a:r>
          </a:p>
        </p:txBody>
      </p:sp>
      <p:sp>
        <p:nvSpPr>
          <p:cNvPr id="13326" name="椭圆 13"/>
          <p:cNvSpPr>
            <a:spLocks noChangeArrowheads="1"/>
          </p:cNvSpPr>
          <p:nvPr/>
        </p:nvSpPr>
        <p:spPr bwMode="auto">
          <a:xfrm>
            <a:off x="6392902" y="3056403"/>
            <a:ext cx="1524833" cy="539184"/>
          </a:xfrm>
          <a:prstGeom prst="ellipse">
            <a:avLst/>
          </a:prstGeom>
          <a:noFill/>
          <a:ln w="25400">
            <a:solidFill>
              <a:srgbClr val="FF0000"/>
            </a:solidFill>
            <a:round/>
            <a:headEnd/>
            <a:tailEnd/>
          </a:ln>
        </p:spPr>
        <p:txBody>
          <a:bodyPr anchor="ctr"/>
          <a:lstStyle/>
          <a:p>
            <a:pPr algn="ctr"/>
            <a:endParaRPr lang="zh-CN" altLang="en-US" sz="1350">
              <a:solidFill>
                <a:schemeClr val="tx1">
                  <a:lumMod val="95000"/>
                  <a:lumOff val="5000"/>
                </a:schemeClr>
              </a:solidFill>
              <a:latin typeface="Corbel" pitchFamily="34" charset="0"/>
            </a:endParaRPr>
          </a:p>
        </p:txBody>
      </p:sp>
      <p:sp>
        <p:nvSpPr>
          <p:cNvPr id="13327" name="椭圆 14"/>
          <p:cNvSpPr>
            <a:spLocks noChangeArrowheads="1"/>
          </p:cNvSpPr>
          <p:nvPr/>
        </p:nvSpPr>
        <p:spPr bwMode="auto">
          <a:xfrm>
            <a:off x="717996" y="2826427"/>
            <a:ext cx="2252378" cy="1849326"/>
          </a:xfrm>
          <a:prstGeom prst="ellipse">
            <a:avLst/>
          </a:prstGeom>
          <a:noFill/>
          <a:ln w="25400">
            <a:solidFill>
              <a:srgbClr val="FF0000"/>
            </a:solidFill>
            <a:round/>
            <a:headEnd/>
            <a:tailEnd/>
          </a:ln>
        </p:spPr>
        <p:txBody>
          <a:bodyPr anchor="ctr"/>
          <a:lstStyle/>
          <a:p>
            <a:pPr algn="ctr"/>
            <a:endParaRPr lang="zh-CN" altLang="en-US" sz="1350">
              <a:solidFill>
                <a:schemeClr val="tx1">
                  <a:lumMod val="95000"/>
                  <a:lumOff val="5000"/>
                </a:schemeClr>
              </a:solidFill>
              <a:latin typeface="Corbel" pitchFamily="34" charset="0"/>
            </a:endParaRPr>
          </a:p>
        </p:txBody>
      </p:sp>
      <p:sp>
        <p:nvSpPr>
          <p:cNvPr id="16" name="Rectangle 2"/>
          <p:cNvSpPr txBox="1">
            <a:spLocks noChangeArrowheads="1"/>
          </p:cNvSpPr>
          <p:nvPr/>
        </p:nvSpPr>
        <p:spPr bwMode="auto">
          <a:xfrm>
            <a:off x="1010946" y="590416"/>
            <a:ext cx="5886450" cy="457200"/>
          </a:xfrm>
          <a:prstGeom prst="rect">
            <a:avLst/>
          </a:prstGeom>
          <a:noFill/>
          <a:ln w="9525">
            <a:noFill/>
            <a:miter lim="800000"/>
            <a:headEnd/>
            <a:tailEnd/>
          </a:ln>
        </p:spPr>
        <p:txBody>
          <a:bodyPr anchor="ctr"/>
          <a:lstStyle/>
          <a:p>
            <a:pPr eaLnBrk="0" hangingPunct="0">
              <a:defRPr/>
            </a:pPr>
            <a:r>
              <a:rPr lang="en-US" altLang="zh-CN" sz="2100" b="1" kern="0" dirty="0">
                <a:solidFill>
                  <a:schemeClr val="tx1">
                    <a:lumMod val="95000"/>
                    <a:lumOff val="5000"/>
                  </a:schemeClr>
                </a:solidFill>
                <a:latin typeface="+mn-ea"/>
                <a:cs typeface="+mj-cs"/>
              </a:rPr>
              <a:t>2</a:t>
            </a:r>
            <a:r>
              <a:rPr lang="zh-CN" altLang="en-US" sz="2100" b="1" kern="0" dirty="0">
                <a:solidFill>
                  <a:schemeClr val="tx1">
                    <a:lumMod val="95000"/>
                    <a:lumOff val="5000"/>
                  </a:schemeClr>
                </a:solidFill>
                <a:latin typeface="+mn-ea"/>
                <a:cs typeface="+mj-cs"/>
              </a:rPr>
              <a:t>.</a:t>
            </a:r>
            <a:r>
              <a:rPr lang="en-US" altLang="zh-CN" sz="2100" b="1" kern="0" dirty="0">
                <a:solidFill>
                  <a:schemeClr val="tx1">
                    <a:lumMod val="95000"/>
                    <a:lumOff val="5000"/>
                  </a:schemeClr>
                </a:solidFill>
                <a:latin typeface="+mn-ea"/>
                <a:cs typeface="+mj-cs"/>
              </a:rPr>
              <a:t>1 </a:t>
            </a:r>
            <a:r>
              <a:rPr lang="zh-CN" altLang="en-US" sz="2100" b="1" kern="0" dirty="0">
                <a:solidFill>
                  <a:schemeClr val="tx1">
                    <a:lumMod val="95000"/>
                    <a:lumOff val="5000"/>
                  </a:schemeClr>
                </a:solidFill>
                <a:latin typeface="+mn-ea"/>
                <a:cs typeface="+mj-cs"/>
              </a:rPr>
              <a:t>区域水循环过程研究</a:t>
            </a:r>
          </a:p>
        </p:txBody>
      </p:sp>
      <p:sp>
        <p:nvSpPr>
          <p:cNvPr id="17" name="TextBox 16"/>
          <p:cNvSpPr txBox="1"/>
          <p:nvPr/>
        </p:nvSpPr>
        <p:spPr>
          <a:xfrm>
            <a:off x="2858516" y="5782434"/>
            <a:ext cx="4725130" cy="323165"/>
          </a:xfrm>
          <a:prstGeom prst="rect">
            <a:avLst/>
          </a:prstGeom>
          <a:noFill/>
        </p:spPr>
        <p:txBody>
          <a:bodyPr wrap="square">
            <a:spAutoFit/>
          </a:bodyPr>
          <a:lstStyle/>
          <a:p>
            <a:pPr>
              <a:defRPr/>
            </a:pPr>
            <a:r>
              <a:rPr lang="en-US" altLang="zh-CN" sz="1500" b="1" dirty="0">
                <a:solidFill>
                  <a:schemeClr val="tx1">
                    <a:lumMod val="95000"/>
                    <a:lumOff val="5000"/>
                  </a:schemeClr>
                </a:solidFill>
                <a:latin typeface="+mj-lt"/>
              </a:rPr>
              <a:t> SVAT</a:t>
            </a:r>
            <a:r>
              <a:rPr lang="zh-CN" altLang="en-US" sz="1500" b="1" dirty="0">
                <a:solidFill>
                  <a:schemeClr val="tx1">
                    <a:lumMod val="95000"/>
                    <a:lumOff val="5000"/>
                  </a:schemeClr>
                </a:solidFill>
                <a:latin typeface="+mj-lt"/>
              </a:rPr>
              <a:t>流域陆面蒸散模型（旬月尺度）</a:t>
            </a:r>
            <a:r>
              <a:rPr lang="en-US" altLang="zh-CN" sz="1500" b="1" dirty="0">
                <a:solidFill>
                  <a:schemeClr val="tx1">
                    <a:lumMod val="95000"/>
                    <a:lumOff val="5000"/>
                  </a:schemeClr>
                </a:solidFill>
                <a:latin typeface="+mj-lt"/>
              </a:rPr>
              <a:t>  </a:t>
            </a:r>
            <a:endParaRPr lang="zh-CN" altLang="en-US" sz="1500" b="1" dirty="0">
              <a:solidFill>
                <a:schemeClr val="tx1">
                  <a:lumMod val="95000"/>
                  <a:lumOff val="5000"/>
                </a:schemeClr>
              </a:solidFill>
              <a:latin typeface="+mj-lt"/>
            </a:endParaRPr>
          </a:p>
        </p:txBody>
      </p:sp>
    </p:spTree>
    <p:extLst>
      <p:ext uri="{BB962C8B-B14F-4D97-AF65-F5344CB8AC3E}">
        <p14:creationId xmlns:p14="http://schemas.microsoft.com/office/powerpoint/2010/main" val="9493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6"/>
                                        </p:tgtEl>
                                        <p:attrNameLst>
                                          <p:attrName>style.visibility</p:attrName>
                                        </p:attrNameLst>
                                      </p:cBhvr>
                                      <p:to>
                                        <p:strVal val="visible"/>
                                      </p:to>
                                    </p:set>
                                    <p:anim calcmode="lin" valueType="num">
                                      <p:cBhvr additive="base">
                                        <p:cTn id="7" dur="500" fill="hold"/>
                                        <p:tgtEl>
                                          <p:spTgt spid="13326"/>
                                        </p:tgtEl>
                                        <p:attrNameLst>
                                          <p:attrName>ppt_x</p:attrName>
                                        </p:attrNameLst>
                                      </p:cBhvr>
                                      <p:tavLst>
                                        <p:tav tm="0">
                                          <p:val>
                                            <p:strVal val="#ppt_x"/>
                                          </p:val>
                                        </p:tav>
                                        <p:tav tm="100000">
                                          <p:val>
                                            <p:strVal val="#ppt_x"/>
                                          </p:val>
                                        </p:tav>
                                      </p:tavLst>
                                    </p:anim>
                                    <p:anim calcmode="lin" valueType="num">
                                      <p:cBhvr additive="base">
                                        <p:cTn id="8" dur="500" fill="hold"/>
                                        <p:tgtEl>
                                          <p:spTgt spid="133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27"/>
                                        </p:tgtEl>
                                        <p:attrNameLst>
                                          <p:attrName>style.visibility</p:attrName>
                                        </p:attrNameLst>
                                      </p:cBhvr>
                                      <p:to>
                                        <p:strVal val="visible"/>
                                      </p:to>
                                    </p:set>
                                    <p:anim calcmode="lin" valueType="num">
                                      <p:cBhvr additive="base">
                                        <p:cTn id="11" dur="500" fill="hold"/>
                                        <p:tgtEl>
                                          <p:spTgt spid="13327"/>
                                        </p:tgtEl>
                                        <p:attrNameLst>
                                          <p:attrName>ppt_x</p:attrName>
                                        </p:attrNameLst>
                                      </p:cBhvr>
                                      <p:tavLst>
                                        <p:tav tm="0">
                                          <p:val>
                                            <p:strVal val="#ppt_x"/>
                                          </p:val>
                                        </p:tav>
                                        <p:tav tm="100000">
                                          <p:val>
                                            <p:strVal val="#ppt_x"/>
                                          </p:val>
                                        </p:tav>
                                      </p:tavLst>
                                    </p:anim>
                                    <p:anim calcmode="lin" valueType="num">
                                      <p:cBhvr additive="base">
                                        <p:cTn id="12" dur="500" fill="hold"/>
                                        <p:tgtEl>
                                          <p:spTgt spid="133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animBg="1" autoUpdateAnimBg="0"/>
      <p:bldP spid="13327"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611560" y="836712"/>
            <a:ext cx="5886450" cy="457200"/>
          </a:xfrm>
          <a:prstGeom prst="rect">
            <a:avLst/>
          </a:prstGeom>
          <a:noFill/>
          <a:ln w="9525">
            <a:noFill/>
            <a:miter lim="800000"/>
            <a:headEnd/>
            <a:tailEnd/>
          </a:ln>
        </p:spPr>
        <p:txBody>
          <a:bodyPr anchor="ctr"/>
          <a:lstStyle/>
          <a:p>
            <a:pPr eaLnBrk="0" hangingPunct="0">
              <a:defRPr/>
            </a:pPr>
            <a:r>
              <a:rPr lang="en-US" altLang="zh-CN" sz="2100" b="1" kern="0" dirty="0">
                <a:solidFill>
                  <a:schemeClr val="tx1">
                    <a:lumMod val="95000"/>
                    <a:lumOff val="5000"/>
                  </a:schemeClr>
                </a:solidFill>
                <a:latin typeface="+mn-ea"/>
                <a:cs typeface="+mj-cs"/>
              </a:rPr>
              <a:t>2</a:t>
            </a:r>
            <a:r>
              <a:rPr lang="zh-CN" altLang="en-US" sz="2100" b="1" kern="0" dirty="0">
                <a:solidFill>
                  <a:schemeClr val="tx1">
                    <a:lumMod val="95000"/>
                    <a:lumOff val="5000"/>
                  </a:schemeClr>
                </a:solidFill>
                <a:latin typeface="+mn-ea"/>
                <a:cs typeface="+mj-cs"/>
              </a:rPr>
              <a:t>.</a:t>
            </a:r>
            <a:r>
              <a:rPr lang="en-US" altLang="zh-CN" sz="2100" b="1" kern="0" dirty="0">
                <a:solidFill>
                  <a:schemeClr val="tx1">
                    <a:lumMod val="95000"/>
                    <a:lumOff val="5000"/>
                  </a:schemeClr>
                </a:solidFill>
                <a:latin typeface="+mn-ea"/>
                <a:cs typeface="+mj-cs"/>
              </a:rPr>
              <a:t>2 </a:t>
            </a:r>
            <a:r>
              <a:rPr lang="zh-CN" altLang="en-US" sz="2100" b="1" kern="0" dirty="0">
                <a:solidFill>
                  <a:schemeClr val="tx1">
                    <a:lumMod val="95000"/>
                    <a:lumOff val="5000"/>
                  </a:schemeClr>
                </a:solidFill>
                <a:latin typeface="+mn-ea"/>
                <a:cs typeface="+mj-cs"/>
              </a:rPr>
              <a:t>流域水文过程研究</a:t>
            </a:r>
          </a:p>
        </p:txBody>
      </p:sp>
      <p:sp>
        <p:nvSpPr>
          <p:cNvPr id="17" name="TextBox 16"/>
          <p:cNvSpPr txBox="1"/>
          <p:nvPr/>
        </p:nvSpPr>
        <p:spPr>
          <a:xfrm>
            <a:off x="3203848" y="5805264"/>
            <a:ext cx="4725130" cy="323165"/>
          </a:xfrm>
          <a:prstGeom prst="rect">
            <a:avLst/>
          </a:prstGeom>
          <a:noFill/>
        </p:spPr>
        <p:txBody>
          <a:bodyPr wrap="square">
            <a:spAutoFit/>
          </a:bodyPr>
          <a:lstStyle/>
          <a:p>
            <a:pPr>
              <a:defRPr/>
            </a:pPr>
            <a:r>
              <a:rPr lang="en-US" altLang="zh-CN" sz="1500" b="1" dirty="0">
                <a:solidFill>
                  <a:schemeClr val="tx1">
                    <a:lumMod val="95000"/>
                    <a:lumOff val="5000"/>
                  </a:schemeClr>
                </a:solidFill>
                <a:latin typeface="+mj-lt"/>
              </a:rPr>
              <a:t> MS-DTVGM</a:t>
            </a:r>
            <a:r>
              <a:rPr lang="zh-CN" altLang="en-US" sz="1500" b="1" dirty="0">
                <a:solidFill>
                  <a:schemeClr val="tx1">
                    <a:lumMod val="95000"/>
                    <a:lumOff val="5000"/>
                  </a:schemeClr>
                </a:solidFill>
                <a:latin typeface="+mj-lt"/>
              </a:rPr>
              <a:t>流域水文过程模型（日尺度）</a:t>
            </a:r>
            <a:r>
              <a:rPr lang="en-US" altLang="zh-CN" sz="1500" b="1" dirty="0">
                <a:solidFill>
                  <a:schemeClr val="tx1">
                    <a:lumMod val="95000"/>
                    <a:lumOff val="5000"/>
                  </a:schemeClr>
                </a:solidFill>
                <a:latin typeface="+mj-lt"/>
              </a:rPr>
              <a:t>  </a:t>
            </a:r>
            <a:endParaRPr lang="zh-CN" altLang="en-US" sz="1500" b="1" dirty="0">
              <a:solidFill>
                <a:schemeClr val="tx1">
                  <a:lumMod val="95000"/>
                  <a:lumOff val="5000"/>
                </a:schemeClr>
              </a:solidFill>
              <a:latin typeface="+mj-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294793"/>
            <a:ext cx="5715594" cy="4348447"/>
          </a:xfrm>
          <a:prstGeom prst="rect">
            <a:avLst/>
          </a:prstGeom>
        </p:spPr>
      </p:pic>
    </p:spTree>
    <p:extLst>
      <p:ext uri="{BB962C8B-B14F-4D97-AF65-F5344CB8AC3E}">
        <p14:creationId xmlns:p14="http://schemas.microsoft.com/office/powerpoint/2010/main" val="9340264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49348" y="509972"/>
            <a:ext cx="5886450" cy="457200"/>
          </a:xfrm>
          <a:prstGeom prst="rect">
            <a:avLst/>
          </a:prstGeom>
          <a:noFill/>
          <a:ln w="9525">
            <a:noFill/>
            <a:miter lim="800000"/>
            <a:headEnd/>
            <a:tailEnd/>
          </a:ln>
        </p:spPr>
        <p:txBody>
          <a:bodyPr anchor="ctr"/>
          <a:lstStyle/>
          <a:p>
            <a:pPr eaLnBrk="0" hangingPunct="0">
              <a:defRPr/>
            </a:pPr>
            <a:r>
              <a:rPr lang="en-US" altLang="zh-CN" sz="2100" b="1" kern="0" dirty="0">
                <a:solidFill>
                  <a:schemeClr val="tx1">
                    <a:lumMod val="95000"/>
                    <a:lumOff val="5000"/>
                  </a:schemeClr>
                </a:solidFill>
                <a:latin typeface="+mn-ea"/>
                <a:cs typeface="+mj-cs"/>
              </a:rPr>
              <a:t>2</a:t>
            </a:r>
            <a:r>
              <a:rPr lang="zh-CN" altLang="en-US" sz="2100" b="1" kern="0" dirty="0">
                <a:solidFill>
                  <a:schemeClr val="tx1">
                    <a:lumMod val="95000"/>
                    <a:lumOff val="5000"/>
                  </a:schemeClr>
                </a:solidFill>
                <a:latin typeface="+mn-ea"/>
                <a:cs typeface="+mj-cs"/>
              </a:rPr>
              <a:t>.</a:t>
            </a:r>
            <a:r>
              <a:rPr lang="en-US" altLang="zh-CN" sz="2100" b="1" kern="0" dirty="0">
                <a:solidFill>
                  <a:schemeClr val="tx1">
                    <a:lumMod val="95000"/>
                    <a:lumOff val="5000"/>
                  </a:schemeClr>
                </a:solidFill>
                <a:latin typeface="+mn-ea"/>
                <a:cs typeface="+mj-cs"/>
              </a:rPr>
              <a:t>3 </a:t>
            </a:r>
            <a:r>
              <a:rPr lang="zh-CN" altLang="en-US" sz="2100" b="1" kern="0" dirty="0">
                <a:solidFill>
                  <a:schemeClr val="tx1">
                    <a:lumMod val="95000"/>
                    <a:lumOff val="5000"/>
                  </a:schemeClr>
                </a:solidFill>
                <a:latin typeface="+mn-ea"/>
                <a:cs typeface="+mj-cs"/>
              </a:rPr>
              <a:t>次降水小流域水文过程研究</a:t>
            </a:r>
          </a:p>
        </p:txBody>
      </p:sp>
      <p:grpSp>
        <p:nvGrpSpPr>
          <p:cNvPr id="4" name="组合 109"/>
          <p:cNvGrpSpPr>
            <a:grpSpLocks/>
          </p:cNvGrpSpPr>
          <p:nvPr/>
        </p:nvGrpSpPr>
        <p:grpSpPr bwMode="auto">
          <a:xfrm>
            <a:off x="1475656" y="1247400"/>
            <a:ext cx="6989372" cy="4766990"/>
            <a:chOff x="0" y="0"/>
            <a:chExt cx="73355" cy="51943"/>
          </a:xfrm>
        </p:grpSpPr>
        <p:grpSp>
          <p:nvGrpSpPr>
            <p:cNvPr id="5" name="组合 104"/>
            <p:cNvGrpSpPr>
              <a:grpSpLocks/>
            </p:cNvGrpSpPr>
            <p:nvPr/>
          </p:nvGrpSpPr>
          <p:grpSpPr bwMode="auto">
            <a:xfrm>
              <a:off x="0" y="0"/>
              <a:ext cx="73355" cy="51943"/>
              <a:chOff x="0" y="0"/>
              <a:chExt cx="73356" cy="51943"/>
            </a:xfrm>
          </p:grpSpPr>
          <p:grpSp>
            <p:nvGrpSpPr>
              <p:cNvPr id="7" name="组合 98"/>
              <p:cNvGrpSpPr>
                <a:grpSpLocks/>
              </p:cNvGrpSpPr>
              <p:nvPr/>
            </p:nvGrpSpPr>
            <p:grpSpPr bwMode="auto">
              <a:xfrm>
                <a:off x="1959" y="1721"/>
                <a:ext cx="70124" cy="49405"/>
                <a:chOff x="0" y="0"/>
                <a:chExt cx="70123" cy="49404"/>
              </a:xfrm>
            </p:grpSpPr>
            <p:grpSp>
              <p:nvGrpSpPr>
                <p:cNvPr id="15" name="组合 89"/>
                <p:cNvGrpSpPr>
                  <a:grpSpLocks/>
                </p:cNvGrpSpPr>
                <p:nvPr/>
              </p:nvGrpSpPr>
              <p:grpSpPr bwMode="auto">
                <a:xfrm>
                  <a:off x="0" y="0"/>
                  <a:ext cx="70123" cy="49404"/>
                  <a:chOff x="0" y="0"/>
                  <a:chExt cx="70123" cy="49404"/>
                </a:xfrm>
              </p:grpSpPr>
              <p:grpSp>
                <p:nvGrpSpPr>
                  <p:cNvPr id="20" name="组合 85"/>
                  <p:cNvGrpSpPr>
                    <a:grpSpLocks/>
                  </p:cNvGrpSpPr>
                  <p:nvPr/>
                </p:nvGrpSpPr>
                <p:grpSpPr bwMode="auto">
                  <a:xfrm>
                    <a:off x="0" y="0"/>
                    <a:ext cx="22787" cy="22310"/>
                    <a:chOff x="0" y="0"/>
                    <a:chExt cx="22787" cy="22310"/>
                  </a:xfrm>
                </p:grpSpPr>
                <p:sp>
                  <p:nvSpPr>
                    <p:cNvPr id="75" name="文本框 1"/>
                    <p:cNvSpPr txBox="1">
                      <a:spLocks noChangeArrowheads="1"/>
                    </p:cNvSpPr>
                    <p:nvPr/>
                  </p:nvSpPr>
                  <p:spPr bwMode="auto">
                    <a:xfrm>
                      <a:off x="2866" y="0"/>
                      <a:ext cx="16713" cy="2581"/>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zh-CN" altLang="en-US" sz="1000" dirty="0">
                          <a:latin typeface="Calibri" pitchFamily="34" charset="0"/>
                          <a:ea typeface="宋体" pitchFamily="2" charset="-122"/>
                        </a:rPr>
                        <a:t>降雨、径流资料</a:t>
                      </a:r>
                      <a:endParaRPr lang="zh-CN" altLang="en-US" dirty="0">
                        <a:latin typeface="Arial" pitchFamily="34" charset="0"/>
                        <a:ea typeface="宋体" pitchFamily="2" charset="-122"/>
                      </a:endParaRPr>
                    </a:p>
                  </p:txBody>
                </p:sp>
                <p:sp>
                  <p:nvSpPr>
                    <p:cNvPr id="76" name="文本框 4"/>
                    <p:cNvSpPr txBox="1">
                      <a:spLocks noChangeArrowheads="1"/>
                    </p:cNvSpPr>
                    <p:nvPr/>
                  </p:nvSpPr>
                  <p:spPr bwMode="auto">
                    <a:xfrm>
                      <a:off x="0" y="9212"/>
                      <a:ext cx="10845"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en-US" altLang="zh-CN" sz="1000">
                          <a:latin typeface="Calibri" pitchFamily="34" charset="0"/>
                          <a:ea typeface="宋体" pitchFamily="2" charset="-122"/>
                        </a:rPr>
                        <a:t>1</a:t>
                      </a:r>
                      <a:r>
                        <a:rPr lang="zh-CN" altLang="en-US" sz="1000">
                          <a:latin typeface="Calibri" pitchFamily="34" charset="0"/>
                          <a:ea typeface="宋体" pitchFamily="2" charset="-122"/>
                        </a:rPr>
                        <a:t>小时降雨数据</a:t>
                      </a:r>
                      <a:endParaRPr lang="zh-CN" altLang="en-US">
                        <a:latin typeface="Arial" pitchFamily="34" charset="0"/>
                        <a:ea typeface="宋体" pitchFamily="2" charset="-122"/>
                      </a:endParaRPr>
                    </a:p>
                  </p:txBody>
                </p:sp>
                <p:sp>
                  <p:nvSpPr>
                    <p:cNvPr id="77" name="文本框 5"/>
                    <p:cNvSpPr txBox="1">
                      <a:spLocks noChangeArrowheads="1"/>
                    </p:cNvSpPr>
                    <p:nvPr/>
                  </p:nvSpPr>
                  <p:spPr bwMode="auto">
                    <a:xfrm>
                      <a:off x="11941" y="9212"/>
                      <a:ext cx="1084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en-US" altLang="zh-CN" sz="1000">
                          <a:latin typeface="Calibri" pitchFamily="34" charset="0"/>
                          <a:ea typeface="宋体" pitchFamily="2" charset="-122"/>
                        </a:rPr>
                        <a:t>1</a:t>
                      </a:r>
                      <a:r>
                        <a:rPr lang="zh-CN" altLang="en-US" sz="1000">
                          <a:latin typeface="Calibri" pitchFamily="34" charset="0"/>
                          <a:ea typeface="宋体" pitchFamily="2" charset="-122"/>
                        </a:rPr>
                        <a:t>小时径流数据</a:t>
                      </a:r>
                      <a:endParaRPr lang="zh-CN" altLang="en-US">
                        <a:latin typeface="Arial" pitchFamily="34" charset="0"/>
                        <a:ea typeface="宋体" pitchFamily="2" charset="-122"/>
                      </a:endParaRPr>
                    </a:p>
                  </p:txBody>
                </p:sp>
                <p:sp>
                  <p:nvSpPr>
                    <p:cNvPr id="78" name="文本框 11"/>
                    <p:cNvSpPr txBox="1">
                      <a:spLocks noChangeArrowheads="1"/>
                    </p:cNvSpPr>
                    <p:nvPr/>
                  </p:nvSpPr>
                  <p:spPr bwMode="auto">
                    <a:xfrm>
                      <a:off x="68" y="19243"/>
                      <a:ext cx="1084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en-US" altLang="zh-CN" sz="1000">
                          <a:latin typeface="Calibri" pitchFamily="34" charset="0"/>
                          <a:ea typeface="宋体" pitchFamily="2" charset="-122"/>
                        </a:rPr>
                        <a:t>IDW</a:t>
                      </a:r>
                      <a:r>
                        <a:rPr lang="zh-CN" altLang="en-US" sz="1000">
                          <a:latin typeface="Calibri" pitchFamily="34" charset="0"/>
                          <a:ea typeface="宋体" pitchFamily="2" charset="-122"/>
                        </a:rPr>
                        <a:t>降雨插值图</a:t>
                      </a:r>
                      <a:endParaRPr lang="zh-CN" altLang="en-US">
                        <a:latin typeface="Arial" pitchFamily="34" charset="0"/>
                        <a:ea typeface="宋体" pitchFamily="2" charset="-122"/>
                      </a:endParaRPr>
                    </a:p>
                  </p:txBody>
                </p:sp>
                <p:sp>
                  <p:nvSpPr>
                    <p:cNvPr id="79" name="文本框 12"/>
                    <p:cNvSpPr txBox="1">
                      <a:spLocks noChangeArrowheads="1"/>
                    </p:cNvSpPr>
                    <p:nvPr/>
                  </p:nvSpPr>
                  <p:spPr bwMode="auto">
                    <a:xfrm>
                      <a:off x="11941" y="19243"/>
                      <a:ext cx="1084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降雨径流整理表</a:t>
                      </a:r>
                      <a:endParaRPr lang="zh-CN" altLang="en-US">
                        <a:latin typeface="Arial" pitchFamily="34" charset="0"/>
                        <a:ea typeface="宋体" pitchFamily="2" charset="-122"/>
                      </a:endParaRPr>
                    </a:p>
                  </p:txBody>
                </p:sp>
                <p:sp>
                  <p:nvSpPr>
                    <p:cNvPr id="80" name="文本框 18"/>
                    <p:cNvSpPr txBox="1">
                      <a:spLocks noChangeArrowheads="1"/>
                    </p:cNvSpPr>
                    <p:nvPr/>
                  </p:nvSpPr>
                  <p:spPr bwMode="auto">
                    <a:xfrm>
                      <a:off x="0" y="13493"/>
                      <a:ext cx="11263" cy="2683"/>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900" dirty="0">
                          <a:latin typeface="Calibri" pitchFamily="34" charset="0"/>
                          <a:ea typeface="宋体" pitchFamily="2" charset="-122"/>
                        </a:rPr>
                        <a:t>生成插值站点数据</a:t>
                      </a:r>
                      <a:endParaRPr lang="zh-CN" altLang="en-US" dirty="0">
                        <a:latin typeface="Arial" pitchFamily="34" charset="0"/>
                        <a:ea typeface="宋体" pitchFamily="2" charset="-122"/>
                      </a:endParaRPr>
                    </a:p>
                  </p:txBody>
                </p:sp>
                <p:sp>
                  <p:nvSpPr>
                    <p:cNvPr id="81" name="流程图: 文档 27"/>
                    <p:cNvSpPr>
                      <a:spLocks noChangeArrowheads="1"/>
                    </p:cNvSpPr>
                    <p:nvPr/>
                  </p:nvSpPr>
                  <p:spPr bwMode="auto">
                    <a:xfrm>
                      <a:off x="6141" y="4299"/>
                      <a:ext cx="10776" cy="3543"/>
                    </a:xfrm>
                    <a:prstGeom prst="flowChartDocument">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dirty="0">
                          <a:solidFill>
                            <a:srgbClr val="000000"/>
                          </a:solidFill>
                          <a:latin typeface="Calibri" pitchFamily="34" charset="0"/>
                          <a:ea typeface="宋体" pitchFamily="2" charset="-122"/>
                        </a:rPr>
                        <a:t>IDL</a:t>
                      </a:r>
                      <a:r>
                        <a:rPr lang="zh-CN" altLang="en-US" sz="1000" dirty="0">
                          <a:solidFill>
                            <a:srgbClr val="000000"/>
                          </a:solidFill>
                          <a:latin typeface="Calibri" pitchFamily="34" charset="0"/>
                          <a:ea typeface="宋体" pitchFamily="2" charset="-122"/>
                        </a:rPr>
                        <a:t>插值程序</a:t>
                      </a:r>
                      <a:endParaRPr lang="zh-CN" altLang="en-US" dirty="0">
                        <a:latin typeface="Arial" pitchFamily="34" charset="0"/>
                        <a:ea typeface="宋体" pitchFamily="2" charset="-122"/>
                      </a:endParaRPr>
                    </a:p>
                  </p:txBody>
                </p:sp>
                <p:cxnSp>
                  <p:nvCxnSpPr>
                    <p:cNvPr id="82" name="直接箭头连接符 39"/>
                    <p:cNvCxnSpPr>
                      <a:cxnSpLocks noChangeShapeType="1"/>
                    </p:cNvCxnSpPr>
                    <p:nvPr/>
                  </p:nvCxnSpPr>
                  <p:spPr bwMode="auto">
                    <a:xfrm>
                      <a:off x="11054" y="2729"/>
                      <a:ext cx="0" cy="1643"/>
                    </a:xfrm>
                    <a:prstGeom prst="straightConnector1">
                      <a:avLst/>
                    </a:prstGeom>
                    <a:noFill/>
                    <a:ln w="6350">
                      <a:solidFill>
                        <a:srgbClr val="000000"/>
                      </a:solidFill>
                      <a:miter lim="800000"/>
                      <a:headEnd/>
                      <a:tailEnd type="triangle" w="med" len="sm"/>
                    </a:ln>
                  </p:spPr>
                </p:cxnSp>
                <p:grpSp>
                  <p:nvGrpSpPr>
                    <p:cNvPr id="83" name="组合 80"/>
                    <p:cNvGrpSpPr>
                      <a:grpSpLocks/>
                    </p:cNvGrpSpPr>
                    <p:nvPr/>
                  </p:nvGrpSpPr>
                  <p:grpSpPr bwMode="auto">
                    <a:xfrm>
                      <a:off x="5390" y="7710"/>
                      <a:ext cx="12240" cy="1508"/>
                      <a:chOff x="0" y="0"/>
                      <a:chExt cx="12239" cy="1507"/>
                    </a:xfrm>
                  </p:grpSpPr>
                  <p:cxnSp>
                    <p:nvCxnSpPr>
                      <p:cNvPr id="87" name="肘形连接符 44"/>
                      <p:cNvCxnSpPr>
                        <a:cxnSpLocks noChangeShapeType="1"/>
                      </p:cNvCxnSpPr>
                      <p:nvPr/>
                    </p:nvCxnSpPr>
                    <p:spPr bwMode="auto">
                      <a:xfrm>
                        <a:off x="6234" y="415"/>
                        <a:ext cx="6005" cy="1092"/>
                      </a:xfrm>
                      <a:prstGeom prst="bentConnector3">
                        <a:avLst>
                          <a:gd name="adj1" fmla="val 99523"/>
                        </a:avLst>
                      </a:prstGeom>
                      <a:noFill/>
                      <a:ln w="6350">
                        <a:solidFill>
                          <a:srgbClr val="000000"/>
                        </a:solidFill>
                        <a:miter lim="800000"/>
                        <a:headEnd/>
                        <a:tailEnd type="triangle" w="med" len="sm"/>
                      </a:ln>
                    </p:spPr>
                  </p:cxnSp>
                  <p:cxnSp>
                    <p:nvCxnSpPr>
                      <p:cNvPr id="88" name="肘形连接符 46"/>
                      <p:cNvCxnSpPr>
                        <a:cxnSpLocks noChangeShapeType="1"/>
                      </p:cNvCxnSpPr>
                      <p:nvPr/>
                    </p:nvCxnSpPr>
                    <p:spPr bwMode="auto">
                      <a:xfrm flipH="1">
                        <a:off x="0" y="415"/>
                        <a:ext cx="6274" cy="1092"/>
                      </a:xfrm>
                      <a:prstGeom prst="bentConnector3">
                        <a:avLst>
                          <a:gd name="adj1" fmla="val 99917"/>
                        </a:avLst>
                      </a:prstGeom>
                      <a:noFill/>
                      <a:ln w="6350">
                        <a:solidFill>
                          <a:srgbClr val="000000"/>
                        </a:solidFill>
                        <a:miter lim="800000"/>
                        <a:headEnd/>
                        <a:tailEnd type="triangle" w="med" len="sm"/>
                      </a:ln>
                    </p:spPr>
                  </p:cxnSp>
                  <p:sp>
                    <p:nvSpPr>
                      <p:cNvPr id="89" name="直接连接符 47"/>
                      <p:cNvSpPr>
                        <a:spLocks noChangeShapeType="1"/>
                      </p:cNvSpPr>
                      <p:nvPr/>
                    </p:nvSpPr>
                    <p:spPr bwMode="auto">
                      <a:xfrm>
                        <a:off x="5700" y="0"/>
                        <a:ext cx="0" cy="409"/>
                      </a:xfrm>
                      <a:prstGeom prst="line">
                        <a:avLst/>
                      </a:prstGeom>
                      <a:noFill/>
                      <a:ln w="6350">
                        <a:solidFill>
                          <a:srgbClr val="000000"/>
                        </a:solidFill>
                        <a:miter lim="800000"/>
                        <a:headEnd/>
                        <a:tailEnd type="none" w="med" len="sm"/>
                      </a:ln>
                    </p:spPr>
                    <p:txBody>
                      <a:bodyPr vert="horz" wrap="square" lIns="68580" tIns="34290" rIns="68580" bIns="34290" numCol="1" anchor="t" anchorCtr="0" compatLnSpc="1">
                        <a:prstTxWarp prst="textNoShape">
                          <a:avLst/>
                        </a:prstTxWarp>
                      </a:bodyPr>
                      <a:lstStyle/>
                      <a:p>
                        <a:endParaRPr lang="zh-CN" altLang="en-US"/>
                      </a:p>
                    </p:txBody>
                  </p:sp>
                </p:grpSp>
                <p:cxnSp>
                  <p:nvCxnSpPr>
                    <p:cNvPr id="84" name="直接箭头连接符 51"/>
                    <p:cNvCxnSpPr>
                      <a:cxnSpLocks noChangeShapeType="1"/>
                    </p:cNvCxnSpPr>
                    <p:nvPr/>
                  </p:nvCxnSpPr>
                  <p:spPr bwMode="auto">
                    <a:xfrm>
                      <a:off x="5390" y="12282"/>
                      <a:ext cx="0" cy="1301"/>
                    </a:xfrm>
                    <a:prstGeom prst="straightConnector1">
                      <a:avLst/>
                    </a:prstGeom>
                    <a:noFill/>
                    <a:ln w="6350">
                      <a:solidFill>
                        <a:srgbClr val="000000"/>
                      </a:solidFill>
                      <a:miter lim="800000"/>
                      <a:headEnd/>
                      <a:tailEnd type="triangle" w="med" len="sm"/>
                    </a:ln>
                  </p:spPr>
                </p:cxnSp>
                <p:cxnSp>
                  <p:nvCxnSpPr>
                    <p:cNvPr id="85" name="直接箭头连接符 52"/>
                    <p:cNvCxnSpPr>
                      <a:cxnSpLocks noChangeShapeType="1"/>
                    </p:cNvCxnSpPr>
                    <p:nvPr/>
                  </p:nvCxnSpPr>
                  <p:spPr bwMode="auto">
                    <a:xfrm>
                      <a:off x="5527" y="16650"/>
                      <a:ext cx="68" cy="2597"/>
                    </a:xfrm>
                    <a:prstGeom prst="straightConnector1">
                      <a:avLst/>
                    </a:prstGeom>
                    <a:noFill/>
                    <a:ln w="6350">
                      <a:solidFill>
                        <a:srgbClr val="000000"/>
                      </a:solidFill>
                      <a:miter lim="800000"/>
                      <a:headEnd/>
                      <a:tailEnd type="triangle" w="med" len="sm"/>
                    </a:ln>
                  </p:spPr>
                </p:cxnSp>
                <p:cxnSp>
                  <p:nvCxnSpPr>
                    <p:cNvPr id="86" name="直接箭头连接符 53"/>
                    <p:cNvCxnSpPr>
                      <a:cxnSpLocks noChangeShapeType="1"/>
                    </p:cNvCxnSpPr>
                    <p:nvPr/>
                  </p:nvCxnSpPr>
                  <p:spPr bwMode="auto">
                    <a:xfrm>
                      <a:off x="17673" y="12282"/>
                      <a:ext cx="73" cy="7029"/>
                    </a:xfrm>
                    <a:prstGeom prst="straightConnector1">
                      <a:avLst/>
                    </a:prstGeom>
                    <a:noFill/>
                    <a:ln w="6350">
                      <a:solidFill>
                        <a:srgbClr val="000000"/>
                      </a:solidFill>
                      <a:miter lim="800000"/>
                      <a:headEnd/>
                      <a:tailEnd type="triangle" w="med" len="sm"/>
                    </a:ln>
                  </p:spPr>
                </p:cxnSp>
              </p:grpSp>
              <p:grpSp>
                <p:nvGrpSpPr>
                  <p:cNvPr id="21" name="组合 87"/>
                  <p:cNvGrpSpPr>
                    <a:grpSpLocks/>
                  </p:cNvGrpSpPr>
                  <p:nvPr/>
                </p:nvGrpSpPr>
                <p:grpSpPr bwMode="auto">
                  <a:xfrm>
                    <a:off x="41079" y="0"/>
                    <a:ext cx="29044" cy="22446"/>
                    <a:chOff x="0" y="0"/>
                    <a:chExt cx="29044" cy="22446"/>
                  </a:xfrm>
                </p:grpSpPr>
                <p:sp>
                  <p:nvSpPr>
                    <p:cNvPr id="61" name="文本框 2"/>
                    <p:cNvSpPr txBox="1">
                      <a:spLocks noChangeArrowheads="1"/>
                    </p:cNvSpPr>
                    <p:nvPr/>
                  </p:nvSpPr>
                  <p:spPr bwMode="auto">
                    <a:xfrm>
                      <a:off x="6960" y="0"/>
                      <a:ext cx="16713" cy="2725"/>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zh-CN" altLang="en-US" sz="1000">
                          <a:latin typeface="Calibri" pitchFamily="34" charset="0"/>
                          <a:ea typeface="宋体" pitchFamily="2" charset="-122"/>
                        </a:rPr>
                        <a:t>研究区</a:t>
                      </a:r>
                      <a:r>
                        <a:rPr lang="en-US" altLang="zh-CN" sz="1000">
                          <a:latin typeface="Calibri" pitchFamily="34" charset="0"/>
                          <a:ea typeface="宋体" pitchFamily="2" charset="-122"/>
                        </a:rPr>
                        <a:t>DEM</a:t>
                      </a:r>
                      <a:r>
                        <a:rPr lang="zh-CN" altLang="en-US" sz="1000">
                          <a:latin typeface="Calibri" pitchFamily="34" charset="0"/>
                          <a:ea typeface="宋体" pitchFamily="2" charset="-122"/>
                        </a:rPr>
                        <a:t>数据</a:t>
                      </a:r>
                      <a:endParaRPr lang="zh-CN" altLang="en-US">
                        <a:latin typeface="Arial" pitchFamily="34" charset="0"/>
                        <a:ea typeface="宋体" pitchFamily="2" charset="-122"/>
                      </a:endParaRPr>
                    </a:p>
                  </p:txBody>
                </p:sp>
                <p:sp>
                  <p:nvSpPr>
                    <p:cNvPr id="62" name="文本框 6"/>
                    <p:cNvSpPr txBox="1">
                      <a:spLocks noChangeArrowheads="1"/>
                    </p:cNvSpPr>
                    <p:nvPr/>
                  </p:nvSpPr>
                  <p:spPr bwMode="auto">
                    <a:xfrm>
                      <a:off x="11600" y="19311"/>
                      <a:ext cx="750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子流域图</a:t>
                      </a:r>
                      <a:endParaRPr lang="zh-CN" altLang="en-US">
                        <a:latin typeface="Arial" pitchFamily="34" charset="0"/>
                        <a:ea typeface="宋体" pitchFamily="2" charset="-122"/>
                      </a:endParaRPr>
                    </a:p>
                  </p:txBody>
                </p:sp>
                <p:sp>
                  <p:nvSpPr>
                    <p:cNvPr id="63" name="文本框 7"/>
                    <p:cNvSpPr txBox="1">
                      <a:spLocks noChangeArrowheads="1"/>
                    </p:cNvSpPr>
                    <p:nvPr/>
                  </p:nvSpPr>
                  <p:spPr bwMode="auto">
                    <a:xfrm>
                      <a:off x="1842" y="9144"/>
                      <a:ext cx="736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等流时线</a:t>
                      </a:r>
                      <a:endParaRPr lang="zh-CN" altLang="en-US">
                        <a:latin typeface="Arial" pitchFamily="34" charset="0"/>
                        <a:ea typeface="宋体" pitchFamily="2" charset="-122"/>
                      </a:endParaRPr>
                    </a:p>
                  </p:txBody>
                </p:sp>
                <p:sp>
                  <p:nvSpPr>
                    <p:cNvPr id="64" name="文本框 8"/>
                    <p:cNvSpPr txBox="1">
                      <a:spLocks noChangeArrowheads="1"/>
                    </p:cNvSpPr>
                    <p:nvPr/>
                  </p:nvSpPr>
                  <p:spPr bwMode="auto">
                    <a:xfrm>
                      <a:off x="20249" y="19308"/>
                      <a:ext cx="8795"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子流域属性</a:t>
                      </a:r>
                      <a:endParaRPr lang="zh-CN" altLang="en-US">
                        <a:latin typeface="Arial" pitchFamily="34" charset="0"/>
                        <a:ea typeface="宋体" pitchFamily="2" charset="-122"/>
                      </a:endParaRPr>
                    </a:p>
                  </p:txBody>
                </p:sp>
                <p:sp>
                  <p:nvSpPr>
                    <p:cNvPr id="65" name="文本框 13"/>
                    <p:cNvSpPr txBox="1">
                      <a:spLocks noChangeArrowheads="1"/>
                    </p:cNvSpPr>
                    <p:nvPr/>
                  </p:nvSpPr>
                  <p:spPr bwMode="auto">
                    <a:xfrm>
                      <a:off x="136" y="19379"/>
                      <a:ext cx="9957"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等流时线调整图</a:t>
                      </a:r>
                      <a:endParaRPr lang="zh-CN" altLang="en-US">
                        <a:latin typeface="Arial" pitchFamily="34" charset="0"/>
                        <a:ea typeface="宋体" pitchFamily="2" charset="-122"/>
                      </a:endParaRPr>
                    </a:p>
                  </p:txBody>
                </p:sp>
                <p:sp>
                  <p:nvSpPr>
                    <p:cNvPr id="66" name="流程图: 文档 29"/>
                    <p:cNvSpPr>
                      <a:spLocks noChangeArrowheads="1"/>
                    </p:cNvSpPr>
                    <p:nvPr/>
                  </p:nvSpPr>
                  <p:spPr bwMode="auto">
                    <a:xfrm>
                      <a:off x="10304" y="4367"/>
                      <a:ext cx="10776" cy="3543"/>
                    </a:xfrm>
                    <a:prstGeom prst="flowChartDocument">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dirty="0">
                          <a:solidFill>
                            <a:srgbClr val="000000"/>
                          </a:solidFill>
                          <a:latin typeface="Calibri" pitchFamily="34" charset="0"/>
                          <a:ea typeface="宋体" pitchFamily="2" charset="-122"/>
                        </a:rPr>
                        <a:t>GISnet.exe</a:t>
                      </a:r>
                      <a:endParaRPr lang="zh-CN" altLang="zh-CN" dirty="0">
                        <a:latin typeface="Arial" pitchFamily="34" charset="0"/>
                        <a:ea typeface="宋体" pitchFamily="2" charset="-122"/>
                      </a:endParaRPr>
                    </a:p>
                  </p:txBody>
                </p:sp>
                <p:sp>
                  <p:nvSpPr>
                    <p:cNvPr id="67" name="流程图: 文档 31"/>
                    <p:cNvSpPr>
                      <a:spLocks noChangeArrowheads="1"/>
                    </p:cNvSpPr>
                    <p:nvPr/>
                  </p:nvSpPr>
                  <p:spPr bwMode="auto">
                    <a:xfrm>
                      <a:off x="0" y="13579"/>
                      <a:ext cx="10298" cy="3067"/>
                    </a:xfrm>
                    <a:prstGeom prst="flowChartDocument">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a:solidFill>
                            <a:srgbClr val="000000"/>
                          </a:solidFill>
                          <a:latin typeface="Calibri" pitchFamily="34" charset="0"/>
                          <a:ea typeface="宋体" pitchFamily="2" charset="-122"/>
                        </a:rPr>
                        <a:t>IDL</a:t>
                      </a:r>
                      <a:r>
                        <a:rPr lang="zh-CN" altLang="en-US" sz="1000">
                          <a:solidFill>
                            <a:srgbClr val="000000"/>
                          </a:solidFill>
                          <a:latin typeface="Calibri" pitchFamily="34" charset="0"/>
                          <a:ea typeface="宋体" pitchFamily="2" charset="-122"/>
                        </a:rPr>
                        <a:t>调整程序</a:t>
                      </a:r>
                      <a:endParaRPr lang="zh-CN" altLang="en-US">
                        <a:latin typeface="Arial" pitchFamily="34" charset="0"/>
                        <a:ea typeface="宋体" pitchFamily="2" charset="-122"/>
                      </a:endParaRPr>
                    </a:p>
                  </p:txBody>
                </p:sp>
                <p:cxnSp>
                  <p:nvCxnSpPr>
                    <p:cNvPr id="68" name="直接箭头连接符 41"/>
                    <p:cNvCxnSpPr>
                      <a:cxnSpLocks noChangeShapeType="1"/>
                    </p:cNvCxnSpPr>
                    <p:nvPr/>
                  </p:nvCxnSpPr>
                  <p:spPr bwMode="auto">
                    <a:xfrm>
                      <a:off x="15558" y="2797"/>
                      <a:ext cx="0" cy="1570"/>
                    </a:xfrm>
                    <a:prstGeom prst="straightConnector1">
                      <a:avLst/>
                    </a:prstGeom>
                    <a:noFill/>
                    <a:ln w="6350">
                      <a:solidFill>
                        <a:srgbClr val="000000"/>
                      </a:solidFill>
                      <a:miter lim="800000"/>
                      <a:headEnd/>
                      <a:tailEnd type="triangle" w="med" len="sm"/>
                    </a:ln>
                  </p:spPr>
                </p:cxnSp>
                <p:grpSp>
                  <p:nvGrpSpPr>
                    <p:cNvPr id="69" name="组合 82"/>
                    <p:cNvGrpSpPr>
                      <a:grpSpLocks/>
                    </p:cNvGrpSpPr>
                    <p:nvPr/>
                  </p:nvGrpSpPr>
                  <p:grpSpPr bwMode="auto">
                    <a:xfrm>
                      <a:off x="9348" y="7915"/>
                      <a:ext cx="15897" cy="11401"/>
                      <a:chOff x="0" y="0"/>
                      <a:chExt cx="15896" cy="11401"/>
                    </a:xfrm>
                  </p:grpSpPr>
                  <p:cxnSp>
                    <p:nvCxnSpPr>
                      <p:cNvPr id="72" name="直接箭头连接符 55"/>
                      <p:cNvCxnSpPr>
                        <a:cxnSpLocks noChangeShapeType="1"/>
                      </p:cNvCxnSpPr>
                      <p:nvPr/>
                    </p:nvCxnSpPr>
                    <p:spPr bwMode="auto">
                      <a:xfrm>
                        <a:off x="6353" y="0"/>
                        <a:ext cx="0" cy="11401"/>
                      </a:xfrm>
                      <a:prstGeom prst="straightConnector1">
                        <a:avLst/>
                      </a:prstGeom>
                      <a:noFill/>
                      <a:ln w="6350">
                        <a:solidFill>
                          <a:srgbClr val="000000"/>
                        </a:solidFill>
                        <a:miter lim="800000"/>
                        <a:headEnd/>
                        <a:tailEnd type="triangle" w="med" len="sm"/>
                      </a:ln>
                    </p:spPr>
                  </p:cxnSp>
                  <p:cxnSp>
                    <p:nvCxnSpPr>
                      <p:cNvPr id="73" name="直接箭头连接符 56"/>
                      <p:cNvCxnSpPr>
                        <a:cxnSpLocks noChangeShapeType="1"/>
                      </p:cNvCxnSpPr>
                      <p:nvPr/>
                    </p:nvCxnSpPr>
                    <p:spPr bwMode="auto">
                      <a:xfrm flipH="1">
                        <a:off x="0" y="2315"/>
                        <a:ext cx="6277" cy="0"/>
                      </a:xfrm>
                      <a:prstGeom prst="straightConnector1">
                        <a:avLst/>
                      </a:prstGeom>
                      <a:noFill/>
                      <a:ln w="6350">
                        <a:solidFill>
                          <a:srgbClr val="000000"/>
                        </a:solidFill>
                        <a:miter lim="800000"/>
                        <a:headEnd/>
                        <a:tailEnd type="triangle" w="med" len="sm"/>
                      </a:ln>
                    </p:spPr>
                  </p:cxnSp>
                  <p:cxnSp>
                    <p:nvCxnSpPr>
                      <p:cNvPr id="74" name="肘形连接符 57"/>
                      <p:cNvCxnSpPr>
                        <a:cxnSpLocks noChangeShapeType="1"/>
                      </p:cNvCxnSpPr>
                      <p:nvPr/>
                    </p:nvCxnSpPr>
                    <p:spPr bwMode="auto">
                      <a:xfrm>
                        <a:off x="6412" y="2315"/>
                        <a:ext cx="9484" cy="9003"/>
                      </a:xfrm>
                      <a:prstGeom prst="bentConnector3">
                        <a:avLst>
                          <a:gd name="adj1" fmla="val 99597"/>
                        </a:avLst>
                      </a:prstGeom>
                      <a:noFill/>
                      <a:ln w="6350">
                        <a:solidFill>
                          <a:srgbClr val="000000"/>
                        </a:solidFill>
                        <a:miter lim="800000"/>
                        <a:headEnd/>
                        <a:tailEnd type="triangle" w="med" len="sm"/>
                      </a:ln>
                    </p:spPr>
                  </p:cxnSp>
                </p:grpSp>
                <p:cxnSp>
                  <p:nvCxnSpPr>
                    <p:cNvPr id="70" name="肘形连接符 58"/>
                    <p:cNvCxnSpPr>
                      <a:cxnSpLocks noChangeShapeType="1"/>
                    </p:cNvCxnSpPr>
                    <p:nvPr/>
                  </p:nvCxnSpPr>
                  <p:spPr bwMode="auto">
                    <a:xfrm>
                      <a:off x="5459" y="12282"/>
                      <a:ext cx="68" cy="1297"/>
                    </a:xfrm>
                    <a:prstGeom prst="bentConnector3">
                      <a:avLst>
                        <a:gd name="adj1" fmla="val 50000"/>
                      </a:avLst>
                    </a:prstGeom>
                    <a:noFill/>
                    <a:ln w="6350">
                      <a:solidFill>
                        <a:srgbClr val="000000"/>
                      </a:solidFill>
                      <a:miter lim="800000"/>
                      <a:headEnd/>
                      <a:tailEnd type="triangle" w="med" len="sm"/>
                    </a:ln>
                  </p:spPr>
                </p:cxnSp>
                <p:cxnSp>
                  <p:nvCxnSpPr>
                    <p:cNvPr id="71" name="直接箭头连接符 59"/>
                    <p:cNvCxnSpPr>
                      <a:cxnSpLocks noChangeShapeType="1"/>
                    </p:cNvCxnSpPr>
                    <p:nvPr/>
                  </p:nvCxnSpPr>
                  <p:spPr bwMode="auto">
                    <a:xfrm>
                      <a:off x="5595" y="16582"/>
                      <a:ext cx="0" cy="2938"/>
                    </a:xfrm>
                    <a:prstGeom prst="straightConnector1">
                      <a:avLst/>
                    </a:prstGeom>
                    <a:noFill/>
                    <a:ln w="6350">
                      <a:solidFill>
                        <a:srgbClr val="000000"/>
                      </a:solidFill>
                      <a:miter lim="800000"/>
                      <a:headEnd/>
                      <a:tailEnd type="triangle" w="med" len="sm"/>
                    </a:ln>
                  </p:spPr>
                </p:cxnSp>
              </p:grpSp>
              <p:grpSp>
                <p:nvGrpSpPr>
                  <p:cNvPr id="22" name="组合 86"/>
                  <p:cNvGrpSpPr>
                    <a:grpSpLocks/>
                  </p:cNvGrpSpPr>
                  <p:nvPr/>
                </p:nvGrpSpPr>
                <p:grpSpPr bwMode="auto">
                  <a:xfrm>
                    <a:off x="24020" y="0"/>
                    <a:ext cx="16713" cy="22446"/>
                    <a:chOff x="0" y="0"/>
                    <a:chExt cx="16713" cy="22446"/>
                  </a:xfrm>
                </p:grpSpPr>
                <p:sp>
                  <p:nvSpPr>
                    <p:cNvPr id="46" name="文本框 3"/>
                    <p:cNvSpPr txBox="1">
                      <a:spLocks noChangeArrowheads="1"/>
                    </p:cNvSpPr>
                    <p:nvPr/>
                  </p:nvSpPr>
                  <p:spPr bwMode="auto">
                    <a:xfrm>
                      <a:off x="0" y="0"/>
                      <a:ext cx="16713" cy="2725"/>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zh-CN" altLang="en-US" sz="1000">
                          <a:latin typeface="Calibri" pitchFamily="34" charset="0"/>
                          <a:ea typeface="宋体" pitchFamily="2" charset="-122"/>
                        </a:rPr>
                        <a:t>土地利用</a:t>
                      </a:r>
                      <a:r>
                        <a:rPr lang="en-US" altLang="zh-CN" sz="1000">
                          <a:latin typeface="Calibri" pitchFamily="34" charset="0"/>
                          <a:ea typeface="宋体" pitchFamily="2" charset="-122"/>
                        </a:rPr>
                        <a:t>&amp;</a:t>
                      </a:r>
                      <a:r>
                        <a:rPr lang="zh-CN" altLang="en-US" sz="1000">
                          <a:latin typeface="Calibri" pitchFamily="34" charset="0"/>
                          <a:ea typeface="宋体" pitchFamily="2" charset="-122"/>
                        </a:rPr>
                        <a:t>土壤图</a:t>
                      </a:r>
                      <a:endParaRPr lang="zh-CN" altLang="en-US">
                        <a:latin typeface="Arial" pitchFamily="34" charset="0"/>
                        <a:ea typeface="宋体" pitchFamily="2" charset="-122"/>
                      </a:endParaRPr>
                    </a:p>
                  </p:txBody>
                </p:sp>
                <p:sp>
                  <p:nvSpPr>
                    <p:cNvPr id="47" name="文本框 9"/>
                    <p:cNvSpPr txBox="1">
                      <a:spLocks noChangeArrowheads="1"/>
                    </p:cNvSpPr>
                    <p:nvPr/>
                  </p:nvSpPr>
                  <p:spPr bwMode="auto">
                    <a:xfrm>
                      <a:off x="136" y="9212"/>
                      <a:ext cx="6820"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en-US" altLang="zh-CN" sz="1000" dirty="0">
                          <a:latin typeface="Calibri" pitchFamily="34" charset="0"/>
                          <a:ea typeface="宋体" pitchFamily="2" charset="-122"/>
                        </a:rPr>
                        <a:t>HRU</a:t>
                      </a:r>
                      <a:endParaRPr lang="zh-CN" altLang="zh-CN" dirty="0">
                        <a:latin typeface="Arial" pitchFamily="34" charset="0"/>
                        <a:ea typeface="宋体" pitchFamily="2" charset="-122"/>
                      </a:endParaRPr>
                    </a:p>
                  </p:txBody>
                </p:sp>
                <p:sp>
                  <p:nvSpPr>
                    <p:cNvPr id="48" name="文本框 10"/>
                    <p:cNvSpPr txBox="1">
                      <a:spLocks noChangeArrowheads="1"/>
                    </p:cNvSpPr>
                    <p:nvPr/>
                  </p:nvSpPr>
                  <p:spPr bwMode="auto">
                    <a:xfrm>
                      <a:off x="9826" y="9212"/>
                      <a:ext cx="6744"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en-US" altLang="zh-CN" sz="1000" dirty="0">
                          <a:latin typeface="Calibri" pitchFamily="34" charset="0"/>
                          <a:ea typeface="宋体" pitchFamily="2" charset="-122"/>
                        </a:rPr>
                        <a:t>r</a:t>
                      </a:r>
                      <a:r>
                        <a:rPr lang="zh-CN" altLang="en-US" sz="1000" dirty="0">
                          <a:latin typeface="Calibri" pitchFamily="34" charset="0"/>
                          <a:ea typeface="宋体" pitchFamily="2" charset="-122"/>
                        </a:rPr>
                        <a:t>查找表</a:t>
                      </a:r>
                      <a:endParaRPr lang="zh-CN" altLang="en-US" dirty="0">
                        <a:latin typeface="Arial" pitchFamily="34" charset="0"/>
                        <a:ea typeface="宋体" pitchFamily="2" charset="-122"/>
                      </a:endParaRPr>
                    </a:p>
                  </p:txBody>
                </p:sp>
                <p:sp>
                  <p:nvSpPr>
                    <p:cNvPr id="49" name="文本框 14"/>
                    <p:cNvSpPr txBox="1">
                      <a:spLocks noChangeArrowheads="1"/>
                    </p:cNvSpPr>
                    <p:nvPr/>
                  </p:nvSpPr>
                  <p:spPr bwMode="auto">
                    <a:xfrm>
                      <a:off x="1774" y="19379"/>
                      <a:ext cx="13576"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产流系数空间分布图</a:t>
                      </a:r>
                      <a:endParaRPr lang="zh-CN" altLang="en-US">
                        <a:latin typeface="Arial" pitchFamily="34" charset="0"/>
                        <a:ea typeface="宋体" pitchFamily="2" charset="-122"/>
                      </a:endParaRPr>
                    </a:p>
                  </p:txBody>
                </p:sp>
                <p:sp>
                  <p:nvSpPr>
                    <p:cNvPr id="50" name="流程图: 文档 28"/>
                    <p:cNvSpPr>
                      <a:spLocks noChangeArrowheads="1"/>
                    </p:cNvSpPr>
                    <p:nvPr/>
                  </p:nvSpPr>
                  <p:spPr bwMode="auto">
                    <a:xfrm>
                      <a:off x="2661" y="4299"/>
                      <a:ext cx="11322" cy="3543"/>
                    </a:xfrm>
                    <a:prstGeom prst="flowChartDocument">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a:solidFill>
                            <a:srgbClr val="000000"/>
                          </a:solidFill>
                          <a:latin typeface="Calibri" pitchFamily="34" charset="0"/>
                          <a:ea typeface="宋体" pitchFamily="2" charset="-122"/>
                        </a:rPr>
                        <a:t>ArcGIS</a:t>
                      </a:r>
                      <a:r>
                        <a:rPr lang="zh-CN" altLang="en-US" sz="1000">
                          <a:solidFill>
                            <a:srgbClr val="000000"/>
                          </a:solidFill>
                          <a:latin typeface="Calibri" pitchFamily="34" charset="0"/>
                          <a:ea typeface="宋体" pitchFamily="2" charset="-122"/>
                        </a:rPr>
                        <a:t>空间叠加</a:t>
                      </a:r>
                      <a:endParaRPr lang="zh-CN" altLang="en-US">
                        <a:latin typeface="Arial" pitchFamily="34" charset="0"/>
                        <a:ea typeface="宋体" pitchFamily="2" charset="-122"/>
                      </a:endParaRPr>
                    </a:p>
                  </p:txBody>
                </p:sp>
                <p:sp>
                  <p:nvSpPr>
                    <p:cNvPr id="51" name="流程图: 文档 30"/>
                    <p:cNvSpPr>
                      <a:spLocks noChangeArrowheads="1"/>
                    </p:cNvSpPr>
                    <p:nvPr/>
                  </p:nvSpPr>
                  <p:spPr bwMode="auto">
                    <a:xfrm>
                      <a:off x="3548" y="13511"/>
                      <a:ext cx="10298" cy="3067"/>
                    </a:xfrm>
                    <a:prstGeom prst="flowChartDocument">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dirty="0">
                          <a:solidFill>
                            <a:srgbClr val="000000"/>
                          </a:solidFill>
                          <a:latin typeface="Calibri" pitchFamily="34" charset="0"/>
                          <a:ea typeface="宋体" pitchFamily="2" charset="-122"/>
                        </a:rPr>
                        <a:t>IDL</a:t>
                      </a:r>
                      <a:r>
                        <a:rPr lang="zh-CN" altLang="en-US" sz="1000" dirty="0">
                          <a:solidFill>
                            <a:srgbClr val="000000"/>
                          </a:solidFill>
                          <a:latin typeface="Calibri" pitchFamily="34" charset="0"/>
                          <a:ea typeface="宋体" pitchFamily="2" charset="-122"/>
                        </a:rPr>
                        <a:t>换值程序</a:t>
                      </a:r>
                      <a:endParaRPr lang="zh-CN" altLang="en-US" dirty="0">
                        <a:latin typeface="Arial" pitchFamily="34" charset="0"/>
                        <a:ea typeface="宋体" pitchFamily="2" charset="-122"/>
                      </a:endParaRPr>
                    </a:p>
                  </p:txBody>
                </p:sp>
                <p:cxnSp>
                  <p:nvCxnSpPr>
                    <p:cNvPr id="52" name="直接箭头连接符 40"/>
                    <p:cNvCxnSpPr>
                      <a:cxnSpLocks noChangeShapeType="1"/>
                    </p:cNvCxnSpPr>
                    <p:nvPr/>
                  </p:nvCxnSpPr>
                  <p:spPr bwMode="auto">
                    <a:xfrm>
                      <a:off x="8052" y="2729"/>
                      <a:ext cx="0" cy="1638"/>
                    </a:xfrm>
                    <a:prstGeom prst="straightConnector1">
                      <a:avLst/>
                    </a:prstGeom>
                    <a:noFill/>
                    <a:ln w="6350">
                      <a:solidFill>
                        <a:srgbClr val="000000"/>
                      </a:solidFill>
                      <a:miter lim="800000"/>
                      <a:headEnd/>
                      <a:tailEnd type="triangle" w="med" len="sm"/>
                    </a:ln>
                  </p:spPr>
                </p:cxnSp>
                <p:grpSp>
                  <p:nvGrpSpPr>
                    <p:cNvPr id="53" name="组合 81"/>
                    <p:cNvGrpSpPr>
                      <a:grpSpLocks/>
                    </p:cNvGrpSpPr>
                    <p:nvPr/>
                  </p:nvGrpSpPr>
                  <p:grpSpPr bwMode="auto">
                    <a:xfrm>
                      <a:off x="3548" y="7710"/>
                      <a:ext cx="9592" cy="1508"/>
                      <a:chOff x="0" y="0"/>
                      <a:chExt cx="9592" cy="1507"/>
                    </a:xfrm>
                  </p:grpSpPr>
                  <p:cxnSp>
                    <p:nvCxnSpPr>
                      <p:cNvPr id="58" name="肘形连接符 48"/>
                      <p:cNvCxnSpPr>
                        <a:cxnSpLocks noChangeShapeType="1"/>
                      </p:cNvCxnSpPr>
                      <p:nvPr/>
                    </p:nvCxnSpPr>
                    <p:spPr bwMode="auto">
                      <a:xfrm>
                        <a:off x="5225" y="415"/>
                        <a:ext cx="4367" cy="1092"/>
                      </a:xfrm>
                      <a:prstGeom prst="bentConnector3">
                        <a:avLst>
                          <a:gd name="adj1" fmla="val 99523"/>
                        </a:avLst>
                      </a:prstGeom>
                      <a:noFill/>
                      <a:ln w="6350">
                        <a:solidFill>
                          <a:srgbClr val="000000"/>
                        </a:solidFill>
                        <a:miter lim="800000"/>
                        <a:headEnd/>
                        <a:tailEnd type="triangle" w="med" len="sm"/>
                      </a:ln>
                    </p:spPr>
                  </p:cxnSp>
                  <p:cxnSp>
                    <p:nvCxnSpPr>
                      <p:cNvPr id="59" name="肘形连接符 49"/>
                      <p:cNvCxnSpPr>
                        <a:cxnSpLocks noChangeShapeType="1"/>
                      </p:cNvCxnSpPr>
                      <p:nvPr/>
                    </p:nvCxnSpPr>
                    <p:spPr bwMode="auto">
                      <a:xfrm flipH="1">
                        <a:off x="0" y="415"/>
                        <a:ext cx="5250" cy="1092"/>
                      </a:xfrm>
                      <a:prstGeom prst="bentConnector3">
                        <a:avLst>
                          <a:gd name="adj1" fmla="val 99917"/>
                        </a:avLst>
                      </a:prstGeom>
                      <a:noFill/>
                      <a:ln w="6350">
                        <a:solidFill>
                          <a:srgbClr val="000000"/>
                        </a:solidFill>
                        <a:miter lim="800000"/>
                        <a:headEnd/>
                        <a:tailEnd type="triangle" w="med" len="sm"/>
                      </a:ln>
                    </p:spPr>
                  </p:cxnSp>
                  <p:sp>
                    <p:nvSpPr>
                      <p:cNvPr id="60" name="直接连接符 50"/>
                      <p:cNvSpPr>
                        <a:spLocks noChangeShapeType="1"/>
                      </p:cNvSpPr>
                      <p:nvPr/>
                    </p:nvSpPr>
                    <p:spPr bwMode="auto">
                      <a:xfrm>
                        <a:off x="4690" y="0"/>
                        <a:ext cx="0" cy="406"/>
                      </a:xfrm>
                      <a:prstGeom prst="line">
                        <a:avLst/>
                      </a:prstGeom>
                      <a:noFill/>
                      <a:ln w="6350">
                        <a:solidFill>
                          <a:srgbClr val="000000"/>
                        </a:solidFill>
                        <a:miter lim="800000"/>
                        <a:headEnd/>
                        <a:tailEnd type="none" w="med" len="sm"/>
                      </a:ln>
                    </p:spPr>
                    <p:txBody>
                      <a:bodyPr vert="horz" wrap="square" lIns="68580" tIns="34290" rIns="68580" bIns="34290" numCol="1" anchor="t" anchorCtr="0" compatLnSpc="1">
                        <a:prstTxWarp prst="textNoShape">
                          <a:avLst/>
                        </a:prstTxWarp>
                      </a:bodyPr>
                      <a:lstStyle/>
                      <a:p>
                        <a:endParaRPr lang="zh-CN" altLang="en-US"/>
                      </a:p>
                    </p:txBody>
                  </p:sp>
                </p:grpSp>
                <p:cxnSp>
                  <p:nvCxnSpPr>
                    <p:cNvPr id="54" name="直接箭头连接符 60"/>
                    <p:cNvCxnSpPr>
                      <a:cxnSpLocks noChangeShapeType="1"/>
                    </p:cNvCxnSpPr>
                    <p:nvPr/>
                  </p:nvCxnSpPr>
                  <p:spPr bwMode="auto">
                    <a:xfrm>
                      <a:off x="8802" y="16445"/>
                      <a:ext cx="69" cy="2934"/>
                    </a:xfrm>
                    <a:prstGeom prst="straightConnector1">
                      <a:avLst/>
                    </a:prstGeom>
                    <a:noFill/>
                    <a:ln w="6350">
                      <a:solidFill>
                        <a:srgbClr val="000000"/>
                      </a:solidFill>
                      <a:miter lim="800000"/>
                      <a:headEnd/>
                      <a:tailEnd type="triangle" w="med" len="sm"/>
                    </a:ln>
                  </p:spPr>
                </p:cxnSp>
                <p:grpSp>
                  <p:nvGrpSpPr>
                    <p:cNvPr id="55" name="组合 83"/>
                    <p:cNvGrpSpPr>
                      <a:grpSpLocks/>
                    </p:cNvGrpSpPr>
                    <p:nvPr/>
                  </p:nvGrpSpPr>
                  <p:grpSpPr bwMode="auto">
                    <a:xfrm>
                      <a:off x="6892" y="10577"/>
                      <a:ext cx="2870" cy="2916"/>
                      <a:chOff x="0" y="0"/>
                      <a:chExt cx="287001" cy="291654"/>
                    </a:xfrm>
                  </p:grpSpPr>
                  <p:sp>
                    <p:nvSpPr>
                      <p:cNvPr id="56" name="直接连接符 63"/>
                      <p:cNvSpPr>
                        <a:spLocks noChangeShapeType="1"/>
                      </p:cNvSpPr>
                      <p:nvPr/>
                    </p:nvSpPr>
                    <p:spPr bwMode="auto">
                      <a:xfrm>
                        <a:off x="0" y="0"/>
                        <a:ext cx="287001" cy="0"/>
                      </a:xfrm>
                      <a:prstGeom prst="line">
                        <a:avLst/>
                      </a:prstGeom>
                      <a:noFill/>
                      <a:ln w="6350">
                        <a:solidFill>
                          <a:srgbClr val="000000"/>
                        </a:solidFill>
                        <a:miter lim="800000"/>
                        <a:headEnd/>
                        <a:tailEnd type="none" w="med" len="sm"/>
                      </a:ln>
                    </p:spPr>
                    <p:txBody>
                      <a:bodyPr vert="horz" wrap="square" lIns="68580" tIns="34290" rIns="68580" bIns="34290" numCol="1" anchor="t" anchorCtr="0" compatLnSpc="1">
                        <a:prstTxWarp prst="textNoShape">
                          <a:avLst/>
                        </a:prstTxWarp>
                      </a:bodyPr>
                      <a:lstStyle/>
                      <a:p>
                        <a:endParaRPr lang="zh-CN" altLang="en-US"/>
                      </a:p>
                    </p:txBody>
                  </p:sp>
                  <p:cxnSp>
                    <p:nvCxnSpPr>
                      <p:cNvPr id="57" name="直接箭头连接符 64"/>
                      <p:cNvCxnSpPr>
                        <a:cxnSpLocks noChangeShapeType="1"/>
                      </p:cNvCxnSpPr>
                      <p:nvPr/>
                    </p:nvCxnSpPr>
                    <p:spPr bwMode="auto">
                      <a:xfrm>
                        <a:off x="166254" y="11875"/>
                        <a:ext cx="0" cy="279779"/>
                      </a:xfrm>
                      <a:prstGeom prst="straightConnector1">
                        <a:avLst/>
                      </a:prstGeom>
                      <a:noFill/>
                      <a:ln w="6350">
                        <a:solidFill>
                          <a:srgbClr val="000000"/>
                        </a:solidFill>
                        <a:miter lim="800000"/>
                        <a:headEnd/>
                        <a:tailEnd type="triangle" w="med" len="sm"/>
                      </a:ln>
                    </p:spPr>
                  </p:cxnSp>
                </p:grpSp>
              </p:grpSp>
              <p:grpSp>
                <p:nvGrpSpPr>
                  <p:cNvPr id="23" name="组合 84"/>
                  <p:cNvGrpSpPr>
                    <a:grpSpLocks/>
                  </p:cNvGrpSpPr>
                  <p:nvPr/>
                </p:nvGrpSpPr>
                <p:grpSpPr bwMode="auto">
                  <a:xfrm>
                    <a:off x="5459" y="22314"/>
                    <a:ext cx="27564" cy="2852"/>
                    <a:chOff x="0" y="0"/>
                    <a:chExt cx="27564" cy="2852"/>
                  </a:xfrm>
                </p:grpSpPr>
                <p:cxnSp>
                  <p:nvCxnSpPr>
                    <p:cNvPr id="43" name="肘形连接符 67"/>
                    <p:cNvCxnSpPr>
                      <a:cxnSpLocks noChangeShapeType="1"/>
                    </p:cNvCxnSpPr>
                    <p:nvPr/>
                  </p:nvCxnSpPr>
                  <p:spPr bwMode="auto">
                    <a:xfrm>
                      <a:off x="0" y="0"/>
                      <a:ext cx="27500" cy="1368"/>
                    </a:xfrm>
                    <a:prstGeom prst="bentConnector3">
                      <a:avLst>
                        <a:gd name="adj1" fmla="val 116"/>
                      </a:avLst>
                    </a:prstGeom>
                    <a:noFill/>
                    <a:ln w="6350">
                      <a:solidFill>
                        <a:srgbClr val="000000"/>
                      </a:solidFill>
                      <a:miter lim="800000"/>
                      <a:headEnd/>
                      <a:tailEnd type="none" w="med" len="sm"/>
                    </a:ln>
                  </p:spPr>
                </p:cxnSp>
                <p:sp>
                  <p:nvSpPr>
                    <p:cNvPr id="44" name="直接连接符 68"/>
                    <p:cNvSpPr>
                      <a:spLocks noChangeShapeType="1"/>
                    </p:cNvSpPr>
                    <p:nvPr/>
                  </p:nvSpPr>
                  <p:spPr bwMode="auto">
                    <a:xfrm>
                      <a:off x="12172" y="0"/>
                      <a:ext cx="0" cy="1365"/>
                    </a:xfrm>
                    <a:prstGeom prst="line">
                      <a:avLst/>
                    </a:prstGeom>
                    <a:noFill/>
                    <a:ln w="6350">
                      <a:solidFill>
                        <a:srgbClr val="000000"/>
                      </a:solidFill>
                      <a:miter lim="800000"/>
                      <a:headEnd/>
                      <a:tailEnd type="none" w="med" len="sm"/>
                    </a:ln>
                  </p:spPr>
                  <p:txBody>
                    <a:bodyPr vert="horz" wrap="square" lIns="68580" tIns="34290" rIns="68580" bIns="34290" numCol="1" anchor="t" anchorCtr="0" compatLnSpc="1">
                      <a:prstTxWarp prst="textNoShape">
                        <a:avLst/>
                      </a:prstTxWarp>
                    </a:bodyPr>
                    <a:lstStyle/>
                    <a:p>
                      <a:endParaRPr lang="zh-CN" altLang="en-US"/>
                    </a:p>
                  </p:txBody>
                </p:sp>
                <p:cxnSp>
                  <p:nvCxnSpPr>
                    <p:cNvPr id="45" name="直接箭头连接符 69"/>
                    <p:cNvCxnSpPr>
                      <a:cxnSpLocks noChangeShapeType="1"/>
                    </p:cNvCxnSpPr>
                    <p:nvPr/>
                  </p:nvCxnSpPr>
                  <p:spPr bwMode="auto">
                    <a:xfrm>
                      <a:off x="27491" y="118"/>
                      <a:ext cx="73" cy="2734"/>
                    </a:xfrm>
                    <a:prstGeom prst="straightConnector1">
                      <a:avLst/>
                    </a:prstGeom>
                    <a:noFill/>
                    <a:ln w="6350">
                      <a:solidFill>
                        <a:srgbClr val="000000"/>
                      </a:solidFill>
                      <a:miter lim="800000"/>
                      <a:headEnd/>
                      <a:tailEnd type="triangle" w="med" len="sm"/>
                    </a:ln>
                  </p:spPr>
                </p:cxnSp>
              </p:grpSp>
              <p:grpSp>
                <p:nvGrpSpPr>
                  <p:cNvPr id="24" name="组合 88"/>
                  <p:cNvGrpSpPr>
                    <a:grpSpLocks/>
                  </p:cNvGrpSpPr>
                  <p:nvPr/>
                </p:nvGrpSpPr>
                <p:grpSpPr bwMode="auto">
                  <a:xfrm>
                    <a:off x="1228" y="25043"/>
                    <a:ext cx="45173" cy="24361"/>
                    <a:chOff x="0" y="0"/>
                    <a:chExt cx="45173" cy="24361"/>
                  </a:xfrm>
                </p:grpSpPr>
                <p:sp>
                  <p:nvSpPr>
                    <p:cNvPr id="25" name="文本框 21"/>
                    <p:cNvSpPr txBox="1">
                      <a:spLocks noChangeArrowheads="1"/>
                    </p:cNvSpPr>
                    <p:nvPr/>
                  </p:nvSpPr>
                  <p:spPr bwMode="auto">
                    <a:xfrm>
                      <a:off x="19652" y="0"/>
                      <a:ext cx="25521"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基于</a:t>
                      </a:r>
                      <a:r>
                        <a:rPr lang="en-US" altLang="zh-CN" sz="1000">
                          <a:latin typeface="Calibri" pitchFamily="34" charset="0"/>
                          <a:ea typeface="宋体" pitchFamily="2" charset="-122"/>
                        </a:rPr>
                        <a:t>LCM</a:t>
                      </a:r>
                      <a:r>
                        <a:rPr lang="zh-CN" altLang="en-US" sz="1000">
                          <a:latin typeface="Calibri" pitchFamily="34" charset="0"/>
                          <a:ea typeface="宋体" pitchFamily="2" charset="-122"/>
                        </a:rPr>
                        <a:t>下渗公式的产流过程分布式计算</a:t>
                      </a:r>
                      <a:endParaRPr lang="zh-CN" altLang="en-US">
                        <a:latin typeface="Arial" pitchFamily="34" charset="0"/>
                        <a:ea typeface="宋体" pitchFamily="2" charset="-122"/>
                      </a:endParaRPr>
                    </a:p>
                  </p:txBody>
                </p:sp>
                <p:sp>
                  <p:nvSpPr>
                    <p:cNvPr id="26" name="文本框 22"/>
                    <p:cNvSpPr txBox="1">
                      <a:spLocks noChangeArrowheads="1"/>
                    </p:cNvSpPr>
                    <p:nvPr/>
                  </p:nvSpPr>
                  <p:spPr bwMode="auto">
                    <a:xfrm>
                      <a:off x="26340" y="4640"/>
                      <a:ext cx="11119"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子流域坡面汇流</a:t>
                      </a:r>
                      <a:endParaRPr lang="zh-CN" altLang="en-US">
                        <a:latin typeface="Arial" pitchFamily="34" charset="0"/>
                        <a:ea typeface="宋体" pitchFamily="2" charset="-122"/>
                      </a:endParaRPr>
                    </a:p>
                  </p:txBody>
                </p:sp>
                <p:sp>
                  <p:nvSpPr>
                    <p:cNvPr id="27" name="文本框 23"/>
                    <p:cNvSpPr txBox="1">
                      <a:spLocks noChangeArrowheads="1"/>
                    </p:cNvSpPr>
                    <p:nvPr/>
                  </p:nvSpPr>
                  <p:spPr bwMode="auto">
                    <a:xfrm>
                      <a:off x="25794" y="9689"/>
                      <a:ext cx="12351"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马斯京根河道汇流</a:t>
                      </a:r>
                      <a:endParaRPr lang="zh-CN" altLang="en-US">
                        <a:latin typeface="Arial" pitchFamily="34" charset="0"/>
                        <a:ea typeface="宋体" pitchFamily="2" charset="-122"/>
                      </a:endParaRPr>
                    </a:p>
                  </p:txBody>
                </p:sp>
                <p:sp>
                  <p:nvSpPr>
                    <p:cNvPr id="28" name="文本框 24"/>
                    <p:cNvSpPr txBox="1">
                      <a:spLocks noChangeArrowheads="1"/>
                    </p:cNvSpPr>
                    <p:nvPr/>
                  </p:nvSpPr>
                  <p:spPr bwMode="auto">
                    <a:xfrm>
                      <a:off x="25726" y="14876"/>
                      <a:ext cx="12350"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卡口站模拟流量</a:t>
                      </a:r>
                      <a:endParaRPr lang="zh-CN" altLang="en-US">
                        <a:latin typeface="Arial" pitchFamily="34" charset="0"/>
                        <a:ea typeface="宋体" pitchFamily="2" charset="-122"/>
                      </a:endParaRPr>
                    </a:p>
                  </p:txBody>
                </p:sp>
                <p:sp>
                  <p:nvSpPr>
                    <p:cNvPr id="29" name="圆角矩形 34"/>
                    <p:cNvSpPr>
                      <a:spLocks noChangeArrowheads="1"/>
                    </p:cNvSpPr>
                    <p:nvPr/>
                  </p:nvSpPr>
                  <p:spPr bwMode="auto">
                    <a:xfrm>
                      <a:off x="13443" y="21017"/>
                      <a:ext cx="7776" cy="3344"/>
                    </a:xfrm>
                    <a:prstGeom prst="roundRect">
                      <a:avLst>
                        <a:gd name="adj" fmla="val 16667"/>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zh-CN" altLang="en-US" sz="1000">
                          <a:solidFill>
                            <a:srgbClr val="000000"/>
                          </a:solidFill>
                          <a:latin typeface="Calibri" pitchFamily="34" charset="0"/>
                          <a:ea typeface="宋体" pitchFamily="2" charset="-122"/>
                        </a:rPr>
                        <a:t>满足精度</a:t>
                      </a:r>
                      <a:endParaRPr lang="zh-CN" altLang="en-US">
                        <a:latin typeface="Arial" pitchFamily="34" charset="0"/>
                        <a:ea typeface="宋体" pitchFamily="2" charset="-122"/>
                      </a:endParaRPr>
                    </a:p>
                  </p:txBody>
                </p:sp>
                <p:sp>
                  <p:nvSpPr>
                    <p:cNvPr id="30" name="圆角矩形 35"/>
                    <p:cNvSpPr>
                      <a:spLocks noChangeArrowheads="1"/>
                    </p:cNvSpPr>
                    <p:nvPr/>
                  </p:nvSpPr>
                  <p:spPr bwMode="auto">
                    <a:xfrm>
                      <a:off x="1637" y="15080"/>
                      <a:ext cx="6685" cy="3410"/>
                    </a:xfrm>
                    <a:prstGeom prst="roundRect">
                      <a:avLst>
                        <a:gd name="adj" fmla="val 16667"/>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zh-CN" altLang="en-US" sz="1000">
                          <a:solidFill>
                            <a:srgbClr val="000000"/>
                          </a:solidFill>
                          <a:latin typeface="Calibri" pitchFamily="34" charset="0"/>
                          <a:ea typeface="宋体" pitchFamily="2" charset="-122"/>
                        </a:rPr>
                        <a:t>不满足</a:t>
                      </a:r>
                      <a:endParaRPr lang="zh-CN" altLang="en-US">
                        <a:latin typeface="Arial" pitchFamily="34" charset="0"/>
                        <a:ea typeface="宋体" pitchFamily="2" charset="-122"/>
                      </a:endParaRPr>
                    </a:p>
                  </p:txBody>
                </p:sp>
                <p:sp>
                  <p:nvSpPr>
                    <p:cNvPr id="31" name="流程图: 预定义过程 36"/>
                    <p:cNvSpPr>
                      <a:spLocks noChangeArrowheads="1"/>
                    </p:cNvSpPr>
                    <p:nvPr/>
                  </p:nvSpPr>
                  <p:spPr bwMode="auto">
                    <a:xfrm>
                      <a:off x="11668" y="14944"/>
                      <a:ext cx="11260" cy="3344"/>
                    </a:xfrm>
                    <a:prstGeom prst="flowChartPredefinedProcess">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zh-CN" altLang="en-US" sz="1000">
                          <a:solidFill>
                            <a:srgbClr val="000000"/>
                          </a:solidFill>
                          <a:latin typeface="Calibri" pitchFamily="34" charset="0"/>
                          <a:ea typeface="宋体" pitchFamily="2" charset="-122"/>
                        </a:rPr>
                        <a:t>判断精度</a:t>
                      </a:r>
                      <a:endParaRPr lang="zh-CN" altLang="en-US">
                        <a:latin typeface="Arial" pitchFamily="34" charset="0"/>
                        <a:ea typeface="宋体" pitchFamily="2" charset="-122"/>
                      </a:endParaRPr>
                    </a:p>
                  </p:txBody>
                </p:sp>
                <p:sp>
                  <p:nvSpPr>
                    <p:cNvPr id="32" name="文本框 37"/>
                    <p:cNvSpPr txBox="1">
                      <a:spLocks noChangeArrowheads="1"/>
                    </p:cNvSpPr>
                    <p:nvPr/>
                  </p:nvSpPr>
                  <p:spPr bwMode="auto">
                    <a:xfrm>
                      <a:off x="25384" y="21085"/>
                      <a:ext cx="13989" cy="3067"/>
                    </a:xfrm>
                    <a:prstGeom prst="rect">
                      <a:avLst/>
                    </a:prstGeom>
                    <a:solidFill>
                      <a:srgbClr val="FFFFFF"/>
                    </a:solidFill>
                    <a:ln w="63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参数与模拟结果输出</a:t>
                      </a:r>
                      <a:endParaRPr lang="zh-CN" altLang="en-US">
                        <a:latin typeface="Arial" pitchFamily="34" charset="0"/>
                        <a:ea typeface="宋体" pitchFamily="2" charset="-122"/>
                      </a:endParaRPr>
                    </a:p>
                  </p:txBody>
                </p:sp>
                <p:sp>
                  <p:nvSpPr>
                    <p:cNvPr id="33" name="流程图: 预定义过程 38"/>
                    <p:cNvSpPr>
                      <a:spLocks noChangeArrowheads="1"/>
                    </p:cNvSpPr>
                    <p:nvPr/>
                  </p:nvSpPr>
                  <p:spPr bwMode="auto">
                    <a:xfrm>
                      <a:off x="0" y="4503"/>
                      <a:ext cx="11258" cy="3340"/>
                    </a:xfrm>
                    <a:prstGeom prst="flowChartPredefinedProcess">
                      <a:avLst/>
                    </a:prstGeom>
                    <a:noFill/>
                    <a:ln w="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fontAlgn="base">
                        <a:spcBef>
                          <a:spcPct val="0"/>
                        </a:spcBef>
                        <a:spcAft>
                          <a:spcPct val="0"/>
                        </a:spcAft>
                      </a:pPr>
                      <a:r>
                        <a:rPr lang="en-US" altLang="zh-CN" sz="1000">
                          <a:solidFill>
                            <a:srgbClr val="000000"/>
                          </a:solidFill>
                          <a:latin typeface="Calibri" pitchFamily="34" charset="0"/>
                          <a:ea typeface="宋体" pitchFamily="2" charset="-122"/>
                        </a:rPr>
                        <a:t>GA</a:t>
                      </a:r>
                      <a:r>
                        <a:rPr lang="zh-CN" altLang="en-US" sz="1000">
                          <a:solidFill>
                            <a:srgbClr val="000000"/>
                          </a:solidFill>
                          <a:latin typeface="Calibri" pitchFamily="34" charset="0"/>
                          <a:ea typeface="宋体" pitchFamily="2" charset="-122"/>
                        </a:rPr>
                        <a:t>调参</a:t>
                      </a:r>
                      <a:endParaRPr lang="zh-CN" altLang="en-US">
                        <a:latin typeface="Arial" pitchFamily="34" charset="0"/>
                        <a:ea typeface="宋体" pitchFamily="2" charset="-122"/>
                      </a:endParaRPr>
                    </a:p>
                  </p:txBody>
                </p:sp>
                <p:cxnSp>
                  <p:nvCxnSpPr>
                    <p:cNvPr id="34" name="直接箭头连接符 70"/>
                    <p:cNvCxnSpPr>
                      <a:cxnSpLocks noChangeShapeType="1"/>
                    </p:cNvCxnSpPr>
                    <p:nvPr/>
                  </p:nvCxnSpPr>
                  <p:spPr bwMode="auto">
                    <a:xfrm>
                      <a:off x="31799" y="3070"/>
                      <a:ext cx="0" cy="1573"/>
                    </a:xfrm>
                    <a:prstGeom prst="straightConnector1">
                      <a:avLst/>
                    </a:prstGeom>
                    <a:noFill/>
                    <a:ln w="6350">
                      <a:solidFill>
                        <a:srgbClr val="000000"/>
                      </a:solidFill>
                      <a:miter lim="800000"/>
                      <a:headEnd/>
                      <a:tailEnd type="triangle" w="med" len="sm"/>
                    </a:ln>
                  </p:spPr>
                </p:cxnSp>
                <p:cxnSp>
                  <p:nvCxnSpPr>
                    <p:cNvPr id="35" name="直接箭头连接符 71"/>
                    <p:cNvCxnSpPr>
                      <a:cxnSpLocks noChangeShapeType="1"/>
                    </p:cNvCxnSpPr>
                    <p:nvPr/>
                  </p:nvCxnSpPr>
                  <p:spPr bwMode="auto">
                    <a:xfrm>
                      <a:off x="31799" y="7847"/>
                      <a:ext cx="0" cy="1914"/>
                    </a:xfrm>
                    <a:prstGeom prst="straightConnector1">
                      <a:avLst/>
                    </a:prstGeom>
                    <a:noFill/>
                    <a:ln w="6350">
                      <a:solidFill>
                        <a:srgbClr val="000000"/>
                      </a:solidFill>
                      <a:miter lim="800000"/>
                      <a:headEnd/>
                      <a:tailEnd type="triangle" w="med" len="sm"/>
                    </a:ln>
                  </p:spPr>
                </p:cxnSp>
                <p:cxnSp>
                  <p:nvCxnSpPr>
                    <p:cNvPr id="36" name="直接箭头连接符 72"/>
                    <p:cNvCxnSpPr>
                      <a:cxnSpLocks noChangeShapeType="1"/>
                    </p:cNvCxnSpPr>
                    <p:nvPr/>
                  </p:nvCxnSpPr>
                  <p:spPr bwMode="auto">
                    <a:xfrm>
                      <a:off x="31799" y="12760"/>
                      <a:ext cx="1" cy="2320"/>
                    </a:xfrm>
                    <a:prstGeom prst="straightConnector1">
                      <a:avLst/>
                    </a:prstGeom>
                    <a:noFill/>
                    <a:ln w="6350">
                      <a:solidFill>
                        <a:srgbClr val="000000"/>
                      </a:solidFill>
                      <a:miter lim="800000"/>
                      <a:headEnd/>
                      <a:tailEnd type="triangle" w="med" len="sm"/>
                    </a:ln>
                  </p:spPr>
                </p:cxnSp>
                <p:cxnSp>
                  <p:nvCxnSpPr>
                    <p:cNvPr id="37" name="直接箭头连接符 74"/>
                    <p:cNvCxnSpPr>
                      <a:cxnSpLocks noChangeShapeType="1"/>
                    </p:cNvCxnSpPr>
                    <p:nvPr/>
                  </p:nvCxnSpPr>
                  <p:spPr bwMode="auto">
                    <a:xfrm flipH="1">
                      <a:off x="22928" y="16582"/>
                      <a:ext cx="2866" cy="68"/>
                    </a:xfrm>
                    <a:prstGeom prst="straightConnector1">
                      <a:avLst/>
                    </a:prstGeom>
                    <a:noFill/>
                    <a:ln w="6350">
                      <a:solidFill>
                        <a:srgbClr val="000000"/>
                      </a:solidFill>
                      <a:miter lim="800000"/>
                      <a:headEnd/>
                      <a:tailEnd type="triangle" w="med" len="sm"/>
                    </a:ln>
                  </p:spPr>
                </p:cxnSp>
                <p:cxnSp>
                  <p:nvCxnSpPr>
                    <p:cNvPr id="38" name="直接箭头连接符 75"/>
                    <p:cNvCxnSpPr>
                      <a:cxnSpLocks noChangeShapeType="1"/>
                    </p:cNvCxnSpPr>
                    <p:nvPr/>
                  </p:nvCxnSpPr>
                  <p:spPr bwMode="auto">
                    <a:xfrm>
                      <a:off x="17469" y="18356"/>
                      <a:ext cx="68" cy="2595"/>
                    </a:xfrm>
                    <a:prstGeom prst="straightConnector1">
                      <a:avLst/>
                    </a:prstGeom>
                    <a:noFill/>
                    <a:ln w="6350">
                      <a:solidFill>
                        <a:srgbClr val="000000"/>
                      </a:solidFill>
                      <a:miter lim="800000"/>
                      <a:headEnd/>
                      <a:tailEnd type="triangle" w="med" len="sm"/>
                    </a:ln>
                  </p:spPr>
                </p:cxnSp>
                <p:cxnSp>
                  <p:nvCxnSpPr>
                    <p:cNvPr id="39" name="直接箭头连接符 76"/>
                    <p:cNvCxnSpPr>
                      <a:cxnSpLocks noChangeShapeType="1"/>
                    </p:cNvCxnSpPr>
                    <p:nvPr/>
                  </p:nvCxnSpPr>
                  <p:spPr bwMode="auto">
                    <a:xfrm flipH="1">
                      <a:off x="8393" y="16786"/>
                      <a:ext cx="3344" cy="0"/>
                    </a:xfrm>
                    <a:prstGeom prst="straightConnector1">
                      <a:avLst/>
                    </a:prstGeom>
                    <a:noFill/>
                    <a:ln w="6350">
                      <a:solidFill>
                        <a:srgbClr val="000000"/>
                      </a:solidFill>
                      <a:miter lim="800000"/>
                      <a:headEnd/>
                      <a:tailEnd type="triangle" w="med" len="sm"/>
                    </a:ln>
                  </p:spPr>
                </p:cxnSp>
                <p:cxnSp>
                  <p:nvCxnSpPr>
                    <p:cNvPr id="40" name="直接箭头连接符 77"/>
                    <p:cNvCxnSpPr>
                      <a:cxnSpLocks noChangeShapeType="1"/>
                    </p:cNvCxnSpPr>
                    <p:nvPr/>
                  </p:nvCxnSpPr>
                  <p:spPr bwMode="auto">
                    <a:xfrm flipH="1" flipV="1">
                      <a:off x="5117" y="7847"/>
                      <a:ext cx="69" cy="7233"/>
                    </a:xfrm>
                    <a:prstGeom prst="straightConnector1">
                      <a:avLst/>
                    </a:prstGeom>
                    <a:noFill/>
                    <a:ln w="6350">
                      <a:solidFill>
                        <a:srgbClr val="000000"/>
                      </a:solidFill>
                      <a:miter lim="800000"/>
                      <a:headEnd/>
                      <a:tailEnd type="triangle" w="med" len="sm"/>
                    </a:ln>
                  </p:spPr>
                </p:cxnSp>
                <p:cxnSp>
                  <p:nvCxnSpPr>
                    <p:cNvPr id="41" name="直接箭头连接符 78"/>
                    <p:cNvCxnSpPr>
                      <a:cxnSpLocks noChangeShapeType="1"/>
                    </p:cNvCxnSpPr>
                    <p:nvPr/>
                  </p:nvCxnSpPr>
                  <p:spPr bwMode="auto">
                    <a:xfrm>
                      <a:off x="21358" y="22655"/>
                      <a:ext cx="4163" cy="0"/>
                    </a:xfrm>
                    <a:prstGeom prst="straightConnector1">
                      <a:avLst/>
                    </a:prstGeom>
                    <a:noFill/>
                    <a:ln w="6350">
                      <a:solidFill>
                        <a:srgbClr val="000000"/>
                      </a:solidFill>
                      <a:miter lim="800000"/>
                      <a:headEnd/>
                      <a:tailEnd type="triangle" w="med" len="sm"/>
                    </a:ln>
                  </p:spPr>
                </p:cxnSp>
                <p:cxnSp>
                  <p:nvCxnSpPr>
                    <p:cNvPr id="42" name="肘形连接符 79"/>
                    <p:cNvCxnSpPr>
                      <a:cxnSpLocks noChangeShapeType="1"/>
                    </p:cNvCxnSpPr>
                    <p:nvPr/>
                  </p:nvCxnSpPr>
                  <p:spPr bwMode="auto">
                    <a:xfrm flipV="1">
                      <a:off x="5049" y="1364"/>
                      <a:ext cx="14603" cy="3208"/>
                    </a:xfrm>
                    <a:prstGeom prst="bentConnector3">
                      <a:avLst>
                        <a:gd name="adj1" fmla="val -14"/>
                      </a:avLst>
                    </a:prstGeom>
                    <a:noFill/>
                    <a:ln w="6350">
                      <a:solidFill>
                        <a:srgbClr val="000000"/>
                      </a:solidFill>
                      <a:miter lim="800000"/>
                      <a:headEnd/>
                      <a:tailEnd type="triangle" w="med" len="sm"/>
                    </a:ln>
                  </p:spPr>
                </p:cxnSp>
              </p:grpSp>
            </p:grpSp>
            <p:grpSp>
              <p:nvGrpSpPr>
                <p:cNvPr id="16" name="组合 96"/>
                <p:cNvGrpSpPr>
                  <a:grpSpLocks/>
                </p:cNvGrpSpPr>
                <p:nvPr/>
              </p:nvGrpSpPr>
              <p:grpSpPr bwMode="auto">
                <a:xfrm>
                  <a:off x="38827" y="22450"/>
                  <a:ext cx="17874" cy="8671"/>
                  <a:chOff x="0" y="0"/>
                  <a:chExt cx="17873" cy="8670"/>
                </a:xfrm>
              </p:grpSpPr>
              <p:cxnSp>
                <p:nvCxnSpPr>
                  <p:cNvPr id="18" name="肘形连接符 94"/>
                  <p:cNvCxnSpPr>
                    <a:cxnSpLocks noChangeShapeType="1"/>
                  </p:cNvCxnSpPr>
                  <p:nvPr/>
                </p:nvCxnSpPr>
                <p:spPr bwMode="auto">
                  <a:xfrm flipH="1">
                    <a:off x="0" y="0"/>
                    <a:ext cx="9758" cy="8670"/>
                  </a:xfrm>
                  <a:prstGeom prst="bentConnector3">
                    <a:avLst>
                      <a:gd name="adj1" fmla="val -5968"/>
                    </a:avLst>
                  </a:prstGeom>
                  <a:noFill/>
                  <a:ln w="6350">
                    <a:solidFill>
                      <a:srgbClr val="000000"/>
                    </a:solidFill>
                    <a:miter lim="800000"/>
                    <a:headEnd/>
                    <a:tailEnd type="triangle" w="med" len="sm"/>
                  </a:ln>
                </p:spPr>
              </p:cxnSp>
              <p:cxnSp>
                <p:nvCxnSpPr>
                  <p:cNvPr id="19" name="肘形连接符 95"/>
                  <p:cNvCxnSpPr>
                    <a:cxnSpLocks noChangeShapeType="1"/>
                  </p:cNvCxnSpPr>
                  <p:nvPr/>
                </p:nvCxnSpPr>
                <p:spPr bwMode="auto">
                  <a:xfrm flipH="1">
                    <a:off x="10440" y="0"/>
                    <a:ext cx="7433" cy="8667"/>
                  </a:xfrm>
                  <a:prstGeom prst="bentConnector3">
                    <a:avLst>
                      <a:gd name="adj1" fmla="val 403"/>
                    </a:avLst>
                  </a:prstGeom>
                  <a:noFill/>
                  <a:ln w="6350">
                    <a:solidFill>
                      <a:srgbClr val="000000"/>
                    </a:solidFill>
                    <a:miter lim="800000"/>
                    <a:headEnd/>
                    <a:tailEnd type="none" w="med" len="sm"/>
                  </a:ln>
                </p:spPr>
              </p:cxnSp>
            </p:grpSp>
            <p:cxnSp>
              <p:nvCxnSpPr>
                <p:cNvPr id="17" name="肘形连接符 97"/>
                <p:cNvCxnSpPr>
                  <a:cxnSpLocks noChangeShapeType="1"/>
                </p:cNvCxnSpPr>
                <p:nvPr/>
              </p:nvCxnSpPr>
              <p:spPr bwMode="auto">
                <a:xfrm flipH="1">
                  <a:off x="39373" y="22450"/>
                  <a:ext cx="27027" cy="13853"/>
                </a:xfrm>
                <a:prstGeom prst="bentConnector3">
                  <a:avLst>
                    <a:gd name="adj1" fmla="val 259"/>
                  </a:avLst>
                </a:prstGeom>
                <a:noFill/>
                <a:ln w="6350">
                  <a:solidFill>
                    <a:srgbClr val="000000"/>
                  </a:solidFill>
                  <a:miter lim="800000"/>
                  <a:headEnd/>
                  <a:tailEnd type="triangle" w="med" len="sm"/>
                </a:ln>
              </p:spPr>
            </p:cxnSp>
          </p:grpSp>
          <p:grpSp>
            <p:nvGrpSpPr>
              <p:cNvPr id="8" name="组合 103"/>
              <p:cNvGrpSpPr>
                <a:grpSpLocks/>
              </p:cNvGrpSpPr>
              <p:nvPr/>
            </p:nvGrpSpPr>
            <p:grpSpPr bwMode="auto">
              <a:xfrm>
                <a:off x="0" y="0"/>
                <a:ext cx="73356" cy="51943"/>
                <a:chOff x="0" y="0"/>
                <a:chExt cx="73356" cy="51943"/>
              </a:xfrm>
            </p:grpSpPr>
            <p:sp>
              <p:nvSpPr>
                <p:cNvPr id="9" name="矩形 91"/>
                <p:cNvSpPr>
                  <a:spLocks noChangeArrowheads="1"/>
                </p:cNvSpPr>
                <p:nvPr/>
              </p:nvSpPr>
              <p:spPr bwMode="auto">
                <a:xfrm>
                  <a:off x="59" y="19713"/>
                  <a:ext cx="73287" cy="5049"/>
                </a:xfrm>
                <a:prstGeom prst="rect">
                  <a:avLst/>
                </a:prstGeom>
                <a:noFill/>
                <a:ln w="12700">
                  <a:solidFill>
                    <a:srgbClr val="FFFF00"/>
                  </a:solidFill>
                  <a:prstDash val="dash"/>
                  <a:miter lim="800000"/>
                  <a:headEnd/>
                  <a:tailEnd/>
                </a:ln>
              </p:spPr>
              <p:txBody>
                <a:bodyPr vert="horz" wrap="square" lIns="68580" tIns="34290" rIns="68580" bIns="34290" numCol="1" anchor="ctr" anchorCtr="0" compatLnSpc="1">
                  <a:prstTxWarp prst="textNoShape">
                    <a:avLst/>
                  </a:prstTxWarp>
                </a:bodyPr>
                <a:lstStyle/>
                <a:p>
                  <a:endParaRPr lang="zh-CN" altLang="en-US"/>
                </a:p>
              </p:txBody>
            </p:sp>
            <p:sp>
              <p:nvSpPr>
                <p:cNvPr id="10" name="矩形 92"/>
                <p:cNvSpPr>
                  <a:spLocks noChangeArrowheads="1"/>
                </p:cNvSpPr>
                <p:nvPr/>
              </p:nvSpPr>
              <p:spPr bwMode="auto">
                <a:xfrm>
                  <a:off x="0" y="26422"/>
                  <a:ext cx="73353" cy="25521"/>
                </a:xfrm>
                <a:prstGeom prst="rect">
                  <a:avLst/>
                </a:prstGeom>
                <a:noFill/>
                <a:ln w="12700">
                  <a:solidFill>
                    <a:srgbClr val="92D050"/>
                  </a:solidFill>
                  <a:prstDash val="dash"/>
                  <a:miter lim="800000"/>
                  <a:headEnd/>
                  <a:tailEnd/>
                </a:ln>
              </p:spPr>
              <p:txBody>
                <a:bodyPr vert="horz" wrap="square" lIns="68580" tIns="34290" rIns="68580" bIns="34290" numCol="1" anchor="ctr" anchorCtr="0" compatLnSpc="1">
                  <a:prstTxWarp prst="textNoShape">
                    <a:avLst/>
                  </a:prstTxWarp>
                </a:bodyPr>
                <a:lstStyle/>
                <a:p>
                  <a:endParaRPr lang="zh-CN" altLang="en-US"/>
                </a:p>
              </p:txBody>
            </p:sp>
            <p:grpSp>
              <p:nvGrpSpPr>
                <p:cNvPr id="11" name="组合 102"/>
                <p:cNvGrpSpPr>
                  <a:grpSpLocks/>
                </p:cNvGrpSpPr>
                <p:nvPr/>
              </p:nvGrpSpPr>
              <p:grpSpPr bwMode="auto">
                <a:xfrm>
                  <a:off x="0" y="0"/>
                  <a:ext cx="73356" cy="19038"/>
                  <a:chOff x="0" y="0"/>
                  <a:chExt cx="73356" cy="19038"/>
                </a:xfrm>
              </p:grpSpPr>
              <p:sp>
                <p:nvSpPr>
                  <p:cNvPr id="13" name="矩形 90"/>
                  <p:cNvSpPr>
                    <a:spLocks noChangeArrowheads="1"/>
                  </p:cNvSpPr>
                  <p:nvPr/>
                </p:nvSpPr>
                <p:spPr bwMode="auto">
                  <a:xfrm>
                    <a:off x="0" y="0"/>
                    <a:ext cx="73356" cy="19038"/>
                  </a:xfrm>
                  <a:prstGeom prst="rect">
                    <a:avLst/>
                  </a:prstGeom>
                  <a:noFill/>
                  <a:ln w="12700">
                    <a:solidFill>
                      <a:srgbClr val="FF0000"/>
                    </a:solidFill>
                    <a:prstDash val="dash"/>
                    <a:miter lim="800000"/>
                    <a:headEnd/>
                    <a:tailEnd/>
                  </a:ln>
                </p:spPr>
                <p:txBody>
                  <a:bodyPr vert="eaVert" wrap="square" lIns="68580" tIns="34290" rIns="68580" bIns="34290" numCol="1" anchor="ctr" anchorCtr="0" compatLnSpc="1">
                    <a:prstTxWarp prst="textNoShape">
                      <a:avLst/>
                    </a:prstTxWarp>
                  </a:bodyPr>
                  <a:lstStyle/>
                  <a:p>
                    <a:pPr algn="ctr" defTabSz="685800" fontAlgn="base">
                      <a:spcBef>
                        <a:spcPct val="0"/>
                      </a:spcBef>
                      <a:spcAft>
                        <a:spcPct val="0"/>
                      </a:spcAft>
                    </a:pPr>
                    <a:endParaRPr lang="zh-CN" altLang="zh-CN">
                      <a:latin typeface="Arial" pitchFamily="34" charset="0"/>
                      <a:ea typeface="宋体" pitchFamily="2" charset="-122"/>
                    </a:endParaRPr>
                  </a:p>
                </p:txBody>
              </p:sp>
              <p:sp>
                <p:nvSpPr>
                  <p:cNvPr id="14" name="文本框 99"/>
                  <p:cNvSpPr txBox="1">
                    <a:spLocks noChangeArrowheads="1"/>
                  </p:cNvSpPr>
                  <p:nvPr/>
                </p:nvSpPr>
                <p:spPr bwMode="auto">
                  <a:xfrm>
                    <a:off x="69470" y="5640"/>
                    <a:ext cx="3753" cy="7176"/>
                  </a:xfrm>
                  <a:prstGeom prst="rect">
                    <a:avLst/>
                  </a:prstGeom>
                  <a:solidFill>
                    <a:srgbClr val="FFFFFF"/>
                  </a:solidFill>
                  <a:ln w="0">
                    <a:solidFill>
                      <a:srgbClr val="FFFFFF"/>
                    </a:solidFill>
                    <a:miter lim="800000"/>
                    <a:headEnd/>
                    <a:tailEnd/>
                  </a:ln>
                </p:spPr>
                <p:txBody>
                  <a:bodyPr vert="eaVert"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数据准备</a:t>
                    </a:r>
                    <a:endParaRPr lang="zh-CN" altLang="en-US">
                      <a:latin typeface="Arial" pitchFamily="34" charset="0"/>
                      <a:ea typeface="宋体" pitchFamily="2" charset="-122"/>
                    </a:endParaRPr>
                  </a:p>
                </p:txBody>
              </p:sp>
            </p:grpSp>
            <p:sp>
              <p:nvSpPr>
                <p:cNvPr id="12" name="文本框 100"/>
                <p:cNvSpPr txBox="1">
                  <a:spLocks noChangeArrowheads="1"/>
                </p:cNvSpPr>
                <p:nvPr/>
              </p:nvSpPr>
              <p:spPr bwMode="auto">
                <a:xfrm>
                  <a:off x="69292" y="33013"/>
                  <a:ext cx="3621" cy="7659"/>
                </a:xfrm>
                <a:prstGeom prst="rect">
                  <a:avLst/>
                </a:prstGeom>
                <a:solidFill>
                  <a:srgbClr val="FFFFFF"/>
                </a:solidFill>
                <a:ln w="0">
                  <a:solidFill>
                    <a:srgbClr val="FFFFFF"/>
                  </a:solidFill>
                  <a:miter lim="800000"/>
                  <a:headEnd/>
                  <a:tailEnd/>
                </a:ln>
              </p:spPr>
              <p:txBody>
                <a:bodyPr vert="eaVert" wrap="square" lIns="68580" tIns="34290" rIns="68580" bIns="34290" numCol="1" anchor="t" anchorCtr="0" compatLnSpc="1">
                  <a:prstTxWarp prst="textNoShape">
                    <a:avLst/>
                  </a:prstTxWarp>
                </a:bodyPr>
                <a:lstStyle/>
                <a:p>
                  <a:pPr algn="just" defTabSz="685800" fontAlgn="base">
                    <a:spcBef>
                      <a:spcPct val="0"/>
                    </a:spcBef>
                    <a:spcAft>
                      <a:spcPct val="0"/>
                    </a:spcAft>
                  </a:pPr>
                  <a:r>
                    <a:rPr lang="zh-CN" altLang="en-US" sz="1000">
                      <a:latin typeface="Calibri" pitchFamily="34" charset="0"/>
                      <a:ea typeface="宋体" pitchFamily="2" charset="-122"/>
                    </a:rPr>
                    <a:t>模型计算</a:t>
                  </a:r>
                  <a:endParaRPr lang="zh-CN" altLang="en-US">
                    <a:latin typeface="Arial" pitchFamily="34" charset="0"/>
                    <a:ea typeface="宋体" pitchFamily="2" charset="-122"/>
                  </a:endParaRPr>
                </a:p>
              </p:txBody>
            </p:sp>
          </p:grpSp>
        </p:grpSp>
        <p:cxnSp>
          <p:nvCxnSpPr>
            <p:cNvPr id="6" name="肘形连接符 108"/>
            <p:cNvCxnSpPr>
              <a:cxnSpLocks noChangeShapeType="1"/>
            </p:cNvCxnSpPr>
            <p:nvPr/>
          </p:nvCxnSpPr>
          <p:spPr bwMode="auto">
            <a:xfrm flipH="1" flipV="1">
              <a:off x="12874" y="16824"/>
              <a:ext cx="4610" cy="4144"/>
            </a:xfrm>
            <a:prstGeom prst="bentConnector3">
              <a:avLst>
                <a:gd name="adj1" fmla="val -778"/>
              </a:avLst>
            </a:prstGeom>
            <a:noFill/>
            <a:ln w="6350">
              <a:solidFill>
                <a:srgbClr val="000000"/>
              </a:solidFill>
              <a:miter lim="800000"/>
              <a:headEnd/>
              <a:tailEnd type="triangle" w="med" len="sm"/>
            </a:ln>
          </p:spPr>
        </p:cxnSp>
      </p:grpSp>
      <p:sp>
        <p:nvSpPr>
          <p:cNvPr id="90" name="TextBox 16"/>
          <p:cNvSpPr txBox="1"/>
          <p:nvPr/>
        </p:nvSpPr>
        <p:spPr>
          <a:xfrm>
            <a:off x="3167222" y="6148175"/>
            <a:ext cx="4725130" cy="323165"/>
          </a:xfrm>
          <a:prstGeom prst="rect">
            <a:avLst/>
          </a:prstGeom>
          <a:noFill/>
        </p:spPr>
        <p:txBody>
          <a:bodyPr wrap="square">
            <a:spAutoFit/>
          </a:bodyPr>
          <a:lstStyle/>
          <a:p>
            <a:pPr>
              <a:defRPr/>
            </a:pPr>
            <a:r>
              <a:rPr lang="en-US" altLang="zh-CN" sz="1500" b="1" dirty="0">
                <a:solidFill>
                  <a:schemeClr val="tx1">
                    <a:lumMod val="95000"/>
                    <a:lumOff val="5000"/>
                  </a:schemeClr>
                </a:solidFill>
                <a:latin typeface="+mj-lt"/>
              </a:rPr>
              <a:t> </a:t>
            </a:r>
            <a:r>
              <a:rPr lang="zh-CN" altLang="en-US" sz="1500" b="1" dirty="0">
                <a:solidFill>
                  <a:schemeClr val="tx1">
                    <a:lumMod val="95000"/>
                    <a:lumOff val="5000"/>
                  </a:schemeClr>
                </a:solidFill>
                <a:latin typeface="+mj-lt"/>
              </a:rPr>
              <a:t>分布式</a:t>
            </a:r>
            <a:r>
              <a:rPr lang="en-US" altLang="zh-CN" sz="1500" b="1" dirty="0">
                <a:solidFill>
                  <a:schemeClr val="tx1">
                    <a:lumMod val="95000"/>
                    <a:lumOff val="5000"/>
                  </a:schemeClr>
                </a:solidFill>
                <a:latin typeface="+mj-lt"/>
              </a:rPr>
              <a:t>LCM</a:t>
            </a:r>
            <a:r>
              <a:rPr lang="zh-CN" altLang="en-US" sz="1500" b="1" dirty="0">
                <a:solidFill>
                  <a:schemeClr val="tx1">
                    <a:lumMod val="95000"/>
                    <a:lumOff val="5000"/>
                  </a:schemeClr>
                </a:solidFill>
                <a:latin typeface="+mj-lt"/>
              </a:rPr>
              <a:t>次降雨径流模型（小时尺度）</a:t>
            </a:r>
            <a:r>
              <a:rPr lang="en-US" altLang="zh-CN" sz="1500" b="1" dirty="0">
                <a:solidFill>
                  <a:schemeClr val="tx1">
                    <a:lumMod val="95000"/>
                    <a:lumOff val="5000"/>
                  </a:schemeClr>
                </a:solidFill>
                <a:latin typeface="+mj-lt"/>
              </a:rPr>
              <a:t>  </a:t>
            </a:r>
            <a:endParaRPr lang="zh-CN" altLang="en-US" sz="1500" b="1" dirty="0">
              <a:solidFill>
                <a:schemeClr val="tx1">
                  <a:lumMod val="95000"/>
                  <a:lumOff val="5000"/>
                </a:schemeClr>
              </a:solidFill>
              <a:latin typeface="+mj-lt"/>
            </a:endParaRPr>
          </a:p>
        </p:txBody>
      </p:sp>
    </p:spTree>
    <p:extLst>
      <p:ext uri="{BB962C8B-B14F-4D97-AF65-F5344CB8AC3E}">
        <p14:creationId xmlns:p14="http://schemas.microsoft.com/office/powerpoint/2010/main" val="3965723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1520" y="548680"/>
            <a:ext cx="3038475"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3. </a:t>
            </a:r>
            <a:r>
              <a:rPr lang="zh-CN" altLang="en-US" sz="2400" dirty="0">
                <a:latin typeface="微软雅黑" panose="020B0503020204020204" pitchFamily="34" charset="-122"/>
                <a:ea typeface="微软雅黑" panose="020B0503020204020204" pitchFamily="34" charset="-122"/>
              </a:rPr>
              <a:t>模型参数</a:t>
            </a:r>
            <a:endParaRPr lang="en-US" altLang="zh-CN" sz="2400" dirty="0">
              <a:latin typeface="微软雅黑" panose="020B0503020204020204" pitchFamily="34" charset="-122"/>
              <a:ea typeface="微软雅黑" panose="020B0503020204020204" pitchFamily="34" charset="-122"/>
            </a:endParaRPr>
          </a:p>
        </p:txBody>
      </p:sp>
      <p:graphicFrame>
        <p:nvGraphicFramePr>
          <p:cNvPr id="6" name="Group 3"/>
          <p:cNvGraphicFramePr>
            <a:graphicFrameLocks/>
          </p:cNvGraphicFramePr>
          <p:nvPr>
            <p:extLst>
              <p:ext uri="{D42A27DB-BD31-4B8C-83A1-F6EECF244321}">
                <p14:modId xmlns:p14="http://schemas.microsoft.com/office/powerpoint/2010/main" val="2786744626"/>
              </p:ext>
            </p:extLst>
          </p:nvPr>
        </p:nvGraphicFramePr>
        <p:xfrm>
          <a:off x="2153842" y="1010343"/>
          <a:ext cx="6990158" cy="5135187"/>
        </p:xfrm>
        <a:graphic>
          <a:graphicData uri="http://schemas.openxmlformats.org/drawingml/2006/table">
            <a:tbl>
              <a:tblPr/>
              <a:tblGrid>
                <a:gridCol w="1417576"/>
                <a:gridCol w="1529255"/>
                <a:gridCol w="1533063"/>
                <a:gridCol w="884558"/>
                <a:gridCol w="1625706"/>
              </a:tblGrid>
              <a:tr h="270273">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参数类型</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名称</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代码</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单位</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获取方法</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rowSpan="4">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气象参数</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降水量</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P</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mm</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反距离加权插值</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日均气温</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T</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K  </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反距离加权插值</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日均水汽压</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Ed</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hPa</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反距离加权插值</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日照时数</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n</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h</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反距离加权插值</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rowSpan="11">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下垫面参数</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rgbClr val="FF33CC"/>
                          </a:solidFill>
                          <a:effectLst/>
                          <a:latin typeface="Times New Roman" pitchFamily="18" charset="0"/>
                          <a:ea typeface="黑体" pitchFamily="2" charset="-122"/>
                          <a:sym typeface="Times New Roman" pitchFamily="18" charset="0"/>
                        </a:rPr>
                        <a:t>地面高程</a:t>
                      </a:r>
                      <a:endParaRPr kumimoji="0" lang="zh-CN" sz="3600" b="0" i="0" u="none" strike="noStrike" cap="none" normalizeH="0" baseline="0" dirty="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DEM</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m</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SRTM-DEM</a:t>
                      </a:r>
                      <a:r>
                        <a:rPr kumimoji="0" lang="zh-CN" altLang="en-US" sz="1200" b="1" i="0" u="none" strike="noStrike" cap="none" normalizeH="0" baseline="0" smtClean="0">
                          <a:ln>
                            <a:noFill/>
                          </a:ln>
                          <a:solidFill>
                            <a:srgbClr val="FF33CC"/>
                          </a:solidFill>
                          <a:effectLst/>
                          <a:latin typeface="宋体" pitchFamily="2" charset="-122"/>
                          <a:ea typeface="宋体" pitchFamily="2" charset="-122"/>
                          <a:sym typeface="宋体" pitchFamily="2" charset="-122"/>
                        </a:rPr>
                        <a:t>数据</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叶面积指数</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LAI</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GLASS</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地表反照率</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Albedo</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GLASS</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土壤覆被类型</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Landcover</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遥感解译</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植被盖度</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Vegcover</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遥感反演</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根系深度</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Rootdepth</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m</a:t>
                      </a:r>
                      <a:endParaRPr kumimoji="0" lang="zh-CN" altLang="en-US"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0000"/>
                          </a:solidFill>
                          <a:effectLst/>
                          <a:latin typeface="Times New Roman" pitchFamily="18" charset="0"/>
                          <a:ea typeface="黑体" pitchFamily="2" charset="-122"/>
                          <a:sym typeface="Times New Roman" pitchFamily="18" charset="0"/>
                        </a:rPr>
                        <a:t>遥感反演</a:t>
                      </a:r>
                      <a:endParaRPr kumimoji="0" lang="zh-CN" sz="3600" b="0" i="0" u="none" strike="noStrike" cap="none" normalizeH="0" baseline="0" smtClean="0">
                        <a:ln>
                          <a:noFill/>
                        </a:ln>
                        <a:solidFill>
                          <a:srgbClr val="FF0000"/>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土壤类型</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Soil_type</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全球土壤数据库</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田间持水量</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Swfc</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 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SPAW</a:t>
                      </a:r>
                      <a:r>
                        <a:rPr kumimoji="0" lang="zh-CN" altLang="en-US" sz="1200" b="1" i="0" u="none" strike="noStrike" cap="none" normalizeH="0" baseline="0" smtClean="0">
                          <a:ln>
                            <a:noFill/>
                          </a:ln>
                          <a:solidFill>
                            <a:srgbClr val="FF33CC"/>
                          </a:solidFill>
                          <a:effectLst/>
                          <a:latin typeface="宋体" pitchFamily="2" charset="-122"/>
                          <a:ea typeface="宋体" pitchFamily="2" charset="-122"/>
                          <a:sym typeface="宋体" pitchFamily="2" charset="-122"/>
                        </a:rPr>
                        <a:t>模型</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饱和含水量</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Swf</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 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SPAW</a:t>
                      </a:r>
                      <a:r>
                        <a:rPr kumimoji="0" lang="zh-CN" altLang="en-US" sz="1200" b="1" i="0" u="none" strike="noStrike" cap="none" normalizeH="0" baseline="0" smtClean="0">
                          <a:ln>
                            <a:noFill/>
                          </a:ln>
                          <a:solidFill>
                            <a:srgbClr val="FF33CC"/>
                          </a:solidFill>
                          <a:effectLst/>
                          <a:latin typeface="宋体" pitchFamily="2" charset="-122"/>
                          <a:ea typeface="宋体" pitchFamily="2" charset="-122"/>
                          <a:sym typeface="宋体" pitchFamily="2" charset="-122"/>
                        </a:rPr>
                        <a:t>模型</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萎蔫含水量</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Sww</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 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SPAW</a:t>
                      </a:r>
                      <a:r>
                        <a:rPr kumimoji="0" lang="zh-CN" altLang="en-US" sz="1200" b="1" i="0" u="none" strike="noStrike" cap="none" normalizeH="0" baseline="0" smtClean="0">
                          <a:ln>
                            <a:noFill/>
                          </a:ln>
                          <a:solidFill>
                            <a:srgbClr val="FF33CC"/>
                          </a:solidFill>
                          <a:effectLst/>
                          <a:latin typeface="宋体" pitchFamily="2" charset="-122"/>
                          <a:ea typeface="宋体" pitchFamily="2" charset="-122"/>
                          <a:sym typeface="宋体" pitchFamily="2" charset="-122"/>
                        </a:rPr>
                        <a:t>模型</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被动微波土壤湿度</a:t>
                      </a:r>
                      <a:endParaRPr kumimoji="0" lang="zh-CN"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AMSR-E</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 m</a:t>
                      </a:r>
                      <a:r>
                        <a:rPr kumimoji="0" lang="zh-CN" altLang="en-US" sz="1200" b="1" i="0" u="none" strike="noStrike" cap="none" normalizeH="0" baseline="30000" smtClean="0">
                          <a:ln>
                            <a:noFill/>
                          </a:ln>
                          <a:solidFill>
                            <a:srgbClr val="FF33CC"/>
                          </a:solidFill>
                          <a:effectLst/>
                          <a:latin typeface="Times New Roman" pitchFamily="18" charset="0"/>
                          <a:ea typeface="黑体" pitchFamily="2" charset="-122"/>
                          <a:sym typeface="Times New Roman" pitchFamily="18" charset="0"/>
                        </a:rPr>
                        <a:t>-3</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rgbClr val="FF33CC"/>
                          </a:solidFill>
                          <a:effectLst/>
                          <a:latin typeface="Times New Roman" pitchFamily="18" charset="0"/>
                          <a:ea typeface="黑体" pitchFamily="2" charset="-122"/>
                          <a:sym typeface="Times New Roman" pitchFamily="18" charset="0"/>
                        </a:rPr>
                        <a:t>AMSR-E</a:t>
                      </a:r>
                      <a:r>
                        <a:rPr kumimoji="0" lang="zh-CN" altLang="en-US" sz="1200" b="1" i="0" u="none" strike="noStrike" cap="none" normalizeH="0" baseline="0" smtClean="0">
                          <a:ln>
                            <a:noFill/>
                          </a:ln>
                          <a:solidFill>
                            <a:srgbClr val="FF33CC"/>
                          </a:solidFill>
                          <a:effectLst/>
                          <a:latin typeface="宋体" pitchFamily="2" charset="-122"/>
                          <a:ea typeface="宋体" pitchFamily="2" charset="-122"/>
                          <a:sym typeface="宋体" pitchFamily="2" charset="-122"/>
                        </a:rPr>
                        <a:t>数据</a:t>
                      </a:r>
                      <a:endParaRPr kumimoji="0" lang="zh-CN" altLang="en-US" sz="3600" b="0" i="0" u="none" strike="noStrike" cap="none" normalizeH="0" baseline="0" smtClean="0">
                        <a:ln>
                          <a:noFill/>
                        </a:ln>
                        <a:solidFill>
                          <a:srgbClr val="FF33CC"/>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row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其它参数</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土壤水分特征曲线</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p1</a:t>
                      </a:r>
                      <a:r>
                        <a:rPr kumimoji="0" lang="zh-CN" altLang="en-US" sz="1200" b="1" i="0" u="none" strike="noStrike" cap="none" normalizeH="0" baseline="0" smtClean="0">
                          <a:ln>
                            <a:noFill/>
                          </a:ln>
                          <a:solidFill>
                            <a:schemeClr val="tx2"/>
                          </a:solidFill>
                          <a:effectLst/>
                          <a:latin typeface="宋体" pitchFamily="2" charset="-122"/>
                          <a:ea typeface="宋体" pitchFamily="2" charset="-122"/>
                          <a:sym typeface="宋体" pitchFamily="2" charset="-122"/>
                        </a:rPr>
                        <a:t>、</a:t>
                      </a: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p2</a:t>
                      </a:r>
                      <a:r>
                        <a:rPr kumimoji="0" lang="zh-CN" altLang="en-US" sz="1200" b="1" i="0" u="none" strike="noStrike" cap="none" normalizeH="0" baseline="0" smtClean="0">
                          <a:ln>
                            <a:noFill/>
                          </a:ln>
                          <a:solidFill>
                            <a:schemeClr val="tx2"/>
                          </a:solidFill>
                          <a:effectLst/>
                          <a:latin typeface="宋体" pitchFamily="2" charset="-122"/>
                          <a:ea typeface="宋体" pitchFamily="2" charset="-122"/>
                          <a:sym typeface="宋体" pitchFamily="2" charset="-122"/>
                        </a:rPr>
                        <a:t>、</a:t>
                      </a: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p3</a:t>
                      </a:r>
                      <a:r>
                        <a:rPr kumimoji="0" lang="zh-CN" altLang="en-US" sz="1200" b="1" i="0" u="none" strike="noStrike" cap="none" normalizeH="0" baseline="0" smtClean="0">
                          <a:ln>
                            <a:noFill/>
                          </a:ln>
                          <a:solidFill>
                            <a:schemeClr val="tx2"/>
                          </a:solidFill>
                          <a:effectLst/>
                          <a:latin typeface="宋体" pitchFamily="2" charset="-122"/>
                          <a:ea typeface="宋体" pitchFamily="2" charset="-122"/>
                          <a:sym typeface="宋体" pitchFamily="2" charset="-122"/>
                        </a:rPr>
                        <a:t>、</a:t>
                      </a: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p4</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概化参数 </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非饱和导水率参数</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Symbol" pitchFamily="18" charset="2"/>
                          <a:ea typeface="黑体" pitchFamily="2" charset="-122"/>
                          <a:sym typeface="Symbol" pitchFamily="18" charset="2"/>
                        </a:rPr>
                        <a:t>a</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无量纲</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概化参数</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0273">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日出日落时间</a:t>
                      </a:r>
                      <a:endParaRPr kumimoji="0" lang="zh-CN"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T_rise&amp; T_set</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altLang="en-US" sz="1200" b="1" i="0" u="none" strike="noStrike" cap="none" normalizeH="0" baseline="0" smtClean="0">
                          <a:ln>
                            <a:noFill/>
                          </a:ln>
                          <a:solidFill>
                            <a:schemeClr val="tx2"/>
                          </a:solidFill>
                          <a:effectLst/>
                          <a:latin typeface="Times New Roman" pitchFamily="18" charset="0"/>
                          <a:ea typeface="黑体" pitchFamily="2" charset="-122"/>
                          <a:sym typeface="Times New Roman" pitchFamily="18" charset="0"/>
                        </a:rPr>
                        <a:t>h</a:t>
                      </a:r>
                      <a:endParaRPr kumimoji="0" lang="zh-CN" altLang="en-US" sz="3600" b="0" i="0" u="none" strike="noStrike" cap="none" normalizeH="0" baseline="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2" pitchFamily="18" charset="2"/>
                        <a:buNone/>
                        <a:tabLst/>
                      </a:pPr>
                      <a:r>
                        <a:rPr kumimoji="0" lang="zh-CN" sz="1200" b="1" i="0" u="none" strike="noStrike" cap="none" normalizeH="0" baseline="0" dirty="0" smtClean="0">
                          <a:ln>
                            <a:noFill/>
                          </a:ln>
                          <a:solidFill>
                            <a:schemeClr val="tx2"/>
                          </a:solidFill>
                          <a:effectLst/>
                          <a:latin typeface="Times New Roman" pitchFamily="18" charset="0"/>
                          <a:ea typeface="黑体" pitchFamily="2" charset="-122"/>
                          <a:sym typeface="Times New Roman" pitchFamily="18" charset="0"/>
                        </a:rPr>
                        <a:t>经验公式</a:t>
                      </a:r>
                      <a:endParaRPr kumimoji="0" lang="zh-CN" sz="3600" b="0" i="0" u="none" strike="noStrike" cap="none" normalizeH="0" baseline="0" dirty="0" smtClean="0">
                        <a:ln>
                          <a:noFill/>
                        </a:ln>
                        <a:solidFill>
                          <a:schemeClr val="tx2"/>
                        </a:solidFill>
                        <a:effectLst/>
                        <a:latin typeface="Gill Sans MT" pitchFamily="34" charset="0"/>
                        <a:ea typeface="黑体" pitchFamily="2" charset="-122"/>
                        <a:sym typeface="Gill Sans MT" pitchFamily="34" charset="0"/>
                      </a:endParaRPr>
                    </a:p>
                  </a:txBody>
                  <a:tcPr marL="68580" marR="68580" marT="34290" marB="34290"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文本框 1"/>
          <p:cNvSpPr txBox="1"/>
          <p:nvPr/>
        </p:nvSpPr>
        <p:spPr>
          <a:xfrm>
            <a:off x="270868" y="1268760"/>
            <a:ext cx="1796776" cy="323165"/>
          </a:xfrm>
          <a:prstGeom prst="rect">
            <a:avLst/>
          </a:prstGeom>
          <a:noFill/>
        </p:spPr>
        <p:txBody>
          <a:bodyPr wrap="square" rtlCol="0">
            <a:spAutoFit/>
          </a:bodyPr>
          <a:lstStyle/>
          <a:p>
            <a:r>
              <a:rPr lang="en-US" altLang="zh-CN" sz="1500" dirty="0"/>
              <a:t>3.1 SVAT</a:t>
            </a:r>
            <a:r>
              <a:rPr lang="zh-CN" altLang="en-US" sz="1500" dirty="0"/>
              <a:t>模型参数</a:t>
            </a:r>
          </a:p>
        </p:txBody>
      </p:sp>
    </p:spTree>
    <p:extLst>
      <p:ext uri="{BB962C8B-B14F-4D97-AF65-F5344CB8AC3E}">
        <p14:creationId xmlns:p14="http://schemas.microsoft.com/office/powerpoint/2010/main" val="3831241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323528" y="548680"/>
            <a:ext cx="2116439" cy="553998"/>
          </a:xfrm>
          <a:prstGeom prst="rect">
            <a:avLst/>
          </a:prstGeom>
          <a:noFill/>
        </p:spPr>
        <p:txBody>
          <a:bodyPr wrap="square" rtlCol="0">
            <a:spAutoFit/>
          </a:bodyPr>
          <a:lstStyle/>
          <a:p>
            <a:r>
              <a:rPr lang="en-US" altLang="zh-CN" sz="1500" dirty="0"/>
              <a:t>3.2 MS-DTVGM</a:t>
            </a:r>
            <a:r>
              <a:rPr lang="zh-CN" altLang="en-US" sz="1500" dirty="0"/>
              <a:t>模型参数</a:t>
            </a:r>
          </a:p>
        </p:txBody>
      </p:sp>
      <p:pic>
        <p:nvPicPr>
          <p:cNvPr id="36" name="Picture 2"/>
          <p:cNvPicPr>
            <a:picLocks noChangeAspect="1" noChangeArrowheads="1"/>
          </p:cNvPicPr>
          <p:nvPr/>
        </p:nvPicPr>
        <p:blipFill>
          <a:blip r:embed="rId2"/>
          <a:srcRect/>
          <a:stretch>
            <a:fillRect/>
          </a:stretch>
        </p:blipFill>
        <p:spPr bwMode="auto">
          <a:xfrm>
            <a:off x="62841" y="1313886"/>
            <a:ext cx="5103813" cy="5429288"/>
          </a:xfrm>
          <a:prstGeom prst="rect">
            <a:avLst/>
          </a:prstGeom>
          <a:noFill/>
          <a:ln w="9525">
            <a:noFill/>
            <a:miter lim="800000"/>
            <a:headEnd/>
            <a:tailEnd/>
          </a:ln>
        </p:spPr>
      </p:pic>
      <p:grpSp>
        <p:nvGrpSpPr>
          <p:cNvPr id="38" name="Group 538"/>
          <p:cNvGrpSpPr>
            <a:grpSpLocks/>
          </p:cNvGrpSpPr>
          <p:nvPr/>
        </p:nvGrpSpPr>
        <p:grpSpPr bwMode="auto">
          <a:xfrm>
            <a:off x="5290475" y="1298050"/>
            <a:ext cx="2976563" cy="561975"/>
            <a:chOff x="2511" y="845"/>
            <a:chExt cx="1875" cy="354"/>
          </a:xfrm>
        </p:grpSpPr>
        <p:sp>
          <p:nvSpPr>
            <p:cNvPr id="39" name="Oval 534"/>
            <p:cNvSpPr>
              <a:spLocks noChangeArrowheads="1"/>
            </p:cNvSpPr>
            <p:nvPr/>
          </p:nvSpPr>
          <p:spPr bwMode="gray">
            <a:xfrm>
              <a:off x="2835" y="845"/>
              <a:ext cx="1551" cy="354"/>
            </a:xfrm>
            <a:prstGeom prst="ellipse">
              <a:avLst/>
            </a:prstGeom>
            <a:solidFill>
              <a:srgbClr val="0033CC"/>
            </a:solidFill>
            <a:ln w="38100" cmpd="dbl" algn="ctr">
              <a:solidFill>
                <a:schemeClr val="folHlink"/>
              </a:solidFill>
              <a:round/>
              <a:headEnd/>
              <a:tailEnd/>
            </a:ln>
          </p:spPr>
          <p:txBody>
            <a:bodyPr anchor="ctr">
              <a:spAutoFit/>
            </a:bodyPr>
            <a:lstStyle/>
            <a:p>
              <a:pPr algn="ctr"/>
              <a:r>
                <a:rPr lang="zh-CN" altLang="en-US" sz="2000" dirty="0">
                  <a:solidFill>
                    <a:srgbClr val="FFFF00"/>
                  </a:solidFill>
                  <a:latin typeface="楷体_GB2312" pitchFamily="49" charset="-122"/>
                </a:rPr>
                <a:t>遥感获取参数  </a:t>
              </a:r>
            </a:p>
          </p:txBody>
        </p:sp>
        <p:sp>
          <p:nvSpPr>
            <p:cNvPr id="40" name="AutoShape 537"/>
            <p:cNvSpPr>
              <a:spLocks noChangeArrowheads="1"/>
            </p:cNvSpPr>
            <p:nvPr/>
          </p:nvSpPr>
          <p:spPr bwMode="gray">
            <a:xfrm>
              <a:off x="2517" y="863"/>
              <a:ext cx="227" cy="306"/>
            </a:xfrm>
            <a:prstGeom prst="leftArrow">
              <a:avLst>
                <a:gd name="adj1" fmla="val 50000"/>
                <a:gd name="adj2" fmla="val 25000"/>
              </a:avLst>
            </a:prstGeom>
            <a:gradFill rotWithShape="1">
              <a:gsLst>
                <a:gs pos="0">
                  <a:srgbClr val="000000"/>
                </a:gs>
                <a:gs pos="20000">
                  <a:srgbClr val="0A128C">
                    <a:alpha val="98800"/>
                  </a:srgbClr>
                </a:gs>
                <a:gs pos="35000">
                  <a:srgbClr val="181CC7">
                    <a:alpha val="97900"/>
                  </a:srgbClr>
                </a:gs>
                <a:gs pos="44000">
                  <a:srgbClr val="7005D4">
                    <a:alpha val="97360"/>
                  </a:srgbClr>
                </a:gs>
                <a:gs pos="50000">
                  <a:srgbClr val="8C3D91">
                    <a:alpha val="97000"/>
                  </a:srgbClr>
                </a:gs>
                <a:gs pos="56000">
                  <a:srgbClr val="7005D4">
                    <a:alpha val="97360"/>
                  </a:srgbClr>
                </a:gs>
                <a:gs pos="65000">
                  <a:srgbClr val="181CC7">
                    <a:alpha val="97900"/>
                  </a:srgbClr>
                </a:gs>
                <a:gs pos="80001">
                  <a:srgbClr val="0A128C">
                    <a:alpha val="98800"/>
                  </a:srgbClr>
                </a:gs>
                <a:gs pos="100000">
                  <a:srgbClr val="000000"/>
                </a:gs>
              </a:gsLst>
              <a:lin ang="5400000" scaled="1"/>
            </a:gradFill>
            <a:ln w="9525" algn="ctr">
              <a:noFill/>
              <a:miter lim="800000"/>
              <a:headEnd/>
              <a:tailEnd/>
            </a:ln>
            <a:effectLst/>
          </p:spPr>
          <p:txBody>
            <a:bodyPr anchor="ctr">
              <a:spAutoFit/>
            </a:bodyPr>
            <a:lstStyle/>
            <a:p>
              <a:pPr fontAlgn="auto">
                <a:spcBef>
                  <a:spcPts val="0"/>
                </a:spcBef>
                <a:spcAft>
                  <a:spcPts val="0"/>
                </a:spcAft>
                <a:defRPr/>
              </a:pPr>
              <a:endParaRPr lang="zh-CN" altLang="en-US" sz="2400">
                <a:solidFill>
                  <a:srgbClr val="800000"/>
                </a:solidFill>
                <a:latin typeface="Arial" charset="0"/>
                <a:ea typeface="+mn-ea"/>
              </a:endParaRPr>
            </a:p>
          </p:txBody>
        </p:sp>
      </p:grpSp>
      <p:grpSp>
        <p:nvGrpSpPr>
          <p:cNvPr id="41" name="Group 9"/>
          <p:cNvGrpSpPr>
            <a:grpSpLocks/>
          </p:cNvGrpSpPr>
          <p:nvPr/>
        </p:nvGrpSpPr>
        <p:grpSpPr bwMode="auto">
          <a:xfrm>
            <a:off x="2002763" y="1599638"/>
            <a:ext cx="1439862" cy="2684609"/>
            <a:chOff x="1247" y="799"/>
            <a:chExt cx="907" cy="1835"/>
          </a:xfrm>
        </p:grpSpPr>
        <p:sp>
          <p:nvSpPr>
            <p:cNvPr id="42" name="Oval 10"/>
            <p:cNvSpPr>
              <a:spLocks noChangeArrowheads="1"/>
            </p:cNvSpPr>
            <p:nvPr/>
          </p:nvSpPr>
          <p:spPr bwMode="auto">
            <a:xfrm>
              <a:off x="1455" y="799"/>
              <a:ext cx="454"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43" name="Oval 11"/>
            <p:cNvSpPr>
              <a:spLocks noChangeArrowheads="1"/>
            </p:cNvSpPr>
            <p:nvPr/>
          </p:nvSpPr>
          <p:spPr bwMode="auto">
            <a:xfrm>
              <a:off x="1378" y="1144"/>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sp>
          <p:nvSpPr>
            <p:cNvPr id="44" name="Oval 12"/>
            <p:cNvSpPr>
              <a:spLocks noChangeArrowheads="1"/>
            </p:cNvSpPr>
            <p:nvPr/>
          </p:nvSpPr>
          <p:spPr bwMode="auto">
            <a:xfrm>
              <a:off x="1332" y="1308"/>
              <a:ext cx="726"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45" name="Oval 13"/>
            <p:cNvSpPr>
              <a:spLocks noChangeArrowheads="1"/>
            </p:cNvSpPr>
            <p:nvPr/>
          </p:nvSpPr>
          <p:spPr bwMode="auto">
            <a:xfrm>
              <a:off x="1284" y="2498"/>
              <a:ext cx="771"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46" name="Oval 15"/>
            <p:cNvSpPr>
              <a:spLocks noChangeArrowheads="1"/>
            </p:cNvSpPr>
            <p:nvPr/>
          </p:nvSpPr>
          <p:spPr bwMode="auto">
            <a:xfrm>
              <a:off x="1308" y="1476"/>
              <a:ext cx="697" cy="11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47" name="Oval 16"/>
            <p:cNvSpPr>
              <a:spLocks noChangeArrowheads="1"/>
            </p:cNvSpPr>
            <p:nvPr/>
          </p:nvSpPr>
          <p:spPr bwMode="auto">
            <a:xfrm>
              <a:off x="1378" y="970"/>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sp>
          <p:nvSpPr>
            <p:cNvPr id="48" name="Oval 17"/>
            <p:cNvSpPr>
              <a:spLocks noChangeArrowheads="1"/>
            </p:cNvSpPr>
            <p:nvPr/>
          </p:nvSpPr>
          <p:spPr bwMode="auto">
            <a:xfrm>
              <a:off x="1319" y="1642"/>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49" name="Oval 18"/>
            <p:cNvSpPr>
              <a:spLocks noChangeArrowheads="1"/>
            </p:cNvSpPr>
            <p:nvPr/>
          </p:nvSpPr>
          <p:spPr bwMode="auto">
            <a:xfrm>
              <a:off x="1330" y="1803"/>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50" name="Oval 19"/>
            <p:cNvSpPr>
              <a:spLocks noChangeArrowheads="1"/>
            </p:cNvSpPr>
            <p:nvPr/>
          </p:nvSpPr>
          <p:spPr bwMode="auto">
            <a:xfrm>
              <a:off x="1338" y="1967"/>
              <a:ext cx="681" cy="137"/>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51" name="Oval 20"/>
            <p:cNvSpPr>
              <a:spLocks noChangeArrowheads="1"/>
            </p:cNvSpPr>
            <p:nvPr/>
          </p:nvSpPr>
          <p:spPr bwMode="auto">
            <a:xfrm>
              <a:off x="1247" y="2139"/>
              <a:ext cx="907" cy="136"/>
            </a:xfrm>
            <a:prstGeom prst="ellipse">
              <a:avLst/>
            </a:prstGeom>
            <a:noFill/>
            <a:ln w="12700" algn="ctr">
              <a:solidFill>
                <a:srgbClr val="FF0000"/>
              </a:solidFill>
              <a:round/>
              <a:headEnd/>
              <a:tailEnd/>
            </a:ln>
          </p:spPr>
          <p:txBody>
            <a:bodyPr anchor="ctr">
              <a:spAutoFit/>
            </a:bodyPr>
            <a:lstStyle/>
            <a:p>
              <a:endParaRPr lang="zh-CN" altLang="en-US">
                <a:latin typeface="Calibri" pitchFamily="34" charset="0"/>
              </a:endParaRPr>
            </a:p>
          </p:txBody>
        </p:sp>
        <p:sp>
          <p:nvSpPr>
            <p:cNvPr id="52" name="Oval 21"/>
            <p:cNvSpPr>
              <a:spLocks noChangeArrowheads="1"/>
            </p:cNvSpPr>
            <p:nvPr/>
          </p:nvSpPr>
          <p:spPr bwMode="auto">
            <a:xfrm>
              <a:off x="1383" y="2324"/>
              <a:ext cx="590" cy="136"/>
            </a:xfrm>
            <a:prstGeom prst="ellipse">
              <a:avLst/>
            </a:prstGeom>
            <a:noFill/>
            <a:ln w="12700" algn="ctr">
              <a:solidFill>
                <a:srgbClr val="FF0000"/>
              </a:solidFill>
              <a:round/>
              <a:headEnd/>
              <a:tailEnd/>
            </a:ln>
          </p:spPr>
          <p:txBody>
            <a:bodyPr wrap="none" anchor="ctr">
              <a:spAutoFit/>
            </a:bodyPr>
            <a:lstStyle/>
            <a:p>
              <a:endParaRPr lang="zh-CN" altLang="en-US">
                <a:latin typeface="Calibri" pitchFamily="34" charset="0"/>
              </a:endParaRPr>
            </a:p>
          </p:txBody>
        </p:sp>
      </p:grpSp>
      <p:grpSp>
        <p:nvGrpSpPr>
          <p:cNvPr id="53" name="Group 22"/>
          <p:cNvGrpSpPr>
            <a:grpSpLocks/>
          </p:cNvGrpSpPr>
          <p:nvPr/>
        </p:nvGrpSpPr>
        <p:grpSpPr bwMode="auto">
          <a:xfrm>
            <a:off x="3010825" y="5330300"/>
            <a:ext cx="4752975" cy="1295400"/>
            <a:chOff x="1882" y="3385"/>
            <a:chExt cx="2994" cy="816"/>
          </a:xfrm>
        </p:grpSpPr>
        <p:sp>
          <p:nvSpPr>
            <p:cNvPr id="54" name="Line 23"/>
            <p:cNvSpPr>
              <a:spLocks noChangeShapeType="1"/>
            </p:cNvSpPr>
            <p:nvPr/>
          </p:nvSpPr>
          <p:spPr bwMode="auto">
            <a:xfrm>
              <a:off x="2154" y="3385"/>
              <a:ext cx="1542" cy="499"/>
            </a:xfrm>
            <a:prstGeom prst="line">
              <a:avLst/>
            </a:prstGeom>
            <a:noFill/>
            <a:ln w="9525">
              <a:solidFill>
                <a:srgbClr val="FF0000"/>
              </a:solidFill>
              <a:round/>
              <a:headEnd/>
              <a:tailEnd type="triangle" w="med" len="med"/>
            </a:ln>
          </p:spPr>
          <p:txBody>
            <a:bodyPr>
              <a:spAutoFit/>
            </a:bodyPr>
            <a:lstStyle/>
            <a:p>
              <a:endParaRPr lang="zh-CN" altLang="en-US"/>
            </a:p>
          </p:txBody>
        </p:sp>
        <p:sp>
          <p:nvSpPr>
            <p:cNvPr id="55" name="Line 24"/>
            <p:cNvSpPr>
              <a:spLocks noChangeShapeType="1"/>
            </p:cNvSpPr>
            <p:nvPr/>
          </p:nvSpPr>
          <p:spPr bwMode="auto">
            <a:xfrm>
              <a:off x="2064" y="3566"/>
              <a:ext cx="1632" cy="363"/>
            </a:xfrm>
            <a:prstGeom prst="line">
              <a:avLst/>
            </a:prstGeom>
            <a:noFill/>
            <a:ln w="9525">
              <a:solidFill>
                <a:srgbClr val="FF0000"/>
              </a:solidFill>
              <a:round/>
              <a:headEnd/>
              <a:tailEnd type="triangle" w="med" len="med"/>
            </a:ln>
          </p:spPr>
          <p:txBody>
            <a:bodyPr>
              <a:spAutoFit/>
            </a:bodyPr>
            <a:lstStyle/>
            <a:p>
              <a:endParaRPr lang="zh-CN" altLang="en-US"/>
            </a:p>
          </p:txBody>
        </p:sp>
        <p:sp>
          <p:nvSpPr>
            <p:cNvPr id="56" name="Line 25"/>
            <p:cNvSpPr>
              <a:spLocks noChangeShapeType="1"/>
            </p:cNvSpPr>
            <p:nvPr/>
          </p:nvSpPr>
          <p:spPr bwMode="auto">
            <a:xfrm>
              <a:off x="2064" y="3884"/>
              <a:ext cx="1632" cy="90"/>
            </a:xfrm>
            <a:prstGeom prst="line">
              <a:avLst/>
            </a:prstGeom>
            <a:noFill/>
            <a:ln w="9525">
              <a:solidFill>
                <a:srgbClr val="FF0000"/>
              </a:solidFill>
              <a:round/>
              <a:headEnd/>
              <a:tailEnd type="triangle" w="med" len="med"/>
            </a:ln>
          </p:spPr>
          <p:txBody>
            <a:bodyPr>
              <a:spAutoFit/>
            </a:bodyPr>
            <a:lstStyle/>
            <a:p>
              <a:endParaRPr lang="zh-CN" altLang="en-US"/>
            </a:p>
          </p:txBody>
        </p:sp>
        <p:sp>
          <p:nvSpPr>
            <p:cNvPr id="57" name="Line 26"/>
            <p:cNvSpPr>
              <a:spLocks noChangeShapeType="1"/>
            </p:cNvSpPr>
            <p:nvPr/>
          </p:nvSpPr>
          <p:spPr bwMode="auto">
            <a:xfrm flipV="1">
              <a:off x="1882" y="4020"/>
              <a:ext cx="1814" cy="181"/>
            </a:xfrm>
            <a:prstGeom prst="line">
              <a:avLst/>
            </a:prstGeom>
            <a:noFill/>
            <a:ln w="9525">
              <a:solidFill>
                <a:srgbClr val="FF0000"/>
              </a:solidFill>
              <a:round/>
              <a:headEnd/>
              <a:tailEnd type="triangle" w="med" len="med"/>
            </a:ln>
          </p:spPr>
          <p:txBody>
            <a:bodyPr>
              <a:spAutoFit/>
            </a:bodyPr>
            <a:lstStyle/>
            <a:p>
              <a:endParaRPr lang="zh-CN" altLang="en-US"/>
            </a:p>
          </p:txBody>
        </p:sp>
        <p:sp>
          <p:nvSpPr>
            <p:cNvPr id="58" name="Line 27"/>
            <p:cNvSpPr>
              <a:spLocks noChangeShapeType="1"/>
            </p:cNvSpPr>
            <p:nvPr/>
          </p:nvSpPr>
          <p:spPr bwMode="auto">
            <a:xfrm>
              <a:off x="2064" y="3748"/>
              <a:ext cx="1632" cy="226"/>
            </a:xfrm>
            <a:prstGeom prst="line">
              <a:avLst/>
            </a:prstGeom>
            <a:noFill/>
            <a:ln w="9525">
              <a:solidFill>
                <a:srgbClr val="FF0000"/>
              </a:solidFill>
              <a:round/>
              <a:headEnd/>
              <a:tailEnd type="triangle" w="med" len="med"/>
            </a:ln>
          </p:spPr>
          <p:txBody>
            <a:bodyPr>
              <a:spAutoFit/>
            </a:bodyPr>
            <a:lstStyle/>
            <a:p>
              <a:endParaRPr lang="zh-CN" altLang="en-US"/>
            </a:p>
          </p:txBody>
        </p:sp>
        <p:sp>
          <p:nvSpPr>
            <p:cNvPr id="59" name="Text Box 28"/>
            <p:cNvSpPr txBox="1">
              <a:spLocks noChangeArrowheads="1"/>
            </p:cNvSpPr>
            <p:nvPr/>
          </p:nvSpPr>
          <p:spPr bwMode="auto">
            <a:xfrm>
              <a:off x="3787" y="3793"/>
              <a:ext cx="1089" cy="250"/>
            </a:xfrm>
            <a:prstGeom prst="rect">
              <a:avLst/>
            </a:prstGeom>
            <a:noFill/>
            <a:ln w="9525" algn="ctr">
              <a:noFill/>
              <a:miter lim="800000"/>
              <a:headEnd/>
              <a:tailEnd/>
            </a:ln>
          </p:spPr>
          <p:txBody>
            <a:bodyPr>
              <a:spAutoFit/>
            </a:bodyPr>
            <a:lstStyle/>
            <a:p>
              <a:pPr>
                <a:spcBef>
                  <a:spcPct val="50000"/>
                </a:spcBef>
              </a:pPr>
              <a:r>
                <a:rPr lang="zh-CN" altLang="en-US" sz="2000">
                  <a:latin typeface="Calibri" pitchFamily="34" charset="0"/>
                  <a:ea typeface="华文新魏" pitchFamily="2" charset="-122"/>
                </a:rPr>
                <a:t>实验结合率定</a:t>
              </a:r>
            </a:p>
          </p:txBody>
        </p:sp>
      </p:grpSp>
      <p:grpSp>
        <p:nvGrpSpPr>
          <p:cNvPr id="60" name="Group 29"/>
          <p:cNvGrpSpPr>
            <a:grpSpLocks/>
          </p:cNvGrpSpPr>
          <p:nvPr/>
        </p:nvGrpSpPr>
        <p:grpSpPr bwMode="auto">
          <a:xfrm>
            <a:off x="2048800" y="4314282"/>
            <a:ext cx="5930900" cy="928694"/>
            <a:chOff x="1276" y="2659"/>
            <a:chExt cx="3736" cy="632"/>
          </a:xfrm>
        </p:grpSpPr>
        <p:sp>
          <p:nvSpPr>
            <p:cNvPr id="61" name="Rectangle 30"/>
            <p:cNvSpPr>
              <a:spLocks noChangeArrowheads="1"/>
            </p:cNvSpPr>
            <p:nvPr/>
          </p:nvSpPr>
          <p:spPr bwMode="auto">
            <a:xfrm>
              <a:off x="1276" y="2659"/>
              <a:ext cx="817" cy="632"/>
            </a:xfrm>
            <a:prstGeom prst="rect">
              <a:avLst/>
            </a:prstGeom>
            <a:noFill/>
            <a:ln w="9525" algn="ctr">
              <a:solidFill>
                <a:srgbClr val="FF0000"/>
              </a:solidFill>
              <a:miter lim="800000"/>
              <a:headEnd/>
              <a:tailEnd/>
            </a:ln>
          </p:spPr>
          <p:txBody>
            <a:bodyPr anchor="ctr">
              <a:spAutoFit/>
            </a:bodyPr>
            <a:lstStyle/>
            <a:p>
              <a:endParaRPr lang="zh-CN" altLang="en-US">
                <a:latin typeface="Calibri" pitchFamily="34" charset="0"/>
              </a:endParaRPr>
            </a:p>
          </p:txBody>
        </p:sp>
        <p:sp>
          <p:nvSpPr>
            <p:cNvPr id="62" name="Line 31"/>
            <p:cNvSpPr>
              <a:spLocks noChangeShapeType="1"/>
            </p:cNvSpPr>
            <p:nvPr/>
          </p:nvSpPr>
          <p:spPr bwMode="auto">
            <a:xfrm>
              <a:off x="2097" y="2931"/>
              <a:ext cx="1542" cy="0"/>
            </a:xfrm>
            <a:prstGeom prst="line">
              <a:avLst/>
            </a:prstGeom>
            <a:noFill/>
            <a:ln w="9525">
              <a:solidFill>
                <a:srgbClr val="FF0000"/>
              </a:solidFill>
              <a:round/>
              <a:headEnd/>
              <a:tailEnd type="triangle" w="med" len="med"/>
            </a:ln>
          </p:spPr>
          <p:txBody>
            <a:bodyPr>
              <a:spAutoFit/>
            </a:bodyPr>
            <a:lstStyle/>
            <a:p>
              <a:endParaRPr lang="zh-CN" altLang="en-US"/>
            </a:p>
          </p:txBody>
        </p:sp>
        <p:sp>
          <p:nvSpPr>
            <p:cNvPr id="63" name="Text Box 32"/>
            <p:cNvSpPr txBox="1">
              <a:spLocks noChangeArrowheads="1"/>
            </p:cNvSpPr>
            <p:nvPr/>
          </p:nvSpPr>
          <p:spPr bwMode="auto">
            <a:xfrm>
              <a:off x="3696" y="2795"/>
              <a:ext cx="1316" cy="250"/>
            </a:xfrm>
            <a:prstGeom prst="rect">
              <a:avLst/>
            </a:prstGeom>
            <a:noFill/>
            <a:ln w="9525" algn="ctr">
              <a:noFill/>
              <a:miter lim="800000"/>
              <a:headEnd/>
              <a:tailEnd/>
            </a:ln>
          </p:spPr>
          <p:txBody>
            <a:bodyPr>
              <a:spAutoFit/>
            </a:bodyPr>
            <a:lstStyle/>
            <a:p>
              <a:pPr>
                <a:spcBef>
                  <a:spcPct val="50000"/>
                </a:spcBef>
              </a:pPr>
              <a:r>
                <a:rPr lang="zh-CN" altLang="en-US" sz="2000">
                  <a:latin typeface="Calibri" pitchFamily="34" charset="0"/>
                  <a:ea typeface="华文新魏" pitchFamily="2" charset="-122"/>
                </a:rPr>
                <a:t>土壤属性数据库</a:t>
              </a:r>
            </a:p>
          </p:txBody>
        </p:sp>
      </p:grpSp>
      <p:grpSp>
        <p:nvGrpSpPr>
          <p:cNvPr id="64" name="Group 542"/>
          <p:cNvGrpSpPr>
            <a:grpSpLocks/>
          </p:cNvGrpSpPr>
          <p:nvPr/>
        </p:nvGrpSpPr>
        <p:grpSpPr bwMode="auto">
          <a:xfrm>
            <a:off x="4685669" y="2161650"/>
            <a:ext cx="4338637" cy="3262312"/>
            <a:chOff x="2742" y="1394"/>
            <a:chExt cx="2733" cy="2055"/>
          </a:xfrm>
        </p:grpSpPr>
        <p:sp>
          <p:nvSpPr>
            <p:cNvPr id="65" name="AutoShape 511"/>
            <p:cNvSpPr>
              <a:spLocks noChangeArrowheads="1"/>
            </p:cNvSpPr>
            <p:nvPr/>
          </p:nvSpPr>
          <p:spPr bwMode="gray">
            <a:xfrm>
              <a:off x="2744" y="2387"/>
              <a:ext cx="227" cy="363"/>
            </a:xfrm>
            <a:prstGeom prst="notchedRightArrow">
              <a:avLst>
                <a:gd name="adj1" fmla="val 50000"/>
                <a:gd name="adj2" fmla="val 25000"/>
              </a:avLst>
            </a:prstGeom>
            <a:gradFill rotWithShape="1">
              <a:gsLst>
                <a:gs pos="0">
                  <a:srgbClr val="000000"/>
                </a:gs>
                <a:gs pos="20000">
                  <a:srgbClr val="0A128C">
                    <a:alpha val="98800"/>
                  </a:srgbClr>
                </a:gs>
                <a:gs pos="35000">
                  <a:srgbClr val="181CC7">
                    <a:alpha val="97900"/>
                  </a:srgbClr>
                </a:gs>
                <a:gs pos="44000">
                  <a:srgbClr val="7005D4">
                    <a:alpha val="97360"/>
                  </a:srgbClr>
                </a:gs>
                <a:gs pos="50000">
                  <a:srgbClr val="8C3D91">
                    <a:alpha val="97000"/>
                  </a:srgbClr>
                </a:gs>
                <a:gs pos="56000">
                  <a:srgbClr val="7005D4">
                    <a:alpha val="97360"/>
                  </a:srgbClr>
                </a:gs>
                <a:gs pos="65000">
                  <a:srgbClr val="181CC7">
                    <a:alpha val="97900"/>
                  </a:srgbClr>
                </a:gs>
                <a:gs pos="80001">
                  <a:srgbClr val="0A128C">
                    <a:alpha val="98800"/>
                  </a:srgbClr>
                </a:gs>
                <a:gs pos="100000">
                  <a:srgbClr val="000000"/>
                </a:gs>
              </a:gsLst>
              <a:lin ang="5400000" scaled="1"/>
            </a:gradFill>
            <a:ln w="9525" algn="ctr">
              <a:noFill/>
              <a:miter lim="800000"/>
              <a:headEnd/>
              <a:tailEnd/>
            </a:ln>
            <a:effectLst/>
          </p:spPr>
          <p:txBody>
            <a:bodyPr anchor="ctr">
              <a:spAutoFit/>
            </a:bodyPr>
            <a:lstStyle/>
            <a:p>
              <a:pPr fontAlgn="auto">
                <a:spcBef>
                  <a:spcPts val="0"/>
                </a:spcBef>
                <a:spcAft>
                  <a:spcPts val="0"/>
                </a:spcAft>
                <a:defRPr/>
              </a:pPr>
              <a:endParaRPr lang="zh-CN" altLang="en-US" sz="2400">
                <a:solidFill>
                  <a:srgbClr val="800000"/>
                </a:solidFill>
                <a:latin typeface="Arial" charset="0"/>
                <a:ea typeface="+mn-ea"/>
              </a:endParaRPr>
            </a:p>
          </p:txBody>
        </p:sp>
        <p:sp>
          <p:nvSpPr>
            <p:cNvPr id="66" name="AutoShape 514"/>
            <p:cNvSpPr>
              <a:spLocks noChangeArrowheads="1"/>
            </p:cNvSpPr>
            <p:nvPr/>
          </p:nvSpPr>
          <p:spPr bwMode="gray">
            <a:xfrm>
              <a:off x="3932" y="1394"/>
              <a:ext cx="991" cy="320"/>
            </a:xfrm>
            <a:prstGeom prst="bevel">
              <a:avLst>
                <a:gd name="adj" fmla="val 12500"/>
              </a:avLst>
            </a:prstGeom>
            <a:solidFill>
              <a:srgbClr val="006600"/>
            </a:solidFill>
            <a:ln w="9525">
              <a:solidFill>
                <a:schemeClr val="tx1"/>
              </a:solidFill>
              <a:miter lim="800000"/>
              <a:headEnd/>
              <a:tailEnd/>
            </a:ln>
          </p:spPr>
          <p:txBody>
            <a:bodyPr wrap="none" anchor="ctr">
              <a:spAutoFit/>
            </a:bodyPr>
            <a:lstStyle/>
            <a:p>
              <a:pPr algn="ctr"/>
              <a:r>
                <a:rPr lang="en-US" altLang="zh-CN" sz="2000" dirty="0">
                  <a:latin typeface="楷体_GB2312" pitchFamily="49" charset="-122"/>
                </a:rPr>
                <a:t> </a:t>
              </a:r>
              <a:r>
                <a:rPr lang="zh-CN" altLang="en-US" sz="2000" dirty="0">
                  <a:latin typeface="楷体_GB2312" pitchFamily="49" charset="-122"/>
                </a:rPr>
                <a:t>模型输出</a:t>
              </a:r>
              <a:r>
                <a:rPr lang="zh-CN" altLang="en-US" sz="2000" dirty="0">
                  <a:solidFill>
                    <a:schemeClr val="bg1"/>
                  </a:solidFill>
                  <a:latin typeface="楷体_GB2312" pitchFamily="49" charset="-122"/>
                </a:rPr>
                <a:t> </a:t>
              </a:r>
            </a:p>
          </p:txBody>
        </p:sp>
        <p:pic>
          <p:nvPicPr>
            <p:cNvPr id="67" name="Picture 541"/>
            <p:cNvPicPr>
              <a:picLocks noChangeAspect="1" noChangeArrowheads="1"/>
            </p:cNvPicPr>
            <p:nvPr/>
          </p:nvPicPr>
          <p:blipFill>
            <a:blip r:embed="rId3"/>
            <a:srcRect/>
            <a:stretch>
              <a:fillRect/>
            </a:stretch>
          </p:blipFill>
          <p:spPr bwMode="auto">
            <a:xfrm>
              <a:off x="3243" y="2069"/>
              <a:ext cx="2232" cy="1380"/>
            </a:xfrm>
            <a:prstGeom prst="rect">
              <a:avLst/>
            </a:prstGeom>
            <a:noFill/>
            <a:ln w="9525">
              <a:noFill/>
              <a:miter lim="800000"/>
              <a:headEnd/>
              <a:tailEnd/>
            </a:ln>
          </p:spPr>
        </p:pic>
      </p:grpSp>
    </p:spTree>
    <p:extLst>
      <p:ext uri="{BB962C8B-B14F-4D97-AF65-F5344CB8AC3E}">
        <p14:creationId xmlns:p14="http://schemas.microsoft.com/office/powerpoint/2010/main" val="943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702651" y="764704"/>
            <a:ext cx="335668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indent="10572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02406" defTabSz="685800"/>
            <a:r>
              <a:rPr lang="zh-CN" altLang="zh-CN" sz="1200" dirty="0">
                <a:latin typeface="Times New Roman" panose="02020603050405020304" pitchFamily="18" charset="0"/>
                <a:ea typeface="楷体_GB2312"/>
                <a:cs typeface="Times New Roman" panose="02020603050405020304" pitchFamily="18" charset="0"/>
              </a:rPr>
              <a:t>表 </a:t>
            </a:r>
            <a:r>
              <a:rPr lang="en-US" altLang="zh-CN" sz="1200" dirty="0">
                <a:latin typeface="Times New Roman" panose="02020603050405020304" pitchFamily="18" charset="0"/>
                <a:ea typeface="楷体_GB2312"/>
                <a:cs typeface="Times New Roman" panose="02020603050405020304" pitchFamily="18" charset="0"/>
              </a:rPr>
              <a:t>LCM&amp;MUSLE</a:t>
            </a:r>
            <a:r>
              <a:rPr lang="zh-CN" altLang="en-US" sz="1200" dirty="0">
                <a:latin typeface="Times New Roman" panose="02020603050405020304" pitchFamily="18" charset="0"/>
                <a:ea typeface="楷体_GB2312"/>
                <a:cs typeface="Times New Roman" panose="02020603050405020304" pitchFamily="18" charset="0"/>
              </a:rPr>
              <a:t>模型地表参量及其获取方法</a:t>
            </a:r>
            <a:endParaRPr lang="zh-CN" altLang="en-US" dirty="0"/>
          </a:p>
        </p:txBody>
      </p:sp>
      <p:graphicFrame>
        <p:nvGraphicFramePr>
          <p:cNvPr id="9" name="内容占位符 8"/>
          <p:cNvGraphicFramePr>
            <a:graphicFrameLocks noGrp="1"/>
          </p:cNvGraphicFramePr>
          <p:nvPr>
            <p:ph idx="1"/>
            <p:extLst>
              <p:ext uri="{D42A27DB-BD31-4B8C-83A1-F6EECF244321}">
                <p14:modId xmlns:p14="http://schemas.microsoft.com/office/powerpoint/2010/main" val="384630081"/>
              </p:ext>
            </p:extLst>
          </p:nvPr>
        </p:nvGraphicFramePr>
        <p:xfrm>
          <a:off x="2747971" y="1108454"/>
          <a:ext cx="6072501" cy="1848000"/>
        </p:xfrm>
        <a:graphic>
          <a:graphicData uri="http://schemas.openxmlformats.org/drawingml/2006/table">
            <a:tbl>
              <a:tblPr firstRow="1" firstCol="1" bandRow="1"/>
              <a:tblGrid>
                <a:gridCol w="1180475"/>
                <a:gridCol w="944381"/>
                <a:gridCol w="1270416"/>
                <a:gridCol w="2677229"/>
              </a:tblGrid>
              <a:tr h="245564">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参数名称</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单位</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获取方法</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6220" algn="just">
                        <a:lnSpc>
                          <a:spcPts val="2000"/>
                        </a:lnSpc>
                        <a:spcAft>
                          <a:spcPts val="0"/>
                        </a:spcAft>
                      </a:pPr>
                      <a:r>
                        <a:rPr lang="en-US" altLang="zh-CN" sz="1200" b="0" kern="100" dirty="0" smtClean="0">
                          <a:solidFill>
                            <a:schemeClr val="tx1"/>
                          </a:solidFill>
                          <a:effectLst/>
                          <a:latin typeface="Times New Roman" panose="02020603050405020304" pitchFamily="18" charset="0"/>
                          <a:ea typeface="楷体_GB2312"/>
                        </a:rPr>
                        <a:t>               </a:t>
                      </a:r>
                      <a:r>
                        <a:rPr lang="zh-CN" sz="1200" b="0" kern="100" dirty="0" smtClean="0">
                          <a:solidFill>
                            <a:schemeClr val="tx1"/>
                          </a:solidFill>
                          <a:effectLst/>
                          <a:latin typeface="Times New Roman" panose="02020603050405020304" pitchFamily="18" charset="0"/>
                          <a:ea typeface="楷体_GB2312"/>
                        </a:rPr>
                        <a:t>数据源</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500">
                <a:tc>
                  <a:txBody>
                    <a:bodyPr/>
                    <a:lstStyle/>
                    <a:p>
                      <a:pPr indent="236220" algn="just">
                        <a:lnSpc>
                          <a:spcPts val="2000"/>
                        </a:lnSpc>
                        <a:spcAft>
                          <a:spcPts val="0"/>
                        </a:spcAft>
                      </a:pPr>
                      <a:r>
                        <a:rPr lang="zh-CN" sz="1200" b="0" kern="100">
                          <a:solidFill>
                            <a:schemeClr val="tx1"/>
                          </a:solidFill>
                          <a:effectLst/>
                          <a:latin typeface="Times New Roman" panose="02020603050405020304" pitchFamily="18" charset="0"/>
                          <a:ea typeface="楷体_GB2312"/>
                        </a:rPr>
                        <a:t>高程数据</a:t>
                      </a:r>
                      <a:endParaRPr lang="zh-CN" sz="1500" b="0" kern="10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66700" algn="just">
                        <a:lnSpc>
                          <a:spcPts val="2000"/>
                        </a:lnSpc>
                        <a:spcAft>
                          <a:spcPts val="0"/>
                        </a:spcAft>
                      </a:pPr>
                      <a:r>
                        <a:rPr lang="en-US" sz="1200" b="0" kern="100" dirty="0">
                          <a:solidFill>
                            <a:schemeClr val="tx1"/>
                          </a:solidFill>
                          <a:effectLst/>
                          <a:latin typeface="Times New Roman" panose="02020603050405020304" pitchFamily="18" charset="0"/>
                          <a:ea typeface="楷体_GB2312"/>
                        </a:rPr>
                        <a:t>m</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遥感产品</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057275" algn="l">
                        <a:lnSpc>
                          <a:spcPts val="2000"/>
                        </a:lnSpc>
                        <a:spcAft>
                          <a:spcPts val="0"/>
                        </a:spcAft>
                      </a:pPr>
                      <a:r>
                        <a:rPr lang="en-US" sz="1200" b="0" kern="100" dirty="0">
                          <a:solidFill>
                            <a:schemeClr val="tx1"/>
                          </a:solidFill>
                          <a:effectLst/>
                          <a:latin typeface="Times New Roman" panose="02020603050405020304" pitchFamily="18" charset="0"/>
                          <a:ea typeface="楷体_GB2312"/>
                        </a:rPr>
                        <a:t>STRM</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w="12700" cap="flat" cmpd="sng" algn="ctr">
                      <a:solidFill>
                        <a:srgbClr val="000000"/>
                      </a:solidFill>
                      <a:prstDash val="solid"/>
                      <a:round/>
                      <a:headEnd type="none" w="med" len="med"/>
                      <a:tailEnd type="none" w="med" len="med"/>
                    </a:lnT>
                    <a:lnB>
                      <a:noFill/>
                    </a:lnB>
                  </a:tcPr>
                </a:tc>
              </a:tr>
              <a:tr h="244500">
                <a:tc>
                  <a:txBody>
                    <a:bodyPr/>
                    <a:lstStyle/>
                    <a:p>
                      <a:pPr indent="236220" algn="just">
                        <a:lnSpc>
                          <a:spcPts val="2000"/>
                        </a:lnSpc>
                        <a:spcAft>
                          <a:spcPts val="0"/>
                        </a:spcAft>
                      </a:pPr>
                      <a:r>
                        <a:rPr lang="zh-CN" sz="1200" b="0" kern="100">
                          <a:solidFill>
                            <a:schemeClr val="tx1"/>
                          </a:solidFill>
                          <a:effectLst/>
                          <a:latin typeface="Times New Roman" panose="02020603050405020304" pitchFamily="18" charset="0"/>
                          <a:ea typeface="楷体_GB2312"/>
                        </a:rPr>
                        <a:t>土壤属性</a:t>
                      </a:r>
                      <a:endParaRPr lang="zh-CN" sz="1500" b="0" kern="10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遥感产品</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l">
                        <a:lnSpc>
                          <a:spcPts val="2000"/>
                        </a:lnSpc>
                        <a:spcAft>
                          <a:spcPts val="0"/>
                        </a:spcAft>
                      </a:pPr>
                      <a:r>
                        <a:rPr lang="en-US" sz="1200" b="0" kern="100" dirty="0" smtClean="0">
                          <a:solidFill>
                            <a:schemeClr val="tx1"/>
                          </a:solidFill>
                          <a:effectLst/>
                          <a:latin typeface="Times New Roman" panose="02020603050405020304" pitchFamily="18" charset="0"/>
                          <a:ea typeface="楷体_GB2312"/>
                        </a:rPr>
                        <a:t>                HSWD</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a:noFill/>
                    </a:lnT>
                    <a:lnB>
                      <a:noFill/>
                    </a:lnB>
                  </a:tcPr>
                </a:tc>
              </a:tr>
              <a:tr h="244500">
                <a:tc>
                  <a:txBody>
                    <a:bodyPr/>
                    <a:lstStyle/>
                    <a:p>
                      <a:pPr indent="236220" algn="just">
                        <a:lnSpc>
                          <a:spcPts val="2000"/>
                        </a:lnSpc>
                        <a:spcAft>
                          <a:spcPts val="0"/>
                        </a:spcAft>
                      </a:pPr>
                      <a:r>
                        <a:rPr lang="zh-CN" sz="1200" b="0" kern="100">
                          <a:solidFill>
                            <a:schemeClr val="tx1"/>
                          </a:solidFill>
                          <a:effectLst/>
                          <a:latin typeface="Times New Roman" panose="02020603050405020304" pitchFamily="18" charset="0"/>
                          <a:ea typeface="楷体_GB2312"/>
                        </a:rPr>
                        <a:t>土地覆被</a:t>
                      </a:r>
                      <a:endParaRPr lang="zh-CN" sz="1500" b="0" kern="10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遥感解译</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l">
                        <a:lnSpc>
                          <a:spcPts val="2000"/>
                        </a:lnSpc>
                        <a:spcAft>
                          <a:spcPts val="0"/>
                        </a:spcAft>
                      </a:pPr>
                      <a:r>
                        <a:rPr lang="en-US" sz="1200" b="0" kern="100" dirty="0" smtClean="0">
                          <a:solidFill>
                            <a:schemeClr val="tx1"/>
                          </a:solidFill>
                          <a:effectLst/>
                          <a:latin typeface="Times New Roman" panose="02020603050405020304" pitchFamily="18" charset="0"/>
                          <a:ea typeface="楷体_GB2312"/>
                        </a:rPr>
                        <a:t>                TM</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a:noFill/>
                    </a:lnT>
                    <a:lnB>
                      <a:noFill/>
                    </a:lnB>
                  </a:tcPr>
                </a:tc>
              </a:tr>
              <a:tr h="244500">
                <a:tc>
                  <a:txBody>
                    <a:bodyPr/>
                    <a:lstStyle/>
                    <a:p>
                      <a:pPr indent="236220" algn="just">
                        <a:lnSpc>
                          <a:spcPts val="2000"/>
                        </a:lnSpc>
                        <a:spcAft>
                          <a:spcPts val="0"/>
                        </a:spcAft>
                      </a:pPr>
                      <a:r>
                        <a:rPr lang="zh-CN" sz="1200" b="0" kern="100">
                          <a:solidFill>
                            <a:schemeClr val="tx1"/>
                          </a:solidFill>
                          <a:effectLst/>
                          <a:latin typeface="Times New Roman" panose="02020603050405020304" pitchFamily="18" charset="0"/>
                          <a:ea typeface="楷体_GB2312"/>
                        </a:rPr>
                        <a:t>植被盖度</a:t>
                      </a:r>
                      <a:endParaRPr lang="zh-CN" sz="1500" b="0" kern="10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en-US" sz="1200" b="0" kern="100" dirty="0">
                          <a:solidFill>
                            <a:schemeClr val="tx1"/>
                          </a:solidFill>
                          <a:effectLst/>
                          <a:latin typeface="Times New Roman" panose="02020603050405020304" pitchFamily="18" charset="0"/>
                          <a:ea typeface="楷体_GB2312"/>
                        </a:rPr>
                        <a:t>%</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遥感估算</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a:noFill/>
                    </a:lnB>
                  </a:tcPr>
                </a:tc>
                <a:tc>
                  <a:txBody>
                    <a:bodyPr/>
                    <a:lstStyle/>
                    <a:p>
                      <a:pPr indent="236220" algn="l">
                        <a:lnSpc>
                          <a:spcPts val="2000"/>
                        </a:lnSpc>
                        <a:spcAft>
                          <a:spcPts val="0"/>
                        </a:spcAft>
                      </a:pPr>
                      <a:r>
                        <a:rPr lang="en-US" sz="1200" b="0" kern="100" dirty="0" smtClean="0">
                          <a:solidFill>
                            <a:schemeClr val="tx1"/>
                          </a:solidFill>
                          <a:effectLst/>
                          <a:latin typeface="Times New Roman" panose="02020603050405020304" pitchFamily="18" charset="0"/>
                          <a:ea typeface="楷体_GB2312"/>
                        </a:rPr>
                        <a:t>                MODIS</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a:noFill/>
                    </a:lnT>
                    <a:lnB>
                      <a:noFill/>
                    </a:lnB>
                  </a:tcPr>
                </a:tc>
              </a:tr>
              <a:tr h="244500">
                <a:tc>
                  <a:txBody>
                    <a:bodyPr/>
                    <a:lstStyle/>
                    <a:p>
                      <a:pPr indent="236220" algn="just">
                        <a:lnSpc>
                          <a:spcPts val="2000"/>
                        </a:lnSpc>
                        <a:spcAft>
                          <a:spcPts val="0"/>
                        </a:spcAft>
                      </a:pPr>
                      <a:r>
                        <a:rPr lang="zh-CN" sz="1200" b="0" kern="100" dirty="0">
                          <a:solidFill>
                            <a:schemeClr val="tx1"/>
                          </a:solidFill>
                          <a:effectLst/>
                          <a:latin typeface="Times New Roman" panose="02020603050405020304" pitchFamily="18" charset="0"/>
                          <a:ea typeface="楷体_GB2312"/>
                        </a:rPr>
                        <a:t>地表径流</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36220" algn="just">
                        <a:lnSpc>
                          <a:spcPts val="2000"/>
                        </a:lnSpc>
                        <a:spcAft>
                          <a:spcPts val="0"/>
                        </a:spcAft>
                      </a:pPr>
                      <a:r>
                        <a:rPr lang="en-US" sz="1200" b="0" kern="100" dirty="0">
                          <a:solidFill>
                            <a:schemeClr val="tx1"/>
                          </a:solidFill>
                          <a:effectLst/>
                          <a:latin typeface="Times New Roman" panose="02020603050405020304" pitchFamily="18" charset="0"/>
                          <a:ea typeface="楷体_GB2312"/>
                        </a:rPr>
                        <a:t>mm</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36220" algn="just">
                        <a:lnSpc>
                          <a:spcPts val="2000"/>
                        </a:lnSpc>
                        <a:spcAft>
                          <a:spcPts val="0"/>
                        </a:spcAft>
                      </a:pPr>
                      <a:r>
                        <a:rPr lang="en-US" sz="1200" b="0" kern="100" dirty="0">
                          <a:solidFill>
                            <a:schemeClr val="tx1"/>
                          </a:solidFill>
                          <a:effectLst/>
                          <a:latin typeface="Times New Roman" panose="02020603050405020304" pitchFamily="18" charset="0"/>
                          <a:ea typeface="楷体_GB2312"/>
                        </a:rPr>
                        <a:t>LCM</a:t>
                      </a:r>
                      <a:r>
                        <a:rPr lang="zh-CN" sz="1200" b="0" kern="100" dirty="0">
                          <a:solidFill>
                            <a:schemeClr val="tx1"/>
                          </a:solidFill>
                          <a:effectLst/>
                          <a:latin typeface="Times New Roman" panose="02020603050405020304" pitchFamily="18" charset="0"/>
                          <a:ea typeface="楷体_GB2312"/>
                        </a:rPr>
                        <a:t>估算</a:t>
                      </a:r>
                      <a:endParaRPr lang="zh-CN" sz="1500" b="0" kern="100" dirty="0">
                        <a:solidFill>
                          <a:schemeClr val="tx1"/>
                        </a:solidFill>
                        <a:effectLst/>
                        <a:latin typeface="Times New Roman" panose="02020603050405020304" pitchFamily="18" charset="0"/>
                        <a:ea typeface="楷体_GB2312"/>
                      </a:endParaRPr>
                    </a:p>
                  </a:txBody>
                  <a:tcPr marL="51435" marR="51435" marT="5400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057275" algn="l">
                        <a:lnSpc>
                          <a:spcPts val="2000"/>
                        </a:lnSpc>
                        <a:spcAft>
                          <a:spcPts val="0"/>
                        </a:spcAft>
                      </a:pPr>
                      <a:r>
                        <a:rPr lang="zh-CN" sz="1200" b="0" kern="100" dirty="0">
                          <a:solidFill>
                            <a:schemeClr val="tx1"/>
                          </a:solidFill>
                          <a:effectLst/>
                          <a:latin typeface="Times New Roman" panose="02020603050405020304" pitchFamily="18" charset="0"/>
                          <a:ea typeface="楷体_GB2312"/>
                        </a:rPr>
                        <a:t>参见</a:t>
                      </a:r>
                      <a:r>
                        <a:rPr lang="en-US" sz="1200" b="0" kern="100" dirty="0">
                          <a:solidFill>
                            <a:schemeClr val="tx1"/>
                          </a:solidFill>
                          <a:effectLst/>
                          <a:latin typeface="Times New Roman" panose="02020603050405020304" pitchFamily="18" charset="0"/>
                          <a:ea typeface="楷体_GB2312"/>
                        </a:rPr>
                        <a:t>LCM</a:t>
                      </a:r>
                      <a:r>
                        <a:rPr lang="zh-CN" sz="1200" b="0" kern="100" dirty="0">
                          <a:solidFill>
                            <a:schemeClr val="tx1"/>
                          </a:solidFill>
                          <a:effectLst/>
                          <a:latin typeface="Times New Roman" panose="02020603050405020304" pitchFamily="18" charset="0"/>
                          <a:ea typeface="楷体_GB2312"/>
                        </a:rPr>
                        <a:t>模型</a:t>
                      </a:r>
                      <a:endParaRPr lang="zh-CN" sz="1500" b="0" kern="100" dirty="0">
                        <a:solidFill>
                          <a:schemeClr val="tx1"/>
                        </a:solidFill>
                        <a:effectLst/>
                        <a:latin typeface="Times New Roman" panose="02020603050405020304" pitchFamily="18" charset="0"/>
                        <a:ea typeface="楷体_GB2312"/>
                      </a:endParaRPr>
                    </a:p>
                  </a:txBody>
                  <a:tcPr marL="0" marR="0" marT="5400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2293001506"/>
              </p:ext>
            </p:extLst>
          </p:nvPr>
        </p:nvGraphicFramePr>
        <p:xfrm>
          <a:off x="1763689" y="3645420"/>
          <a:ext cx="7312858" cy="2591890"/>
        </p:xfrm>
        <a:graphic>
          <a:graphicData uri="http://schemas.openxmlformats.org/drawingml/2006/table">
            <a:tbl>
              <a:tblPr firstRow="1" firstCol="1" bandRow="1"/>
              <a:tblGrid>
                <a:gridCol w="671045"/>
                <a:gridCol w="2182026"/>
                <a:gridCol w="1667227"/>
                <a:gridCol w="2164866"/>
                <a:gridCol w="627694"/>
              </a:tblGrid>
              <a:tr h="259190">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序号</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输出参数</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数据格式</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内容</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单位</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378">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模拟结果</a:t>
                      </a: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.txt</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文本格式</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LCM</a:t>
                      </a: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场次径流流量模拟结果</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1200" kern="0" baseline="300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190">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实验校正参数</a:t>
                      </a: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.txt</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文本格式</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模型率定参数</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566">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surfaceflow_0001.tif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surfaceflow_0002.tif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ENVI</a:t>
                      </a: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标准格式增加后缀</a:t>
                      </a: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LCM</a:t>
                      </a: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地表径流深度模拟结果空间分布图</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566">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interflow_0001.tif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interflow_0002.tif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ENVI</a:t>
                      </a: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标准格式增加后缀</a:t>
                      </a: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”.tif”</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LCM</a:t>
                      </a:r>
                      <a:r>
                        <a:rPr lang="zh-CN" sz="12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壤中流径流深度模拟结果空间分布图</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下箭头 11"/>
          <p:cNvSpPr/>
          <p:nvPr/>
        </p:nvSpPr>
        <p:spPr>
          <a:xfrm>
            <a:off x="5284033" y="3094532"/>
            <a:ext cx="472190" cy="427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13" name="文本框 12"/>
          <p:cNvSpPr txBox="1"/>
          <p:nvPr/>
        </p:nvSpPr>
        <p:spPr>
          <a:xfrm>
            <a:off x="467544" y="632042"/>
            <a:ext cx="3384376" cy="323165"/>
          </a:xfrm>
          <a:prstGeom prst="rect">
            <a:avLst/>
          </a:prstGeom>
          <a:noFill/>
        </p:spPr>
        <p:txBody>
          <a:bodyPr wrap="square" rtlCol="0">
            <a:spAutoFit/>
          </a:bodyPr>
          <a:lstStyle/>
          <a:p>
            <a:r>
              <a:rPr lang="en-US" altLang="zh-CN" sz="1500" dirty="0"/>
              <a:t>3.3 LCM</a:t>
            </a:r>
            <a:r>
              <a:rPr lang="zh-CN" altLang="en-US" sz="1500" dirty="0"/>
              <a:t>模型</a:t>
            </a:r>
            <a:r>
              <a:rPr lang="zh-CN" altLang="en-US" sz="1500" dirty="0" smtClean="0"/>
              <a:t>数据获取</a:t>
            </a:r>
            <a:r>
              <a:rPr lang="zh-CN" altLang="en-US" sz="1500" dirty="0"/>
              <a:t>与输出</a:t>
            </a:r>
          </a:p>
        </p:txBody>
      </p:sp>
    </p:spTree>
    <p:extLst>
      <p:ext uri="{BB962C8B-B14F-4D97-AF65-F5344CB8AC3E}">
        <p14:creationId xmlns:p14="http://schemas.microsoft.com/office/powerpoint/2010/main" val="14140401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SPAC模拟结果制图_降水量及空间位置OK合并.jpg"/>
          <p:cNvPicPr/>
          <p:nvPr/>
        </p:nvPicPr>
        <p:blipFill>
          <a:blip r:embed="rId2" cstate="print"/>
          <a:stretch>
            <a:fillRect/>
          </a:stretch>
        </p:blipFill>
        <p:spPr>
          <a:xfrm>
            <a:off x="247828" y="1546393"/>
            <a:ext cx="4612204" cy="1870706"/>
          </a:xfrm>
          <a:prstGeom prst="rect">
            <a:avLst/>
          </a:prstGeom>
          <a:ln>
            <a:solidFill>
              <a:schemeClr val="bg1">
                <a:lumMod val="85000"/>
              </a:schemeClr>
            </a:solidFill>
          </a:ln>
        </p:spPr>
      </p:pic>
      <p:sp>
        <p:nvSpPr>
          <p:cNvPr id="22" name="TextBox 21"/>
          <p:cNvSpPr txBox="1"/>
          <p:nvPr/>
        </p:nvSpPr>
        <p:spPr>
          <a:xfrm>
            <a:off x="251520" y="317085"/>
            <a:ext cx="9195288" cy="461665"/>
          </a:xfrm>
          <a:prstGeom prst="rect">
            <a:avLst/>
          </a:prstGeom>
          <a:noFill/>
        </p:spPr>
        <p:txBody>
          <a:bodyPr wrap="square" rtlCol="0">
            <a:spAutoFit/>
          </a:bodyPr>
          <a:lstStyle/>
          <a:p>
            <a:pPr algn="ctr"/>
            <a:r>
              <a:rPr lang="en-US" altLang="zh-CN" sz="2400" b="1" dirty="0">
                <a:latin typeface="+mj-ea"/>
                <a:ea typeface="+mj-ea"/>
              </a:rPr>
              <a:t>4.</a:t>
            </a:r>
            <a:r>
              <a:rPr lang="zh-CN" altLang="en-US" sz="2400" b="1" dirty="0">
                <a:latin typeface="+mj-ea"/>
                <a:ea typeface="+mj-ea"/>
              </a:rPr>
              <a:t>区域水循环过程</a:t>
            </a:r>
            <a:r>
              <a:rPr lang="en-US" altLang="zh-CN" sz="2400" b="1" dirty="0">
                <a:latin typeface="+mj-ea"/>
                <a:ea typeface="+mj-ea"/>
              </a:rPr>
              <a:t>SPAC</a:t>
            </a:r>
            <a:r>
              <a:rPr lang="zh-CN" altLang="en-US" sz="2400" b="1" dirty="0">
                <a:latin typeface="+mj-ea"/>
                <a:ea typeface="+mj-ea"/>
              </a:rPr>
              <a:t>模型模拟结果</a:t>
            </a:r>
          </a:p>
        </p:txBody>
      </p:sp>
      <p:sp>
        <p:nvSpPr>
          <p:cNvPr id="23" name="TextBox 22"/>
          <p:cNvSpPr txBox="1"/>
          <p:nvPr/>
        </p:nvSpPr>
        <p:spPr>
          <a:xfrm>
            <a:off x="328681" y="1011169"/>
            <a:ext cx="4890145" cy="549381"/>
          </a:xfrm>
          <a:prstGeom prst="rect">
            <a:avLst/>
          </a:prstGeom>
          <a:noFill/>
        </p:spPr>
        <p:txBody>
          <a:bodyPr wrap="square" rtlCol="0">
            <a:spAutoFit/>
          </a:bodyPr>
          <a:lstStyle/>
          <a:p>
            <a:pPr>
              <a:lnSpc>
                <a:spcPct val="110000"/>
              </a:lnSpc>
            </a:pPr>
            <a:r>
              <a:rPr lang="zh-CN" altLang="en-US" sz="1350" dirty="0"/>
              <a:t>模拟区域：黄土高原延河流域延安水文站以上</a:t>
            </a:r>
            <a:endParaRPr lang="en-US" altLang="zh-CN" sz="1350" dirty="0"/>
          </a:p>
          <a:p>
            <a:pPr>
              <a:lnSpc>
                <a:spcPct val="110000"/>
              </a:lnSpc>
            </a:pPr>
            <a:r>
              <a:rPr lang="zh-CN" altLang="en-US" sz="1350" dirty="0"/>
              <a:t>模拟时段：</a:t>
            </a:r>
            <a:r>
              <a:rPr lang="en-US" altLang="zh-CN" sz="1350" dirty="0"/>
              <a:t>2010</a:t>
            </a:r>
            <a:r>
              <a:rPr lang="zh-CN" altLang="en-US" sz="1350" dirty="0"/>
              <a:t>年</a:t>
            </a:r>
          </a:p>
        </p:txBody>
      </p:sp>
      <p:pic>
        <p:nvPicPr>
          <p:cNvPr id="25" name="图片 24" descr="SPAC模拟结果制图_实际蒸散OK.jpg"/>
          <p:cNvPicPr>
            <a:picLocks noChangeAspect="1"/>
          </p:cNvPicPr>
          <p:nvPr/>
        </p:nvPicPr>
        <p:blipFill>
          <a:blip r:embed="rId3" cstate="print"/>
          <a:stretch>
            <a:fillRect/>
          </a:stretch>
        </p:blipFill>
        <p:spPr>
          <a:xfrm>
            <a:off x="4860032" y="4838021"/>
            <a:ext cx="2173920" cy="2173920"/>
          </a:xfrm>
          <a:prstGeom prst="rect">
            <a:avLst/>
          </a:prstGeom>
        </p:spPr>
      </p:pic>
      <p:pic>
        <p:nvPicPr>
          <p:cNvPr id="26" name="图片 25" descr="SPAC模拟结果制图_潜在蒸散OK.jpg"/>
          <p:cNvPicPr>
            <a:picLocks noChangeAspect="1"/>
          </p:cNvPicPr>
          <p:nvPr/>
        </p:nvPicPr>
        <p:blipFill>
          <a:blip r:embed="rId4" cstate="print"/>
          <a:stretch>
            <a:fillRect/>
          </a:stretch>
        </p:blipFill>
        <p:spPr>
          <a:xfrm>
            <a:off x="6959980" y="4838021"/>
            <a:ext cx="2173920" cy="2173920"/>
          </a:xfrm>
          <a:prstGeom prst="rect">
            <a:avLst/>
          </a:prstGeom>
        </p:spPr>
      </p:pic>
      <p:pic>
        <p:nvPicPr>
          <p:cNvPr id="27" name="图片 26" descr="SPAC模拟结果制图_土壤蓄量OK.jpg"/>
          <p:cNvPicPr>
            <a:picLocks noChangeAspect="1"/>
          </p:cNvPicPr>
          <p:nvPr/>
        </p:nvPicPr>
        <p:blipFill>
          <a:blip r:embed="rId5" cstate="print"/>
          <a:stretch>
            <a:fillRect/>
          </a:stretch>
        </p:blipFill>
        <p:spPr>
          <a:xfrm>
            <a:off x="6982497" y="2784686"/>
            <a:ext cx="2173920" cy="2173920"/>
          </a:xfrm>
          <a:prstGeom prst="rect">
            <a:avLst/>
          </a:prstGeom>
        </p:spPr>
      </p:pic>
      <p:pic>
        <p:nvPicPr>
          <p:cNvPr id="28" name="图片 27" descr="SPAC模拟结果制图_植被蒸腾OK.jpg"/>
          <p:cNvPicPr>
            <a:picLocks noChangeAspect="1"/>
          </p:cNvPicPr>
          <p:nvPr/>
        </p:nvPicPr>
        <p:blipFill>
          <a:blip r:embed="rId6" cstate="print"/>
          <a:stretch>
            <a:fillRect/>
          </a:stretch>
        </p:blipFill>
        <p:spPr>
          <a:xfrm>
            <a:off x="6993636" y="723133"/>
            <a:ext cx="2173920" cy="2173920"/>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1377457180"/>
              </p:ext>
            </p:extLst>
          </p:nvPr>
        </p:nvGraphicFramePr>
        <p:xfrm>
          <a:off x="242675" y="3482579"/>
          <a:ext cx="4597644" cy="3084026"/>
        </p:xfrm>
        <a:graphic>
          <a:graphicData uri="http://schemas.openxmlformats.org/drawingml/2006/table">
            <a:tbl>
              <a:tblPr/>
              <a:tblGrid>
                <a:gridCol w="1794202"/>
                <a:gridCol w="1191463"/>
                <a:gridCol w="1611979"/>
              </a:tblGrid>
              <a:tr h="280366">
                <a:tc gridSpan="3">
                  <a:txBody>
                    <a:bodyPr/>
                    <a:lstStyle/>
                    <a:p>
                      <a:pPr algn="ctr" fontAlgn="ctr"/>
                      <a:r>
                        <a:rPr lang="en-US" altLang="zh-CN" sz="1200" b="0" i="0" u="none" strike="noStrike" dirty="0">
                          <a:solidFill>
                            <a:srgbClr val="000000"/>
                          </a:solidFill>
                          <a:latin typeface="Times New Roman"/>
                        </a:rPr>
                        <a:t>2010</a:t>
                      </a:r>
                      <a:r>
                        <a:rPr lang="zh-CN" altLang="en-US" sz="1200" b="0" i="0" u="none" strike="noStrike" dirty="0">
                          <a:solidFill>
                            <a:srgbClr val="000000"/>
                          </a:solidFill>
                          <a:latin typeface="宋体"/>
                        </a:rPr>
                        <a:t>年实测</a:t>
                      </a:r>
                      <a:endParaRPr lang="zh-CN" altLang="en-US" sz="1200" b="0" i="0" u="none" strike="noStrike" dirty="0">
                        <a:solidFill>
                          <a:srgbClr val="000000"/>
                        </a:solidFill>
                        <a:latin typeface="Times New Roman"/>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80366">
                <a:tc>
                  <a:txBody>
                    <a:bodyPr/>
                    <a:lstStyle/>
                    <a:p>
                      <a:pPr algn="l" fontAlgn="ctr"/>
                      <a:r>
                        <a:rPr lang="zh-CN" altLang="en-US" sz="1200" b="0" i="0" u="none" strike="noStrike">
                          <a:solidFill>
                            <a:srgbClr val="000000"/>
                          </a:solidFill>
                          <a:latin typeface="宋体"/>
                        </a:rPr>
                        <a:t>降水量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latin typeface="宋体"/>
                        </a:rPr>
                        <a:t>径流量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latin typeface="宋体"/>
                        </a:rPr>
                        <a:t>平均还原量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en-US" altLang="zh-CN" sz="1200" b="0" i="0" u="none" strike="noStrike">
                          <a:solidFill>
                            <a:srgbClr val="000000"/>
                          </a:solidFill>
                          <a:latin typeface="Times New Roman"/>
                        </a:rPr>
                        <a:t>415.74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20.56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11.14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gridSpan="3">
                  <a:txBody>
                    <a:bodyPr/>
                    <a:lstStyle/>
                    <a:p>
                      <a:pPr algn="ctr" fontAlgn="ctr"/>
                      <a:r>
                        <a:rPr lang="en-US" altLang="zh-CN" sz="1200" b="0" i="0" u="none" strike="noStrike" dirty="0">
                          <a:solidFill>
                            <a:srgbClr val="000000"/>
                          </a:solidFill>
                          <a:latin typeface="Times New Roman"/>
                        </a:rPr>
                        <a:t>2010</a:t>
                      </a:r>
                      <a:r>
                        <a:rPr lang="zh-CN" altLang="en-US" sz="1200" b="0" i="0" u="none" strike="noStrike" dirty="0">
                          <a:solidFill>
                            <a:srgbClr val="000000"/>
                          </a:solidFill>
                          <a:latin typeface="宋体"/>
                        </a:rPr>
                        <a:t>年模拟</a:t>
                      </a:r>
                      <a:endParaRPr lang="zh-CN" altLang="en-US" sz="1200" b="0" i="0" u="none" strike="noStrike" dirty="0">
                        <a:solidFill>
                          <a:srgbClr val="000000"/>
                        </a:solidFill>
                        <a:latin typeface="Times New Roman"/>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80366">
                <a:tc>
                  <a:txBody>
                    <a:bodyPr/>
                    <a:lstStyle/>
                    <a:p>
                      <a:pPr algn="l" fontAlgn="ctr"/>
                      <a:r>
                        <a:rPr lang="zh-CN" altLang="en-US" sz="1200" b="0" i="0" u="none" strike="noStrike">
                          <a:solidFill>
                            <a:srgbClr val="000000"/>
                          </a:solidFill>
                          <a:latin typeface="宋体"/>
                        </a:rPr>
                        <a:t>截留量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10.63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2.56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a:solidFill>
                            <a:srgbClr val="000000"/>
                          </a:solidFill>
                          <a:latin typeface="宋体"/>
                        </a:rPr>
                        <a:t>土壤蒸发量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178.87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43.02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a:solidFill>
                            <a:srgbClr val="000000"/>
                          </a:solidFill>
                          <a:latin typeface="宋体"/>
                        </a:rPr>
                        <a:t>植被蒸腾量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181.97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43.77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a:solidFill>
                            <a:srgbClr val="000000"/>
                          </a:solidFill>
                          <a:latin typeface="宋体"/>
                        </a:rPr>
                        <a:t>实际蒸散量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371.47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89.35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a:solidFill>
                            <a:srgbClr val="000000"/>
                          </a:solidFill>
                          <a:latin typeface="宋体"/>
                        </a:rPr>
                        <a:t>土壤蓄变量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10.76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2.59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a:solidFill>
                            <a:srgbClr val="000000"/>
                          </a:solidFill>
                          <a:latin typeface="宋体"/>
                        </a:rPr>
                        <a:t>模拟径流量</a:t>
                      </a:r>
                      <a:r>
                        <a:rPr lang="en-US" altLang="zh-CN" sz="1200" b="0" i="0" u="none" strike="noStrike">
                          <a:solidFill>
                            <a:srgbClr val="000000"/>
                          </a:solidFill>
                          <a:latin typeface="Times New Roman"/>
                        </a:rPr>
                        <a:t>(</a:t>
                      </a:r>
                      <a:r>
                        <a:rPr lang="en-US" sz="1200" b="0" i="0" u="none" strike="noStrike">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33.51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8.06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6">
                <a:tc>
                  <a:txBody>
                    <a:bodyPr/>
                    <a:lstStyle/>
                    <a:p>
                      <a:pPr algn="l" fontAlgn="ctr"/>
                      <a:r>
                        <a:rPr lang="zh-CN" altLang="en-US" sz="1200" b="0" i="0" u="none" strike="noStrike" dirty="0">
                          <a:solidFill>
                            <a:srgbClr val="000000"/>
                          </a:solidFill>
                          <a:latin typeface="宋体"/>
                        </a:rPr>
                        <a:t>水量平衡</a:t>
                      </a:r>
                      <a:r>
                        <a:rPr lang="en-US" altLang="zh-CN" sz="1200" b="0" i="0" u="none" strike="noStrike" dirty="0">
                          <a:solidFill>
                            <a:srgbClr val="000000"/>
                          </a:solidFill>
                          <a:latin typeface="Times New Roman"/>
                        </a:rPr>
                        <a:t>(</a:t>
                      </a:r>
                      <a:r>
                        <a:rPr lang="en-US" sz="1200" b="0" i="0" u="none" strike="noStrike" dirty="0">
                          <a:solidFill>
                            <a:srgbClr val="000000"/>
                          </a:solidFill>
                          <a:latin typeface="Times New Roman"/>
                        </a:rPr>
                        <a:t>mm)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latin typeface="Times New Roman"/>
                        </a:rPr>
                        <a:t>1.81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dirty="0">
                          <a:solidFill>
                            <a:srgbClr val="000000"/>
                          </a:solidFill>
                          <a:latin typeface="Times New Roman"/>
                        </a:rPr>
                        <a:t>0.43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9" name="图片 28" descr="SPAC模拟结果制图_土壤蒸发OK.jpg"/>
          <p:cNvPicPr>
            <a:picLocks noChangeAspect="1"/>
          </p:cNvPicPr>
          <p:nvPr/>
        </p:nvPicPr>
        <p:blipFill>
          <a:blip r:embed="rId7" cstate="print"/>
          <a:stretch>
            <a:fillRect/>
          </a:stretch>
        </p:blipFill>
        <p:spPr>
          <a:xfrm>
            <a:off x="4871171" y="2807169"/>
            <a:ext cx="2173920" cy="2173920"/>
          </a:xfrm>
          <a:prstGeom prst="rect">
            <a:avLst/>
          </a:prstGeom>
        </p:spPr>
      </p:pic>
      <p:pic>
        <p:nvPicPr>
          <p:cNvPr id="30" name="图片 29" descr="SPAC模拟结果制图_植被截留OK.jpg"/>
          <p:cNvPicPr>
            <a:picLocks noChangeAspect="1"/>
          </p:cNvPicPr>
          <p:nvPr/>
        </p:nvPicPr>
        <p:blipFill>
          <a:blip r:embed="rId8" cstate="print"/>
          <a:stretch>
            <a:fillRect/>
          </a:stretch>
        </p:blipFill>
        <p:spPr>
          <a:xfrm>
            <a:off x="4892079" y="749041"/>
            <a:ext cx="2173920" cy="2173920"/>
          </a:xfrm>
          <a:prstGeom prst="rect">
            <a:avLst/>
          </a:prstGeom>
        </p:spPr>
      </p:pic>
    </p:spTree>
    <p:extLst>
      <p:ext uri="{BB962C8B-B14F-4D97-AF65-F5344CB8AC3E}">
        <p14:creationId xmlns:p14="http://schemas.microsoft.com/office/powerpoint/2010/main" val="5387032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08" y="758140"/>
            <a:ext cx="6858000" cy="415498"/>
          </a:xfrm>
          <a:prstGeom prst="rect">
            <a:avLst/>
          </a:prstGeom>
          <a:noFill/>
        </p:spPr>
        <p:txBody>
          <a:bodyPr wrap="square" rtlCol="0">
            <a:spAutoFit/>
          </a:bodyPr>
          <a:lstStyle/>
          <a:p>
            <a:pPr algn="ctr"/>
            <a:r>
              <a:rPr lang="en-US" altLang="zh-CN" sz="2100" b="1" dirty="0">
                <a:latin typeface="+mj-ea"/>
                <a:ea typeface="+mj-ea"/>
              </a:rPr>
              <a:t>4.1 SPAC</a:t>
            </a:r>
            <a:r>
              <a:rPr lang="zh-CN" altLang="en-US" sz="2100" b="1" dirty="0">
                <a:latin typeface="+mj-ea"/>
                <a:ea typeface="+mj-ea"/>
              </a:rPr>
              <a:t>模型与</a:t>
            </a:r>
            <a:r>
              <a:rPr lang="en-US" altLang="zh-CN" sz="2100" b="1" dirty="0">
                <a:latin typeface="+mj-ea"/>
                <a:ea typeface="+mj-ea"/>
              </a:rPr>
              <a:t>DTVGM</a:t>
            </a:r>
            <a:r>
              <a:rPr lang="zh-CN" altLang="en-US" sz="2100" b="1" dirty="0">
                <a:latin typeface="+mj-ea"/>
                <a:ea typeface="+mj-ea"/>
              </a:rPr>
              <a:t>模型的模拟结果比较</a:t>
            </a:r>
          </a:p>
        </p:txBody>
      </p:sp>
      <p:pic>
        <p:nvPicPr>
          <p:cNvPr id="6" name="图片 5" descr="SPAC模拟结果制图_周旭海根比较.jpg"/>
          <p:cNvPicPr>
            <a:picLocks noChangeAspect="1"/>
          </p:cNvPicPr>
          <p:nvPr/>
        </p:nvPicPr>
        <p:blipFill>
          <a:blip r:embed="rId2" cstate="print"/>
          <a:stretch>
            <a:fillRect/>
          </a:stretch>
        </p:blipFill>
        <p:spPr>
          <a:xfrm>
            <a:off x="119855" y="1639574"/>
            <a:ext cx="4714774" cy="4714774"/>
          </a:xfrm>
          <a:prstGeom prst="rect">
            <a:avLst/>
          </a:prstGeom>
        </p:spPr>
      </p:pic>
      <p:pic>
        <p:nvPicPr>
          <p:cNvPr id="11" name="图片 10" descr="周旭海根模拟结果比较统计图.jpg"/>
          <p:cNvPicPr>
            <a:picLocks noChangeAspect="1"/>
          </p:cNvPicPr>
          <p:nvPr/>
        </p:nvPicPr>
        <p:blipFill>
          <a:blip r:embed="rId3" cstate="print"/>
          <a:stretch>
            <a:fillRect/>
          </a:stretch>
        </p:blipFill>
        <p:spPr>
          <a:xfrm>
            <a:off x="4834629" y="2313259"/>
            <a:ext cx="3367404" cy="3367404"/>
          </a:xfrm>
          <a:prstGeom prst="rect">
            <a:avLst/>
          </a:prstGeom>
        </p:spPr>
      </p:pic>
    </p:spTree>
    <p:extLst>
      <p:ext uri="{BB962C8B-B14F-4D97-AF65-F5344CB8AC3E}">
        <p14:creationId xmlns:p14="http://schemas.microsoft.com/office/powerpoint/2010/main" val="36077905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55700" y="1170865"/>
            <a:ext cx="6858000" cy="1477328"/>
          </a:xfrm>
          <a:prstGeom prst="rect">
            <a:avLst/>
          </a:prstGeom>
        </p:spPr>
        <p:txBody>
          <a:bodyPr wrap="square">
            <a:spAutoFit/>
          </a:bodyPr>
          <a:lstStyle/>
          <a:p>
            <a:pPr>
              <a:lnSpc>
                <a:spcPct val="150000"/>
              </a:lnSpc>
            </a:pPr>
            <a:r>
              <a:rPr lang="zh-CN" altLang="en-US" sz="1500" dirty="0"/>
              <a:t>假设单位植被盖度的实际蒸散耗水量不变，则</a:t>
            </a:r>
            <a:r>
              <a:rPr lang="en-US" sz="1500" dirty="0"/>
              <a:t>Eta2010/VC2010=Eta1998/VC1998</a:t>
            </a:r>
            <a:r>
              <a:rPr lang="zh-CN" altLang="en-US" sz="1500" dirty="0"/>
              <a:t>，得到植被蒸散系数为</a:t>
            </a:r>
            <a:r>
              <a:rPr lang="en-US" sz="1500" dirty="0"/>
              <a:t>VC1998/VC2010</a:t>
            </a:r>
            <a:r>
              <a:rPr lang="zh-CN" altLang="en-US" sz="1500" dirty="0"/>
              <a:t>。根据植被蒸散系数和</a:t>
            </a:r>
            <a:r>
              <a:rPr lang="en-US" sz="1500" dirty="0"/>
              <a:t>SPAC</a:t>
            </a:r>
            <a:r>
              <a:rPr lang="zh-CN" altLang="en-US" sz="1500" dirty="0"/>
              <a:t>模拟</a:t>
            </a:r>
            <a:r>
              <a:rPr lang="en-US" sz="1500" dirty="0"/>
              <a:t>2010</a:t>
            </a:r>
            <a:r>
              <a:rPr lang="zh-CN" altLang="en-US" sz="1500" dirty="0"/>
              <a:t>年植被实际蒸散量，即可估算</a:t>
            </a:r>
            <a:r>
              <a:rPr lang="en-US" sz="1500" dirty="0"/>
              <a:t>1998</a:t>
            </a:r>
            <a:r>
              <a:rPr lang="zh-CN" altLang="en-US" sz="1500" dirty="0"/>
              <a:t>年实际蒸散量，</a:t>
            </a:r>
            <a:r>
              <a:rPr lang="en-US" sz="1500" dirty="0"/>
              <a:t>Eta1998= Eta2010*(VC1998/VC2010)</a:t>
            </a:r>
            <a:r>
              <a:rPr lang="zh-CN" altLang="en-US" sz="1500" dirty="0"/>
              <a:t>。</a:t>
            </a:r>
          </a:p>
        </p:txBody>
      </p:sp>
      <p:sp>
        <p:nvSpPr>
          <p:cNvPr id="5" name="TextBox 4"/>
          <p:cNvSpPr txBox="1"/>
          <p:nvPr/>
        </p:nvSpPr>
        <p:spPr>
          <a:xfrm>
            <a:off x="1143000" y="575681"/>
            <a:ext cx="6858000" cy="415498"/>
          </a:xfrm>
          <a:prstGeom prst="rect">
            <a:avLst/>
          </a:prstGeom>
          <a:noFill/>
        </p:spPr>
        <p:txBody>
          <a:bodyPr wrap="square" rtlCol="0">
            <a:spAutoFit/>
          </a:bodyPr>
          <a:lstStyle/>
          <a:p>
            <a:pPr algn="ctr"/>
            <a:r>
              <a:rPr lang="en-US" altLang="zh-CN" sz="2100" b="1" dirty="0">
                <a:latin typeface="+mj-ea"/>
                <a:ea typeface="+mj-ea"/>
              </a:rPr>
              <a:t>4.2 </a:t>
            </a:r>
            <a:r>
              <a:rPr lang="zh-CN" altLang="en-US" sz="2100" b="1" dirty="0">
                <a:latin typeface="+mj-ea"/>
                <a:ea typeface="+mj-ea"/>
              </a:rPr>
              <a:t>植被变化的减水贡献估算</a:t>
            </a:r>
          </a:p>
        </p:txBody>
      </p:sp>
      <p:pic>
        <p:nvPicPr>
          <p:cNvPr id="6" name="图片 5" descr="SPAC模拟结果制图_林草植被蒸散系数.jpg"/>
          <p:cNvPicPr>
            <a:picLocks noChangeAspect="1"/>
          </p:cNvPicPr>
          <p:nvPr/>
        </p:nvPicPr>
        <p:blipFill>
          <a:blip r:embed="rId2" cstate="print"/>
          <a:stretch>
            <a:fillRect/>
          </a:stretch>
        </p:blipFill>
        <p:spPr>
          <a:xfrm>
            <a:off x="415252" y="2602866"/>
            <a:ext cx="4238614" cy="4238614"/>
          </a:xfrm>
          <a:prstGeom prst="rect">
            <a:avLst/>
          </a:prstGeom>
        </p:spPr>
      </p:pic>
      <p:pic>
        <p:nvPicPr>
          <p:cNvPr id="8" name="图片 7" descr="SPAC模拟结果制图_实际蒸散1998年估算.jpg"/>
          <p:cNvPicPr>
            <a:picLocks noChangeAspect="1"/>
          </p:cNvPicPr>
          <p:nvPr/>
        </p:nvPicPr>
        <p:blipFill>
          <a:blip r:embed="rId3" cstate="print"/>
          <a:stretch>
            <a:fillRect/>
          </a:stretch>
        </p:blipFill>
        <p:spPr>
          <a:xfrm>
            <a:off x="4663118" y="2602866"/>
            <a:ext cx="4238614" cy="4238614"/>
          </a:xfrm>
          <a:prstGeom prst="rect">
            <a:avLst/>
          </a:prstGeom>
        </p:spPr>
      </p:pic>
    </p:spTree>
    <p:extLst>
      <p:ext uri="{BB962C8B-B14F-4D97-AF65-F5344CB8AC3E}">
        <p14:creationId xmlns:p14="http://schemas.microsoft.com/office/powerpoint/2010/main" val="3491721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533400" y="381000"/>
            <a:ext cx="8229600" cy="1143000"/>
          </a:xfrm>
          <a:noFill/>
        </p:spPr>
        <p:txBody>
          <a:bodyPr/>
          <a:lstStyle/>
          <a:p>
            <a:r>
              <a:rPr lang="zh-CN" altLang="en-US" sz="2800" b="1" smtClean="0">
                <a:solidFill>
                  <a:schemeClr val="tx1"/>
                </a:solidFill>
                <a:ea typeface="宋体" charset="-122"/>
              </a:rPr>
              <a:t>水量平衡、蓝水绿水、生态需水</a:t>
            </a:r>
          </a:p>
        </p:txBody>
      </p:sp>
      <p:pic>
        <p:nvPicPr>
          <p:cNvPr id="302083" name="Picture 3"/>
          <p:cNvPicPr>
            <a:picLocks noChangeAspect="1" noChangeArrowheads="1"/>
          </p:cNvPicPr>
          <p:nvPr/>
        </p:nvPicPr>
        <p:blipFill>
          <a:blip r:embed="rId2"/>
          <a:srcRect l="20593" t="2014" r="19208" b="42589"/>
          <a:stretch>
            <a:fillRect/>
          </a:stretch>
        </p:blipFill>
        <p:spPr bwMode="auto">
          <a:xfrm>
            <a:off x="4787900" y="3213100"/>
            <a:ext cx="4356100" cy="3644900"/>
          </a:xfrm>
          <a:prstGeom prst="rect">
            <a:avLst/>
          </a:prstGeom>
          <a:noFill/>
          <a:ln w="9525">
            <a:noFill/>
            <a:miter lim="800000"/>
            <a:headEnd/>
            <a:tailEnd/>
          </a:ln>
          <a:effectLst/>
        </p:spPr>
      </p:pic>
      <p:sp>
        <p:nvSpPr>
          <p:cNvPr id="302084" name="Text Box 4"/>
          <p:cNvSpPr txBox="1">
            <a:spLocks noChangeArrowheads="1"/>
          </p:cNvSpPr>
          <p:nvPr/>
        </p:nvSpPr>
        <p:spPr bwMode="auto">
          <a:xfrm>
            <a:off x="2916238" y="6308725"/>
            <a:ext cx="2592387" cy="366713"/>
          </a:xfrm>
          <a:prstGeom prst="rect">
            <a:avLst/>
          </a:prstGeom>
          <a:noFill/>
          <a:ln w="9525">
            <a:noFill/>
            <a:miter lim="800000"/>
            <a:headEnd/>
            <a:tailEnd/>
          </a:ln>
          <a:effectLst/>
        </p:spPr>
        <p:txBody>
          <a:bodyPr>
            <a:spAutoFit/>
          </a:bodyPr>
          <a:lstStyle/>
          <a:p>
            <a:pPr>
              <a:spcBef>
                <a:spcPct val="50000"/>
              </a:spcBef>
            </a:pPr>
            <a:r>
              <a:rPr lang="zh-CN" altLang="en-US">
                <a:solidFill>
                  <a:schemeClr val="tx2"/>
                </a:solidFill>
                <a:ea typeface="宋体" charset="-122"/>
              </a:rPr>
              <a:t>流域水循环系统概化</a:t>
            </a:r>
          </a:p>
        </p:txBody>
      </p:sp>
      <p:pic>
        <p:nvPicPr>
          <p:cNvPr id="302085" name="Picture 5" descr="0621">
            <a:hlinkClick r:id="rId3" action="ppaction://hlinksldjump"/>
          </p:cNvPr>
          <p:cNvPicPr>
            <a:picLocks noChangeAspect="1" noChangeArrowheads="1"/>
          </p:cNvPicPr>
          <p:nvPr/>
        </p:nvPicPr>
        <p:blipFill>
          <a:blip r:embed="rId4"/>
          <a:srcRect/>
          <a:stretch>
            <a:fillRect/>
          </a:stretch>
        </p:blipFill>
        <p:spPr bwMode="auto">
          <a:xfrm>
            <a:off x="0" y="3194050"/>
            <a:ext cx="4859338" cy="3663950"/>
          </a:xfrm>
          <a:prstGeom prst="rect">
            <a:avLst/>
          </a:prstGeom>
          <a:noFill/>
        </p:spPr>
      </p:pic>
      <p:sp>
        <p:nvSpPr>
          <p:cNvPr id="302086" name="Text Box 6"/>
          <p:cNvSpPr txBox="1">
            <a:spLocks noChangeArrowheads="1"/>
          </p:cNvSpPr>
          <p:nvPr/>
        </p:nvSpPr>
        <p:spPr bwMode="auto">
          <a:xfrm>
            <a:off x="250825" y="1341438"/>
            <a:ext cx="8893175" cy="1800225"/>
          </a:xfrm>
          <a:prstGeom prst="rect">
            <a:avLst/>
          </a:prstGeom>
          <a:noFill/>
          <a:ln w="9525">
            <a:noFill/>
            <a:miter lim="800000"/>
            <a:headEnd/>
            <a:tailEnd/>
          </a:ln>
          <a:effectLst/>
        </p:spPr>
        <p:txBody>
          <a:bodyPr>
            <a:spAutoFit/>
          </a:bodyPr>
          <a:lstStyle/>
          <a:p>
            <a:pPr>
              <a:spcBef>
                <a:spcPct val="50000"/>
              </a:spcBef>
            </a:pPr>
            <a:r>
              <a:rPr kumimoji="1" lang="zh-CN" altLang="en-US" sz="2800" b="0">
                <a:latin typeface="黑体" pitchFamily="2" charset="-122"/>
                <a:ea typeface="黑体" pitchFamily="2" charset="-122"/>
              </a:rPr>
              <a:t>   水量平衡指在一个足够长的时期里，全球范围的总蒸发量等于总降水量。地球上某一区域在某一时段内，收入的水量与支出的水量之差等于该区域内时段始末的蓄水变量</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03648" y="692696"/>
            <a:ext cx="6429396" cy="1131079"/>
          </a:xfrm>
          <a:prstGeom prst="rect">
            <a:avLst/>
          </a:prstGeom>
        </p:spPr>
        <p:txBody>
          <a:bodyPr wrap="square">
            <a:spAutoFit/>
          </a:bodyPr>
          <a:lstStyle/>
          <a:p>
            <a:pPr>
              <a:lnSpc>
                <a:spcPct val="150000"/>
              </a:lnSpc>
            </a:pPr>
            <a:r>
              <a:rPr lang="zh-CN" altLang="en-US" sz="1500" dirty="0"/>
              <a:t>延安站实测径流</a:t>
            </a:r>
            <a:r>
              <a:rPr lang="en-US" sz="1500" dirty="0"/>
              <a:t>1998</a:t>
            </a:r>
            <a:r>
              <a:rPr lang="zh-CN" altLang="en-US" sz="1500" dirty="0"/>
              <a:t>年为</a:t>
            </a:r>
            <a:r>
              <a:rPr lang="en-US" sz="1500" dirty="0"/>
              <a:t>34.46mm</a:t>
            </a:r>
            <a:r>
              <a:rPr lang="zh-CN" altLang="en-US" sz="1500" dirty="0"/>
              <a:t>，</a:t>
            </a:r>
            <a:r>
              <a:rPr lang="en-US" sz="1500" dirty="0"/>
              <a:t>2010</a:t>
            </a:r>
            <a:r>
              <a:rPr lang="zh-CN" altLang="en-US" sz="1500" dirty="0"/>
              <a:t>年为</a:t>
            </a:r>
            <a:r>
              <a:rPr lang="en-US" sz="1500" dirty="0"/>
              <a:t>20.56mm</a:t>
            </a:r>
            <a:r>
              <a:rPr lang="zh-CN" altLang="en-US" sz="1500" dirty="0"/>
              <a:t>，径流减少</a:t>
            </a:r>
            <a:r>
              <a:rPr lang="en-US" sz="1500" dirty="0"/>
              <a:t>13.90mm</a:t>
            </a:r>
            <a:r>
              <a:rPr lang="zh-CN" altLang="en-US" sz="1500" dirty="0"/>
              <a:t>；</a:t>
            </a:r>
            <a:r>
              <a:rPr lang="en-US" sz="1500" dirty="0"/>
              <a:t>1998</a:t>
            </a:r>
            <a:r>
              <a:rPr lang="zh-CN" altLang="en-US" sz="1500" dirty="0"/>
              <a:t>年估算实际蒸散为</a:t>
            </a:r>
            <a:r>
              <a:rPr lang="en-US" sz="1500" dirty="0"/>
              <a:t>363.37mm</a:t>
            </a:r>
            <a:r>
              <a:rPr lang="zh-CN" altLang="en-US" sz="1500" dirty="0"/>
              <a:t>，</a:t>
            </a:r>
            <a:r>
              <a:rPr lang="en-US" sz="1500" dirty="0"/>
              <a:t>2010</a:t>
            </a:r>
            <a:r>
              <a:rPr lang="zh-CN" altLang="en-US" sz="1500" dirty="0"/>
              <a:t>年模拟实际蒸散为</a:t>
            </a:r>
            <a:r>
              <a:rPr lang="en-US" sz="1500" dirty="0"/>
              <a:t>371.47mm</a:t>
            </a:r>
            <a:r>
              <a:rPr lang="zh-CN" altLang="en-US" sz="1500" dirty="0"/>
              <a:t>，实际蒸散增加</a:t>
            </a:r>
            <a:r>
              <a:rPr lang="en-US" sz="1500" dirty="0"/>
              <a:t>8.10mm</a:t>
            </a:r>
            <a:r>
              <a:rPr lang="zh-CN" altLang="en-US" sz="1500" dirty="0"/>
              <a:t>；植被变化减水贡献约为</a:t>
            </a:r>
            <a:r>
              <a:rPr lang="en-US" sz="1500" dirty="0"/>
              <a:t>58.27%</a:t>
            </a:r>
            <a:r>
              <a:rPr lang="zh-CN" altLang="en-US" sz="1500" dirty="0"/>
              <a:t>。</a:t>
            </a:r>
          </a:p>
        </p:txBody>
      </p:sp>
      <p:pic>
        <p:nvPicPr>
          <p:cNvPr id="6" name="图片 5" descr="SPAC模拟结果制图_实际蒸散1998年估算.jpg"/>
          <p:cNvPicPr>
            <a:picLocks noChangeAspect="1"/>
          </p:cNvPicPr>
          <p:nvPr/>
        </p:nvPicPr>
        <p:blipFill>
          <a:blip r:embed="rId2" cstate="print"/>
          <a:stretch>
            <a:fillRect/>
          </a:stretch>
        </p:blipFill>
        <p:spPr>
          <a:xfrm>
            <a:off x="473409" y="1714170"/>
            <a:ext cx="4139629" cy="4139629"/>
          </a:xfrm>
          <a:prstGeom prst="rect">
            <a:avLst/>
          </a:prstGeom>
        </p:spPr>
      </p:pic>
      <p:pic>
        <p:nvPicPr>
          <p:cNvPr id="7" name="图片 6" descr="SPAC模拟结果制图_实际蒸散2010年模拟.jpg"/>
          <p:cNvPicPr>
            <a:picLocks noChangeAspect="1"/>
          </p:cNvPicPr>
          <p:nvPr/>
        </p:nvPicPr>
        <p:blipFill>
          <a:blip r:embed="rId3" cstate="print"/>
          <a:stretch>
            <a:fillRect/>
          </a:stretch>
        </p:blipFill>
        <p:spPr>
          <a:xfrm>
            <a:off x="4499992" y="1739381"/>
            <a:ext cx="4139629" cy="4139629"/>
          </a:xfrm>
          <a:prstGeom prst="rect">
            <a:avLst/>
          </a:prstGeom>
        </p:spPr>
      </p:pic>
    </p:spTree>
    <p:extLst>
      <p:ext uri="{BB962C8B-B14F-4D97-AF65-F5344CB8AC3E}">
        <p14:creationId xmlns:p14="http://schemas.microsoft.com/office/powerpoint/2010/main" val="13921109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p:cNvGraphicFramePr/>
          <p:nvPr>
            <p:extLst>
              <p:ext uri="{D42A27DB-BD31-4B8C-83A1-F6EECF244321}">
                <p14:modId xmlns:p14="http://schemas.microsoft.com/office/powerpoint/2010/main" val="3396027815"/>
              </p:ext>
            </p:extLst>
          </p:nvPr>
        </p:nvGraphicFramePr>
        <p:xfrm>
          <a:off x="971600" y="980728"/>
          <a:ext cx="7620000"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619672" y="692696"/>
            <a:ext cx="6340658" cy="461665"/>
          </a:xfrm>
          <a:prstGeom prst="rect">
            <a:avLst/>
          </a:prstGeom>
        </p:spPr>
        <p:txBody>
          <a:bodyPr wrap="square">
            <a:spAutoFit/>
          </a:bodyPr>
          <a:lstStyle/>
          <a:p>
            <a:pPr lvl="0" algn="ctr"/>
            <a:r>
              <a:rPr lang="en-US" altLang="zh-CN" sz="2400" b="1" dirty="0">
                <a:solidFill>
                  <a:prstClr val="black"/>
                </a:solidFill>
                <a:latin typeface="宋体" panose="02010600030101010101" pitchFamily="2" charset="-122"/>
              </a:rPr>
              <a:t>5.</a:t>
            </a:r>
            <a:r>
              <a:rPr lang="zh-CN" altLang="en-US" sz="2400" b="1" dirty="0">
                <a:solidFill>
                  <a:prstClr val="black"/>
                </a:solidFill>
                <a:latin typeface="宋体" panose="02010600030101010101" pitchFamily="2" charset="-122"/>
              </a:rPr>
              <a:t>流域水文循环过程</a:t>
            </a:r>
            <a:r>
              <a:rPr lang="en-US" altLang="zh-CN" sz="2400" b="1" dirty="0">
                <a:solidFill>
                  <a:prstClr val="black"/>
                </a:solidFill>
                <a:latin typeface="宋体" panose="02010600030101010101" pitchFamily="2" charset="-122"/>
              </a:rPr>
              <a:t>RS-DTVGM</a:t>
            </a:r>
            <a:r>
              <a:rPr lang="zh-CN" altLang="en-US" sz="2400" b="1" dirty="0">
                <a:solidFill>
                  <a:prstClr val="black"/>
                </a:solidFill>
                <a:latin typeface="宋体" panose="02010600030101010101" pitchFamily="2" charset="-122"/>
              </a:rPr>
              <a:t>改进与应用</a:t>
            </a:r>
          </a:p>
        </p:txBody>
      </p:sp>
    </p:spTree>
    <p:extLst>
      <p:ext uri="{BB962C8B-B14F-4D97-AF65-F5344CB8AC3E}">
        <p14:creationId xmlns:p14="http://schemas.microsoft.com/office/powerpoint/2010/main" val="111988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43608" y="575469"/>
            <a:ext cx="7569907" cy="415498"/>
          </a:xfrm>
          <a:prstGeom prst="rect">
            <a:avLst/>
          </a:prstGeom>
          <a:noFill/>
        </p:spPr>
        <p:txBody>
          <a:bodyPr wrap="square" rtlCol="0">
            <a:spAutoFit/>
          </a:bodyPr>
          <a:lstStyle/>
          <a:p>
            <a:pPr algn="ctr"/>
            <a:r>
              <a:rPr lang="en-US" altLang="zh-CN" sz="2100" b="1" dirty="0">
                <a:latin typeface="+mj-ea"/>
                <a:ea typeface="+mj-ea"/>
              </a:rPr>
              <a:t>5.1 </a:t>
            </a:r>
            <a:r>
              <a:rPr lang="zh-CN" altLang="en-US" sz="2100" b="1" dirty="0">
                <a:latin typeface="+mj-ea"/>
                <a:ea typeface="+mj-ea"/>
              </a:rPr>
              <a:t>基于多线程计算模式的自动</a:t>
            </a:r>
            <a:r>
              <a:rPr lang="en-US" altLang="zh-CN" sz="2100" b="1" dirty="0">
                <a:latin typeface="+mj-ea"/>
                <a:ea typeface="+mj-ea"/>
              </a:rPr>
              <a:t>DTVGM</a:t>
            </a:r>
            <a:r>
              <a:rPr lang="zh-CN" altLang="en-US" sz="2100" b="1" dirty="0">
                <a:latin typeface="+mj-ea"/>
                <a:ea typeface="+mj-ea"/>
              </a:rPr>
              <a:t>的应用</a:t>
            </a:r>
          </a:p>
        </p:txBody>
      </p:sp>
      <p:sp>
        <p:nvSpPr>
          <p:cNvPr id="5" name="TextBox 6"/>
          <p:cNvSpPr txBox="1"/>
          <p:nvPr/>
        </p:nvSpPr>
        <p:spPr>
          <a:xfrm rot="16200000">
            <a:off x="866976" y="2368124"/>
            <a:ext cx="1603299" cy="300082"/>
          </a:xfrm>
          <a:prstGeom prst="rect">
            <a:avLst/>
          </a:prstGeom>
          <a:noFill/>
        </p:spPr>
        <p:txBody>
          <a:bodyPr wrap="square" rtlCol="0">
            <a:spAutoFit/>
          </a:bodyPr>
          <a:lstStyle/>
          <a:p>
            <a:r>
              <a:rPr lang="zh-CN" altLang="en-US" sz="1350" dirty="0"/>
              <a:t>日模拟结果</a:t>
            </a:r>
          </a:p>
        </p:txBody>
      </p:sp>
      <p:sp>
        <p:nvSpPr>
          <p:cNvPr id="6" name="TextBox 7"/>
          <p:cNvSpPr txBox="1"/>
          <p:nvPr/>
        </p:nvSpPr>
        <p:spPr>
          <a:xfrm rot="16200000">
            <a:off x="866977" y="4924100"/>
            <a:ext cx="1603299" cy="300082"/>
          </a:xfrm>
          <a:prstGeom prst="rect">
            <a:avLst/>
          </a:prstGeom>
          <a:noFill/>
        </p:spPr>
        <p:txBody>
          <a:bodyPr wrap="square" rtlCol="0">
            <a:spAutoFit/>
          </a:bodyPr>
          <a:lstStyle/>
          <a:p>
            <a:r>
              <a:rPr lang="zh-CN" altLang="en-US" sz="1350" dirty="0"/>
              <a:t>日模拟结果</a:t>
            </a:r>
          </a:p>
        </p:txBody>
      </p:sp>
      <p:graphicFrame>
        <p:nvGraphicFramePr>
          <p:cNvPr id="7" name="Object 5"/>
          <p:cNvGraphicFramePr>
            <a:graphicFrameLocks noChangeAspect="1"/>
          </p:cNvGraphicFramePr>
          <p:nvPr>
            <p:extLst>
              <p:ext uri="{D42A27DB-BD31-4B8C-83A1-F6EECF244321}">
                <p14:modId xmlns:p14="http://schemas.microsoft.com/office/powerpoint/2010/main" val="2912971823"/>
              </p:ext>
            </p:extLst>
          </p:nvPr>
        </p:nvGraphicFramePr>
        <p:xfrm>
          <a:off x="1899994" y="1124744"/>
          <a:ext cx="5579404" cy="3557112"/>
        </p:xfrm>
        <a:graphic>
          <a:graphicData uri="http://schemas.openxmlformats.org/presentationml/2006/ole">
            <mc:AlternateContent xmlns:mc="http://schemas.openxmlformats.org/markup-compatibility/2006">
              <mc:Choice xmlns:v="urn:schemas-microsoft-com:vml" Requires="v">
                <p:oleObj spid="_x0000_s81934" name="Visio" r:id="rId3" imgW="15418717" imgH="11581805" progId="Visio.Drawing.11">
                  <p:embed/>
                </p:oleObj>
              </mc:Choice>
              <mc:Fallback>
                <p:oleObj name="Visio" r:id="rId3" imgW="15418717" imgH="1158180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994" y="1124744"/>
                        <a:ext cx="5579404" cy="3557112"/>
                      </a:xfrm>
                      <a:prstGeom prst="rect">
                        <a:avLst/>
                      </a:prstGeom>
                      <a:noFill/>
                    </p:spPr>
                  </p:pic>
                </p:oleObj>
              </mc:Fallback>
            </mc:AlternateContent>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040279406"/>
              </p:ext>
            </p:extLst>
          </p:nvPr>
        </p:nvGraphicFramePr>
        <p:xfrm>
          <a:off x="2561086" y="4794911"/>
          <a:ext cx="4435526" cy="1539147"/>
        </p:xfrm>
        <a:graphic>
          <a:graphicData uri="http://schemas.openxmlformats.org/drawingml/2006/table">
            <a:tbl>
              <a:tblPr/>
              <a:tblGrid>
                <a:gridCol w="1278033"/>
                <a:gridCol w="609175"/>
                <a:gridCol w="381206"/>
                <a:gridCol w="533365"/>
                <a:gridCol w="93480"/>
                <a:gridCol w="93480"/>
                <a:gridCol w="457017"/>
                <a:gridCol w="457554"/>
                <a:gridCol w="93480"/>
                <a:gridCol w="438736"/>
              </a:tblGrid>
              <a:tr h="320245">
                <a:tc>
                  <a:txBody>
                    <a:bodyPr/>
                    <a:lstStyle/>
                    <a:p>
                      <a:pPr indent="266700" algn="ctr">
                        <a:spcAft>
                          <a:spcPts val="0"/>
                        </a:spcAft>
                      </a:pPr>
                      <a:r>
                        <a:rPr lang="en-US" sz="800" kern="100" dirty="0">
                          <a:latin typeface="Times New Roman"/>
                          <a:ea typeface="宋体"/>
                          <a:cs typeface="Times New Roman"/>
                        </a:rPr>
                        <a:t>Period</a:t>
                      </a:r>
                      <a:endParaRPr lang="zh-CN" sz="800" kern="100" dirty="0">
                        <a:latin typeface="Calibri"/>
                        <a:ea typeface="宋体"/>
                        <a:cs typeface="Times New Roman"/>
                      </a:endParaRPr>
                    </a:p>
                  </a:txBody>
                  <a:tcPr marL="51435" marR="51435" marT="0" marB="0" anchor="ctr">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indent="266700" algn="ctr">
                        <a:spcAft>
                          <a:spcPts val="0"/>
                        </a:spcAft>
                      </a:pPr>
                      <a:r>
                        <a:rPr lang="en-US" sz="800" kern="100">
                          <a:latin typeface="Times New Roman"/>
                          <a:ea typeface="宋体"/>
                          <a:cs typeface="Times New Roman"/>
                        </a:rPr>
                        <a:t>Model1</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CN" altLang="en-US"/>
                    </a:p>
                  </a:txBody>
                  <a:tcPr/>
                </a:tc>
                <a:tc gridSpan="3">
                  <a:txBody>
                    <a:bodyPr/>
                    <a:lstStyle/>
                    <a:p>
                      <a:pPr algn="just">
                        <a:spcAft>
                          <a:spcPts val="0"/>
                        </a:spcAft>
                      </a:pPr>
                      <a:r>
                        <a:rPr lang="en-US" sz="800" kern="100">
                          <a:latin typeface="Times New Roman"/>
                          <a:ea typeface="宋体"/>
                          <a:cs typeface="Times New Roman"/>
                        </a:rPr>
                        <a:t>Model2</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48313">
                <a:tc>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a:noFill/>
                    </a:lnT>
                    <a:lnB>
                      <a:noFill/>
                    </a:lnB>
                  </a:tcPr>
                </a:tc>
                <a:tc>
                  <a:txBody>
                    <a:bodyPr/>
                    <a:lstStyle/>
                    <a:p>
                      <a:pPr indent="126365" algn="just">
                        <a:spcAft>
                          <a:spcPts val="0"/>
                        </a:spcAft>
                      </a:pPr>
                      <a:r>
                        <a:rPr lang="en-US" sz="800" kern="100">
                          <a:latin typeface="Times New Roman"/>
                          <a:ea typeface="宋体"/>
                          <a:cs typeface="Times New Roman"/>
                        </a:rPr>
                        <a:t>C</a:t>
                      </a:r>
                      <a:r>
                        <a:rPr lang="en-US" sz="800" kern="100" baseline="-25000">
                          <a:latin typeface="Times New Roman"/>
                          <a:ea typeface="宋体"/>
                          <a:cs typeface="Times New Roman"/>
                        </a:rPr>
                        <a:t>NS</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800" kern="100">
                          <a:latin typeface="Times New Roman"/>
                          <a:ea typeface="宋体"/>
                          <a:cs typeface="Times New Roman"/>
                        </a:rPr>
                        <a:t>Coe</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800" kern="100">
                          <a:latin typeface="Times New Roman"/>
                          <a:ea typeface="宋体"/>
                          <a:cs typeface="Times New Roman"/>
                        </a:rPr>
                        <a:t>WE (%)</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a:noFill/>
                    </a:lnT>
                    <a:lnB>
                      <a:noFill/>
                    </a:lnB>
                  </a:tcPr>
                </a:tc>
                <a:tc hMerge="1">
                  <a:txBody>
                    <a:bodyPr/>
                    <a:lstStyle/>
                    <a:p>
                      <a:endParaRPr lang="zh-CN" altLang="en-US"/>
                    </a:p>
                  </a:txBody>
                  <a:tcPr/>
                </a:tc>
                <a:tc>
                  <a:txBody>
                    <a:bodyPr/>
                    <a:lstStyle/>
                    <a:p>
                      <a:pPr algn="just">
                        <a:spcAft>
                          <a:spcPts val="0"/>
                        </a:spcAft>
                      </a:pPr>
                      <a:r>
                        <a:rPr lang="en-US" sz="800" kern="100">
                          <a:latin typeface="Times New Roman"/>
                          <a:ea typeface="宋体"/>
                          <a:cs typeface="Times New Roman"/>
                        </a:rPr>
                        <a:t>C</a:t>
                      </a:r>
                      <a:r>
                        <a:rPr lang="en-US" sz="800" kern="100" baseline="-25000">
                          <a:latin typeface="Times New Roman"/>
                          <a:ea typeface="宋体"/>
                          <a:cs typeface="Times New Roman"/>
                        </a:rPr>
                        <a:t>NS</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800" kern="100">
                          <a:latin typeface="Times New Roman"/>
                          <a:ea typeface="宋体"/>
                          <a:cs typeface="Times New Roman"/>
                        </a:rPr>
                        <a:t>Coe</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just">
                        <a:spcAft>
                          <a:spcPts val="0"/>
                        </a:spcAft>
                      </a:pPr>
                      <a:r>
                        <a:rPr lang="en-US" sz="800" kern="100">
                          <a:latin typeface="Times New Roman"/>
                          <a:ea typeface="宋体"/>
                          <a:cs typeface="Times New Roman"/>
                        </a:rPr>
                        <a:t>WE (%)</a:t>
                      </a:r>
                      <a:endParaRPr lang="zh-CN" sz="800" kern="10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CN" altLang="en-US"/>
                    </a:p>
                  </a:txBody>
                  <a:tcPr/>
                </a:tc>
              </a:tr>
              <a:tr h="320245">
                <a:tc>
                  <a:txBody>
                    <a:bodyPr/>
                    <a:lstStyle/>
                    <a:p>
                      <a:pPr algn="just">
                        <a:spcAft>
                          <a:spcPts val="0"/>
                        </a:spcAft>
                      </a:pPr>
                      <a:r>
                        <a:rPr lang="en-US" sz="800" kern="100">
                          <a:latin typeface="Times New Roman"/>
                          <a:ea typeface="宋体"/>
                          <a:cs typeface="Times New Roman"/>
                        </a:rPr>
                        <a:t>Calibration (2002-2004) </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indent="126365" algn="just">
                        <a:spcAft>
                          <a:spcPts val="0"/>
                        </a:spcAft>
                      </a:pPr>
                      <a:r>
                        <a:rPr lang="en-US" sz="800" kern="100">
                          <a:latin typeface="Times New Roman"/>
                          <a:ea typeface="宋体"/>
                          <a:cs typeface="Times New Roman"/>
                        </a:rPr>
                        <a:t>0.73</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algn="just">
                        <a:spcAft>
                          <a:spcPts val="0"/>
                        </a:spcAft>
                      </a:pPr>
                      <a:r>
                        <a:rPr lang="en-US" sz="800" kern="100">
                          <a:latin typeface="Times New Roman"/>
                          <a:ea typeface="宋体"/>
                          <a:cs typeface="Times New Roman"/>
                        </a:rPr>
                        <a:t>0.86</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indent="66675" algn="just">
                        <a:spcAft>
                          <a:spcPts val="0"/>
                        </a:spcAft>
                      </a:pPr>
                      <a:r>
                        <a:rPr lang="en-US" sz="800" kern="100">
                          <a:latin typeface="Times New Roman"/>
                          <a:ea typeface="宋体"/>
                          <a:cs typeface="Times New Roman"/>
                        </a:rPr>
                        <a:t>7.13</a:t>
                      </a:r>
                      <a:endParaRPr lang="zh-CN" sz="800" kern="100">
                        <a:latin typeface="Calibri"/>
                        <a:ea typeface="宋体"/>
                        <a:cs typeface="Times New Roman"/>
                      </a:endParaRPr>
                    </a:p>
                  </a:txBody>
                  <a:tcPr marL="51435" marR="51435" marT="0" marB="0">
                    <a:lnL>
                      <a:noFill/>
                    </a:lnL>
                    <a:lnR>
                      <a:noFill/>
                    </a:lnR>
                    <a:lnT>
                      <a:noFill/>
                    </a:lnT>
                    <a:lnB>
                      <a:noFill/>
                    </a:lnB>
                  </a:tcPr>
                </a:tc>
                <a:tc gridSpan="2">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a:noFill/>
                    </a:lnT>
                    <a:lnB>
                      <a:noFill/>
                    </a:lnB>
                  </a:tcPr>
                </a:tc>
                <a:tc hMerge="1">
                  <a:txBody>
                    <a:bodyPr/>
                    <a:lstStyle/>
                    <a:p>
                      <a:endParaRPr lang="zh-CN" altLang="en-US"/>
                    </a:p>
                  </a:txBody>
                  <a:tcPr/>
                </a:tc>
                <a:tc>
                  <a:txBody>
                    <a:bodyPr/>
                    <a:lstStyle/>
                    <a:p>
                      <a:pPr algn="just">
                        <a:spcAft>
                          <a:spcPts val="0"/>
                        </a:spcAft>
                      </a:pPr>
                      <a:r>
                        <a:rPr lang="en-US" sz="800" kern="100">
                          <a:latin typeface="Times New Roman"/>
                          <a:ea typeface="宋体"/>
                          <a:cs typeface="Times New Roman"/>
                        </a:rPr>
                        <a:t>0.74</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algn="just">
                        <a:spcAft>
                          <a:spcPts val="0"/>
                        </a:spcAft>
                      </a:pPr>
                      <a:r>
                        <a:rPr lang="en-US" sz="800" kern="100">
                          <a:latin typeface="Times New Roman"/>
                          <a:ea typeface="宋体"/>
                          <a:cs typeface="Times New Roman"/>
                        </a:rPr>
                        <a:t>0.88</a:t>
                      </a:r>
                      <a:endParaRPr lang="zh-CN" sz="800" kern="100">
                        <a:latin typeface="Calibri"/>
                        <a:ea typeface="宋体"/>
                        <a:cs typeface="Times New Roman"/>
                      </a:endParaRPr>
                    </a:p>
                  </a:txBody>
                  <a:tcPr marL="51435" marR="51435" marT="0" marB="0">
                    <a:lnL>
                      <a:noFill/>
                    </a:lnL>
                    <a:lnR>
                      <a:noFill/>
                    </a:lnR>
                    <a:lnT>
                      <a:noFill/>
                    </a:lnT>
                    <a:lnB>
                      <a:noFill/>
                    </a:lnB>
                  </a:tcPr>
                </a:tc>
                <a:tc gridSpan="2">
                  <a:txBody>
                    <a:bodyPr/>
                    <a:lstStyle/>
                    <a:p>
                      <a:pPr indent="66675" algn="just">
                        <a:spcAft>
                          <a:spcPts val="0"/>
                        </a:spcAft>
                      </a:pPr>
                      <a:r>
                        <a:rPr lang="en-US" sz="800" kern="100">
                          <a:latin typeface="Times New Roman"/>
                          <a:ea typeface="宋体"/>
                          <a:cs typeface="Times New Roman"/>
                        </a:rPr>
                        <a:t>14.97</a:t>
                      </a:r>
                      <a:endParaRPr lang="zh-CN" sz="800" kern="100">
                        <a:latin typeface="Calibri"/>
                        <a:ea typeface="宋体"/>
                        <a:cs typeface="Times New Roman"/>
                      </a:endParaRPr>
                    </a:p>
                  </a:txBody>
                  <a:tcPr marL="51435" marR="51435" marT="0" marB="0">
                    <a:lnL>
                      <a:noFill/>
                    </a:lnL>
                    <a:lnR>
                      <a:noFill/>
                    </a:lnR>
                    <a:lnT>
                      <a:noFill/>
                    </a:lnT>
                    <a:lnB>
                      <a:noFill/>
                    </a:lnB>
                  </a:tcPr>
                </a:tc>
                <a:tc hMerge="1">
                  <a:txBody>
                    <a:bodyPr/>
                    <a:lstStyle/>
                    <a:p>
                      <a:endParaRPr lang="zh-CN" altLang="en-US"/>
                    </a:p>
                  </a:txBody>
                  <a:tcPr/>
                </a:tc>
              </a:tr>
              <a:tr h="320245">
                <a:tc>
                  <a:txBody>
                    <a:bodyPr/>
                    <a:lstStyle/>
                    <a:p>
                      <a:pPr algn="just">
                        <a:spcAft>
                          <a:spcPts val="0"/>
                        </a:spcAft>
                      </a:pPr>
                      <a:r>
                        <a:rPr lang="en-US" sz="800" kern="100">
                          <a:latin typeface="Times New Roman"/>
                          <a:ea typeface="宋体"/>
                          <a:cs typeface="Times New Roman"/>
                        </a:rPr>
                        <a:t>Validation (2005-2007)</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indent="126365" algn="just">
                        <a:spcAft>
                          <a:spcPts val="0"/>
                        </a:spcAft>
                      </a:pPr>
                      <a:r>
                        <a:rPr lang="en-US" sz="800" kern="100">
                          <a:latin typeface="Times New Roman"/>
                          <a:ea typeface="宋体"/>
                          <a:cs typeface="Times New Roman"/>
                        </a:rPr>
                        <a:t>0.57</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algn="just">
                        <a:spcAft>
                          <a:spcPts val="0"/>
                        </a:spcAft>
                      </a:pPr>
                      <a:r>
                        <a:rPr lang="en-US" sz="800" kern="100" dirty="0">
                          <a:latin typeface="Times New Roman"/>
                          <a:ea typeface="宋体"/>
                          <a:cs typeface="Times New Roman"/>
                        </a:rPr>
                        <a:t>0.75</a:t>
                      </a:r>
                      <a:endParaRPr lang="zh-CN" sz="800" kern="100" dirty="0">
                        <a:latin typeface="Calibri"/>
                        <a:ea typeface="宋体"/>
                        <a:cs typeface="Times New Roman"/>
                      </a:endParaRPr>
                    </a:p>
                  </a:txBody>
                  <a:tcPr marL="51435" marR="51435" marT="0" marB="0">
                    <a:lnL>
                      <a:noFill/>
                    </a:lnL>
                    <a:lnR>
                      <a:noFill/>
                    </a:lnR>
                    <a:lnT>
                      <a:noFill/>
                    </a:lnT>
                    <a:lnB>
                      <a:noFill/>
                    </a:lnB>
                  </a:tcPr>
                </a:tc>
                <a:tc>
                  <a:txBody>
                    <a:bodyPr/>
                    <a:lstStyle/>
                    <a:p>
                      <a:pPr indent="66675" algn="just">
                        <a:spcAft>
                          <a:spcPts val="0"/>
                        </a:spcAft>
                      </a:pPr>
                      <a:r>
                        <a:rPr lang="en-US" sz="800" kern="100">
                          <a:latin typeface="Times New Roman"/>
                          <a:ea typeface="宋体"/>
                          <a:cs typeface="Times New Roman"/>
                        </a:rPr>
                        <a:t>-11.98</a:t>
                      </a:r>
                      <a:endParaRPr lang="zh-CN" sz="800" kern="100">
                        <a:latin typeface="Calibri"/>
                        <a:ea typeface="宋体"/>
                        <a:cs typeface="Times New Roman"/>
                      </a:endParaRPr>
                    </a:p>
                  </a:txBody>
                  <a:tcPr marL="51435" marR="51435" marT="0" marB="0">
                    <a:lnL>
                      <a:noFill/>
                    </a:lnL>
                    <a:lnR>
                      <a:noFill/>
                    </a:lnR>
                    <a:lnT>
                      <a:noFill/>
                    </a:lnT>
                    <a:lnB>
                      <a:noFill/>
                    </a:lnB>
                  </a:tcPr>
                </a:tc>
                <a:tc gridSpan="2">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a:noFill/>
                    </a:lnT>
                    <a:lnB>
                      <a:noFill/>
                    </a:lnB>
                  </a:tcPr>
                </a:tc>
                <a:tc hMerge="1">
                  <a:txBody>
                    <a:bodyPr/>
                    <a:lstStyle/>
                    <a:p>
                      <a:endParaRPr lang="zh-CN" altLang="en-US"/>
                    </a:p>
                  </a:txBody>
                  <a:tcPr/>
                </a:tc>
                <a:tc>
                  <a:txBody>
                    <a:bodyPr/>
                    <a:lstStyle/>
                    <a:p>
                      <a:pPr algn="just">
                        <a:spcAft>
                          <a:spcPts val="0"/>
                        </a:spcAft>
                      </a:pPr>
                      <a:r>
                        <a:rPr lang="en-US" sz="800" kern="100">
                          <a:latin typeface="Times New Roman"/>
                          <a:ea typeface="宋体"/>
                          <a:cs typeface="Times New Roman"/>
                        </a:rPr>
                        <a:t>0.63</a:t>
                      </a:r>
                      <a:endParaRPr lang="zh-CN" sz="800" kern="100">
                        <a:latin typeface="Calibri"/>
                        <a:ea typeface="宋体"/>
                        <a:cs typeface="Times New Roman"/>
                      </a:endParaRPr>
                    </a:p>
                  </a:txBody>
                  <a:tcPr marL="51435" marR="51435" marT="0" marB="0">
                    <a:lnL>
                      <a:noFill/>
                    </a:lnL>
                    <a:lnR>
                      <a:noFill/>
                    </a:lnR>
                    <a:lnT>
                      <a:noFill/>
                    </a:lnT>
                    <a:lnB>
                      <a:noFill/>
                    </a:lnB>
                  </a:tcPr>
                </a:tc>
                <a:tc>
                  <a:txBody>
                    <a:bodyPr/>
                    <a:lstStyle/>
                    <a:p>
                      <a:pPr algn="just">
                        <a:spcAft>
                          <a:spcPts val="0"/>
                        </a:spcAft>
                      </a:pPr>
                      <a:r>
                        <a:rPr lang="en-US" sz="800" kern="100">
                          <a:latin typeface="Times New Roman"/>
                          <a:ea typeface="宋体"/>
                          <a:cs typeface="Times New Roman"/>
                        </a:rPr>
                        <a:t>0.80</a:t>
                      </a:r>
                      <a:endParaRPr lang="zh-CN" sz="800" kern="100">
                        <a:latin typeface="Calibri"/>
                        <a:ea typeface="宋体"/>
                        <a:cs typeface="Times New Roman"/>
                      </a:endParaRPr>
                    </a:p>
                  </a:txBody>
                  <a:tcPr marL="51435" marR="51435" marT="0" marB="0">
                    <a:lnL>
                      <a:noFill/>
                    </a:lnL>
                    <a:lnR>
                      <a:noFill/>
                    </a:lnR>
                    <a:lnT>
                      <a:noFill/>
                    </a:lnT>
                    <a:lnB>
                      <a:noFill/>
                    </a:lnB>
                  </a:tcPr>
                </a:tc>
                <a:tc gridSpan="2">
                  <a:txBody>
                    <a:bodyPr/>
                    <a:lstStyle/>
                    <a:p>
                      <a:pPr indent="66675" algn="just">
                        <a:spcAft>
                          <a:spcPts val="0"/>
                        </a:spcAft>
                      </a:pPr>
                      <a:r>
                        <a:rPr lang="en-US" sz="800" kern="100" dirty="0">
                          <a:latin typeface="Times New Roman"/>
                          <a:ea typeface="宋体"/>
                          <a:cs typeface="Times New Roman"/>
                        </a:rPr>
                        <a:t>-13.67</a:t>
                      </a:r>
                      <a:endParaRPr lang="zh-CN" sz="800" kern="100" dirty="0">
                        <a:latin typeface="Calibri"/>
                        <a:ea typeface="宋体"/>
                        <a:cs typeface="Times New Roman"/>
                      </a:endParaRPr>
                    </a:p>
                  </a:txBody>
                  <a:tcPr marL="51435" marR="51435" marT="0" marB="0">
                    <a:lnL>
                      <a:noFill/>
                    </a:lnL>
                    <a:lnR>
                      <a:noFill/>
                    </a:lnR>
                    <a:lnT>
                      <a:noFill/>
                    </a:lnT>
                    <a:lnB>
                      <a:noFill/>
                    </a:lnB>
                  </a:tcPr>
                </a:tc>
                <a:tc hMerge="1">
                  <a:txBody>
                    <a:bodyPr/>
                    <a:lstStyle/>
                    <a:p>
                      <a:endParaRPr lang="zh-CN" altLang="en-US"/>
                    </a:p>
                  </a:txBody>
                  <a:tcPr/>
                </a:tc>
              </a:tr>
              <a:tr h="330099">
                <a:tc>
                  <a:txBody>
                    <a:bodyPr/>
                    <a:lstStyle/>
                    <a:p>
                      <a:pPr indent="266700" algn="just">
                        <a:spcAft>
                          <a:spcPts val="0"/>
                        </a:spcAft>
                      </a:pPr>
                      <a:r>
                        <a:rPr lang="en-US" sz="800" kern="100">
                          <a:latin typeface="Times New Roman"/>
                          <a:ea typeface="宋体"/>
                          <a:cs typeface="Times New Roman"/>
                        </a:rPr>
                        <a:t>2002-2007</a:t>
                      </a:r>
                      <a:endParaRPr lang="zh-CN" sz="8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26365" algn="just">
                        <a:spcAft>
                          <a:spcPts val="0"/>
                        </a:spcAft>
                      </a:pPr>
                      <a:r>
                        <a:rPr lang="en-US" sz="800" kern="100">
                          <a:latin typeface="Times New Roman"/>
                          <a:ea typeface="宋体"/>
                          <a:cs typeface="Times New Roman"/>
                        </a:rPr>
                        <a:t>0.64</a:t>
                      </a:r>
                      <a:endParaRPr lang="zh-CN" sz="8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800" kern="100">
                          <a:latin typeface="Times New Roman"/>
                          <a:ea typeface="宋体"/>
                          <a:cs typeface="Times New Roman"/>
                        </a:rPr>
                        <a:t>0.81</a:t>
                      </a:r>
                      <a:endParaRPr lang="zh-CN" sz="8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66675" algn="just">
                        <a:spcAft>
                          <a:spcPts val="0"/>
                        </a:spcAft>
                      </a:pPr>
                      <a:r>
                        <a:rPr lang="en-US" sz="800" kern="100">
                          <a:latin typeface="Times New Roman"/>
                          <a:ea typeface="宋体"/>
                          <a:cs typeface="Times New Roman"/>
                        </a:rPr>
                        <a:t>-3.00</a:t>
                      </a:r>
                      <a:endParaRPr lang="zh-CN" sz="8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indent="266700" algn="ctr">
                        <a:spcAft>
                          <a:spcPts val="0"/>
                        </a:spcAft>
                      </a:pPr>
                      <a:endParaRPr lang="en-US" sz="800" kern="100">
                        <a:latin typeface="Times New Roman"/>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just">
                        <a:spcAft>
                          <a:spcPts val="0"/>
                        </a:spcAft>
                      </a:pPr>
                      <a:r>
                        <a:rPr lang="en-US" sz="800" kern="100" dirty="0">
                          <a:latin typeface="Times New Roman"/>
                          <a:ea typeface="宋体"/>
                          <a:cs typeface="Times New Roman"/>
                        </a:rPr>
                        <a:t>0.68</a:t>
                      </a:r>
                      <a:endParaRPr lang="zh-CN" sz="8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800" kern="100">
                          <a:latin typeface="Times New Roman"/>
                          <a:ea typeface="宋体"/>
                          <a:cs typeface="Times New Roman"/>
                        </a:rPr>
                        <a:t>0.84</a:t>
                      </a:r>
                      <a:endParaRPr lang="zh-CN" sz="8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just">
                        <a:spcAft>
                          <a:spcPts val="0"/>
                        </a:spcAft>
                      </a:pPr>
                      <a:r>
                        <a:rPr lang="en-US" sz="800" kern="100" dirty="0">
                          <a:latin typeface="Times New Roman"/>
                          <a:ea typeface="宋体"/>
                          <a:cs typeface="Times New Roman"/>
                        </a:rPr>
                        <a:t>-1.00</a:t>
                      </a:r>
                      <a:endParaRPr lang="zh-CN" sz="8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TextBox 18"/>
          <p:cNvSpPr txBox="1"/>
          <p:nvPr/>
        </p:nvSpPr>
        <p:spPr>
          <a:xfrm>
            <a:off x="7481258" y="2204864"/>
            <a:ext cx="1005386" cy="1754326"/>
          </a:xfrm>
          <a:prstGeom prst="rect">
            <a:avLst/>
          </a:prstGeom>
          <a:noFill/>
        </p:spPr>
        <p:txBody>
          <a:bodyPr wrap="square" rtlCol="0">
            <a:spAutoFit/>
          </a:bodyPr>
          <a:lstStyle/>
          <a:p>
            <a:r>
              <a:rPr lang="en-US" altLang="zh-CN" sz="1350" dirty="0"/>
              <a:t>Model1</a:t>
            </a:r>
            <a:r>
              <a:rPr lang="zh-CN" altLang="en-US" sz="1350" dirty="0"/>
              <a:t>是原始</a:t>
            </a:r>
            <a:r>
              <a:rPr lang="en-US" altLang="zh-CN" sz="1350" dirty="0"/>
              <a:t>DTVGM</a:t>
            </a:r>
            <a:r>
              <a:rPr lang="zh-CN" altLang="en-US" sz="1350" dirty="0"/>
              <a:t>模型，</a:t>
            </a:r>
            <a:r>
              <a:rPr lang="en-US" altLang="zh-CN" sz="1350" dirty="0"/>
              <a:t>Model2</a:t>
            </a:r>
            <a:r>
              <a:rPr lang="zh-CN" altLang="en-US" sz="1350" dirty="0"/>
              <a:t>是改进后</a:t>
            </a:r>
            <a:r>
              <a:rPr lang="en-US" altLang="zh-CN" sz="1350" dirty="0"/>
              <a:t>DTVGM</a:t>
            </a:r>
            <a:r>
              <a:rPr lang="zh-CN" altLang="en-US" sz="1350" dirty="0"/>
              <a:t>模型</a:t>
            </a:r>
          </a:p>
        </p:txBody>
      </p:sp>
    </p:spTree>
    <p:extLst>
      <p:ext uri="{BB962C8B-B14F-4D97-AF65-F5344CB8AC3E}">
        <p14:creationId xmlns:p14="http://schemas.microsoft.com/office/powerpoint/2010/main" val="28413522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43000" y="1017968"/>
            <a:ext cx="6858000" cy="415498"/>
          </a:xfrm>
          <a:prstGeom prst="rect">
            <a:avLst/>
          </a:prstGeom>
          <a:noFill/>
        </p:spPr>
        <p:txBody>
          <a:bodyPr wrap="square" rtlCol="0">
            <a:spAutoFit/>
          </a:bodyPr>
          <a:lstStyle/>
          <a:p>
            <a:pPr algn="ctr"/>
            <a:r>
              <a:rPr lang="en-US" altLang="zh-CN" sz="2100" b="1" dirty="0">
                <a:latin typeface="+mj-ea"/>
                <a:ea typeface="+mj-ea"/>
              </a:rPr>
              <a:t>5.1 </a:t>
            </a:r>
            <a:r>
              <a:rPr lang="zh-CN" altLang="en-US" sz="2100" b="1" dirty="0">
                <a:latin typeface="+mj-ea"/>
                <a:ea typeface="+mj-ea"/>
              </a:rPr>
              <a:t>基于多线程计算模式的自动</a:t>
            </a:r>
            <a:r>
              <a:rPr lang="en-US" altLang="zh-CN" sz="2100" b="1" dirty="0">
                <a:latin typeface="+mj-ea"/>
                <a:ea typeface="+mj-ea"/>
              </a:rPr>
              <a:t>DTVGM</a:t>
            </a:r>
            <a:r>
              <a:rPr lang="zh-CN" altLang="en-US" sz="2100" b="1" dirty="0">
                <a:latin typeface="+mj-ea"/>
                <a:ea typeface="+mj-ea"/>
              </a:rPr>
              <a:t>的应用</a:t>
            </a:r>
          </a:p>
        </p:txBody>
      </p:sp>
      <p:sp>
        <p:nvSpPr>
          <p:cNvPr id="10" name="TextBox 8"/>
          <p:cNvSpPr txBox="1"/>
          <p:nvPr/>
        </p:nvSpPr>
        <p:spPr>
          <a:xfrm>
            <a:off x="1693750" y="1683395"/>
            <a:ext cx="6766682" cy="3208571"/>
          </a:xfrm>
          <a:prstGeom prst="rect">
            <a:avLst/>
          </a:prstGeom>
          <a:noFill/>
        </p:spPr>
        <p:txBody>
          <a:bodyPr wrap="square" rtlCol="0">
            <a:spAutoFit/>
          </a:bodyPr>
          <a:lstStyle/>
          <a:p>
            <a:r>
              <a:rPr lang="en-US" sz="1350" dirty="0"/>
              <a:t>IDL</a:t>
            </a:r>
            <a:r>
              <a:rPr lang="zh-CN" altLang="en-US" sz="1350" dirty="0"/>
              <a:t>的遥感影像数据多线程分块处理技术原理可以解决大数据模拟情况下模拟时间过于增大的难题，多线程技术将成倍地提高计算机的运算能力，从而加速了水文模型模拟的速度。</a:t>
            </a:r>
            <a:endParaRPr lang="en-US" altLang="zh-CN" sz="1350" dirty="0"/>
          </a:p>
          <a:p>
            <a:endParaRPr lang="en-US" altLang="zh-CN" sz="1350" dirty="0"/>
          </a:p>
          <a:p>
            <a:r>
              <a:rPr lang="zh-CN" altLang="en-US" sz="1350" dirty="0"/>
              <a:t>通过对改进后的模型在不同操作系统进行测试，得出以下结论：</a:t>
            </a:r>
          </a:p>
          <a:p>
            <a:r>
              <a:rPr lang="zh-CN" altLang="en-US" sz="1350" dirty="0"/>
              <a:t>算法：</a:t>
            </a:r>
            <a:r>
              <a:rPr lang="en-US" sz="1350" dirty="0"/>
              <a:t>DTVGM</a:t>
            </a:r>
            <a:r>
              <a:rPr lang="zh-CN" altLang="en-US" sz="1350" dirty="0"/>
              <a:t>模型</a:t>
            </a:r>
            <a:r>
              <a:rPr lang="en-US" sz="1350" dirty="0"/>
              <a:t>                   </a:t>
            </a:r>
            <a:r>
              <a:rPr lang="zh-CN" altLang="en-US" sz="1350" dirty="0"/>
              <a:t>数据：</a:t>
            </a:r>
            <a:r>
              <a:rPr lang="en-US" sz="1350" dirty="0"/>
              <a:t>381*568</a:t>
            </a:r>
            <a:r>
              <a:rPr lang="zh-CN" altLang="en-US" sz="1350" dirty="0"/>
              <a:t>，</a:t>
            </a:r>
            <a:r>
              <a:rPr lang="en-US" sz="1350" dirty="0"/>
              <a:t>200</a:t>
            </a:r>
            <a:r>
              <a:rPr lang="zh-CN" altLang="en-US" sz="1350" dirty="0"/>
              <a:t>天的数据</a:t>
            </a:r>
          </a:p>
          <a:p>
            <a:r>
              <a:rPr lang="zh-CN" altLang="en-US" sz="1350" dirty="0"/>
              <a:t>硬件环境（单机）</a:t>
            </a:r>
            <a:r>
              <a:rPr lang="en-US" sz="1350" dirty="0"/>
              <a:t>                    CPU</a:t>
            </a:r>
            <a:r>
              <a:rPr lang="zh-CN" altLang="en-US" sz="1350" dirty="0"/>
              <a:t>：</a:t>
            </a:r>
            <a:r>
              <a:rPr lang="en-US" sz="1350" dirty="0"/>
              <a:t>Intel I7-3610 </a:t>
            </a:r>
            <a:r>
              <a:rPr lang="zh-CN" altLang="en-US" sz="1350" dirty="0"/>
              <a:t>，</a:t>
            </a:r>
            <a:r>
              <a:rPr lang="en-US" sz="1350" dirty="0"/>
              <a:t>4*2.3GHz</a:t>
            </a:r>
            <a:endParaRPr lang="zh-CN" altLang="en-US" sz="1350" dirty="0"/>
          </a:p>
          <a:p>
            <a:r>
              <a:rPr lang="en-US" sz="1350" dirty="0"/>
              <a:t>RAM</a:t>
            </a:r>
            <a:r>
              <a:rPr lang="zh-CN" altLang="en-US" sz="1350" dirty="0"/>
              <a:t>：</a:t>
            </a:r>
            <a:r>
              <a:rPr lang="en-US" sz="1350" dirty="0"/>
              <a:t>8GB</a:t>
            </a:r>
            <a:endParaRPr lang="zh-CN" altLang="en-US" sz="1350" dirty="0"/>
          </a:p>
          <a:p>
            <a:r>
              <a:rPr lang="en-US" sz="1350" dirty="0"/>
              <a:t> </a:t>
            </a:r>
            <a:endParaRPr lang="zh-CN" altLang="en-US" sz="1350" dirty="0"/>
          </a:p>
          <a:p>
            <a:r>
              <a:rPr lang="zh-CN" altLang="en-US" sz="1350" dirty="0"/>
              <a:t>操作系统：</a:t>
            </a:r>
            <a:r>
              <a:rPr lang="en-US" sz="1350" dirty="0"/>
              <a:t>Windows 7	  </a:t>
            </a:r>
            <a:r>
              <a:rPr lang="zh-CN" altLang="en-US" sz="1350" dirty="0"/>
              <a:t>操作系统：</a:t>
            </a:r>
            <a:r>
              <a:rPr lang="en-US" sz="1350" dirty="0" err="1"/>
              <a:t>Ubuntu</a:t>
            </a:r>
            <a:r>
              <a:rPr lang="en-US" sz="1350" dirty="0"/>
              <a:t> 13.10</a:t>
            </a:r>
            <a:endParaRPr lang="zh-CN" altLang="en-US" sz="1350" dirty="0"/>
          </a:p>
          <a:p>
            <a:r>
              <a:rPr lang="zh-CN" altLang="en-US" sz="1350" dirty="0"/>
              <a:t>串行处理：</a:t>
            </a:r>
            <a:r>
              <a:rPr lang="en-US" sz="1350" dirty="0"/>
              <a:t>3</a:t>
            </a:r>
            <a:r>
              <a:rPr lang="zh-CN" altLang="en-US" sz="1350" dirty="0"/>
              <a:t>分</a:t>
            </a:r>
            <a:r>
              <a:rPr lang="en-US" sz="1350" dirty="0"/>
              <a:t>45</a:t>
            </a:r>
            <a:r>
              <a:rPr lang="zh-CN" altLang="en-US" sz="1350" dirty="0"/>
              <a:t>秒</a:t>
            </a:r>
            <a:r>
              <a:rPr lang="en-US" sz="1350" dirty="0"/>
              <a:t>=225</a:t>
            </a:r>
            <a:r>
              <a:rPr lang="zh-CN" altLang="en-US" sz="1350" dirty="0"/>
              <a:t>秒　串行处理：</a:t>
            </a:r>
            <a:r>
              <a:rPr lang="en-US" sz="1350" dirty="0"/>
              <a:t>3</a:t>
            </a:r>
            <a:r>
              <a:rPr lang="zh-CN" altLang="en-US" sz="1350" dirty="0"/>
              <a:t>分</a:t>
            </a:r>
            <a:r>
              <a:rPr lang="en-US" sz="1350" dirty="0"/>
              <a:t>55</a:t>
            </a:r>
            <a:r>
              <a:rPr lang="zh-CN" altLang="en-US" sz="1350" dirty="0"/>
              <a:t>秒</a:t>
            </a:r>
            <a:r>
              <a:rPr lang="en-US" sz="1350" dirty="0"/>
              <a:t>=235</a:t>
            </a:r>
            <a:r>
              <a:rPr lang="zh-CN" altLang="en-US" sz="1350" dirty="0"/>
              <a:t>秒</a:t>
            </a:r>
          </a:p>
          <a:p>
            <a:r>
              <a:rPr lang="zh-CN" altLang="en-US" sz="1350" dirty="0"/>
              <a:t>并行处理：</a:t>
            </a:r>
            <a:r>
              <a:rPr lang="en-US" sz="1350" dirty="0"/>
              <a:t>46</a:t>
            </a:r>
            <a:r>
              <a:rPr lang="zh-CN" altLang="en-US" sz="1350" dirty="0"/>
              <a:t>秒　　　　　 并行处理：</a:t>
            </a:r>
            <a:r>
              <a:rPr lang="en-US" sz="1350" dirty="0"/>
              <a:t>48</a:t>
            </a:r>
            <a:r>
              <a:rPr lang="zh-CN" altLang="en-US" sz="1350" dirty="0"/>
              <a:t>秒</a:t>
            </a:r>
          </a:p>
          <a:p>
            <a:r>
              <a:rPr lang="zh-CN" altLang="en-US" sz="1350" dirty="0"/>
              <a:t>性能提升：</a:t>
            </a:r>
            <a:r>
              <a:rPr lang="en-US" sz="1350" dirty="0"/>
              <a:t>5</a:t>
            </a:r>
            <a:r>
              <a:rPr lang="zh-CN" altLang="en-US" sz="1350" dirty="0"/>
              <a:t>倍　</a:t>
            </a:r>
            <a:r>
              <a:rPr lang="en-US" altLang="zh-CN" sz="1350" dirty="0"/>
              <a:t>                    </a:t>
            </a:r>
            <a:r>
              <a:rPr lang="zh-CN" altLang="en-US" sz="1350" dirty="0"/>
              <a:t>性能提升：</a:t>
            </a:r>
            <a:r>
              <a:rPr lang="en-US" sz="1350" dirty="0"/>
              <a:t>5</a:t>
            </a:r>
            <a:r>
              <a:rPr lang="zh-CN" altLang="en-US" sz="1350" dirty="0"/>
              <a:t>倍</a:t>
            </a:r>
          </a:p>
          <a:p>
            <a:endParaRPr lang="zh-CN" altLang="en-US" sz="1350" dirty="0"/>
          </a:p>
          <a:p>
            <a:endParaRPr lang="zh-CN" altLang="en-US" sz="1350" dirty="0"/>
          </a:p>
        </p:txBody>
      </p:sp>
    </p:spTree>
    <p:extLst>
      <p:ext uri="{BB962C8B-B14F-4D97-AF65-F5344CB8AC3E}">
        <p14:creationId xmlns:p14="http://schemas.microsoft.com/office/powerpoint/2010/main" val="28178900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47376" y="2032571"/>
            <a:ext cx="1446620" cy="1338828"/>
          </a:xfrm>
          <a:prstGeom prst="rect">
            <a:avLst/>
          </a:prstGeom>
          <a:noFill/>
        </p:spPr>
        <p:txBody>
          <a:bodyPr wrap="square" rtlCol="0">
            <a:spAutoFit/>
          </a:bodyPr>
          <a:lstStyle/>
          <a:p>
            <a:r>
              <a:rPr lang="en-US" sz="1350" dirty="0"/>
              <a:t>RS-DTVGM</a:t>
            </a:r>
            <a:r>
              <a:rPr lang="zh-CN" altLang="en-US" sz="1350" dirty="0"/>
              <a:t>模型同化前后绿水空间分布图。</a:t>
            </a:r>
            <a:endParaRPr lang="en-US" altLang="zh-CN" sz="1350" dirty="0"/>
          </a:p>
          <a:p>
            <a:r>
              <a:rPr lang="zh-CN" altLang="en-US" sz="1350" dirty="0"/>
              <a:t>（</a:t>
            </a:r>
            <a:r>
              <a:rPr lang="en-US" sz="1350" dirty="0"/>
              <a:t>a</a:t>
            </a:r>
            <a:r>
              <a:rPr lang="zh-CN" altLang="en-US" sz="1350" dirty="0"/>
              <a:t>）代表同化前（</a:t>
            </a:r>
            <a:r>
              <a:rPr lang="en-US" sz="1350" dirty="0"/>
              <a:t>b</a:t>
            </a:r>
            <a:r>
              <a:rPr lang="zh-CN" altLang="en-US" sz="1350" dirty="0"/>
              <a:t>）代表同化后</a:t>
            </a:r>
            <a:endParaRPr lang="zh-CN" altLang="en-US" sz="1350" dirty="0">
              <a:latin typeface="+mn-ea"/>
            </a:endParaRPr>
          </a:p>
        </p:txBody>
      </p:sp>
      <p:pic>
        <p:nvPicPr>
          <p:cNvPr id="7" name="图片 6" descr="F:\中国科学作图\论文图片\同化结果.jpg"/>
          <p:cNvPicPr/>
          <p:nvPr/>
        </p:nvPicPr>
        <p:blipFill>
          <a:blip r:embed="rId2" cstate="print"/>
          <a:srcRect/>
          <a:stretch>
            <a:fillRect/>
          </a:stretch>
        </p:blipFill>
        <p:spPr bwMode="auto">
          <a:xfrm>
            <a:off x="1089017" y="1052736"/>
            <a:ext cx="5571215" cy="3394256"/>
          </a:xfrm>
          <a:prstGeom prst="rect">
            <a:avLst/>
          </a:prstGeom>
          <a:noFill/>
          <a:ln w="9525">
            <a:noFill/>
            <a:miter lim="800000"/>
            <a:headEnd/>
            <a:tailEnd/>
          </a:ln>
        </p:spPr>
      </p:pic>
      <p:graphicFrame>
        <p:nvGraphicFramePr>
          <p:cNvPr id="9" name="表格 8"/>
          <p:cNvGraphicFramePr>
            <a:graphicFrameLocks noGrp="1"/>
          </p:cNvGraphicFramePr>
          <p:nvPr>
            <p:extLst>
              <p:ext uri="{D42A27DB-BD31-4B8C-83A1-F6EECF244321}">
                <p14:modId xmlns:p14="http://schemas.microsoft.com/office/powerpoint/2010/main" val="2149381208"/>
              </p:ext>
            </p:extLst>
          </p:nvPr>
        </p:nvGraphicFramePr>
        <p:xfrm>
          <a:off x="912683" y="4714885"/>
          <a:ext cx="5588154" cy="1285251"/>
        </p:xfrm>
        <a:graphic>
          <a:graphicData uri="http://schemas.openxmlformats.org/drawingml/2006/table">
            <a:tbl>
              <a:tblPr/>
              <a:tblGrid>
                <a:gridCol w="620906"/>
                <a:gridCol w="620906"/>
                <a:gridCol w="620906"/>
                <a:gridCol w="620906"/>
                <a:gridCol w="620906"/>
                <a:gridCol w="620906"/>
                <a:gridCol w="620906"/>
                <a:gridCol w="620906"/>
                <a:gridCol w="620906"/>
              </a:tblGrid>
              <a:tr h="428417">
                <a:tc rowSpan="2">
                  <a:txBody>
                    <a:bodyPr/>
                    <a:lstStyle/>
                    <a:p>
                      <a:pPr algn="ctr">
                        <a:spcAft>
                          <a:spcPts val="0"/>
                        </a:spcAft>
                      </a:pPr>
                      <a:r>
                        <a:rPr lang="zh-CN" sz="1200" kern="100" dirty="0">
                          <a:latin typeface="Calibri"/>
                          <a:ea typeface="宋体"/>
                          <a:cs typeface="Times New Roman"/>
                        </a:rPr>
                        <a:t>时间</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spcAft>
                          <a:spcPts val="0"/>
                        </a:spcAft>
                      </a:pPr>
                      <a:r>
                        <a:rPr lang="en-US" sz="1200" kern="100" dirty="0">
                          <a:latin typeface="宋体"/>
                          <a:ea typeface="宋体"/>
                          <a:cs typeface="Times New Roman"/>
                        </a:rPr>
                        <a:t>RS-DVEM</a:t>
                      </a:r>
                      <a:endParaRPr lang="zh-CN" sz="1200" kern="100" dirty="0">
                        <a:latin typeface="Calibri"/>
                        <a:ea typeface="宋体"/>
                        <a:cs typeface="Times New Roman"/>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3">
                  <a:txBody>
                    <a:bodyPr/>
                    <a:lstStyle/>
                    <a:p>
                      <a:pPr algn="ctr">
                        <a:spcAft>
                          <a:spcPts val="0"/>
                        </a:spcAft>
                      </a:pPr>
                      <a:r>
                        <a:rPr lang="en-US" sz="1200" kern="100">
                          <a:latin typeface="宋体"/>
                          <a:ea typeface="宋体"/>
                          <a:cs typeface="Times New Roman"/>
                        </a:rPr>
                        <a:t>RS-DTVGM</a:t>
                      </a:r>
                      <a:r>
                        <a:rPr lang="zh-CN" sz="1200" kern="100">
                          <a:latin typeface="Calibri"/>
                          <a:ea typeface="宋体"/>
                          <a:cs typeface="Times New Roman"/>
                        </a:rPr>
                        <a:t>同化前</a:t>
                      </a: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indent="133350" algn="just">
                        <a:spcAft>
                          <a:spcPts val="0"/>
                        </a:spcAft>
                      </a:pPr>
                      <a:r>
                        <a:rPr lang="en-US" sz="1200" kern="100" dirty="0">
                          <a:latin typeface="宋体"/>
                          <a:ea typeface="宋体"/>
                          <a:cs typeface="Times New Roman"/>
                        </a:rPr>
                        <a:t>RS-DTVGM</a:t>
                      </a:r>
                      <a:r>
                        <a:rPr lang="zh-CN" sz="1200" kern="100" dirty="0">
                          <a:latin typeface="Calibri"/>
                          <a:ea typeface="宋体"/>
                          <a:cs typeface="Times New Roman"/>
                        </a:rPr>
                        <a:t>同化后</a:t>
                      </a: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428417">
                <a:tc vMerge="1">
                  <a:txBody>
                    <a:bodyPr/>
                    <a:lstStyle/>
                    <a:p>
                      <a:endParaRPr lang="zh-CN" altLang="en-US"/>
                    </a:p>
                  </a:txBody>
                  <a:tcPr/>
                </a:tc>
                <a:tc>
                  <a:txBody>
                    <a:bodyPr/>
                    <a:lstStyle/>
                    <a:p>
                      <a:pPr algn="ctr">
                        <a:spcAft>
                          <a:spcPts val="0"/>
                        </a:spcAft>
                      </a:pPr>
                      <a:r>
                        <a:rPr lang="zh-CN" sz="1200" kern="100" dirty="0">
                          <a:latin typeface="Calibri"/>
                          <a:ea typeface="宋体"/>
                          <a:cs typeface="Times New Roman"/>
                        </a:rPr>
                        <a:t>平均值</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dirty="0">
                          <a:latin typeface="Calibri"/>
                          <a:ea typeface="宋体"/>
                          <a:cs typeface="Times New Roman"/>
                        </a:rPr>
                        <a:t>标准差</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dirty="0">
                          <a:latin typeface="Calibri"/>
                          <a:ea typeface="宋体"/>
                          <a:cs typeface="Times New Roman"/>
                        </a:rPr>
                        <a:t>平均值</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a:latin typeface="Calibri"/>
                          <a:ea typeface="宋体"/>
                          <a:cs typeface="Times New Roman"/>
                        </a:rPr>
                        <a:t>标准差</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a:latin typeface="Calibri"/>
                          <a:ea typeface="宋体"/>
                          <a:cs typeface="Times New Roman"/>
                        </a:rPr>
                        <a:t>均方根</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a:latin typeface="Calibri"/>
                          <a:ea typeface="宋体"/>
                          <a:cs typeface="Times New Roman"/>
                        </a:rPr>
                        <a:t>平均值</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a:latin typeface="Calibri"/>
                          <a:ea typeface="宋体"/>
                          <a:cs typeface="Times New Roman"/>
                        </a:rPr>
                        <a:t>标准差</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CN" sz="1200" kern="100">
                          <a:latin typeface="Calibri"/>
                          <a:ea typeface="宋体"/>
                          <a:cs typeface="Times New Roman"/>
                        </a:rPr>
                        <a:t>均方根</a:t>
                      </a: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r>
              <a:tr h="428417">
                <a:tc>
                  <a:txBody>
                    <a:bodyPr/>
                    <a:lstStyle/>
                    <a:p>
                      <a:pPr algn="ctr">
                        <a:spcAft>
                          <a:spcPts val="0"/>
                        </a:spcAft>
                      </a:pPr>
                      <a:r>
                        <a:rPr lang="en-US" sz="1200" kern="100">
                          <a:latin typeface="宋体"/>
                          <a:ea typeface="宋体"/>
                          <a:cs typeface="Times New Roman"/>
                        </a:rPr>
                        <a:t>2010</a:t>
                      </a:r>
                      <a:r>
                        <a:rPr lang="zh-CN" sz="1200" kern="100">
                          <a:latin typeface="Calibri"/>
                          <a:ea typeface="宋体"/>
                          <a:cs typeface="Times New Roman"/>
                        </a:rPr>
                        <a:t>年</a:t>
                      </a: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latin typeface="宋体"/>
                          <a:ea typeface="宋体"/>
                          <a:cs typeface="Times New Roman"/>
                        </a:rPr>
                        <a:t>375.55</a:t>
                      </a:r>
                      <a:endParaRPr lang="zh-CN" sz="12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latin typeface="宋体"/>
                          <a:ea typeface="宋体"/>
                          <a:cs typeface="Times New Roman"/>
                        </a:rPr>
                        <a:t>47.20</a:t>
                      </a:r>
                      <a:endParaRPr lang="zh-CN" sz="1200" kern="10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378.52</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32.58</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47.90</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376.34</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40.37</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宋体"/>
                          <a:ea typeface="宋体"/>
                          <a:cs typeface="Times New Roman"/>
                        </a:rPr>
                        <a:t>9.58</a:t>
                      </a:r>
                      <a:endParaRPr lang="zh-CN" sz="1200" kern="100" dirty="0">
                        <a:latin typeface="Calibri"/>
                        <a:ea typeface="宋体"/>
                        <a:cs typeface="Times New Roman"/>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7047376" y="4600633"/>
            <a:ext cx="1446620" cy="1338828"/>
          </a:xfrm>
          <a:prstGeom prst="rect">
            <a:avLst/>
          </a:prstGeom>
          <a:noFill/>
        </p:spPr>
        <p:txBody>
          <a:bodyPr wrap="square" rtlCol="0">
            <a:spAutoFit/>
          </a:bodyPr>
          <a:lstStyle/>
          <a:p>
            <a:r>
              <a:rPr lang="en-US" sz="1350" dirty="0">
                <a:latin typeface="+mn-ea"/>
              </a:rPr>
              <a:t>RS-DVEM</a:t>
            </a:r>
            <a:r>
              <a:rPr lang="zh-CN" altLang="en-US" sz="1350" dirty="0">
                <a:latin typeface="+mn-ea"/>
              </a:rPr>
              <a:t>和</a:t>
            </a:r>
            <a:r>
              <a:rPr lang="en-US" sz="1350" dirty="0">
                <a:latin typeface="+mn-ea"/>
              </a:rPr>
              <a:t>RS-DTVGM</a:t>
            </a:r>
            <a:r>
              <a:rPr lang="zh-CN" altLang="en-US" sz="1350" dirty="0">
                <a:latin typeface="+mn-ea"/>
              </a:rPr>
              <a:t>模型和绿水数据同化后的平均值、标准差和均方根误差的对比</a:t>
            </a:r>
          </a:p>
        </p:txBody>
      </p:sp>
      <p:sp>
        <p:nvSpPr>
          <p:cNvPr id="6" name="TextBox 4"/>
          <p:cNvSpPr txBox="1"/>
          <p:nvPr/>
        </p:nvSpPr>
        <p:spPr>
          <a:xfrm>
            <a:off x="912686" y="387839"/>
            <a:ext cx="6858000" cy="415498"/>
          </a:xfrm>
          <a:prstGeom prst="rect">
            <a:avLst/>
          </a:prstGeom>
          <a:noFill/>
        </p:spPr>
        <p:txBody>
          <a:bodyPr wrap="square" rtlCol="0">
            <a:spAutoFit/>
          </a:bodyPr>
          <a:lstStyle/>
          <a:p>
            <a:pPr algn="ctr"/>
            <a:r>
              <a:rPr lang="en-US" altLang="zh-CN" sz="2100" b="1" dirty="0">
                <a:latin typeface="+mj-ea"/>
                <a:ea typeface="+mj-ea"/>
              </a:rPr>
              <a:t>5.2</a:t>
            </a:r>
            <a:r>
              <a:rPr lang="zh-CN" altLang="en-US" sz="2100" b="1" dirty="0"/>
              <a:t>延河流域遥感大尺度绿水估算</a:t>
            </a:r>
            <a:endParaRPr lang="zh-CN" altLang="en-US" sz="2100" dirty="0"/>
          </a:p>
        </p:txBody>
      </p:sp>
    </p:spTree>
    <p:extLst>
      <p:ext uri="{BB962C8B-B14F-4D97-AF65-F5344CB8AC3E}">
        <p14:creationId xmlns:p14="http://schemas.microsoft.com/office/powerpoint/2010/main" val="17418958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srcRect/>
          <a:stretch>
            <a:fillRect/>
          </a:stretch>
        </p:blipFill>
        <p:spPr bwMode="auto">
          <a:xfrm>
            <a:off x="539552" y="1018919"/>
            <a:ext cx="3870114" cy="1938412"/>
          </a:xfrm>
          <a:prstGeom prst="rect">
            <a:avLst/>
          </a:prstGeom>
          <a:noFill/>
        </p:spPr>
      </p:pic>
      <p:pic>
        <p:nvPicPr>
          <p:cNvPr id="5" name="图片 4" descr="F:\水文修改\降雨.jpg"/>
          <p:cNvPicPr/>
          <p:nvPr/>
        </p:nvPicPr>
        <p:blipFill>
          <a:blip r:embed="rId3" cstate="print"/>
          <a:srcRect/>
          <a:stretch>
            <a:fillRect/>
          </a:stretch>
        </p:blipFill>
        <p:spPr bwMode="auto">
          <a:xfrm>
            <a:off x="914577" y="3705762"/>
            <a:ext cx="3673280" cy="1629978"/>
          </a:xfrm>
          <a:prstGeom prst="rect">
            <a:avLst/>
          </a:prstGeom>
          <a:noFill/>
          <a:ln w="9525">
            <a:noFill/>
            <a:miter lim="800000"/>
            <a:headEnd/>
            <a:tailEnd/>
          </a:ln>
        </p:spPr>
      </p:pic>
      <p:pic>
        <p:nvPicPr>
          <p:cNvPr id="6" name="图片 5"/>
          <p:cNvPicPr/>
          <p:nvPr/>
        </p:nvPicPr>
        <p:blipFill>
          <a:blip r:embed="rId4"/>
          <a:srcRect/>
          <a:stretch>
            <a:fillRect/>
          </a:stretch>
        </p:blipFill>
        <p:spPr bwMode="auto">
          <a:xfrm>
            <a:off x="4679158" y="3380265"/>
            <a:ext cx="3547932" cy="2280983"/>
          </a:xfrm>
          <a:prstGeom prst="rect">
            <a:avLst/>
          </a:prstGeom>
          <a:noFill/>
        </p:spPr>
      </p:pic>
      <p:pic>
        <p:nvPicPr>
          <p:cNvPr id="7" name="图片 6"/>
          <p:cNvPicPr/>
          <p:nvPr/>
        </p:nvPicPr>
        <p:blipFill>
          <a:blip r:embed="rId5"/>
          <a:srcRect/>
          <a:stretch>
            <a:fillRect/>
          </a:stretch>
        </p:blipFill>
        <p:spPr bwMode="auto">
          <a:xfrm>
            <a:off x="4518421" y="1052736"/>
            <a:ext cx="3942011" cy="1740401"/>
          </a:xfrm>
          <a:prstGeom prst="rect">
            <a:avLst/>
          </a:prstGeom>
          <a:noFill/>
        </p:spPr>
      </p:pic>
      <p:sp>
        <p:nvSpPr>
          <p:cNvPr id="8" name="TextBox 7"/>
          <p:cNvSpPr txBox="1"/>
          <p:nvPr/>
        </p:nvSpPr>
        <p:spPr>
          <a:xfrm>
            <a:off x="4947050" y="3014148"/>
            <a:ext cx="3274924" cy="507831"/>
          </a:xfrm>
          <a:prstGeom prst="rect">
            <a:avLst/>
          </a:prstGeom>
          <a:noFill/>
        </p:spPr>
        <p:txBody>
          <a:bodyPr wrap="square" rtlCol="0">
            <a:spAutoFit/>
          </a:bodyPr>
          <a:lstStyle/>
          <a:p>
            <a:r>
              <a:rPr lang="en-US" sz="1350" dirty="0"/>
              <a:t>TRMM</a:t>
            </a:r>
            <a:r>
              <a:rPr lang="zh-CN" altLang="en-US" sz="1350" dirty="0"/>
              <a:t>降雨数据和站点降雨数据平均日雨量差积曲线图</a:t>
            </a:r>
          </a:p>
        </p:txBody>
      </p:sp>
      <p:sp>
        <p:nvSpPr>
          <p:cNvPr id="9" name="TextBox 8"/>
          <p:cNvSpPr txBox="1"/>
          <p:nvPr/>
        </p:nvSpPr>
        <p:spPr>
          <a:xfrm>
            <a:off x="1021735" y="3065185"/>
            <a:ext cx="3274924" cy="507831"/>
          </a:xfrm>
          <a:prstGeom prst="rect">
            <a:avLst/>
          </a:prstGeom>
          <a:noFill/>
        </p:spPr>
        <p:txBody>
          <a:bodyPr wrap="square" rtlCol="0">
            <a:spAutoFit/>
          </a:bodyPr>
          <a:lstStyle/>
          <a:p>
            <a:r>
              <a:rPr lang="en-US" sz="1350" dirty="0"/>
              <a:t>TRMM</a:t>
            </a:r>
            <a:r>
              <a:rPr lang="zh-CN" altLang="en-US" sz="1350" dirty="0"/>
              <a:t>降雨数据和站点降雨数据逐月</a:t>
            </a:r>
            <a:r>
              <a:rPr lang="en-US" sz="1350" dirty="0"/>
              <a:t>7</a:t>
            </a:r>
            <a:r>
              <a:rPr lang="zh-CN" altLang="en-US" sz="1350" dirty="0"/>
              <a:t>日滑动平均对比图</a:t>
            </a:r>
          </a:p>
        </p:txBody>
      </p:sp>
      <p:sp>
        <p:nvSpPr>
          <p:cNvPr id="10" name="TextBox 9"/>
          <p:cNvSpPr txBox="1"/>
          <p:nvPr/>
        </p:nvSpPr>
        <p:spPr>
          <a:xfrm>
            <a:off x="1236048" y="5593739"/>
            <a:ext cx="2971690" cy="715581"/>
          </a:xfrm>
          <a:prstGeom prst="rect">
            <a:avLst/>
          </a:prstGeom>
          <a:noFill/>
        </p:spPr>
        <p:txBody>
          <a:bodyPr wrap="square" rtlCol="0">
            <a:spAutoFit/>
          </a:bodyPr>
          <a:lstStyle/>
          <a:p>
            <a:r>
              <a:rPr lang="en-US" sz="1350" dirty="0"/>
              <a:t>TRMM</a:t>
            </a:r>
            <a:r>
              <a:rPr lang="zh-CN" altLang="en-US" sz="1350" dirty="0"/>
              <a:t>降水与站点观测降水在</a:t>
            </a:r>
            <a:r>
              <a:rPr lang="en-US" sz="1350" dirty="0"/>
              <a:t>2001~2012</a:t>
            </a:r>
            <a:r>
              <a:rPr lang="zh-CN" altLang="en-US" sz="1350" dirty="0"/>
              <a:t>年间年平均雨量空间分布对比图</a:t>
            </a:r>
          </a:p>
        </p:txBody>
      </p:sp>
      <p:sp>
        <p:nvSpPr>
          <p:cNvPr id="11" name="TextBox 10"/>
          <p:cNvSpPr txBox="1"/>
          <p:nvPr/>
        </p:nvSpPr>
        <p:spPr>
          <a:xfrm>
            <a:off x="5268521" y="5739664"/>
            <a:ext cx="2668456" cy="507831"/>
          </a:xfrm>
          <a:prstGeom prst="rect">
            <a:avLst/>
          </a:prstGeom>
          <a:noFill/>
        </p:spPr>
        <p:txBody>
          <a:bodyPr wrap="square" rtlCol="0">
            <a:spAutoFit/>
          </a:bodyPr>
          <a:lstStyle/>
          <a:p>
            <a:r>
              <a:rPr lang="zh-CN" altLang="en-US" sz="1350" dirty="0"/>
              <a:t>渭河流域</a:t>
            </a:r>
            <a:r>
              <a:rPr lang="en-US" sz="1350" dirty="0"/>
              <a:t>TRMM</a:t>
            </a:r>
            <a:r>
              <a:rPr lang="zh-CN" altLang="en-US" sz="1350" dirty="0"/>
              <a:t>多年平均降雨与高程的相关统计图</a:t>
            </a:r>
          </a:p>
        </p:txBody>
      </p:sp>
      <p:sp>
        <p:nvSpPr>
          <p:cNvPr id="13" name="TextBox 4"/>
          <p:cNvSpPr txBox="1"/>
          <p:nvPr/>
        </p:nvSpPr>
        <p:spPr>
          <a:xfrm>
            <a:off x="1143000" y="366867"/>
            <a:ext cx="6858000" cy="415498"/>
          </a:xfrm>
          <a:prstGeom prst="rect">
            <a:avLst/>
          </a:prstGeom>
          <a:noFill/>
        </p:spPr>
        <p:txBody>
          <a:bodyPr wrap="square" rtlCol="0">
            <a:spAutoFit/>
          </a:bodyPr>
          <a:lstStyle/>
          <a:p>
            <a:pPr algn="ctr"/>
            <a:r>
              <a:rPr lang="en-US" altLang="zh-CN" sz="2100" b="1" dirty="0">
                <a:latin typeface="+mj-ea"/>
                <a:ea typeface="+mj-ea"/>
              </a:rPr>
              <a:t>5.3 </a:t>
            </a:r>
            <a:r>
              <a:rPr lang="zh-CN" altLang="en-US" sz="2100" b="1" dirty="0">
                <a:latin typeface="+mj-ea"/>
                <a:ea typeface="+mj-ea"/>
              </a:rPr>
              <a:t>遥感降雨产品在流域的应用评价</a:t>
            </a:r>
          </a:p>
        </p:txBody>
      </p:sp>
    </p:spTree>
    <p:extLst>
      <p:ext uri="{BB962C8B-B14F-4D97-AF65-F5344CB8AC3E}">
        <p14:creationId xmlns:p14="http://schemas.microsoft.com/office/powerpoint/2010/main" val="40712277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4250" y="1340768"/>
            <a:ext cx="6322263" cy="923330"/>
          </a:xfrm>
          <a:prstGeom prst="rect">
            <a:avLst/>
          </a:prstGeom>
          <a:noFill/>
        </p:spPr>
        <p:txBody>
          <a:bodyPr wrap="square" rtlCol="0">
            <a:spAutoFit/>
          </a:bodyPr>
          <a:lstStyle/>
          <a:p>
            <a:r>
              <a:rPr lang="zh-CN" altLang="en-US" sz="1350" dirty="0"/>
              <a:t>本研究采用逐步解偶联的方法，在比较了“弹性系数法”和水文模型模拟方法的基础上，通过采用</a:t>
            </a:r>
            <a:r>
              <a:rPr lang="en-US" altLang="zh-CN" sz="1350" dirty="0"/>
              <a:t>RS-DTVGM</a:t>
            </a:r>
            <a:r>
              <a:rPr lang="zh-CN" altLang="en-US" sz="1350" dirty="0"/>
              <a:t>水文模型分离了人类活动和气候变化对径流锐减影响贡献率，并进一步采用单次单因素参数变化法分离土地利用、植被覆被和微地貌变化对径流锐减的影响。</a:t>
            </a:r>
          </a:p>
        </p:txBody>
      </p:sp>
      <p:pic>
        <p:nvPicPr>
          <p:cNvPr id="38914" name="Picture 2"/>
          <p:cNvPicPr>
            <a:picLocks noChangeAspect="1" noChangeArrowheads="1"/>
          </p:cNvPicPr>
          <p:nvPr/>
        </p:nvPicPr>
        <p:blipFill>
          <a:blip r:embed="rId2"/>
          <a:srcRect/>
          <a:stretch>
            <a:fillRect/>
          </a:stretch>
        </p:blipFill>
        <p:spPr bwMode="auto">
          <a:xfrm>
            <a:off x="1309765" y="2289498"/>
            <a:ext cx="6691235" cy="4138399"/>
          </a:xfrm>
          <a:prstGeom prst="rect">
            <a:avLst/>
          </a:prstGeom>
          <a:noFill/>
          <a:ln w="9525">
            <a:noFill/>
            <a:miter lim="800000"/>
            <a:headEnd/>
            <a:tailEnd/>
          </a:ln>
          <a:effectLst/>
        </p:spPr>
      </p:pic>
      <p:sp>
        <p:nvSpPr>
          <p:cNvPr id="6" name="TextBox 4"/>
          <p:cNvSpPr txBox="1"/>
          <p:nvPr/>
        </p:nvSpPr>
        <p:spPr>
          <a:xfrm>
            <a:off x="1143000" y="476672"/>
            <a:ext cx="6858000" cy="415498"/>
          </a:xfrm>
          <a:prstGeom prst="rect">
            <a:avLst/>
          </a:prstGeom>
          <a:noFill/>
        </p:spPr>
        <p:txBody>
          <a:bodyPr wrap="square" rtlCol="0">
            <a:spAutoFit/>
          </a:bodyPr>
          <a:lstStyle/>
          <a:p>
            <a:pPr algn="ctr"/>
            <a:r>
              <a:rPr lang="en-US" altLang="zh-CN" sz="2100" b="1" dirty="0">
                <a:latin typeface="+mj-ea"/>
                <a:ea typeface="+mj-ea"/>
              </a:rPr>
              <a:t>5.4 </a:t>
            </a:r>
            <a:r>
              <a:rPr lang="zh-CN" altLang="en-US" sz="2100" b="1" dirty="0">
                <a:latin typeface="+mj-ea"/>
                <a:ea typeface="+mj-ea"/>
              </a:rPr>
              <a:t>黄河中游河龙区间径流锐减的模拟研究</a:t>
            </a:r>
          </a:p>
        </p:txBody>
      </p:sp>
    </p:spTree>
    <p:extLst>
      <p:ext uri="{BB962C8B-B14F-4D97-AF65-F5344CB8AC3E}">
        <p14:creationId xmlns:p14="http://schemas.microsoft.com/office/powerpoint/2010/main" val="3704111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3688" y="548680"/>
            <a:ext cx="5662535" cy="461665"/>
          </a:xfrm>
          <a:prstGeom prst="rect">
            <a:avLst/>
          </a:prstGeom>
        </p:spPr>
        <p:txBody>
          <a:bodyPr wrap="square">
            <a:spAutoFit/>
          </a:bodyPr>
          <a:lstStyle/>
          <a:p>
            <a:pPr lvl="0" algn="ctr"/>
            <a:r>
              <a:rPr lang="en-US" altLang="zh-CN" sz="2400" b="1" dirty="0">
                <a:solidFill>
                  <a:prstClr val="black"/>
                </a:solidFill>
                <a:latin typeface="宋体" panose="02010600030101010101" pitchFamily="2" charset="-122"/>
              </a:rPr>
              <a:t>6.</a:t>
            </a:r>
            <a:r>
              <a:rPr lang="zh-CN" altLang="en-US" sz="2400" b="1" dirty="0">
                <a:solidFill>
                  <a:prstClr val="black"/>
                </a:solidFill>
                <a:latin typeface="宋体" panose="02010600030101010101" pitchFamily="2" charset="-122"/>
              </a:rPr>
              <a:t>次降水过程分布式</a:t>
            </a:r>
            <a:r>
              <a:rPr lang="en-US" altLang="zh-CN" sz="2400" b="1" dirty="0">
                <a:solidFill>
                  <a:prstClr val="black"/>
                </a:solidFill>
                <a:latin typeface="宋体" panose="02010600030101010101" pitchFamily="2" charset="-122"/>
              </a:rPr>
              <a:t>LCM</a:t>
            </a:r>
            <a:r>
              <a:rPr lang="zh-CN" altLang="en-US" sz="2400" b="1" dirty="0">
                <a:solidFill>
                  <a:prstClr val="black"/>
                </a:solidFill>
                <a:latin typeface="宋体" panose="02010600030101010101" pitchFamily="2" charset="-122"/>
              </a:rPr>
              <a:t>模型改进与应用</a:t>
            </a:r>
          </a:p>
        </p:txBody>
      </p:sp>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bwMode="auto">
          <a:xfrm>
            <a:off x="395536" y="1340768"/>
            <a:ext cx="3705721" cy="4392488"/>
          </a:xfrm>
          <a:prstGeom prst="rect">
            <a:avLst/>
          </a:prstGeom>
          <a:noFill/>
        </p:spPr>
      </p:pic>
      <p:graphicFrame>
        <p:nvGraphicFramePr>
          <p:cNvPr id="7" name="图示 6"/>
          <p:cNvGraphicFramePr/>
          <p:nvPr>
            <p:extLst>
              <p:ext uri="{D42A27DB-BD31-4B8C-83A1-F6EECF244321}">
                <p14:modId xmlns:p14="http://schemas.microsoft.com/office/powerpoint/2010/main" val="1481590540"/>
              </p:ext>
            </p:extLst>
          </p:nvPr>
        </p:nvGraphicFramePr>
        <p:xfrm>
          <a:off x="3005503" y="3243291"/>
          <a:ext cx="6030993"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032" y="1124744"/>
            <a:ext cx="2277215" cy="2277215"/>
          </a:xfrm>
          <a:prstGeom prst="rect">
            <a:avLst/>
          </a:prstGeom>
        </p:spPr>
      </p:pic>
    </p:spTree>
    <p:extLst>
      <p:ext uri="{BB962C8B-B14F-4D97-AF65-F5344CB8AC3E}">
        <p14:creationId xmlns:p14="http://schemas.microsoft.com/office/powerpoint/2010/main" val="35645323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a:spLocks/>
          </p:cNvSpPr>
          <p:nvPr/>
        </p:nvSpPr>
        <p:spPr>
          <a:xfrm>
            <a:off x="241606" y="558386"/>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6.1 </a:t>
            </a:r>
            <a:r>
              <a:rPr lang="zh-CN" altLang="en-US" sz="2100" dirty="0"/>
              <a:t>分布式构建方法选择</a:t>
            </a:r>
            <a:endParaRPr lang="en-US" altLang="zh-CN" sz="2100" dirty="0"/>
          </a:p>
        </p:txBody>
      </p:sp>
      <p:pic>
        <p:nvPicPr>
          <p:cNvPr id="7" name="图片 6"/>
          <p:cNvPicPr/>
          <p:nvPr/>
        </p:nvPicPr>
        <p:blipFill>
          <a:blip r:embed="rId2" cstate="print">
            <a:extLst>
              <a:ext uri="{28A0092B-C50C-407E-A947-70E740481C1C}">
                <a14:useLocalDpi xmlns:a14="http://schemas.microsoft.com/office/drawing/2010/main" val="0"/>
              </a:ext>
            </a:extLst>
          </a:blip>
          <a:stretch>
            <a:fillRect/>
          </a:stretch>
        </p:blipFill>
        <p:spPr bwMode="auto">
          <a:xfrm>
            <a:off x="238282" y="3716245"/>
            <a:ext cx="3199158" cy="2220818"/>
          </a:xfrm>
          <a:prstGeom prst="rect">
            <a:avLst/>
          </a:prstGeom>
          <a:noFill/>
        </p:spPr>
      </p:pic>
      <p:pic>
        <p:nvPicPr>
          <p:cNvPr id="8" name="图片 7"/>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1196752"/>
            <a:ext cx="3475603" cy="2434155"/>
          </a:xfrm>
          <a:prstGeom prst="rect">
            <a:avLst/>
          </a:prstGeom>
          <a:noFill/>
          <a:ln>
            <a:noFill/>
          </a:ln>
        </p:spPr>
      </p:pic>
      <p:pic>
        <p:nvPicPr>
          <p:cNvPr id="9" name="图片 8"/>
          <p:cNvPicPr/>
          <p:nvPr/>
        </p:nvPicPr>
        <p:blipFill>
          <a:blip r:embed="rId4" cstate="print">
            <a:extLst>
              <a:ext uri="{28A0092B-C50C-407E-A947-70E740481C1C}">
                <a14:useLocalDpi xmlns:a14="http://schemas.microsoft.com/office/drawing/2010/main" val="0"/>
              </a:ext>
            </a:extLst>
          </a:blip>
          <a:stretch>
            <a:fillRect/>
          </a:stretch>
        </p:blipFill>
        <p:spPr bwMode="auto">
          <a:xfrm>
            <a:off x="3518158" y="2996952"/>
            <a:ext cx="5625842" cy="2875491"/>
          </a:xfrm>
          <a:prstGeom prst="rect">
            <a:avLst/>
          </a:prstGeom>
          <a:noFill/>
          <a:ln>
            <a:noFill/>
          </a:ln>
        </p:spPr>
      </p:pic>
      <p:sp>
        <p:nvSpPr>
          <p:cNvPr id="10" name="矩形 9"/>
          <p:cNvSpPr/>
          <p:nvPr/>
        </p:nvSpPr>
        <p:spPr>
          <a:xfrm>
            <a:off x="3881946" y="1485942"/>
            <a:ext cx="4938526" cy="102903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Clr>
                <a:srgbClr val="026BCA"/>
              </a:buClr>
              <a:buFont typeface="Wingdings" panose="05000000000000000000" pitchFamily="2" charset="2"/>
              <a:buChar char="l"/>
            </a:pPr>
            <a:r>
              <a:rPr lang="zh-CN" altLang="en-US" sz="1200" dirty="0">
                <a:solidFill>
                  <a:schemeClr val="tx1"/>
                </a:solidFill>
                <a:latin typeface="华文楷体" panose="02010600040101010101" pitchFamily="2" charset="-122"/>
                <a:ea typeface="华文楷体" panose="02010600040101010101" pitchFamily="2" charset="-122"/>
              </a:rPr>
              <a:t>模拟结果显示分布式和半分布式模拟结果更优</a:t>
            </a:r>
            <a:endParaRPr lang="en-US" altLang="zh-CN" sz="1200" dirty="0">
              <a:solidFill>
                <a:schemeClr val="tx1"/>
              </a:solidFill>
              <a:latin typeface="华文楷体" panose="02010600040101010101" pitchFamily="2" charset="-122"/>
              <a:ea typeface="华文楷体" panose="02010600040101010101" pitchFamily="2" charset="-122"/>
            </a:endParaRPr>
          </a:p>
          <a:p>
            <a:pPr marL="214313" indent="-214313">
              <a:buClr>
                <a:srgbClr val="026BCA"/>
              </a:buClr>
              <a:buFont typeface="Wingdings" panose="05000000000000000000" pitchFamily="2" charset="2"/>
              <a:buChar char="l"/>
            </a:pPr>
            <a:r>
              <a:rPr lang="zh-CN" altLang="en-US" sz="1200" dirty="0">
                <a:solidFill>
                  <a:schemeClr val="tx1"/>
                </a:solidFill>
                <a:latin typeface="华文楷体" panose="02010600040101010101" pitchFamily="2" charset="-122"/>
                <a:ea typeface="华文楷体" panose="02010600040101010101" pitchFamily="2" charset="-122"/>
              </a:rPr>
              <a:t>计算效率的差异可以通过</a:t>
            </a:r>
            <a:r>
              <a:rPr lang="en-US" altLang="zh-CN" sz="1200" dirty="0">
                <a:solidFill>
                  <a:schemeClr val="tx1"/>
                </a:solidFill>
                <a:latin typeface="华文楷体" panose="02010600040101010101" pitchFamily="2" charset="-122"/>
                <a:ea typeface="华文楷体" panose="02010600040101010101" pitchFamily="2" charset="-122"/>
              </a:rPr>
              <a:t>IDL</a:t>
            </a:r>
            <a:r>
              <a:rPr lang="zh-CN" altLang="en-US" sz="1200" dirty="0">
                <a:solidFill>
                  <a:schemeClr val="tx1"/>
                </a:solidFill>
                <a:latin typeface="华文楷体" panose="02010600040101010101" pitchFamily="2" charset="-122"/>
                <a:ea typeface="华文楷体" panose="02010600040101010101" pitchFamily="2" charset="-122"/>
              </a:rPr>
              <a:t>矩阵运算解决</a:t>
            </a:r>
          </a:p>
        </p:txBody>
      </p:sp>
    </p:spTree>
    <p:extLst>
      <p:ext uri="{BB962C8B-B14F-4D97-AF65-F5344CB8AC3E}">
        <p14:creationId xmlns:p14="http://schemas.microsoft.com/office/powerpoint/2010/main" val="21863012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pic>
        <p:nvPicPr>
          <p:cNvPr id="4" name="图片 3" descr="H:\我的文档\14.毕业论文\毕业论文制图\JPG出图\1985.1p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350" y="886325"/>
            <a:ext cx="3826199" cy="2287207"/>
          </a:xfrm>
          <a:prstGeom prst="rect">
            <a:avLst/>
          </a:prstGeom>
          <a:noFill/>
          <a:ln>
            <a:noFill/>
          </a:ln>
        </p:spPr>
      </p:pic>
      <p:pic>
        <p:nvPicPr>
          <p:cNvPr id="5" name="图片 4" descr="H:\我的文档\14.毕业论文\毕业论文制图\JPG出图\1985.6p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886325"/>
            <a:ext cx="3816424" cy="2242797"/>
          </a:xfrm>
          <a:prstGeom prst="rect">
            <a:avLst/>
          </a:prstGeom>
          <a:noFill/>
          <a:ln>
            <a:noFill/>
          </a:ln>
        </p:spPr>
      </p:pic>
      <p:pic>
        <p:nvPicPr>
          <p:cNvPr id="6" name="图片 5" descr="H:\我的文档\14.毕业论文\毕业论文制图\JPG出图\1988.1ps.jpg"/>
          <p:cNvPicPr/>
          <p:nvPr/>
        </p:nvPicPr>
        <p:blipFill>
          <a:blip r:embed="rId4">
            <a:extLst>
              <a:ext uri="{28A0092B-C50C-407E-A947-70E740481C1C}">
                <a14:useLocalDpi xmlns:a14="http://schemas.microsoft.com/office/drawing/2010/main" val="0"/>
              </a:ext>
            </a:extLst>
          </a:blip>
          <a:srcRect/>
          <a:stretch>
            <a:fillRect/>
          </a:stretch>
        </p:blipFill>
        <p:spPr bwMode="auto">
          <a:xfrm>
            <a:off x="2405869" y="3210015"/>
            <a:ext cx="6447438" cy="3351265"/>
          </a:xfrm>
          <a:prstGeom prst="rect">
            <a:avLst/>
          </a:prstGeom>
          <a:noFill/>
          <a:ln>
            <a:noFill/>
          </a:ln>
        </p:spPr>
      </p:pic>
      <p:sp>
        <p:nvSpPr>
          <p:cNvPr id="7" name="副标题 2"/>
          <p:cNvSpPr txBox="1">
            <a:spLocks/>
          </p:cNvSpPr>
          <p:nvPr/>
        </p:nvSpPr>
        <p:spPr>
          <a:xfrm>
            <a:off x="251520" y="422275"/>
            <a:ext cx="5275228" cy="32350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6.2 </a:t>
            </a:r>
            <a:r>
              <a:rPr lang="zh-CN" altLang="en-US" sz="2100" dirty="0"/>
              <a:t>入渗过程离散化结果比较</a:t>
            </a:r>
            <a:endParaRPr lang="en-US" altLang="zh-CN" sz="2100" dirty="0"/>
          </a:p>
        </p:txBody>
      </p:sp>
    </p:spTree>
    <p:extLst>
      <p:ext uri="{BB962C8B-B14F-4D97-AF65-F5344CB8AC3E}">
        <p14:creationId xmlns:p14="http://schemas.microsoft.com/office/powerpoint/2010/main" val="39785812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porate-PowerPoint-template">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经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2_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3_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1917</TotalTime>
  <Words>5757</Words>
  <Application>Microsoft Office PowerPoint</Application>
  <PresentationFormat>全屏显示(4:3)</PresentationFormat>
  <Paragraphs>1159</Paragraphs>
  <Slides>123</Slides>
  <Notes>13</Notes>
  <HiddenSlides>1</HiddenSlides>
  <MMClips>0</MMClips>
  <ScaleCrop>false</ScaleCrop>
  <HeadingPairs>
    <vt:vector size="8" baseType="variant">
      <vt:variant>
        <vt:lpstr>已用的字体</vt:lpstr>
      </vt:variant>
      <vt:variant>
        <vt:i4>21</vt:i4>
      </vt:variant>
      <vt:variant>
        <vt:lpstr>主题</vt:lpstr>
      </vt:variant>
      <vt:variant>
        <vt:i4>6</vt:i4>
      </vt:variant>
      <vt:variant>
        <vt:lpstr>嵌入 OLE 服务器</vt:lpstr>
      </vt:variant>
      <vt:variant>
        <vt:i4>4</vt:i4>
      </vt:variant>
      <vt:variant>
        <vt:lpstr>幻灯片标题</vt:lpstr>
      </vt:variant>
      <vt:variant>
        <vt:i4>123</vt:i4>
      </vt:variant>
    </vt:vector>
  </HeadingPairs>
  <TitlesOfParts>
    <vt:vector size="154" baseType="lpstr">
      <vt:lpstr>仿宋_GB2312</vt:lpstr>
      <vt:lpstr>黑体</vt:lpstr>
      <vt:lpstr>华文行楷</vt:lpstr>
      <vt:lpstr>华文楷体</vt:lpstr>
      <vt:lpstr>华文新魏</vt:lpstr>
      <vt:lpstr>楷体_GB2312</vt:lpstr>
      <vt:lpstr>宋体</vt:lpstr>
      <vt:lpstr>微软雅黑</vt:lpstr>
      <vt:lpstr>幼圆</vt:lpstr>
      <vt:lpstr>Arial</vt:lpstr>
      <vt:lpstr>Arial Narrow</vt:lpstr>
      <vt:lpstr>Calibri</vt:lpstr>
      <vt:lpstr>Corbel</vt:lpstr>
      <vt:lpstr>Gill Sans MT</vt:lpstr>
      <vt:lpstr>Lucida Sans Unicode</vt:lpstr>
      <vt:lpstr>Symbol</vt:lpstr>
      <vt:lpstr>Times New Roman</vt:lpstr>
      <vt:lpstr>Verdana</vt:lpstr>
      <vt:lpstr>Wingdings</vt:lpstr>
      <vt:lpstr>Wingdings 2</vt:lpstr>
      <vt:lpstr>Wingdings 3</vt:lpstr>
      <vt:lpstr>聚合</vt:lpstr>
      <vt:lpstr>自定义设计方案</vt:lpstr>
      <vt:lpstr>corporate-PowerPoint-template</vt:lpstr>
      <vt:lpstr>1_聚合</vt:lpstr>
      <vt:lpstr>2_聚合</vt:lpstr>
      <vt:lpstr>3_聚合</vt:lpstr>
      <vt:lpstr>Visio</vt:lpstr>
      <vt:lpstr>Microsoft Visio 2003-2010 绘图</vt:lpstr>
      <vt:lpstr>图表</vt:lpstr>
      <vt:lpstr>公式</vt:lpstr>
      <vt:lpstr> 遥感水文模型EcoHAT原理与应用 </vt:lpstr>
      <vt:lpstr>纲要</vt:lpstr>
      <vt:lpstr>1.1、生态文明建设的科学需求</vt:lpstr>
      <vt:lpstr>1.1、生态文明建设的科学需求</vt:lpstr>
      <vt:lpstr>1.1、生态文明建设的科学需求</vt:lpstr>
      <vt:lpstr>1.1、生态文明建设的科学需求</vt:lpstr>
      <vt:lpstr>1.2 大数据时代的发展需求</vt:lpstr>
      <vt:lpstr>水循环过程、流域系统、田间水文过程</vt:lpstr>
      <vt:lpstr>水量平衡、蓝水绿水、生态需水</vt:lpstr>
      <vt:lpstr>PowerPoint 演示文稿</vt:lpstr>
      <vt:lpstr>PowerPoint 演示文稿</vt:lpstr>
      <vt:lpstr> 水资源与水环境遥感系统的模型原理</vt:lpstr>
      <vt:lpstr>PowerPoint 演示文稿</vt:lpstr>
      <vt:lpstr>EcoHAT系统生态水文过程的主要方程 </vt:lpstr>
      <vt:lpstr>PowerPoint 演示文稿</vt:lpstr>
      <vt:lpstr>EcoHAT 系统的功能开发</vt:lpstr>
      <vt:lpstr>PowerPoint 演示文稿</vt:lpstr>
      <vt:lpstr>EcoHAT系统主界面</vt:lpstr>
      <vt:lpstr>参数管理模块</vt:lpstr>
      <vt:lpstr>地表参数遥感反演模块</vt:lpstr>
      <vt:lpstr>生态水文过程模拟模块</vt:lpstr>
      <vt:lpstr>区域尺度生态过程模拟</vt:lpstr>
      <vt:lpstr>EcoHAT 系统的技术开发</vt:lpstr>
      <vt:lpstr>PowerPoint 演示文稿</vt:lpstr>
      <vt:lpstr>EcoHAT 系统的技术开发</vt:lpstr>
      <vt:lpstr>PowerPoint 演示文稿</vt:lpstr>
      <vt:lpstr>应用实例1</vt:lpstr>
      <vt:lpstr>技术路线</vt:lpstr>
      <vt:lpstr>PowerPoint 演示文稿</vt:lpstr>
      <vt:lpstr>PowerPoint 演示文稿</vt:lpstr>
      <vt:lpstr>PowerPoint 演示文稿</vt:lpstr>
      <vt:lpstr>PowerPoint 演示文稿</vt:lpstr>
      <vt:lpstr>应用实例2</vt:lpstr>
      <vt:lpstr>PowerPoint 演示文稿</vt:lpstr>
      <vt:lpstr>空间模拟与分析结果</vt:lpstr>
      <vt:lpstr>空间模拟与分析结果</vt:lpstr>
      <vt:lpstr>官厅水库库滨带流域N总去除量的空间分布（2007年3月）(单位：Kg) </vt:lpstr>
      <vt:lpstr>应用实例3</vt:lpstr>
      <vt:lpstr>应用实例4</vt:lpstr>
      <vt:lpstr>PowerPoint 演示文稿</vt:lpstr>
      <vt:lpstr>PowerPoint 演示文稿</vt:lpstr>
      <vt:lpstr>PowerPoint 演示文稿</vt:lpstr>
      <vt:lpstr>PowerPoint 演示文稿</vt:lpstr>
      <vt:lpstr>数据预处理工具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应用实例5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6.1 水资源空间分布格局与年际变化</vt:lpstr>
      <vt:lpstr>PowerPoint 演示文稿</vt:lpstr>
      <vt:lpstr>PowerPoint 演示文稿</vt:lpstr>
      <vt:lpstr>8.1 雅江流域水资源稀缺性分析</vt:lpstr>
      <vt:lpstr>PowerPoint 演示文稿</vt:lpstr>
      <vt:lpstr>PowerPoint 演示文稿</vt:lpstr>
      <vt:lpstr>PowerPoint 演示文稿</vt:lpstr>
      <vt:lpstr>PowerPoint 演示文稿</vt:lpstr>
      <vt:lpstr>PowerPoint 演示文稿</vt:lpstr>
      <vt:lpstr>PowerPoint 演示文稿</vt:lpstr>
      <vt:lpstr>应用实例6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7.土壤侵蚀模型耦合——LCM(产流)+MUSLE(产沙)</vt:lpstr>
      <vt:lpstr>已有成果</vt:lpstr>
      <vt:lpstr>8.梯田集水区提取</vt:lpstr>
      <vt:lpstr>应用实例7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联系方式：</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yangshengtian</dc:creator>
  <cp:lastModifiedBy>lenovo</cp:lastModifiedBy>
  <cp:revision>134</cp:revision>
  <dcterms:modified xsi:type="dcterms:W3CDTF">2015-04-02T08:53:59Z</dcterms:modified>
</cp:coreProperties>
</file>